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03" r:id="rId3"/>
    <p:sldId id="297" r:id="rId4"/>
    <p:sldId id="298" r:id="rId5"/>
    <p:sldId id="299" r:id="rId6"/>
    <p:sldId id="257" r:id="rId7"/>
    <p:sldId id="258" r:id="rId8"/>
    <p:sldId id="259" r:id="rId9"/>
    <p:sldId id="260" r:id="rId10"/>
    <p:sldId id="261"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83" r:id="rId24"/>
    <p:sldId id="284" r:id="rId25"/>
    <p:sldId id="296" r:id="rId26"/>
    <p:sldId id="285" r:id="rId27"/>
    <p:sldId id="286" r:id="rId28"/>
    <p:sldId id="287" r:id="rId29"/>
    <p:sldId id="300" r:id="rId3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ED375-664A-41E0-93A8-37B7576D0619}" type="datetimeFigureOut">
              <a:rPr lang="da-DK" smtClean="0"/>
              <a:t>21-08-2023</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37999-F2BF-4AFB-8248-AD50E92A5CF4}" type="slidenum">
              <a:rPr lang="da-DK" smtClean="0"/>
              <a:t>‹nr.›</a:t>
            </a:fld>
            <a:endParaRPr lang="da-DK"/>
          </a:p>
        </p:txBody>
      </p:sp>
    </p:spTree>
    <p:extLst>
      <p:ext uri="{BB962C8B-B14F-4D97-AF65-F5344CB8AC3E}">
        <p14:creationId xmlns:p14="http://schemas.microsoft.com/office/powerpoint/2010/main" val="290025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137999-F2BF-4AFB-8248-AD50E92A5CF4}" type="slidenum">
              <a:rPr lang="da-DK" smtClean="0"/>
              <a:t>1</a:t>
            </a:fld>
            <a:endParaRPr lang="da-DK"/>
          </a:p>
        </p:txBody>
      </p:sp>
    </p:spTree>
    <p:extLst>
      <p:ext uri="{BB962C8B-B14F-4D97-AF65-F5344CB8AC3E}">
        <p14:creationId xmlns:p14="http://schemas.microsoft.com/office/powerpoint/2010/main" val="33844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a-DK"/>
              <a:t>Klik for at redigere i master</a:t>
            </a:r>
            <a:endParaRPr kumimoji="0" lang="en-US"/>
          </a:p>
        </p:txBody>
      </p:sp>
      <p:sp>
        <p:nvSpPr>
          <p:cNvPr id="22" name="U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a:t>Klik for at redigere i master</a:t>
            </a:r>
            <a:endParaRPr kumimoji="0" lang="en-US"/>
          </a:p>
        </p:txBody>
      </p:sp>
      <p:sp>
        <p:nvSpPr>
          <p:cNvPr id="7" name="Pladsholder til dato 6"/>
          <p:cNvSpPr>
            <a:spLocks noGrp="1"/>
          </p:cNvSpPr>
          <p:nvPr>
            <p:ph type="dt" sz="half" idx="10"/>
          </p:nvPr>
        </p:nvSpPr>
        <p:spPr/>
        <p:txBody>
          <a:bodyPr/>
          <a:lstStyle/>
          <a:p>
            <a:fld id="{A9C4BCF4-68E9-4299-8C90-0959C57F5C7C}" type="datetimeFigureOut">
              <a:rPr lang="da-DK" smtClean="0"/>
              <a:t>21-08-2023</a:t>
            </a:fld>
            <a:endParaRPr lang="da-DK"/>
          </a:p>
        </p:txBody>
      </p:sp>
      <p:sp>
        <p:nvSpPr>
          <p:cNvPr id="20" name="Pladsholder til sidefod 19"/>
          <p:cNvSpPr>
            <a:spLocks noGrp="1"/>
          </p:cNvSpPr>
          <p:nvPr>
            <p:ph type="ftr" sz="quarter" idx="11"/>
          </p:nvPr>
        </p:nvSpPr>
        <p:spPr/>
        <p:txBody>
          <a:bodyPr/>
          <a:lstStyle/>
          <a:p>
            <a:endParaRPr lang="da-DK"/>
          </a:p>
        </p:txBody>
      </p:sp>
      <p:sp>
        <p:nvSpPr>
          <p:cNvPr id="10" name="Pladsholder til diasnummer 9"/>
          <p:cNvSpPr>
            <a:spLocks noGrp="1"/>
          </p:cNvSpPr>
          <p:nvPr>
            <p:ph type="sldNum" sz="quarter" idx="12"/>
          </p:nvPr>
        </p:nvSpPr>
        <p:spPr/>
        <p:txBody>
          <a:bodyPr/>
          <a:lstStyle/>
          <a:p>
            <a:fld id="{79BCEEC6-1D6F-4A22-B155-44ABB3B45EC6}" type="slidenum">
              <a:rPr lang="da-DK" smtClean="0"/>
              <a:t>‹nr.›</a:t>
            </a:fld>
            <a:endParaRPr lang="da-DK"/>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A9C4BCF4-68E9-4299-8C90-0959C57F5C7C}" type="datetimeFigureOut">
              <a:rPr lang="da-DK" smtClean="0"/>
              <a:t>21-08-2023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9BCEEC6-1D6F-4A22-B155-44ABB3B45EC6}" type="slidenum">
              <a:rPr lang="da-DK" smtClean="0"/>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58000" y="274639"/>
            <a:ext cx="1828800" cy="5851525"/>
          </a:xfrm>
        </p:spPr>
        <p:txBody>
          <a:bodyPr vert="eaVert"/>
          <a:lstStyle/>
          <a:p>
            <a:r>
              <a:rPr kumimoji="0" lang="da-DK"/>
              <a:t>Klik for at redigere i master</a:t>
            </a:r>
            <a:endParaRPr kumimoji="0" lang="en-US"/>
          </a:p>
        </p:txBody>
      </p:sp>
      <p:sp>
        <p:nvSpPr>
          <p:cNvPr id="3" name="Pladsholder til lodret titel 2"/>
          <p:cNvSpPr>
            <a:spLocks noGrp="1"/>
          </p:cNvSpPr>
          <p:nvPr>
            <p:ph type="body" orient="vert" idx="1"/>
          </p:nvPr>
        </p:nvSpPr>
        <p:spPr>
          <a:xfrm>
            <a:off x="1143000" y="274640"/>
            <a:ext cx="5562600" cy="5851525"/>
          </a:xfrm>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A9C4BCF4-68E9-4299-8C90-0959C57F5C7C}" type="datetimeFigureOut">
              <a:rPr lang="da-DK" smtClean="0"/>
              <a:t>21-08-2023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9BCEEC6-1D6F-4A22-B155-44ABB3B45EC6}" type="slidenum">
              <a:rPr lang="da-DK" smtClean="0"/>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3" name="Pladsholder til indhold 2"/>
          <p:cNvSpPr>
            <a:spLocks noGrp="1"/>
          </p:cNvSpPr>
          <p:nvPr>
            <p:ph idx="1"/>
          </p:nvPr>
        </p:nvSpPr>
        <p:spPr/>
        <p:txBody>
          <a:body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A9C4BCF4-68E9-4299-8C90-0959C57F5C7C}" type="datetimeFigureOut">
              <a:rPr lang="da-DK" smtClean="0"/>
              <a:t>21-08-2023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9BCEEC6-1D6F-4A22-B155-44ABB3B45EC6}" type="slidenum">
              <a:rPr lang="da-DK" smtClean="0"/>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a-DK"/>
              <a:t>Klik for at redigere i master</a:t>
            </a:r>
            <a:endParaRPr kumimoji="0" lang="en-US"/>
          </a:p>
        </p:txBody>
      </p:sp>
      <p:sp>
        <p:nvSpPr>
          <p:cNvPr id="3" name="Pladsholder til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a:t>Klik for at redigere i master</a:t>
            </a:r>
          </a:p>
        </p:txBody>
      </p:sp>
      <p:sp>
        <p:nvSpPr>
          <p:cNvPr id="4" name="Pladsholder til dato 3"/>
          <p:cNvSpPr>
            <a:spLocks noGrp="1"/>
          </p:cNvSpPr>
          <p:nvPr>
            <p:ph type="dt" sz="half" idx="10"/>
          </p:nvPr>
        </p:nvSpPr>
        <p:spPr/>
        <p:txBody>
          <a:bodyPr/>
          <a:lstStyle/>
          <a:p>
            <a:fld id="{A9C4BCF4-68E9-4299-8C90-0959C57F5C7C}" type="datetimeFigureOut">
              <a:rPr lang="da-DK" smtClean="0"/>
              <a:t>21-08-2023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9BCEEC6-1D6F-4A22-B155-44ABB3B45EC6}" type="slidenum">
              <a:rPr lang="da-DK" smtClean="0"/>
              <a:t>‹nr.›</a:t>
            </a:fld>
            <a:endParaRPr lang="da-DK"/>
          </a:p>
        </p:txBody>
      </p:sp>
      <p:sp>
        <p:nvSpPr>
          <p:cNvPr id="10" name="Rektangel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da-DK"/>
              <a:t>Klik for at redigere i master</a:t>
            </a:r>
            <a:endParaRPr kumimoji="0" lang="en-US"/>
          </a:p>
        </p:txBody>
      </p:sp>
      <p:sp>
        <p:nvSpPr>
          <p:cNvPr id="3" name="Pladsholder til ind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ind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A9C4BCF4-68E9-4299-8C90-0959C57F5C7C}" type="datetimeFigureOut">
              <a:rPr lang="da-DK" smtClean="0"/>
              <a:t>21-08-2023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9BCEEC6-1D6F-4A22-B155-44ABB3B45EC6}" type="slidenum">
              <a:rPr lang="da-DK" smtClean="0"/>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a-DK"/>
              <a:t>Klik for at redigere i master</a:t>
            </a:r>
            <a:endParaRPr kumimoji="0" lang="en-US"/>
          </a:p>
        </p:txBody>
      </p:sp>
      <p:sp>
        <p:nvSpPr>
          <p:cNvPr id="3" name="Pladsholder til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i master</a:t>
            </a:r>
          </a:p>
        </p:txBody>
      </p:sp>
      <p:sp>
        <p:nvSpPr>
          <p:cNvPr id="4" name="Pladsholder til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a:t>Klik for at redigere i master</a:t>
            </a:r>
          </a:p>
        </p:txBody>
      </p:sp>
      <p:sp>
        <p:nvSpPr>
          <p:cNvPr id="5" name="Pladsholder til ind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6" name="Pladsholder til ind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7" name="Pladsholder til dato 6"/>
          <p:cNvSpPr>
            <a:spLocks noGrp="1"/>
          </p:cNvSpPr>
          <p:nvPr>
            <p:ph type="dt" sz="half" idx="10"/>
          </p:nvPr>
        </p:nvSpPr>
        <p:spPr/>
        <p:txBody>
          <a:bodyPr/>
          <a:lstStyle/>
          <a:p>
            <a:fld id="{A9C4BCF4-68E9-4299-8C90-0959C57F5C7C}" type="datetimeFigureOut">
              <a:rPr lang="da-DK" smtClean="0"/>
              <a:t>21-08-2023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79BCEEC6-1D6F-4A22-B155-44ABB3B45EC6}" type="slidenum">
              <a:rPr lang="da-DK" smtClean="0"/>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da-DK"/>
              <a:t>Klik for at redigere i master</a:t>
            </a:r>
            <a:endParaRPr kumimoji="0" lang="en-US"/>
          </a:p>
        </p:txBody>
      </p:sp>
      <p:sp>
        <p:nvSpPr>
          <p:cNvPr id="3" name="Pladsholder til dato 2"/>
          <p:cNvSpPr>
            <a:spLocks noGrp="1"/>
          </p:cNvSpPr>
          <p:nvPr>
            <p:ph type="dt" sz="half" idx="10"/>
          </p:nvPr>
        </p:nvSpPr>
        <p:spPr/>
        <p:txBody>
          <a:bodyPr/>
          <a:lstStyle/>
          <a:p>
            <a:fld id="{A9C4BCF4-68E9-4299-8C90-0959C57F5C7C}" type="datetimeFigureOut">
              <a:rPr lang="da-DK" smtClean="0"/>
              <a:t>21-08-2023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79BCEEC6-1D6F-4A22-B155-44ABB3B45EC6}" type="slidenum">
              <a:rPr lang="da-DK" smtClean="0"/>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ktangel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Pladsholder til dato 1"/>
          <p:cNvSpPr>
            <a:spLocks noGrp="1"/>
          </p:cNvSpPr>
          <p:nvPr>
            <p:ph type="dt" sz="half" idx="10"/>
          </p:nvPr>
        </p:nvSpPr>
        <p:spPr/>
        <p:txBody>
          <a:bodyPr/>
          <a:lstStyle/>
          <a:p>
            <a:fld id="{A9C4BCF4-68E9-4299-8C90-0959C57F5C7C}" type="datetimeFigureOut">
              <a:rPr lang="da-DK" smtClean="0"/>
              <a:t>21-08-2023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79BCEEC6-1D6F-4A22-B155-44ABB3B45EC6}" type="slidenum">
              <a:rPr lang="da-DK" smtClean="0"/>
              <a:t>‹nr.›</a:t>
            </a:fld>
            <a:endParaRPr lang="da-DK"/>
          </a:p>
        </p:txBody>
      </p:sp>
      <p:sp>
        <p:nvSpPr>
          <p:cNvPr id="6" name="Rektangel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a-DK"/>
              <a:t>Klik for at redigere i master</a:t>
            </a:r>
            <a:endParaRPr kumimoji="0" lang="en-US"/>
          </a:p>
        </p:txBody>
      </p:sp>
      <p:sp>
        <p:nvSpPr>
          <p:cNvPr id="3" name="Pladsholder til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a-DK"/>
              <a:t>Klik for at redigere i master</a:t>
            </a:r>
          </a:p>
        </p:txBody>
      </p:sp>
      <p:sp>
        <p:nvSpPr>
          <p:cNvPr id="4" name="Pladsholder til ind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Pladsholder til dato 4"/>
          <p:cNvSpPr>
            <a:spLocks noGrp="1"/>
          </p:cNvSpPr>
          <p:nvPr>
            <p:ph type="dt" sz="half" idx="10"/>
          </p:nvPr>
        </p:nvSpPr>
        <p:spPr/>
        <p:txBody>
          <a:bodyPr/>
          <a:lstStyle/>
          <a:p>
            <a:fld id="{A9C4BCF4-68E9-4299-8C90-0959C57F5C7C}" type="datetimeFigureOut">
              <a:rPr lang="da-DK" smtClean="0"/>
              <a:t>21-08-2023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9BCEEC6-1D6F-4A22-B155-44ABB3B45EC6}" type="slidenum">
              <a:rPr lang="da-DK" smtClean="0"/>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a-DK"/>
              <a:t>Klik for at redigere i master</a:t>
            </a:r>
            <a:endParaRPr kumimoji="0" lang="en-US"/>
          </a:p>
        </p:txBody>
      </p:sp>
      <p:sp>
        <p:nvSpPr>
          <p:cNvPr id="5" name="Pladsholder til dato 4"/>
          <p:cNvSpPr>
            <a:spLocks noGrp="1"/>
          </p:cNvSpPr>
          <p:nvPr>
            <p:ph type="dt" sz="half" idx="10"/>
          </p:nvPr>
        </p:nvSpPr>
        <p:spPr/>
        <p:txBody>
          <a:bodyPr/>
          <a:lstStyle/>
          <a:p>
            <a:fld id="{A9C4BCF4-68E9-4299-8C90-0959C57F5C7C}" type="datetimeFigureOut">
              <a:rPr lang="da-DK" smtClean="0"/>
              <a:t>21-08-2023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9BCEEC6-1D6F-4A22-B155-44ABB3B45EC6}" type="slidenum">
              <a:rPr lang="da-DK" smtClean="0"/>
              <a:t>‹nr.›</a:t>
            </a:fld>
            <a:endParaRPr lang="da-DK"/>
          </a:p>
        </p:txBody>
      </p:sp>
      <p:sp>
        <p:nvSpPr>
          <p:cNvPr id="8"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ladsholder til bille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a-DK"/>
              <a:t>Klik på ikonet for at tilføje et billede</a:t>
            </a:r>
            <a:endParaRPr kumimoji="0" lang="en-US" dirty="0"/>
          </a:p>
        </p:txBody>
      </p:sp>
      <p:sp>
        <p:nvSpPr>
          <p:cNvPr id="9" name="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Pladsholder til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a-DK"/>
              <a:t>Klik for at redigere i master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Kran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Pladsholder til titel 4"/>
          <p:cNvSpPr>
            <a:spLocks noGrp="1"/>
          </p:cNvSpPr>
          <p:nvPr>
            <p:ph type="title"/>
          </p:nvPr>
        </p:nvSpPr>
        <p:spPr>
          <a:xfrm>
            <a:off x="1435608" y="274638"/>
            <a:ext cx="7498080" cy="1143000"/>
          </a:xfrm>
          <a:prstGeom prst="rect">
            <a:avLst/>
          </a:prstGeom>
        </p:spPr>
        <p:txBody>
          <a:bodyPr anchor="ctr">
            <a:normAutofit/>
          </a:bodyPr>
          <a:lstStyle/>
          <a:p>
            <a:r>
              <a:rPr kumimoji="0" lang="da-DK"/>
              <a:t>Klik for at redigere i master</a:t>
            </a:r>
            <a:endParaRPr kumimoji="0" lang="en-US"/>
          </a:p>
        </p:txBody>
      </p:sp>
      <p:sp>
        <p:nvSpPr>
          <p:cNvPr id="9" name="Pladsholder til teks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da-DK"/>
              <a:t>Klik for at redigere i master</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24" name="Pladsholder til dato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9C4BCF4-68E9-4299-8C90-0959C57F5C7C}" type="datetimeFigureOut">
              <a:rPr lang="da-DK" smtClean="0"/>
              <a:t>21-08-2023</a:t>
            </a:fld>
            <a:endParaRPr lang="da-DK"/>
          </a:p>
        </p:txBody>
      </p:sp>
      <p:sp>
        <p:nvSpPr>
          <p:cNvPr id="10" name="Pladsholder til sidefod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a-DK"/>
          </a:p>
        </p:txBody>
      </p:sp>
      <p:sp>
        <p:nvSpPr>
          <p:cNvPr id="22" name="Pladsholder til dias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9BCEEC6-1D6F-4A22-B155-44ABB3B45EC6}" type="slidenum">
              <a:rPr lang="da-DK" smtClean="0"/>
              <a:t>‹nr.›</a:t>
            </a:fld>
            <a:endParaRPr lang="da-DK"/>
          </a:p>
        </p:txBody>
      </p:sp>
      <p:sp>
        <p:nvSpPr>
          <p:cNvPr id="15" name="Rektangel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Varmetabsberegning</a:t>
            </a:r>
          </a:p>
        </p:txBody>
      </p:sp>
      <p:sp>
        <p:nvSpPr>
          <p:cNvPr id="3" name="Undertitel 2"/>
          <p:cNvSpPr>
            <a:spLocks noGrp="1"/>
          </p:cNvSpPr>
          <p:nvPr>
            <p:ph type="subTitle" idx="1"/>
          </p:nvPr>
        </p:nvSpPr>
        <p:spPr/>
        <p:txBody>
          <a:bodyPr/>
          <a:lstStyle/>
          <a:p>
            <a:endParaRPr lang="da-DK"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880896"/>
            <a:ext cx="37528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87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Lambda</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Lambda værdien er et tal der udtrykker hvor godt et materiale isolerer. Jo mindre et materiales Lambda værdi er, jo mindre varme</a:t>
            </a:r>
          </a:p>
          <a:p>
            <a:pPr marL="82296" indent="0">
              <a:lnSpc>
                <a:spcPct val="150000"/>
              </a:lnSpc>
              <a:buNone/>
            </a:pPr>
            <a:r>
              <a:rPr lang="da-DK" sz="2000" dirty="0"/>
              <a:t>leder materialet igennem. Lambda værdien angiver hvor meget energi, der løber igennem 1 m² af materialet på en time, hvis materialet er </a:t>
            </a:r>
          </a:p>
          <a:p>
            <a:pPr marL="82296" indent="0">
              <a:lnSpc>
                <a:spcPct val="150000"/>
              </a:lnSpc>
              <a:buNone/>
            </a:pPr>
            <a:r>
              <a:rPr lang="da-DK" sz="2000" dirty="0"/>
              <a:t>1m tykt og temperaturforskellen er 1 grad mellem de to sider.</a:t>
            </a:r>
          </a:p>
          <a:p>
            <a:pPr marL="82296" indent="0">
              <a:lnSpc>
                <a:spcPct val="150000"/>
              </a:lnSpc>
              <a:buNone/>
            </a:pPr>
            <a:endParaRPr lang="da-DK" sz="2000" dirty="0"/>
          </a:p>
          <a:p>
            <a:pPr marL="82296" indent="0">
              <a:lnSpc>
                <a:spcPct val="150000"/>
              </a:lnSpc>
              <a:buNone/>
            </a:pPr>
            <a:endParaRPr lang="da-DK" sz="2000" dirty="0"/>
          </a:p>
          <a:p>
            <a:pPr marL="82296" indent="0">
              <a:lnSpc>
                <a:spcPct val="150000"/>
              </a:lnSpc>
              <a:buNone/>
            </a:pPr>
            <a:r>
              <a:rPr lang="da-DK" sz="2000" dirty="0"/>
              <a:t>                         Lambda (Λ λ) er 12. bogstav i det græske alfabet.</a:t>
            </a:r>
          </a:p>
          <a:p>
            <a:pPr marL="82296" indent="0">
              <a:lnSpc>
                <a:spcPct val="150000"/>
              </a:lnSpc>
              <a:buNone/>
            </a:pPr>
            <a:r>
              <a:rPr lang="da-DK" sz="2000" dirty="0"/>
              <a:t>                         I det græske talsystem har </a:t>
            </a:r>
            <a:r>
              <a:rPr lang="da-DK" sz="2000" dirty="0" err="1"/>
              <a:t>lambda</a:t>
            </a:r>
            <a:r>
              <a:rPr lang="da-DK" sz="2000" dirty="0"/>
              <a:t> værdien 30.</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437112"/>
            <a:ext cx="1233488" cy="181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74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Bygningsreglementets krav</a:t>
            </a:r>
            <a:br>
              <a:rPr lang="da-DK" dirty="0"/>
            </a:br>
            <a:endParaRPr lang="da-DK" dirty="0"/>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I bygningsreglementet stilles der store krav til de enkelte bygnings-deles U-værdier, samt at døre- og vinduesarealerne må udgøre en anbefalet andel på max. 22 % af en bygnings opvarmede etageareal (bruttoareal). Dette kan være svært at efterleve i virkeligheden da f.eks. tilbygninger ofte udstyres med meget glas, eller konstruktionerne man bygger ud fra kræver at mængde af isolering ikke kan blive som de anbefalede krav.</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00128"/>
            <a:ext cx="20002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15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2800" dirty="0">
                <a:effectLst/>
              </a:rPr>
              <a:t>Skema over U-værdier til bygningsdele [W/m2K]</a:t>
            </a:r>
          </a:p>
        </p:txBody>
      </p:sp>
      <p:sp>
        <p:nvSpPr>
          <p:cNvPr id="3" name="Pladsholder til indhold 2"/>
          <p:cNvSpPr>
            <a:spLocks noGrp="1"/>
          </p:cNvSpPr>
          <p:nvPr>
            <p:ph idx="1"/>
          </p:nvPr>
        </p:nvSpPr>
        <p:spPr/>
        <p:txBody>
          <a:bodyPr/>
          <a:lstStyle/>
          <a:p>
            <a:endParaRPr lang="da-DK"/>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80" y="1340768"/>
            <a:ext cx="6294120" cy="495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11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Linjetab</a:t>
            </a:r>
            <a:br>
              <a:rPr lang="da-DK" dirty="0"/>
            </a:br>
            <a:endParaRPr lang="da-DK" dirty="0"/>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Linjetab omkring konstruktionssamlinger er også noget som bygningsreglementet stiller krav til. Dette sker for at lave så gode konstruktionssamlinger som muligt, således at kuldebroer i gennem den enkelte konstruktion mindskes.</a:t>
            </a:r>
          </a:p>
          <a:p>
            <a:pPr marL="82296" indent="0">
              <a:lnSpc>
                <a:spcPct val="150000"/>
              </a:lnSpc>
              <a:buNone/>
            </a:pPr>
            <a:r>
              <a:rPr lang="da-DK" sz="2000" dirty="0"/>
              <a:t>Figuren her ved siden af viser hvad et linjetab er. Her kan man se hvordan kulden kommer ind udefra, og hvordan varmen forlader huset i gennem diverse samlinger.</a:t>
            </a:r>
          </a:p>
          <a:p>
            <a:pPr marL="82296" indent="0">
              <a:lnSpc>
                <a:spcPct val="150000"/>
              </a:lnSpc>
              <a:buNone/>
            </a:pPr>
            <a:r>
              <a:rPr lang="da-DK" sz="2000" dirty="0"/>
              <a:t>Tabellen herunder viser hvilke krav bygningsreglement opstiller for linjetab.</a:t>
            </a:r>
          </a:p>
        </p:txBody>
      </p:sp>
    </p:spTree>
    <p:extLst>
      <p:ext uri="{BB962C8B-B14F-4D97-AF65-F5344CB8AC3E}">
        <p14:creationId xmlns:p14="http://schemas.microsoft.com/office/powerpoint/2010/main" val="299730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Linietab</a:t>
            </a:r>
            <a:endParaRPr lang="da-DK" dirty="0"/>
          </a:p>
        </p:txBody>
      </p:sp>
      <p:sp>
        <p:nvSpPr>
          <p:cNvPr id="3" name="Pladsholder til indhold 2"/>
          <p:cNvSpPr>
            <a:spLocks noGrp="1"/>
          </p:cNvSpPr>
          <p:nvPr>
            <p:ph idx="1"/>
          </p:nvPr>
        </p:nvSpPr>
        <p:spPr/>
        <p:txBody>
          <a:bodyPr/>
          <a:lstStyle/>
          <a:p>
            <a:endParaRPr lang="da-DK"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55" y="1412784"/>
            <a:ext cx="3385185" cy="22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717032"/>
            <a:ext cx="53625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33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Varmetabsberegning</a:t>
            </a:r>
          </a:p>
        </p:txBody>
      </p:sp>
      <p:sp>
        <p:nvSpPr>
          <p:cNvPr id="3" name="Pladsholder til indhold 2"/>
          <p:cNvSpPr>
            <a:spLocks noGrp="1"/>
          </p:cNvSpPr>
          <p:nvPr>
            <p:ph idx="1"/>
          </p:nvPr>
        </p:nvSpPr>
        <p:spPr/>
        <p:txBody>
          <a:bodyPr anchor="ctr">
            <a:normAutofit/>
          </a:bodyPr>
          <a:lstStyle/>
          <a:p>
            <a:pPr marL="82296" indent="0">
              <a:lnSpc>
                <a:spcPct val="150000"/>
              </a:lnSpc>
              <a:buNone/>
            </a:pPr>
            <a:r>
              <a:rPr lang="da-DK" sz="2000" dirty="0"/>
              <a:t>I forbindelsen med tilbygninger eller ændret anvendelse af en bygning, kan det være et krav fra kommunens side at der skal udføres en varmetabsberegning, som dokumentation for bygningens isoleringsevne i forhold til gældende bygningsreglement.</a:t>
            </a:r>
          </a:p>
          <a:p>
            <a:pPr marL="82296" indent="0">
              <a:lnSpc>
                <a:spcPct val="150000"/>
              </a:lnSpc>
              <a:buNone/>
            </a:pPr>
            <a:r>
              <a:rPr lang="da-DK" sz="2000" dirty="0"/>
              <a:t>Denne varmetabsberegning udføres ud fra de aktuelle varmetab igennem konstruktionerne som bygningen har.</a:t>
            </a:r>
          </a:p>
        </p:txBody>
      </p:sp>
    </p:spTree>
    <p:extLst>
      <p:ext uri="{BB962C8B-B14F-4D97-AF65-F5344CB8AC3E}">
        <p14:creationId xmlns:p14="http://schemas.microsoft.com/office/powerpoint/2010/main" val="211941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Varmetabsberegning</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For at kunne udføre en varmetabsberegning er det nødvendigt at kende til følgende:</a:t>
            </a:r>
          </a:p>
          <a:p>
            <a:pPr>
              <a:lnSpc>
                <a:spcPct val="150000"/>
              </a:lnSpc>
              <a:buFont typeface="Wingdings" panose="05000000000000000000" pitchFamily="2" charset="2"/>
              <a:buChar char="Ø"/>
            </a:pPr>
            <a:r>
              <a:rPr lang="da-DK" sz="2000" dirty="0"/>
              <a:t> Areal på konstruktionen</a:t>
            </a:r>
          </a:p>
          <a:p>
            <a:pPr>
              <a:lnSpc>
                <a:spcPct val="150000"/>
              </a:lnSpc>
              <a:buFont typeface="Wingdings" panose="05000000000000000000" pitchFamily="2" charset="2"/>
              <a:buChar char="Ø"/>
            </a:pPr>
            <a:r>
              <a:rPr lang="da-DK" sz="2000" dirty="0"/>
              <a:t> Længden af en konstruktionssamling</a:t>
            </a:r>
          </a:p>
          <a:p>
            <a:pPr>
              <a:lnSpc>
                <a:spcPct val="150000"/>
              </a:lnSpc>
              <a:buFont typeface="Wingdings" panose="05000000000000000000" pitchFamily="2" charset="2"/>
              <a:buChar char="Ø"/>
            </a:pPr>
            <a:r>
              <a:rPr lang="da-DK" sz="2000" dirty="0"/>
              <a:t>Temperaturforskellen</a:t>
            </a:r>
          </a:p>
          <a:p>
            <a:pPr>
              <a:lnSpc>
                <a:spcPct val="150000"/>
              </a:lnSpc>
              <a:buFont typeface="Wingdings" panose="05000000000000000000" pitchFamily="2" charset="2"/>
              <a:buChar char="Ø"/>
            </a:pPr>
            <a:r>
              <a:rPr lang="da-DK" sz="2000" dirty="0"/>
              <a:t> U-værdi på konstruktion</a:t>
            </a:r>
          </a:p>
          <a:p>
            <a:pPr>
              <a:lnSpc>
                <a:spcPct val="150000"/>
              </a:lnSpc>
              <a:buFont typeface="Wingdings" panose="05000000000000000000" pitchFamily="2" charset="2"/>
              <a:buChar char="Ø"/>
            </a:pPr>
            <a:r>
              <a:rPr lang="da-DK" sz="2000" dirty="0"/>
              <a:t>Ventilationstabet</a:t>
            </a:r>
          </a:p>
          <a:p>
            <a:pPr>
              <a:lnSpc>
                <a:spcPct val="150000"/>
              </a:lnSpc>
              <a:buFont typeface="Wingdings" panose="05000000000000000000" pitchFamily="2" charset="2"/>
              <a:buChar char="Ø"/>
            </a:pPr>
            <a:r>
              <a:rPr lang="da-DK" sz="2000" dirty="0"/>
              <a:t> Skema for varmetab</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861048"/>
            <a:ext cx="45529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11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Areal på konstruktion</a:t>
            </a:r>
            <a:br>
              <a:rPr lang="da-DK" dirty="0"/>
            </a:br>
            <a:endParaRPr lang="da-DK" dirty="0"/>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I forbindelse med opmåling af arealer på konstruktionsdele skal dette udføres jf. DS418. Denne skitse herunder viser hvordan opmålingen skal foretages. Vær opmærksom på at der er forskel på målepunkterne ved terrændækket.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9" y="2780928"/>
            <a:ext cx="2812923" cy="393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4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Areal på konstruktion</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I forbindelse med opmålingen af væggene er det nødvendigt at kende længden og højden (Højden findes på den forrige side). Til opmålingen af længden kan denne figur herunder anvendes.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96952"/>
            <a:ext cx="6508909" cy="357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30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Længde af en konstruktionssamling</a:t>
            </a:r>
            <a:br>
              <a:rPr lang="da-DK" dirty="0"/>
            </a:br>
            <a:endParaRPr lang="da-DK" dirty="0"/>
          </a:p>
        </p:txBody>
      </p:sp>
      <p:sp>
        <p:nvSpPr>
          <p:cNvPr id="3" name="Pladsholder til indhold 2"/>
          <p:cNvSpPr>
            <a:spLocks noGrp="1"/>
          </p:cNvSpPr>
          <p:nvPr>
            <p:ph idx="1"/>
          </p:nvPr>
        </p:nvSpPr>
        <p:spPr/>
        <p:txBody>
          <a:bodyPr anchor="ctr">
            <a:normAutofit/>
          </a:bodyPr>
          <a:lstStyle/>
          <a:p>
            <a:pPr marL="82296" indent="0">
              <a:lnSpc>
                <a:spcPct val="150000"/>
              </a:lnSpc>
              <a:buNone/>
            </a:pPr>
            <a:r>
              <a:rPr lang="da-DK" sz="2000" dirty="0"/>
              <a:t>En konstruktionssamling, er en samling hvor 2 forskellige konstruktioner sættes sammen, og hvor der her kan være et linjetab. Dette kan være en ydervæg ovenpå et fundament. Det kan også være i vindueshullet (vinduesfalsen), hvor man vil have mindre isolering pga. at den indvendige mur er ført med ud i vindueskarmen</a:t>
            </a:r>
          </a:p>
        </p:txBody>
      </p:sp>
    </p:spTree>
    <p:extLst>
      <p:ext uri="{BB962C8B-B14F-4D97-AF65-F5344CB8AC3E}">
        <p14:creationId xmlns:p14="http://schemas.microsoft.com/office/powerpoint/2010/main" val="47606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1950!</a:t>
            </a:r>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2"/>
          <a:stretch>
            <a:fillRect/>
          </a:stretch>
        </p:blipFill>
        <p:spPr>
          <a:xfrm>
            <a:off x="1153607" y="2551719"/>
            <a:ext cx="7810881" cy="2893505"/>
          </a:xfrm>
          <a:prstGeom prst="rect">
            <a:avLst/>
          </a:prstGeom>
        </p:spPr>
      </p:pic>
    </p:spTree>
    <p:extLst>
      <p:ext uri="{BB962C8B-B14F-4D97-AF65-F5344CB8AC3E}">
        <p14:creationId xmlns:p14="http://schemas.microsoft.com/office/powerpoint/2010/main" val="289626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Temperaturforskellen</a:t>
            </a:r>
            <a:br>
              <a:rPr lang="da-DK" dirty="0"/>
            </a:br>
            <a:endParaRPr lang="da-DK" dirty="0"/>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Når en bygnings varmetab skal beregnes er det ud fra en </a:t>
            </a:r>
            <a:r>
              <a:rPr lang="da-DK" sz="2000" dirty="0" err="1"/>
              <a:t>temperatur-forskel</a:t>
            </a:r>
            <a:r>
              <a:rPr lang="da-DK" sz="2000" dirty="0"/>
              <a:t>, som her i Danmark er sat til en ude temperatur på -12 grader og en inde temperatur på 20 grader, dog 22 grader for badeværelser. Man skal altså oftest dimensionere varmesystemet efter en </a:t>
            </a:r>
            <a:r>
              <a:rPr lang="da-DK" sz="2000" dirty="0" err="1"/>
              <a:t>tempe-ratur</a:t>
            </a:r>
            <a:r>
              <a:rPr lang="da-DK" sz="2000" dirty="0"/>
              <a:t> forskel (</a:t>
            </a:r>
            <a:r>
              <a:rPr lang="el-GR" sz="2000" dirty="0"/>
              <a:t>Δ</a:t>
            </a:r>
            <a:r>
              <a:rPr lang="da-DK" sz="2000" dirty="0"/>
              <a:t>t) på 32 grader.</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039" y="3869010"/>
            <a:ext cx="510730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59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U-værdier på konstruktioner</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Bygningsreglementet stiller krav til konstruktionernes U-værdier som nævnt tidligere. Disse anbefalede u-værdier giver nogle tykke vægge, lofter og gulve som vist på skitsen herunder.</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33" y="3057933"/>
            <a:ext cx="6235867" cy="359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05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U-værdier på konstruktioner</a:t>
            </a:r>
          </a:p>
        </p:txBody>
      </p:sp>
      <p:sp>
        <p:nvSpPr>
          <p:cNvPr id="3" name="Pladsholder til indhold 2"/>
          <p:cNvSpPr>
            <a:spLocks noGrp="1"/>
          </p:cNvSpPr>
          <p:nvPr>
            <p:ph idx="1"/>
          </p:nvPr>
        </p:nvSpPr>
        <p:spPr/>
        <p:txBody>
          <a:bodyPr>
            <a:normAutofit/>
          </a:bodyPr>
          <a:lstStyle/>
          <a:p>
            <a:pPr marL="82296" indent="0">
              <a:lnSpc>
                <a:spcPct val="150000"/>
              </a:lnSpc>
              <a:buNone/>
            </a:pPr>
            <a:endParaRPr lang="da-DK"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086" y="1772816"/>
            <a:ext cx="7724394" cy="43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307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Ventilationstabet</a:t>
            </a:r>
            <a:br>
              <a:rPr lang="da-DK" dirty="0"/>
            </a:br>
            <a:endParaRPr lang="da-DK" dirty="0"/>
          </a:p>
        </p:txBody>
      </p:sp>
      <p:sp>
        <p:nvSpPr>
          <p:cNvPr id="3" name="Pladsholder til indhold 2"/>
          <p:cNvSpPr>
            <a:spLocks noGrp="1"/>
          </p:cNvSpPr>
          <p:nvPr>
            <p:ph idx="1"/>
          </p:nvPr>
        </p:nvSpPr>
        <p:spPr/>
        <p:txBody>
          <a:bodyPr anchor="ctr">
            <a:normAutofit/>
          </a:bodyPr>
          <a:lstStyle/>
          <a:p>
            <a:pPr marL="82296" indent="0">
              <a:lnSpc>
                <a:spcPct val="150000"/>
              </a:lnSpc>
              <a:buNone/>
            </a:pPr>
            <a:r>
              <a:rPr lang="da-DK" sz="2000" dirty="0"/>
              <a:t>I forbindelse med ventilation, hvor den friske luft som tilføres skal opvarmes fra (-12 ͦ C) grader, medfører dette et varmetab. De fleste bygninger før 2006 vil oftest være udført med naturlig ventilation. Men i forbindelse med at man indfører skrappe energikrav i 2006, bliver</a:t>
            </a:r>
          </a:p>
          <a:p>
            <a:pPr marL="82296" indent="0">
              <a:lnSpc>
                <a:spcPct val="150000"/>
              </a:lnSpc>
              <a:buNone/>
            </a:pPr>
            <a:r>
              <a:rPr lang="da-DK" sz="2000" dirty="0"/>
              <a:t>ventilation mere almindeligt i nybyggeri.</a:t>
            </a:r>
          </a:p>
          <a:p>
            <a:pPr marL="82296" indent="0">
              <a:lnSpc>
                <a:spcPct val="150000"/>
              </a:lnSpc>
              <a:buNone/>
            </a:pPr>
            <a:endParaRPr lang="da-DK" sz="2000" dirty="0"/>
          </a:p>
          <a:p>
            <a:pPr marL="82296" indent="0">
              <a:lnSpc>
                <a:spcPct val="150000"/>
              </a:lnSpc>
              <a:buNone/>
            </a:pPr>
            <a:r>
              <a:rPr lang="da-DK" sz="2000" dirty="0"/>
              <a:t>Jf.  bygningsreglementet skal boligbygninger ventileres døgnet rundt, med et luftskifte som svarer til 0,3 l/s pr. m2. Flerfamilie boliger skal</a:t>
            </a:r>
          </a:p>
          <a:p>
            <a:pPr marL="82296" indent="0">
              <a:lnSpc>
                <a:spcPct val="150000"/>
              </a:lnSpc>
              <a:buNone/>
            </a:pPr>
            <a:r>
              <a:rPr lang="da-DK" sz="2000" dirty="0"/>
              <a:t>ventileres mekanisk igennem et aggregat med varmegenvinding,</a:t>
            </a:r>
          </a:p>
        </p:txBody>
      </p:sp>
    </p:spTree>
    <p:extLst>
      <p:ext uri="{BB962C8B-B14F-4D97-AF65-F5344CB8AC3E}">
        <p14:creationId xmlns:p14="http://schemas.microsoft.com/office/powerpoint/2010/main" val="1996493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Ventilationstabet</a:t>
            </a:r>
          </a:p>
        </p:txBody>
      </p:sp>
      <p:sp>
        <p:nvSpPr>
          <p:cNvPr id="3" name="Pladsholder til indhold 2"/>
          <p:cNvSpPr>
            <a:spLocks noGrp="1"/>
          </p:cNvSpPr>
          <p:nvPr>
            <p:ph idx="1"/>
          </p:nvPr>
        </p:nvSpPr>
        <p:spPr/>
        <p:txBody>
          <a:bodyPr>
            <a:normAutofit fontScale="85000" lnSpcReduction="10000"/>
          </a:bodyPr>
          <a:lstStyle/>
          <a:p>
            <a:pPr marL="82296" indent="0">
              <a:lnSpc>
                <a:spcPct val="150000"/>
              </a:lnSpc>
              <a:buNone/>
            </a:pPr>
            <a:r>
              <a:rPr lang="da-DK" sz="2000" dirty="0"/>
              <a:t>For at kunne beregne ventilationstabet for naturligt ventilerede boliger, kan denne formel anvendes:</a:t>
            </a:r>
          </a:p>
          <a:p>
            <a:pPr marL="82296" indent="0">
              <a:lnSpc>
                <a:spcPct val="150000"/>
              </a:lnSpc>
              <a:buNone/>
            </a:pPr>
            <a:endParaRPr lang="da-DK" sz="2000" dirty="0"/>
          </a:p>
          <a:p>
            <a:pPr marL="82296" indent="0">
              <a:lnSpc>
                <a:spcPct val="150000"/>
              </a:lnSpc>
              <a:buNone/>
            </a:pPr>
            <a:r>
              <a:rPr lang="da-DK" sz="2000" dirty="0"/>
              <a:t>Hvor</a:t>
            </a:r>
          </a:p>
          <a:p>
            <a:pPr marL="82296" indent="0">
              <a:lnSpc>
                <a:spcPct val="150000"/>
              </a:lnSpc>
              <a:buNone/>
            </a:pPr>
            <a:r>
              <a:rPr lang="el-GR" sz="2000" i="1" dirty="0"/>
              <a:t>Φ</a:t>
            </a:r>
            <a:r>
              <a:rPr lang="da-DK" sz="2000" i="1" dirty="0"/>
              <a:t>v  </a:t>
            </a:r>
            <a:r>
              <a:rPr lang="da-DK" sz="2000" dirty="0"/>
              <a:t>Er ventilationstabet i Watt</a:t>
            </a:r>
          </a:p>
          <a:p>
            <a:pPr marL="82296" indent="0">
              <a:lnSpc>
                <a:spcPct val="150000"/>
              </a:lnSpc>
              <a:buNone/>
            </a:pPr>
            <a:r>
              <a:rPr lang="da-DK" sz="2000" i="1" dirty="0"/>
              <a:t> </a:t>
            </a:r>
            <a:r>
              <a:rPr lang="el-GR" sz="2000" i="1" dirty="0"/>
              <a:t>Ρ </a:t>
            </a:r>
            <a:r>
              <a:rPr lang="da-DK" sz="2000" i="1" dirty="0"/>
              <a:t>  </a:t>
            </a:r>
            <a:r>
              <a:rPr lang="da-DK" sz="2000" dirty="0"/>
              <a:t>Er luftens massefylde i kg/m3</a:t>
            </a:r>
          </a:p>
          <a:p>
            <a:pPr marL="82296" indent="0">
              <a:lnSpc>
                <a:spcPct val="150000"/>
              </a:lnSpc>
              <a:buNone/>
            </a:pPr>
            <a:r>
              <a:rPr lang="da-DK" sz="2000" i="1" dirty="0"/>
              <a:t>c</a:t>
            </a:r>
            <a:r>
              <a:rPr lang="da-DK" sz="2000" dirty="0"/>
              <a:t>  Er luftens varmefylde i J/kg K</a:t>
            </a:r>
          </a:p>
          <a:p>
            <a:pPr marL="82296" indent="0">
              <a:lnSpc>
                <a:spcPct val="150000"/>
              </a:lnSpc>
              <a:buNone/>
            </a:pPr>
            <a:r>
              <a:rPr lang="da-DK" sz="2000" i="1" dirty="0" err="1"/>
              <a:t>qa</a:t>
            </a:r>
            <a:r>
              <a:rPr lang="da-DK" sz="2000" dirty="0"/>
              <a:t>   Er </a:t>
            </a:r>
            <a:r>
              <a:rPr lang="da-DK" sz="2000" dirty="0" err="1"/>
              <a:t>udeluftmængden</a:t>
            </a:r>
            <a:r>
              <a:rPr lang="da-DK" sz="2000" dirty="0"/>
              <a:t> i l/s pr. m2 opvarmet brutto etageareal.</a:t>
            </a:r>
          </a:p>
          <a:p>
            <a:pPr marL="82296" indent="0">
              <a:lnSpc>
                <a:spcPct val="150000"/>
              </a:lnSpc>
              <a:buNone/>
            </a:pPr>
            <a:r>
              <a:rPr lang="da-DK" sz="2000" i="1" dirty="0"/>
              <a:t>A </a:t>
            </a:r>
            <a:r>
              <a:rPr lang="da-DK" sz="2000" dirty="0"/>
              <a:t>   Er opvarmet brutto etageareal i m2</a:t>
            </a:r>
          </a:p>
          <a:p>
            <a:pPr marL="82296" indent="0">
              <a:lnSpc>
                <a:spcPct val="150000"/>
              </a:lnSpc>
              <a:buNone/>
            </a:pPr>
            <a:r>
              <a:rPr lang="el-GR" sz="2000" i="1" dirty="0"/>
              <a:t>Θ</a:t>
            </a:r>
            <a:r>
              <a:rPr lang="da-DK" sz="2000" i="1" dirty="0"/>
              <a:t>i   </a:t>
            </a:r>
            <a:r>
              <a:rPr lang="da-DK" sz="2000" dirty="0"/>
              <a:t>Er dimensionerende </a:t>
            </a:r>
            <a:r>
              <a:rPr lang="da-DK" sz="2000" dirty="0" err="1"/>
              <a:t>indetemperatur</a:t>
            </a:r>
            <a:r>
              <a:rPr lang="da-DK" sz="2000" dirty="0"/>
              <a:t> i ͦC</a:t>
            </a:r>
          </a:p>
          <a:p>
            <a:pPr marL="82296" indent="0">
              <a:lnSpc>
                <a:spcPct val="150000"/>
              </a:lnSpc>
              <a:buNone/>
            </a:pPr>
            <a:r>
              <a:rPr lang="el-GR" sz="2000" i="1" dirty="0"/>
              <a:t>Θ</a:t>
            </a:r>
            <a:r>
              <a:rPr lang="da-DK" sz="2000" i="1" dirty="0"/>
              <a:t>u  </a:t>
            </a:r>
            <a:r>
              <a:rPr lang="da-DK" sz="2000" dirty="0"/>
              <a:t>Er dimensionerende udetemperatur i ͦC</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897" y="2288877"/>
            <a:ext cx="28098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165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Ventilationstabet</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Eksempel:</a:t>
            </a:r>
          </a:p>
          <a:p>
            <a:pPr marL="82296" indent="0">
              <a:lnSpc>
                <a:spcPct val="150000"/>
              </a:lnSpc>
              <a:buNone/>
            </a:pPr>
            <a:r>
              <a:rPr lang="da-DK" sz="2000" dirty="0"/>
              <a:t>Et hus på 100 m2 skal ventileres naturligt varmetabet for ventilationen udgør:</a:t>
            </a:r>
          </a:p>
          <a:p>
            <a:pPr marL="82296" indent="0">
              <a:lnSpc>
                <a:spcPct val="150000"/>
              </a:lnSpc>
              <a:buNone/>
            </a:pPr>
            <a:endParaRPr lang="da-DK" sz="2000" dirty="0"/>
          </a:p>
          <a:p>
            <a:pPr marL="82296" indent="0">
              <a:lnSpc>
                <a:spcPct val="150000"/>
              </a:lnSpc>
              <a:buNone/>
            </a:pPr>
            <a:endParaRPr lang="da-DK" sz="2000" dirty="0"/>
          </a:p>
          <a:p>
            <a:pPr marL="82296" indent="0">
              <a:lnSpc>
                <a:spcPct val="150000"/>
              </a:lnSpc>
              <a:buNone/>
            </a:pPr>
            <a:r>
              <a:rPr lang="da-DK" sz="2000" dirty="0"/>
              <a:t>Eller:</a:t>
            </a:r>
          </a:p>
        </p:txBody>
      </p:sp>
      <p:graphicFrame>
        <p:nvGraphicFramePr>
          <p:cNvPr id="5" name="Objekt 4"/>
          <p:cNvGraphicFramePr>
            <a:graphicFrameLocks noChangeAspect="1"/>
          </p:cNvGraphicFramePr>
          <p:nvPr>
            <p:extLst>
              <p:ext uri="{D42A27DB-BD31-4B8C-83A1-F6EECF244321}">
                <p14:modId xmlns:p14="http://schemas.microsoft.com/office/powerpoint/2010/main" val="3722924439"/>
              </p:ext>
            </p:extLst>
          </p:nvPr>
        </p:nvGraphicFramePr>
        <p:xfrm>
          <a:off x="2281932" y="3203498"/>
          <a:ext cx="5805432" cy="844922"/>
        </p:xfrm>
        <a:graphic>
          <a:graphicData uri="http://schemas.openxmlformats.org/presentationml/2006/ole">
            <mc:AlternateContent xmlns:mc="http://schemas.openxmlformats.org/markup-compatibility/2006">
              <mc:Choice xmlns:v="urn:schemas-microsoft-com:vml" Requires="v">
                <p:oleObj name="Ligning" r:id="rId2" imgW="2705040" imgH="393480" progId="Equation.3">
                  <p:embed/>
                </p:oleObj>
              </mc:Choice>
              <mc:Fallback>
                <p:oleObj name="Ligning" r:id="rId2" imgW="2705040" imgH="393480" progId="Equation.3">
                  <p:embed/>
                  <p:pic>
                    <p:nvPicPr>
                      <p:cNvPr id="0" name=""/>
                      <p:cNvPicPr/>
                      <p:nvPr/>
                    </p:nvPicPr>
                    <p:blipFill>
                      <a:blip r:embed="rId3"/>
                      <a:stretch>
                        <a:fillRect/>
                      </a:stretch>
                    </p:blipFill>
                    <p:spPr>
                      <a:xfrm>
                        <a:off x="2281932" y="3203498"/>
                        <a:ext cx="5805432" cy="844922"/>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1803422282"/>
              </p:ext>
            </p:extLst>
          </p:nvPr>
        </p:nvGraphicFramePr>
        <p:xfrm>
          <a:off x="3483894" y="4721211"/>
          <a:ext cx="3401508" cy="431937"/>
        </p:xfrm>
        <a:graphic>
          <a:graphicData uri="http://schemas.openxmlformats.org/presentationml/2006/ole">
            <mc:AlternateContent xmlns:mc="http://schemas.openxmlformats.org/markup-compatibility/2006">
              <mc:Choice xmlns:v="urn:schemas-microsoft-com:vml" Requires="v">
                <p:oleObj name="Ligning" r:id="rId4" imgW="1600200" imgH="203040" progId="Equation.3">
                  <p:embed/>
                </p:oleObj>
              </mc:Choice>
              <mc:Fallback>
                <p:oleObj name="Ligning" r:id="rId4" imgW="1600200" imgH="203040" progId="Equation.3">
                  <p:embed/>
                  <p:pic>
                    <p:nvPicPr>
                      <p:cNvPr id="0" name=""/>
                      <p:cNvPicPr/>
                      <p:nvPr/>
                    </p:nvPicPr>
                    <p:blipFill>
                      <a:blip r:embed="rId5"/>
                      <a:stretch>
                        <a:fillRect/>
                      </a:stretch>
                    </p:blipFill>
                    <p:spPr>
                      <a:xfrm>
                        <a:off x="3483894" y="4721211"/>
                        <a:ext cx="3401508" cy="431937"/>
                      </a:xfrm>
                      <a:prstGeom prst="rect">
                        <a:avLst/>
                      </a:prstGeom>
                    </p:spPr>
                  </p:pic>
                </p:oleObj>
              </mc:Fallback>
            </mc:AlternateContent>
          </a:graphicData>
        </a:graphic>
      </p:graphicFrame>
    </p:spTree>
    <p:extLst>
      <p:ext uri="{BB962C8B-B14F-4D97-AF65-F5344CB8AC3E}">
        <p14:creationId xmlns:p14="http://schemas.microsoft.com/office/powerpoint/2010/main" val="294035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Ventilationstabet</a:t>
            </a:r>
          </a:p>
        </p:txBody>
      </p:sp>
      <p:sp>
        <p:nvSpPr>
          <p:cNvPr id="3" name="Pladsholder til indhold 2"/>
          <p:cNvSpPr>
            <a:spLocks noGrp="1"/>
          </p:cNvSpPr>
          <p:nvPr>
            <p:ph idx="1"/>
          </p:nvPr>
        </p:nvSpPr>
        <p:spPr/>
        <p:txBody>
          <a:bodyPr>
            <a:normAutofit fontScale="85000" lnSpcReduction="10000"/>
          </a:bodyPr>
          <a:lstStyle/>
          <a:p>
            <a:pPr marL="82296" indent="0">
              <a:lnSpc>
                <a:spcPct val="150000"/>
              </a:lnSpc>
              <a:buNone/>
            </a:pPr>
            <a:r>
              <a:rPr lang="da-DK" sz="2000" dirty="0"/>
              <a:t>Bygningen kan i stedet for naturligt ventilation, ventileres via et mekanisk ventilationsaggregat med en veksler for varmegenvinding. Til</a:t>
            </a:r>
          </a:p>
          <a:p>
            <a:pPr marL="82296" indent="0">
              <a:lnSpc>
                <a:spcPct val="150000"/>
              </a:lnSpc>
              <a:buNone/>
            </a:pPr>
            <a:r>
              <a:rPr lang="da-DK" sz="2000" dirty="0"/>
              <a:t>mekanisk ventilation kan denne formel anvendes.</a:t>
            </a:r>
          </a:p>
          <a:p>
            <a:pPr marL="82296" indent="0">
              <a:lnSpc>
                <a:spcPct val="150000"/>
              </a:lnSpc>
              <a:buNone/>
            </a:pPr>
            <a:endParaRPr lang="da-DK" sz="2000" dirty="0"/>
          </a:p>
          <a:p>
            <a:pPr marL="82296" indent="0">
              <a:lnSpc>
                <a:spcPct val="150000"/>
              </a:lnSpc>
              <a:buNone/>
            </a:pPr>
            <a:r>
              <a:rPr lang="el-GR" sz="2000" i="1" dirty="0"/>
              <a:t>Φ</a:t>
            </a:r>
            <a:r>
              <a:rPr lang="da-DK" sz="2000" i="1" dirty="0"/>
              <a:t>v  </a:t>
            </a:r>
            <a:r>
              <a:rPr lang="da-DK" sz="2000" dirty="0"/>
              <a:t>Er ventilationstabet i Watt</a:t>
            </a:r>
          </a:p>
          <a:p>
            <a:pPr marL="82296" indent="0">
              <a:lnSpc>
                <a:spcPct val="150000"/>
              </a:lnSpc>
              <a:buNone/>
            </a:pPr>
            <a:r>
              <a:rPr lang="da-DK" sz="2000" i="1" dirty="0"/>
              <a:t>Q1 </a:t>
            </a:r>
            <a:r>
              <a:rPr lang="da-DK" sz="2000" dirty="0"/>
              <a:t> Udeluft tilført gennem anlæg i m3/s</a:t>
            </a:r>
          </a:p>
          <a:p>
            <a:pPr marL="82296" indent="0">
              <a:lnSpc>
                <a:spcPct val="150000"/>
              </a:lnSpc>
              <a:buNone/>
            </a:pPr>
            <a:r>
              <a:rPr lang="da-DK" sz="2000" i="1" dirty="0"/>
              <a:t>q2</a:t>
            </a:r>
            <a:r>
              <a:rPr lang="da-DK" sz="2000" dirty="0"/>
              <a:t>  Afkastningsluft gennem anlæg i m3/s</a:t>
            </a:r>
          </a:p>
          <a:p>
            <a:pPr marL="82296" indent="0">
              <a:lnSpc>
                <a:spcPct val="150000"/>
              </a:lnSpc>
              <a:buNone/>
            </a:pPr>
            <a:r>
              <a:rPr lang="da-DK" sz="2000" i="1" dirty="0"/>
              <a:t>Q3</a:t>
            </a:r>
            <a:r>
              <a:rPr lang="da-DK" sz="2000" dirty="0"/>
              <a:t> </a:t>
            </a:r>
            <a:r>
              <a:rPr lang="da-DK" sz="2000" dirty="0" err="1"/>
              <a:t>Exflitration</a:t>
            </a:r>
            <a:r>
              <a:rPr lang="da-DK" sz="2000" dirty="0"/>
              <a:t> og </a:t>
            </a:r>
            <a:r>
              <a:rPr lang="da-DK" sz="2000" dirty="0" err="1"/>
              <a:t>inflitration</a:t>
            </a:r>
            <a:r>
              <a:rPr lang="da-DK" sz="2000" dirty="0"/>
              <a:t> i m3/s</a:t>
            </a:r>
          </a:p>
          <a:p>
            <a:pPr marL="82296" indent="0">
              <a:lnSpc>
                <a:spcPct val="150000"/>
              </a:lnSpc>
              <a:buNone/>
            </a:pPr>
            <a:r>
              <a:rPr lang="el-GR" sz="2000" i="1" dirty="0"/>
              <a:t>Θ</a:t>
            </a:r>
            <a:r>
              <a:rPr lang="da-DK" sz="2000" i="1" dirty="0"/>
              <a:t>l  </a:t>
            </a:r>
            <a:r>
              <a:rPr lang="da-DK" sz="2000" dirty="0"/>
              <a:t>Udeluftens temperatur efter varmegenvindingsaggregatet i  ͦC</a:t>
            </a:r>
          </a:p>
          <a:p>
            <a:pPr marL="82296" indent="0">
              <a:lnSpc>
                <a:spcPct val="150000"/>
              </a:lnSpc>
              <a:buNone/>
            </a:pPr>
            <a:r>
              <a:rPr lang="el-GR" sz="2000" i="1" dirty="0"/>
              <a:t>Θ</a:t>
            </a:r>
            <a:r>
              <a:rPr lang="da-DK" sz="2000" i="1" dirty="0"/>
              <a:t>i  </a:t>
            </a:r>
            <a:r>
              <a:rPr lang="da-DK" sz="2000" dirty="0"/>
              <a:t>Er dimensionerende </a:t>
            </a:r>
            <a:r>
              <a:rPr lang="da-DK" sz="2000" dirty="0" err="1"/>
              <a:t>indetemperatur</a:t>
            </a:r>
            <a:r>
              <a:rPr lang="da-DK" sz="2000" dirty="0"/>
              <a:t> i  ͦC</a:t>
            </a:r>
          </a:p>
          <a:p>
            <a:pPr marL="82296" indent="0">
              <a:lnSpc>
                <a:spcPct val="150000"/>
              </a:lnSpc>
              <a:buNone/>
            </a:pPr>
            <a:r>
              <a:rPr lang="el-GR" sz="2000" i="1" dirty="0"/>
              <a:t>Θ</a:t>
            </a:r>
            <a:r>
              <a:rPr lang="da-DK" sz="2000" i="1" dirty="0"/>
              <a:t>u  </a:t>
            </a:r>
            <a:r>
              <a:rPr lang="da-DK" sz="2000" dirty="0"/>
              <a:t>Er dimensionerende udetemperatur i  ͦC</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481" y="2678435"/>
            <a:ext cx="50387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74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Ventilationstabet</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1800" dirty="0"/>
              <a:t>Normalt vil man kunne fastlægge en virkningsgrad på ca. 80-85 % for et nyt ventilationsaggregat ved en udetemperatur på (-12 ͦ C), hvilket betyder at indblæsningstemperaturen efter varmeveksleren vil være 20 ͦ C * 0,8 = 16 ͦ . Infiltrationen er den luft som tilføres boligen naturligt i forbindelse med utætheder i klimaskærmen, og i forbindelsen med døre som åbnes. Infiltrationen sættes normalt til 0,13 l/s m2.</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4" y="4318595"/>
            <a:ext cx="52197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86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normAutofit/>
          </a:bodyPr>
          <a:lstStyle/>
          <a:p>
            <a:pPr marL="82296" indent="0">
              <a:lnSpc>
                <a:spcPct val="150000"/>
              </a:lnSpc>
              <a:buNone/>
            </a:pPr>
            <a:endParaRPr lang="da-DK" sz="20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503" y="400050"/>
            <a:ext cx="5076825"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56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Gamle U - Værdier</a:t>
            </a:r>
          </a:p>
        </p:txBody>
      </p:sp>
      <p:sp>
        <p:nvSpPr>
          <p:cNvPr id="3" name="Pladsholder til indhold 2"/>
          <p:cNvSpPr>
            <a:spLocks noGrp="1"/>
          </p:cNvSpPr>
          <p:nvPr>
            <p:ph idx="1"/>
          </p:nvPr>
        </p:nvSpPr>
        <p:spPr/>
        <p:txBody>
          <a:bodyPr/>
          <a:lstStyle/>
          <a:p>
            <a:endParaRPr lang="da-DK" dirty="0"/>
          </a:p>
        </p:txBody>
      </p:sp>
      <p:pic>
        <p:nvPicPr>
          <p:cNvPr id="4" name="Billede 3"/>
          <p:cNvPicPr>
            <a:picLocks noChangeAspect="1"/>
          </p:cNvPicPr>
          <p:nvPr/>
        </p:nvPicPr>
        <p:blipFill>
          <a:blip r:embed="rId2"/>
          <a:stretch>
            <a:fillRect/>
          </a:stretch>
        </p:blipFill>
        <p:spPr>
          <a:xfrm>
            <a:off x="1259632" y="1150921"/>
            <a:ext cx="7549941" cy="5662455"/>
          </a:xfrm>
          <a:prstGeom prst="rect">
            <a:avLst/>
          </a:prstGeom>
        </p:spPr>
      </p:pic>
      <p:sp>
        <p:nvSpPr>
          <p:cNvPr id="5" name="Rektangel 4"/>
          <p:cNvSpPr/>
          <p:nvPr/>
        </p:nvSpPr>
        <p:spPr>
          <a:xfrm>
            <a:off x="7020272" y="6248400"/>
            <a:ext cx="1512168" cy="492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9059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8442" y="1417638"/>
            <a:ext cx="4033838" cy="5102543"/>
          </a:xfrm>
        </p:spPr>
      </p:pic>
    </p:spTree>
    <p:extLst>
      <p:ext uri="{BB962C8B-B14F-4D97-AF65-F5344CB8AC3E}">
        <p14:creationId xmlns:p14="http://schemas.microsoft.com/office/powerpoint/2010/main" val="269883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769" y="1417637"/>
            <a:ext cx="3960495" cy="5004626"/>
          </a:xfrm>
        </p:spPr>
      </p:pic>
    </p:spTree>
    <p:extLst>
      <p:ext uri="{BB962C8B-B14F-4D97-AF65-F5344CB8AC3E}">
        <p14:creationId xmlns:p14="http://schemas.microsoft.com/office/powerpoint/2010/main" val="13778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1447799"/>
            <a:ext cx="3960495" cy="5004626"/>
          </a:xfrm>
        </p:spPr>
      </p:pic>
    </p:spTree>
    <p:extLst>
      <p:ext uri="{BB962C8B-B14F-4D97-AF65-F5344CB8AC3E}">
        <p14:creationId xmlns:p14="http://schemas.microsoft.com/office/powerpoint/2010/main" val="102166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Indledning</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Dette afsnit vil illustrere hvad varmetabsberegninger kan bruges til, og hvordan de udføres efter gældende regler, samt hvordan varmetabsberegninger kan udføres ved hjælp af DS418 og igennem webbasserede programmer.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84984"/>
            <a:ext cx="7542086" cy="345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48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Energiberegning/Klimaskærm</a:t>
            </a:r>
          </a:p>
        </p:txBody>
      </p:sp>
      <p:sp>
        <p:nvSpPr>
          <p:cNvPr id="3" name="Pladsholder til indhold 2"/>
          <p:cNvSpPr>
            <a:spLocks noGrp="1"/>
          </p:cNvSpPr>
          <p:nvPr>
            <p:ph idx="1"/>
          </p:nvPr>
        </p:nvSpPr>
        <p:spPr/>
        <p:txBody>
          <a:bodyPr anchor="ctr">
            <a:normAutofit/>
          </a:bodyPr>
          <a:lstStyle/>
          <a:p>
            <a:pPr marL="82296" indent="0">
              <a:lnSpc>
                <a:spcPct val="150000"/>
              </a:lnSpc>
              <a:buNone/>
            </a:pPr>
            <a:r>
              <a:rPr lang="da-DK" sz="2000" dirty="0"/>
              <a:t>Nye bygninger skal dimensioneres efter en energiramme. Men da energirammen kan holde på forskellige måder f.eks. ved hjælp af</a:t>
            </a:r>
          </a:p>
          <a:p>
            <a:pPr marL="82296" indent="0">
              <a:lnSpc>
                <a:spcPct val="150000"/>
              </a:lnSpc>
              <a:buNone/>
            </a:pPr>
            <a:r>
              <a:rPr lang="da-DK" sz="2000" dirty="0"/>
              <a:t>solceller, stilles der også krav til klimaskærmens U-værdier.</a:t>
            </a:r>
          </a:p>
          <a:p>
            <a:pPr marL="82296" indent="0">
              <a:lnSpc>
                <a:spcPct val="150000"/>
              </a:lnSpc>
              <a:buNone/>
            </a:pPr>
            <a:endParaRPr lang="da-DK" sz="2000" dirty="0"/>
          </a:p>
          <a:p>
            <a:pPr marL="82296" indent="0">
              <a:lnSpc>
                <a:spcPct val="150000"/>
              </a:lnSpc>
              <a:buNone/>
            </a:pPr>
            <a:r>
              <a:rPr lang="da-DK" sz="2000" dirty="0"/>
              <a:t>Energirammen er den tilført mængde energi et nyt hus maksimalt må bruge til bygningsdriften, som er opvarmning, ventilation, køling, varmt</a:t>
            </a:r>
          </a:p>
          <a:p>
            <a:pPr marL="82296" indent="0">
              <a:lnSpc>
                <a:spcPct val="150000"/>
              </a:lnSpc>
              <a:buNone/>
            </a:pPr>
            <a:r>
              <a:rPr lang="da-DK" sz="2000" dirty="0"/>
              <a:t>brugsvand samt EL (kun til bygningsdriften).</a:t>
            </a:r>
          </a:p>
        </p:txBody>
      </p:sp>
    </p:spTree>
    <p:extLst>
      <p:ext uri="{BB962C8B-B14F-4D97-AF65-F5344CB8AC3E}">
        <p14:creationId xmlns:p14="http://schemas.microsoft.com/office/powerpoint/2010/main" val="362841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Energirammen</a:t>
            </a:r>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Energirammen er den tilført mængde energi et nyt hus maksimalt må bruge til bygningsdriften, som er opvarmning, ventilation, køling, varmt</a:t>
            </a:r>
          </a:p>
          <a:p>
            <a:pPr marL="82296" indent="0">
              <a:lnSpc>
                <a:spcPct val="150000"/>
              </a:lnSpc>
              <a:buNone/>
            </a:pPr>
            <a:r>
              <a:rPr lang="da-DK" sz="2000" dirty="0"/>
              <a:t>brugsvand samt EL (kun til bygningsdriften).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29000"/>
            <a:ext cx="2969461" cy="129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861048"/>
            <a:ext cx="2969461" cy="127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206073"/>
            <a:ext cx="2969461" cy="96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1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U-værdier</a:t>
            </a:r>
            <a:br>
              <a:rPr lang="da-DK" dirty="0"/>
            </a:br>
            <a:endParaRPr lang="da-DK" dirty="0"/>
          </a:p>
        </p:txBody>
      </p:sp>
      <p:sp>
        <p:nvSpPr>
          <p:cNvPr id="3" name="Pladsholder til indhold 2"/>
          <p:cNvSpPr>
            <a:spLocks noGrp="1"/>
          </p:cNvSpPr>
          <p:nvPr>
            <p:ph idx="1"/>
          </p:nvPr>
        </p:nvSpPr>
        <p:spPr/>
        <p:txBody>
          <a:bodyPr>
            <a:normAutofit/>
          </a:bodyPr>
          <a:lstStyle/>
          <a:p>
            <a:pPr marL="82296" indent="0">
              <a:lnSpc>
                <a:spcPct val="150000"/>
              </a:lnSpc>
              <a:buNone/>
            </a:pPr>
            <a:r>
              <a:rPr lang="da-DK" sz="2000" dirty="0"/>
              <a:t>Hvad er en U-værdi?</a:t>
            </a:r>
          </a:p>
          <a:p>
            <a:pPr marL="82296" indent="0">
              <a:lnSpc>
                <a:spcPct val="150000"/>
              </a:lnSpc>
              <a:buNone/>
            </a:pPr>
            <a:r>
              <a:rPr lang="da-DK" sz="2000" dirty="0"/>
              <a:t>Et fagudtryk for hvor meget varme der trænger ud igennem en bygningskonstruktion, og beregnes ud fra den energimængde, målt i</a:t>
            </a:r>
          </a:p>
          <a:p>
            <a:pPr marL="82296" indent="0">
              <a:lnSpc>
                <a:spcPct val="150000"/>
              </a:lnSpc>
              <a:buNone/>
            </a:pPr>
            <a:r>
              <a:rPr lang="da-DK" sz="2000" dirty="0"/>
              <a:t>W/m²K, der transmitteres (tabes) til udeklimaet, når temperatur-forskellen mellem den indvendige og udvendige overflade er 1 Kelvin.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3638360" cy="112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447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mbusfletværk">
  <a:themeElements>
    <a:clrScheme name="Bambusfletværk">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mbusfletværk">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891</TotalTime>
  <Words>1121</Words>
  <Application>Microsoft Office PowerPoint</Application>
  <PresentationFormat>Skærmshow (4:3)</PresentationFormat>
  <Paragraphs>93</Paragraphs>
  <Slides>29</Slides>
  <Notes>1</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29</vt:i4>
      </vt:variant>
    </vt:vector>
  </HeadingPairs>
  <TitlesOfParts>
    <vt:vector size="37" baseType="lpstr">
      <vt:lpstr>Calibri</vt:lpstr>
      <vt:lpstr>Corbel</vt:lpstr>
      <vt:lpstr>Gill Sans MT</vt:lpstr>
      <vt:lpstr>Verdana</vt:lpstr>
      <vt:lpstr>Wingdings</vt:lpstr>
      <vt:lpstr>Wingdings 2</vt:lpstr>
      <vt:lpstr>Bambusfletværk</vt:lpstr>
      <vt:lpstr>Ligning</vt:lpstr>
      <vt:lpstr>Varmetabsberegning</vt:lpstr>
      <vt:lpstr>1950!</vt:lpstr>
      <vt:lpstr>PowerPoint-præsentation</vt:lpstr>
      <vt:lpstr>PowerPoint-præsentation</vt:lpstr>
      <vt:lpstr>PowerPoint-præsentation</vt:lpstr>
      <vt:lpstr>Indledning</vt:lpstr>
      <vt:lpstr>Energiberegning/Klimaskærm</vt:lpstr>
      <vt:lpstr>Energirammen</vt:lpstr>
      <vt:lpstr> U-værdier </vt:lpstr>
      <vt:lpstr>Lambda</vt:lpstr>
      <vt:lpstr> Bygningsreglementets krav </vt:lpstr>
      <vt:lpstr>Skema over U-værdier til bygningsdele [W/m2K]</vt:lpstr>
      <vt:lpstr> Linjetab </vt:lpstr>
      <vt:lpstr>Linietab</vt:lpstr>
      <vt:lpstr>Varmetabsberegning</vt:lpstr>
      <vt:lpstr>Varmetabsberegning</vt:lpstr>
      <vt:lpstr> Areal på konstruktion </vt:lpstr>
      <vt:lpstr>Areal på konstruktion</vt:lpstr>
      <vt:lpstr> Længde af en konstruktionssamling </vt:lpstr>
      <vt:lpstr> Temperaturforskellen </vt:lpstr>
      <vt:lpstr>U-værdier på konstruktioner</vt:lpstr>
      <vt:lpstr>U-værdier på konstruktioner</vt:lpstr>
      <vt:lpstr> Ventilationstabet </vt:lpstr>
      <vt:lpstr>Ventilationstabet</vt:lpstr>
      <vt:lpstr>Ventilationstabet</vt:lpstr>
      <vt:lpstr>Ventilationstabet</vt:lpstr>
      <vt:lpstr>Ventilationstabet</vt:lpstr>
      <vt:lpstr>PowerPoint-præsentation</vt:lpstr>
      <vt:lpstr>Gamle U - Værdier</vt:lpstr>
    </vt:vector>
  </TitlesOfParts>
  <Company>EUC Sjælland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Varmetabsberegning</dc:title>
  <dc:creator>%USERNAME%</dc:creator>
  <cp:lastModifiedBy>Thomas Saltoft Søndergaard Malm</cp:lastModifiedBy>
  <cp:revision>38</cp:revision>
  <dcterms:created xsi:type="dcterms:W3CDTF">2016-02-25T07:32:36Z</dcterms:created>
  <dcterms:modified xsi:type="dcterms:W3CDTF">2023-08-21T05:33:19Z</dcterms:modified>
</cp:coreProperties>
</file>