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12192000" cy="6858000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>
      <p:cViewPr varScale="1">
        <p:scale>
          <a:sx n="95" d="100"/>
          <a:sy n="95" d="100"/>
        </p:scale>
        <p:origin x="115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395C89-2E28-4777-95B0-BA7EECAE3BA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09928" y="987552"/>
            <a:ext cx="8385048" cy="3081528"/>
          </a:xfrm>
        </p:spPr>
        <p:txBody>
          <a:bodyPr anchor="b">
            <a:normAutofit/>
          </a:bodyPr>
          <a:lstStyle>
            <a:lvl1pPr algn="ctr">
              <a:defRPr sz="5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9052321-4D71-4DA8-BD2C-DC22FC1525C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905506" y="4480561"/>
            <a:ext cx="5993892" cy="1166495"/>
          </a:xfrm>
        </p:spPr>
        <p:txBody>
          <a:bodyPr>
            <a:normAutofit/>
          </a:bodyPr>
          <a:lstStyle>
            <a:lvl1pPr marL="0" indent="0" algn="ctr">
              <a:buNone/>
              <a:defRPr sz="1400" cap="all" spc="6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1D37183-71EA-4A92-8609-41ECB53F44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898F52-2787-4BA2-BBBC-9395E9F86D50}" type="datetimeFigureOut">
              <a:rPr lang="en-US" smtClean="0"/>
              <a:t>3/17/2026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09F2E6-1ECC-4081-8EBF-C80C6C94A1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1C3FA67-CD72-4503-BA25-FEC880107B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B8A27-DF03-4546-BA93-21C967D57E5C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72546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683CBE-1EA9-4E8B-A281-C50B792E55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B2EB1A0-A59D-4CB9-BABB-C6BF1D2E992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2E6265B-940D-433C-AD76-2D6A424493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898F52-2787-4BA2-BBBC-9395E9F86D50}" type="datetimeFigureOut">
              <a:rPr lang="en-US" smtClean="0"/>
              <a:t>3/17/2026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DCAB98E-314F-45C4-9A64-AD3FAE0516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8E49F32-B214-4A0C-8669-7FE4BA4459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B8A27-DF03-4546-BA93-21C967D57E5C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58340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8DE4A6D-DAA1-4551-A093-3C36C1C8CF3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125FDA9-71CD-4B86-B291-BEBA43D8ED7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D9F5B1-B635-4479-A426-B1D4066502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898F52-2787-4BA2-BBBC-9395E9F86D50}" type="datetimeFigureOut">
              <a:rPr lang="en-US" smtClean="0"/>
              <a:t>3/17/2026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B833098-8769-47C3-80B2-C2942F984D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EA9297-65D4-45BE-BE6C-5531FC6A5E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B8A27-DF03-4546-BA93-21C967D57E5C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21320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9BA523-EF01-4656-9D54-347E984FD3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D52871-79D5-420E-8207-BEF7BE44A9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96D32D3-8223-4851-BB8E-CB489B975F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898F52-2787-4BA2-BBBC-9395E9F86D50}" type="datetimeFigureOut">
              <a:rPr lang="en-US" smtClean="0"/>
              <a:t>3/17/2026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E94444B-9FC3-414D-8EA0-15AB806D5E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BC448B-FCF6-40C5-8BB6-15B70E8897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B8A27-DF03-4546-BA93-21C967D57E5C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91623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4F79BA-620F-4443-807B-BE44F36F98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9848" y="1709738"/>
            <a:ext cx="9430811" cy="2852737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0C9A625-6442-4047-B545-433C445121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69848" y="4589463"/>
            <a:ext cx="9430811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F8EAA30-3B1A-4BEA-9835-33D2072451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898F52-2787-4BA2-BBBC-9395E9F86D50}" type="datetimeFigureOut">
              <a:rPr lang="en-US" smtClean="0"/>
              <a:t>3/17/2026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256440-3149-446F-8105-485333B183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E0FEDB1-D604-4E10-B334-5DB303498B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B8A27-DF03-4546-BA93-21C967D57E5C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74914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F6E563-D552-439E-8DF5-45062D8754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136873-2DD5-456E-A3A9-FE408419E30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069848" y="1825625"/>
            <a:ext cx="4684057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0C6B04C-FB9E-4A9E-8892-4B5B702898B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019802" y="1825625"/>
            <a:ext cx="4684058" cy="435133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2E2F0B4-0E86-473E-BC42-78D856A00C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898F52-2787-4BA2-BBBC-9395E9F86D50}" type="datetimeFigureOut">
              <a:rPr lang="en-US" smtClean="0"/>
              <a:t>3/17/2026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82B9537-F43C-4042-B165-A00358F9E2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EF9F52F-61F2-4FEE-8989-2FB400190C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B8A27-DF03-4546-BA93-21C967D57E5C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81149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832E5C-0B2D-4DB5-95F6-3C2C825DFE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989993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18F1C53-3F27-42E6-BE80-1DF57985741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4872132" cy="823912"/>
          </a:xfrm>
        </p:spPr>
        <p:txBody>
          <a:bodyPr anchor="b">
            <a:noAutofit/>
          </a:bodyPr>
          <a:lstStyle>
            <a:lvl1pPr marL="0" indent="0">
              <a:buNone/>
              <a:defRPr sz="1600" b="1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38CC6CB-F028-4322-B54F-571203106F2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7" y="2510632"/>
            <a:ext cx="4872133" cy="3684588"/>
          </a:xfrm>
        </p:spPr>
        <p:txBody>
          <a:bodyPr/>
          <a:lstStyle>
            <a:lvl2pPr>
              <a:defRPr b="1"/>
            </a:lvl2pPr>
            <a:lvl3pPr>
              <a:defRPr b="0"/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2AD2CD7-554E-4EAA-BAF6-86ABB7E81D2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5889809" y="1681163"/>
            <a:ext cx="4849909" cy="823912"/>
          </a:xfrm>
        </p:spPr>
        <p:txBody>
          <a:bodyPr anchor="b">
            <a:noAutofit/>
          </a:bodyPr>
          <a:lstStyle>
            <a:lvl1pPr marL="0" indent="0">
              <a:buNone/>
              <a:defRPr sz="1600" b="1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982A2D6-379C-4D26-90AC-9F2F46DCE7F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889810" y="2505075"/>
            <a:ext cx="4872134" cy="3684588"/>
          </a:xfrm>
        </p:spPr>
        <p:txBody>
          <a:bodyPr/>
          <a:lstStyle>
            <a:lvl2pPr>
              <a:defRPr b="1"/>
            </a:lvl2pPr>
            <a:lvl3pPr>
              <a:defRPr b="0"/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EA0E4F3-8A65-4788-AE96-1FB2060F48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898F52-2787-4BA2-BBBC-9395E9F86D50}" type="datetimeFigureOut">
              <a:rPr lang="en-US" smtClean="0"/>
              <a:t>3/17/2026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7522DA4-5EE1-440C-ADDE-D7B4F77B4E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6BC291E-B8EF-4ED7-A04A-23426C220C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B8A27-DF03-4546-BA93-21C967D57E5C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45882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1CB818-E8D0-497B-9A7E-4F281D0DBC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FE82B9D-CD58-4C05-8A78-CB6E0E9D49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898F52-2787-4BA2-BBBC-9395E9F86D50}" type="datetimeFigureOut">
              <a:rPr lang="en-US" smtClean="0"/>
              <a:t>3/17/2026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ADE60CD-D6F3-40A7-BB8B-FEC8E3156A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C02B832-C4FE-4F88-85EA-DDC16A82B9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B8A27-DF03-4546-BA93-21C967D57E5C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32558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C75B2FC-801A-44A4-96BF-26A9E8B2A1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898F52-2787-4BA2-BBBC-9395E9F86D50}" type="datetimeFigureOut">
              <a:rPr lang="en-US" smtClean="0"/>
              <a:t>3/17/2026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8127F04-7E7E-485C-8B30-6B89E5A69F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0933C81-AA74-4BCE-AA9E-56E5791D07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B8A27-DF03-4546-BA93-21C967D57E5C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67706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DFD3CB-0541-46AD-B35E-0E0A1375E8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F8EFDE-1D7D-46B8-AB55-A3C02EDD18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457201"/>
            <a:ext cx="5652153" cy="5403850"/>
          </a:xfrm>
        </p:spPr>
        <p:txBody>
          <a:bodyPr/>
          <a:lstStyle>
            <a:lvl1pPr>
              <a:defRPr sz="3200"/>
            </a:lvl1pPr>
            <a:lvl2pPr>
              <a:defRPr sz="2800" b="1"/>
            </a:lvl2pPr>
            <a:lvl3pPr>
              <a:defRPr sz="2400" b="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411D2F5-DB36-4943-8A14-96AFC488306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06C07D4-6597-444C-9EFD-62021AE761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898F52-2787-4BA2-BBBC-9395E9F86D50}" type="datetimeFigureOut">
              <a:rPr lang="en-US" smtClean="0"/>
              <a:t>3/17/2026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12D0D2C-70E8-4A24-9727-BEAF10B17D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0D9E0F6-7216-48A1-8BCA-770C6DE387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B8A27-DF03-4546-BA93-21C967D57E5C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67713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4CBEBD-5F1A-4111-A7F2-1CE82C9A69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00517FB-4008-4F68-B193-482971BA720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2606C5F-0885-458F-9B21-47E60171BF0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4886F2E-B752-4D78-8DC4-C96A1A00E6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898F52-2787-4BA2-BBBC-9395E9F86D50}" type="datetimeFigureOut">
              <a:rPr lang="en-US" smtClean="0"/>
              <a:t>3/17/2026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FC37751-8BB8-4224-870A-A2953E7607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242CE94-BD7E-44B3-9B5E-67D4BD317E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B8A27-DF03-4546-BA93-21C967D57E5C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14179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>
            <a:extLst>
              <a:ext uri="{FF2B5EF4-FFF2-40B4-BE49-F238E27FC236}">
                <a16:creationId xmlns:a16="http://schemas.microsoft.com/office/drawing/2014/main" id="{71AFD227-869A-489C-A9B5-3F0498DF3C0C}"/>
              </a:ext>
            </a:extLst>
          </p:cNvPr>
          <p:cNvGrpSpPr/>
          <p:nvPr/>
        </p:nvGrpSpPr>
        <p:grpSpPr>
          <a:xfrm>
            <a:off x="11096450" y="13394"/>
            <a:ext cx="494218" cy="6814823"/>
            <a:chOff x="11096450" y="13394"/>
            <a:chExt cx="494218" cy="6814823"/>
          </a:xfrm>
          <a:solidFill>
            <a:schemeClr val="bg2">
              <a:lumMod val="90000"/>
            </a:schemeClr>
          </a:solidFill>
        </p:grpSpPr>
        <p:sp>
          <p:nvSpPr>
            <p:cNvPr id="8" name="Freeform 8">
              <a:extLst>
                <a:ext uri="{FF2B5EF4-FFF2-40B4-BE49-F238E27FC236}">
                  <a16:creationId xmlns:a16="http://schemas.microsoft.com/office/drawing/2014/main" id="{62704B34-199B-4964-9C78-3AB9735915AA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108009" y="6718576"/>
              <a:ext cx="131153" cy="88130"/>
            </a:xfrm>
            <a:custGeom>
              <a:avLst/>
              <a:gdLst>
                <a:gd name="T0" fmla="*/ 26 w 40"/>
                <a:gd name="T1" fmla="*/ 0 h 29"/>
                <a:gd name="T2" fmla="*/ 39 w 40"/>
                <a:gd name="T3" fmla="*/ 20 h 29"/>
                <a:gd name="T4" fmla="*/ 26 w 40"/>
                <a:gd name="T5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9">
                  <a:moveTo>
                    <a:pt x="26" y="0"/>
                  </a:moveTo>
                  <a:cubicBezTo>
                    <a:pt x="34" y="0"/>
                    <a:pt x="40" y="10"/>
                    <a:pt x="39" y="20"/>
                  </a:cubicBezTo>
                  <a:cubicBezTo>
                    <a:pt x="17" y="29"/>
                    <a:pt x="0" y="10"/>
                    <a:pt x="26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9" name="Freeform 10">
              <a:extLst>
                <a:ext uri="{FF2B5EF4-FFF2-40B4-BE49-F238E27FC236}">
                  <a16:creationId xmlns:a16="http://schemas.microsoft.com/office/drawing/2014/main" id="{8B1E8DB8-017D-454E-849F-EE5742849FD4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475034" y="77813"/>
              <a:ext cx="138242" cy="88130"/>
            </a:xfrm>
            <a:custGeom>
              <a:avLst/>
              <a:gdLst>
                <a:gd name="T0" fmla="*/ 22 w 42"/>
                <a:gd name="T1" fmla="*/ 0 h 29"/>
                <a:gd name="T2" fmla="*/ 14 w 42"/>
                <a:gd name="T3" fmla="*/ 25 h 29"/>
                <a:gd name="T4" fmla="*/ 22 w 42"/>
                <a:gd name="T5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2" h="29">
                  <a:moveTo>
                    <a:pt x="22" y="0"/>
                  </a:moveTo>
                  <a:cubicBezTo>
                    <a:pt x="42" y="7"/>
                    <a:pt x="28" y="29"/>
                    <a:pt x="14" y="25"/>
                  </a:cubicBezTo>
                  <a:cubicBezTo>
                    <a:pt x="0" y="18"/>
                    <a:pt x="8" y="1"/>
                    <a:pt x="22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10" name="Freeform 15">
              <a:extLst>
                <a:ext uri="{FF2B5EF4-FFF2-40B4-BE49-F238E27FC236}">
                  <a16:creationId xmlns:a16="http://schemas.microsoft.com/office/drawing/2014/main" id="{16D80E5D-5099-41C4-A80A-1B1538C382FC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478964" y="592010"/>
              <a:ext cx="121406" cy="72626"/>
            </a:xfrm>
            <a:custGeom>
              <a:avLst/>
              <a:gdLst>
                <a:gd name="T0" fmla="*/ 16 w 37"/>
                <a:gd name="T1" fmla="*/ 0 h 24"/>
                <a:gd name="T2" fmla="*/ 11 w 37"/>
                <a:gd name="T3" fmla="*/ 24 h 24"/>
                <a:gd name="T4" fmla="*/ 16 w 37"/>
                <a:gd name="T5" fmla="*/ 0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7" h="24">
                  <a:moveTo>
                    <a:pt x="16" y="0"/>
                  </a:moveTo>
                  <a:cubicBezTo>
                    <a:pt x="37" y="6"/>
                    <a:pt x="30" y="20"/>
                    <a:pt x="11" y="24"/>
                  </a:cubicBezTo>
                  <a:cubicBezTo>
                    <a:pt x="0" y="17"/>
                    <a:pt x="5" y="3"/>
                    <a:pt x="16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11" name="Freeform 18">
              <a:extLst>
                <a:ext uri="{FF2B5EF4-FFF2-40B4-BE49-F238E27FC236}">
                  <a16:creationId xmlns:a16="http://schemas.microsoft.com/office/drawing/2014/main" id="{947751E1-E2F4-467E-B547-3BD4BAB7F560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482378" y="335267"/>
              <a:ext cx="138242" cy="78339"/>
            </a:xfrm>
            <a:custGeom>
              <a:avLst/>
              <a:gdLst>
                <a:gd name="T0" fmla="*/ 6 w 42"/>
                <a:gd name="T1" fmla="*/ 6 h 26"/>
                <a:gd name="T2" fmla="*/ 21 w 42"/>
                <a:gd name="T3" fmla="*/ 26 h 26"/>
                <a:gd name="T4" fmla="*/ 6 w 42"/>
                <a:gd name="T5" fmla="*/ 6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2" h="26">
                  <a:moveTo>
                    <a:pt x="6" y="6"/>
                  </a:moveTo>
                  <a:cubicBezTo>
                    <a:pt x="25" y="0"/>
                    <a:pt x="42" y="17"/>
                    <a:pt x="21" y="26"/>
                  </a:cubicBezTo>
                  <a:cubicBezTo>
                    <a:pt x="9" y="26"/>
                    <a:pt x="0" y="16"/>
                    <a:pt x="6" y="6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12" name="Freeform 19">
              <a:extLst>
                <a:ext uri="{FF2B5EF4-FFF2-40B4-BE49-F238E27FC236}">
                  <a16:creationId xmlns:a16="http://schemas.microsoft.com/office/drawing/2014/main" id="{55D8869B-B701-4268-9856-876345C8AE3F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407714" y="2021691"/>
              <a:ext cx="124951" cy="69362"/>
            </a:xfrm>
            <a:custGeom>
              <a:avLst/>
              <a:gdLst>
                <a:gd name="T0" fmla="*/ 16 w 38"/>
                <a:gd name="T1" fmla="*/ 0 h 23"/>
                <a:gd name="T2" fmla="*/ 10 w 38"/>
                <a:gd name="T3" fmla="*/ 23 h 23"/>
                <a:gd name="T4" fmla="*/ 16 w 38"/>
                <a:gd name="T5" fmla="*/ 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8" h="23">
                  <a:moveTo>
                    <a:pt x="16" y="0"/>
                  </a:moveTo>
                  <a:cubicBezTo>
                    <a:pt x="38" y="8"/>
                    <a:pt x="31" y="18"/>
                    <a:pt x="10" y="23"/>
                  </a:cubicBezTo>
                  <a:cubicBezTo>
                    <a:pt x="0" y="16"/>
                    <a:pt x="4" y="3"/>
                    <a:pt x="16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13" name="Freeform 20">
              <a:extLst>
                <a:ext uri="{FF2B5EF4-FFF2-40B4-BE49-F238E27FC236}">
                  <a16:creationId xmlns:a16="http://schemas.microsoft.com/office/drawing/2014/main" id="{A25CA59C-849F-4CE4-A9B0-293F98DE2C7C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414629" y="2272420"/>
              <a:ext cx="128495" cy="78339"/>
            </a:xfrm>
            <a:custGeom>
              <a:avLst/>
              <a:gdLst>
                <a:gd name="T0" fmla="*/ 24 w 39"/>
                <a:gd name="T1" fmla="*/ 0 h 26"/>
                <a:gd name="T2" fmla="*/ 20 w 39"/>
                <a:gd name="T3" fmla="*/ 26 h 26"/>
                <a:gd name="T4" fmla="*/ 24 w 39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26">
                  <a:moveTo>
                    <a:pt x="24" y="0"/>
                  </a:moveTo>
                  <a:cubicBezTo>
                    <a:pt x="39" y="3"/>
                    <a:pt x="36" y="26"/>
                    <a:pt x="20" y="26"/>
                  </a:cubicBezTo>
                  <a:cubicBezTo>
                    <a:pt x="0" y="18"/>
                    <a:pt x="3" y="3"/>
                    <a:pt x="24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14" name="Freeform 22">
              <a:extLst>
                <a:ext uri="{FF2B5EF4-FFF2-40B4-BE49-F238E27FC236}">
                  <a16:creationId xmlns:a16="http://schemas.microsoft.com/office/drawing/2014/main" id="{FE000DB1-AAA1-4BFF-8F14-53624C2F9E0B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426398" y="1049544"/>
              <a:ext cx="150648" cy="99554"/>
            </a:xfrm>
            <a:custGeom>
              <a:avLst/>
              <a:gdLst>
                <a:gd name="T0" fmla="*/ 26 w 46"/>
                <a:gd name="T1" fmla="*/ 0 h 33"/>
                <a:gd name="T2" fmla="*/ 38 w 46"/>
                <a:gd name="T3" fmla="*/ 22 h 33"/>
                <a:gd name="T4" fmla="*/ 26 w 46"/>
                <a:gd name="T5" fmla="*/ 0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6" h="33">
                  <a:moveTo>
                    <a:pt x="26" y="0"/>
                  </a:moveTo>
                  <a:cubicBezTo>
                    <a:pt x="29" y="0"/>
                    <a:pt x="46" y="16"/>
                    <a:pt x="38" y="22"/>
                  </a:cubicBezTo>
                  <a:cubicBezTo>
                    <a:pt x="16" y="33"/>
                    <a:pt x="0" y="5"/>
                    <a:pt x="26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15" name="Freeform 23">
              <a:extLst>
                <a:ext uri="{FF2B5EF4-FFF2-40B4-BE49-F238E27FC236}">
                  <a16:creationId xmlns:a16="http://schemas.microsoft.com/office/drawing/2014/main" id="{5EEFBC14-7E5B-47B2-B5E3-E90991F89191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440085" y="836978"/>
              <a:ext cx="134697" cy="81603"/>
            </a:xfrm>
            <a:custGeom>
              <a:avLst/>
              <a:gdLst>
                <a:gd name="T0" fmla="*/ 19 w 41"/>
                <a:gd name="T1" fmla="*/ 0 h 27"/>
                <a:gd name="T2" fmla="*/ 8 w 41"/>
                <a:gd name="T3" fmla="*/ 20 h 27"/>
                <a:gd name="T4" fmla="*/ 19 w 41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1" h="27">
                  <a:moveTo>
                    <a:pt x="19" y="0"/>
                  </a:moveTo>
                  <a:cubicBezTo>
                    <a:pt x="41" y="10"/>
                    <a:pt x="28" y="27"/>
                    <a:pt x="8" y="20"/>
                  </a:cubicBezTo>
                  <a:cubicBezTo>
                    <a:pt x="0" y="8"/>
                    <a:pt x="7" y="2"/>
                    <a:pt x="19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16" name="Freeform 26">
              <a:extLst>
                <a:ext uri="{FF2B5EF4-FFF2-40B4-BE49-F238E27FC236}">
                  <a16:creationId xmlns:a16="http://schemas.microsoft.com/office/drawing/2014/main" id="{00AFF6E4-A34A-4FD3-8C57-BB96114822D1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427309" y="1320685"/>
              <a:ext cx="127608" cy="78339"/>
            </a:xfrm>
            <a:custGeom>
              <a:avLst/>
              <a:gdLst>
                <a:gd name="T0" fmla="*/ 24 w 39"/>
                <a:gd name="T1" fmla="*/ 0 h 26"/>
                <a:gd name="T2" fmla="*/ 20 w 39"/>
                <a:gd name="T3" fmla="*/ 25 h 26"/>
                <a:gd name="T4" fmla="*/ 24 w 39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26">
                  <a:moveTo>
                    <a:pt x="24" y="0"/>
                  </a:moveTo>
                  <a:cubicBezTo>
                    <a:pt x="39" y="2"/>
                    <a:pt x="36" y="26"/>
                    <a:pt x="20" y="25"/>
                  </a:cubicBezTo>
                  <a:cubicBezTo>
                    <a:pt x="0" y="18"/>
                    <a:pt x="3" y="3"/>
                    <a:pt x="24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17" name="Freeform 27">
              <a:extLst>
                <a:ext uri="{FF2B5EF4-FFF2-40B4-BE49-F238E27FC236}">
                  <a16:creationId xmlns:a16="http://schemas.microsoft.com/office/drawing/2014/main" id="{C63A8474-C075-4441-A0B3-52286EA50093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407470" y="1778440"/>
              <a:ext cx="131153" cy="93843"/>
            </a:xfrm>
            <a:custGeom>
              <a:avLst/>
              <a:gdLst>
                <a:gd name="T0" fmla="*/ 22 w 40"/>
                <a:gd name="T1" fmla="*/ 0 h 31"/>
                <a:gd name="T2" fmla="*/ 16 w 40"/>
                <a:gd name="T3" fmla="*/ 25 h 31"/>
                <a:gd name="T4" fmla="*/ 22 w 40"/>
                <a:gd name="T5" fmla="*/ 0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31">
                  <a:moveTo>
                    <a:pt x="22" y="0"/>
                  </a:moveTo>
                  <a:cubicBezTo>
                    <a:pt x="39" y="3"/>
                    <a:pt x="40" y="31"/>
                    <a:pt x="16" y="25"/>
                  </a:cubicBezTo>
                  <a:cubicBezTo>
                    <a:pt x="0" y="7"/>
                    <a:pt x="13" y="4"/>
                    <a:pt x="22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18" name="Freeform 28">
              <a:extLst>
                <a:ext uri="{FF2B5EF4-FFF2-40B4-BE49-F238E27FC236}">
                  <a16:creationId xmlns:a16="http://schemas.microsoft.com/office/drawing/2014/main" id="{35DA4698-A2ED-4512-8887-F12D3F14372A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404869" y="1535195"/>
              <a:ext cx="127608" cy="69362"/>
            </a:xfrm>
            <a:custGeom>
              <a:avLst/>
              <a:gdLst>
                <a:gd name="T0" fmla="*/ 16 w 39"/>
                <a:gd name="T1" fmla="*/ 0 h 23"/>
                <a:gd name="T2" fmla="*/ 11 w 39"/>
                <a:gd name="T3" fmla="*/ 23 h 23"/>
                <a:gd name="T4" fmla="*/ 16 w 39"/>
                <a:gd name="T5" fmla="*/ 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23">
                  <a:moveTo>
                    <a:pt x="16" y="0"/>
                  </a:moveTo>
                  <a:cubicBezTo>
                    <a:pt x="39" y="7"/>
                    <a:pt x="31" y="17"/>
                    <a:pt x="11" y="23"/>
                  </a:cubicBezTo>
                  <a:cubicBezTo>
                    <a:pt x="0" y="16"/>
                    <a:pt x="4" y="2"/>
                    <a:pt x="16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19" name="Freeform 30">
              <a:extLst>
                <a:ext uri="{FF2B5EF4-FFF2-40B4-BE49-F238E27FC236}">
                  <a16:creationId xmlns:a16="http://schemas.microsoft.com/office/drawing/2014/main" id="{3358E118-D590-4E50-B21C-6CDAA1CCAFCB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480119" y="1078297"/>
              <a:ext cx="9748" cy="5712"/>
            </a:xfrm>
            <a:custGeom>
              <a:avLst/>
              <a:gdLst>
                <a:gd name="T0" fmla="*/ 1 w 3"/>
                <a:gd name="T1" fmla="*/ 0 h 2"/>
                <a:gd name="T2" fmla="*/ 2 w 3"/>
                <a:gd name="T3" fmla="*/ 2 h 2"/>
                <a:gd name="T4" fmla="*/ 1 w 3"/>
                <a:gd name="T5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" h="2">
                  <a:moveTo>
                    <a:pt x="1" y="0"/>
                  </a:moveTo>
                  <a:cubicBezTo>
                    <a:pt x="2" y="1"/>
                    <a:pt x="3" y="2"/>
                    <a:pt x="2" y="2"/>
                  </a:cubicBezTo>
                  <a:cubicBezTo>
                    <a:pt x="1" y="2"/>
                    <a:pt x="0" y="1"/>
                    <a:pt x="1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20" name="Freeform 43">
              <a:extLst>
                <a:ext uri="{FF2B5EF4-FFF2-40B4-BE49-F238E27FC236}">
                  <a16:creationId xmlns:a16="http://schemas.microsoft.com/office/drawing/2014/main" id="{F1EE889E-60FF-423F-ADCB-6CBEE853A040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194111" y="860614"/>
              <a:ext cx="143559" cy="75075"/>
            </a:xfrm>
            <a:custGeom>
              <a:avLst/>
              <a:gdLst>
                <a:gd name="T0" fmla="*/ 28 w 44"/>
                <a:gd name="T1" fmla="*/ 0 h 25"/>
                <a:gd name="T2" fmla="*/ 25 w 44"/>
                <a:gd name="T3" fmla="*/ 25 h 25"/>
                <a:gd name="T4" fmla="*/ 28 w 44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4" h="25">
                  <a:moveTo>
                    <a:pt x="28" y="0"/>
                  </a:moveTo>
                  <a:cubicBezTo>
                    <a:pt x="44" y="2"/>
                    <a:pt x="38" y="22"/>
                    <a:pt x="25" y="25"/>
                  </a:cubicBezTo>
                  <a:cubicBezTo>
                    <a:pt x="0" y="25"/>
                    <a:pt x="9" y="5"/>
                    <a:pt x="28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21" name="Freeform 51">
              <a:extLst>
                <a:ext uri="{FF2B5EF4-FFF2-40B4-BE49-F238E27FC236}">
                  <a16:creationId xmlns:a16="http://schemas.microsoft.com/office/drawing/2014/main" id="{A4AA0634-0A7C-4A35-8EB7-775200F129FD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167080" y="1015030"/>
              <a:ext cx="115202" cy="90579"/>
            </a:xfrm>
            <a:custGeom>
              <a:avLst/>
              <a:gdLst>
                <a:gd name="T0" fmla="*/ 19 w 35"/>
                <a:gd name="T1" fmla="*/ 0 h 30"/>
                <a:gd name="T2" fmla="*/ 33 w 35"/>
                <a:gd name="T3" fmla="*/ 15 h 30"/>
                <a:gd name="T4" fmla="*/ 25 w 35"/>
                <a:gd name="T5" fmla="*/ 19 h 30"/>
                <a:gd name="T6" fmla="*/ 19 w 35"/>
                <a:gd name="T7" fmla="*/ 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30">
                  <a:moveTo>
                    <a:pt x="19" y="0"/>
                  </a:moveTo>
                  <a:cubicBezTo>
                    <a:pt x="26" y="0"/>
                    <a:pt x="35" y="8"/>
                    <a:pt x="33" y="15"/>
                  </a:cubicBezTo>
                  <a:cubicBezTo>
                    <a:pt x="30" y="12"/>
                    <a:pt x="27" y="17"/>
                    <a:pt x="25" y="19"/>
                  </a:cubicBezTo>
                  <a:cubicBezTo>
                    <a:pt x="7" y="30"/>
                    <a:pt x="0" y="5"/>
                    <a:pt x="19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22" name="Freeform 52">
              <a:extLst>
                <a:ext uri="{FF2B5EF4-FFF2-40B4-BE49-F238E27FC236}">
                  <a16:creationId xmlns:a16="http://schemas.microsoft.com/office/drawing/2014/main" id="{EBA21558-CAC3-445C-8882-5D4A0C6D2A0E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164085" y="450599"/>
              <a:ext cx="118747" cy="81603"/>
            </a:xfrm>
            <a:custGeom>
              <a:avLst/>
              <a:gdLst>
                <a:gd name="T0" fmla="*/ 21 w 36"/>
                <a:gd name="T1" fmla="*/ 0 h 27"/>
                <a:gd name="T2" fmla="*/ 22 w 36"/>
                <a:gd name="T3" fmla="*/ 27 h 27"/>
                <a:gd name="T4" fmla="*/ 21 w 36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6" h="27">
                  <a:moveTo>
                    <a:pt x="21" y="0"/>
                  </a:moveTo>
                  <a:cubicBezTo>
                    <a:pt x="33" y="3"/>
                    <a:pt x="36" y="23"/>
                    <a:pt x="22" y="27"/>
                  </a:cubicBezTo>
                  <a:cubicBezTo>
                    <a:pt x="3" y="25"/>
                    <a:pt x="0" y="1"/>
                    <a:pt x="21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23" name="Freeform 53">
              <a:extLst>
                <a:ext uri="{FF2B5EF4-FFF2-40B4-BE49-F238E27FC236}">
                  <a16:creationId xmlns:a16="http://schemas.microsoft.com/office/drawing/2014/main" id="{2E9415F1-5D31-4C25-9E26-203EEF500877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155166" y="1253803"/>
              <a:ext cx="127608" cy="79154"/>
            </a:xfrm>
            <a:custGeom>
              <a:avLst/>
              <a:gdLst>
                <a:gd name="T0" fmla="*/ 24 w 39"/>
                <a:gd name="T1" fmla="*/ 0 h 26"/>
                <a:gd name="T2" fmla="*/ 20 w 39"/>
                <a:gd name="T3" fmla="*/ 26 h 26"/>
                <a:gd name="T4" fmla="*/ 24 w 39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26">
                  <a:moveTo>
                    <a:pt x="24" y="0"/>
                  </a:moveTo>
                  <a:cubicBezTo>
                    <a:pt x="39" y="3"/>
                    <a:pt x="36" y="26"/>
                    <a:pt x="20" y="26"/>
                  </a:cubicBezTo>
                  <a:cubicBezTo>
                    <a:pt x="0" y="18"/>
                    <a:pt x="3" y="3"/>
                    <a:pt x="24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24" name="Freeform 54">
              <a:extLst>
                <a:ext uri="{FF2B5EF4-FFF2-40B4-BE49-F238E27FC236}">
                  <a16:creationId xmlns:a16="http://schemas.microsoft.com/office/drawing/2014/main" id="{622FC1F6-879A-45BA-8752-08020C39CE29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141013" y="614227"/>
              <a:ext cx="134697" cy="105266"/>
            </a:xfrm>
            <a:custGeom>
              <a:avLst/>
              <a:gdLst>
                <a:gd name="T0" fmla="*/ 28 w 41"/>
                <a:gd name="T1" fmla="*/ 2 h 35"/>
                <a:gd name="T2" fmla="*/ 40 w 41"/>
                <a:gd name="T3" fmla="*/ 21 h 35"/>
                <a:gd name="T4" fmla="*/ 28 w 41"/>
                <a:gd name="T5" fmla="*/ 2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1" h="35">
                  <a:moveTo>
                    <a:pt x="28" y="2"/>
                  </a:moveTo>
                  <a:cubicBezTo>
                    <a:pt x="37" y="0"/>
                    <a:pt x="41" y="13"/>
                    <a:pt x="40" y="21"/>
                  </a:cubicBezTo>
                  <a:cubicBezTo>
                    <a:pt x="22" y="35"/>
                    <a:pt x="0" y="10"/>
                    <a:pt x="28" y="2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25" name="Freeform 55">
              <a:extLst>
                <a:ext uri="{FF2B5EF4-FFF2-40B4-BE49-F238E27FC236}">
                  <a16:creationId xmlns:a16="http://schemas.microsoft.com/office/drawing/2014/main" id="{BA09826C-58E2-48C5-9666-333326C2CA44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155026" y="1463404"/>
              <a:ext cx="131153" cy="69362"/>
            </a:xfrm>
            <a:custGeom>
              <a:avLst/>
              <a:gdLst>
                <a:gd name="T0" fmla="*/ 24 w 40"/>
                <a:gd name="T1" fmla="*/ 0 h 23"/>
                <a:gd name="T2" fmla="*/ 25 w 40"/>
                <a:gd name="T3" fmla="*/ 23 h 23"/>
                <a:gd name="T4" fmla="*/ 24 w 40"/>
                <a:gd name="T5" fmla="*/ 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3">
                  <a:moveTo>
                    <a:pt x="24" y="0"/>
                  </a:moveTo>
                  <a:cubicBezTo>
                    <a:pt x="40" y="0"/>
                    <a:pt x="38" y="20"/>
                    <a:pt x="25" y="23"/>
                  </a:cubicBezTo>
                  <a:cubicBezTo>
                    <a:pt x="0" y="22"/>
                    <a:pt x="6" y="3"/>
                    <a:pt x="24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26" name="Freeform 56">
              <a:extLst>
                <a:ext uri="{FF2B5EF4-FFF2-40B4-BE49-F238E27FC236}">
                  <a16:creationId xmlns:a16="http://schemas.microsoft.com/office/drawing/2014/main" id="{A6D3555F-4EA1-4EA7-9D08-2D75CE51927B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101585" y="2335317"/>
              <a:ext cx="128495" cy="72626"/>
            </a:xfrm>
            <a:custGeom>
              <a:avLst/>
              <a:gdLst>
                <a:gd name="T0" fmla="*/ 21 w 39"/>
                <a:gd name="T1" fmla="*/ 0 h 24"/>
                <a:gd name="T2" fmla="*/ 22 w 39"/>
                <a:gd name="T3" fmla="*/ 24 h 24"/>
                <a:gd name="T4" fmla="*/ 21 w 39"/>
                <a:gd name="T5" fmla="*/ 0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24">
                  <a:moveTo>
                    <a:pt x="21" y="0"/>
                  </a:moveTo>
                  <a:cubicBezTo>
                    <a:pt x="37" y="0"/>
                    <a:pt x="39" y="23"/>
                    <a:pt x="22" y="24"/>
                  </a:cubicBezTo>
                  <a:cubicBezTo>
                    <a:pt x="7" y="22"/>
                    <a:pt x="0" y="5"/>
                    <a:pt x="21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27" name="Freeform 57">
              <a:extLst>
                <a:ext uri="{FF2B5EF4-FFF2-40B4-BE49-F238E27FC236}">
                  <a16:creationId xmlns:a16="http://schemas.microsoft.com/office/drawing/2014/main" id="{60FA20E8-EDAA-4310-B870-97807901AC18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141175" y="1673149"/>
              <a:ext cx="140901" cy="93843"/>
            </a:xfrm>
            <a:custGeom>
              <a:avLst/>
              <a:gdLst>
                <a:gd name="T0" fmla="*/ 27 w 43"/>
                <a:gd name="T1" fmla="*/ 3 h 31"/>
                <a:gd name="T2" fmla="*/ 40 w 43"/>
                <a:gd name="T3" fmla="*/ 23 h 31"/>
                <a:gd name="T4" fmla="*/ 27 w 43"/>
                <a:gd name="T5" fmla="*/ 3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31">
                  <a:moveTo>
                    <a:pt x="27" y="3"/>
                  </a:moveTo>
                  <a:cubicBezTo>
                    <a:pt x="35" y="0"/>
                    <a:pt x="43" y="17"/>
                    <a:pt x="40" y="23"/>
                  </a:cubicBezTo>
                  <a:cubicBezTo>
                    <a:pt x="21" y="31"/>
                    <a:pt x="0" y="15"/>
                    <a:pt x="27" y="3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28" name="Freeform 59">
              <a:extLst>
                <a:ext uri="{FF2B5EF4-FFF2-40B4-BE49-F238E27FC236}">
                  <a16:creationId xmlns:a16="http://schemas.microsoft.com/office/drawing/2014/main" id="{F5552AA2-C2AB-4D59-B6EF-E8E5EE110E52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120625" y="255502"/>
              <a:ext cx="124063" cy="78339"/>
            </a:xfrm>
            <a:custGeom>
              <a:avLst/>
              <a:gdLst>
                <a:gd name="T0" fmla="*/ 22 w 38"/>
                <a:gd name="T1" fmla="*/ 0 h 26"/>
                <a:gd name="T2" fmla="*/ 18 w 38"/>
                <a:gd name="T3" fmla="*/ 26 h 26"/>
                <a:gd name="T4" fmla="*/ 22 w 38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8" h="26">
                  <a:moveTo>
                    <a:pt x="22" y="0"/>
                  </a:moveTo>
                  <a:cubicBezTo>
                    <a:pt x="38" y="3"/>
                    <a:pt x="33" y="25"/>
                    <a:pt x="18" y="26"/>
                  </a:cubicBezTo>
                  <a:cubicBezTo>
                    <a:pt x="0" y="20"/>
                    <a:pt x="6" y="3"/>
                    <a:pt x="22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29" name="Freeform 60">
              <a:extLst>
                <a:ext uri="{FF2B5EF4-FFF2-40B4-BE49-F238E27FC236}">
                  <a16:creationId xmlns:a16="http://schemas.microsoft.com/office/drawing/2014/main" id="{0BA267D0-8F6B-4803-B948-70E29B4587EB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115856" y="1902943"/>
              <a:ext cx="131153" cy="69362"/>
            </a:xfrm>
            <a:custGeom>
              <a:avLst/>
              <a:gdLst>
                <a:gd name="T0" fmla="*/ 24 w 40"/>
                <a:gd name="T1" fmla="*/ 0 h 23"/>
                <a:gd name="T2" fmla="*/ 25 w 40"/>
                <a:gd name="T3" fmla="*/ 23 h 23"/>
                <a:gd name="T4" fmla="*/ 24 w 40"/>
                <a:gd name="T5" fmla="*/ 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3">
                  <a:moveTo>
                    <a:pt x="24" y="0"/>
                  </a:moveTo>
                  <a:cubicBezTo>
                    <a:pt x="40" y="0"/>
                    <a:pt x="38" y="20"/>
                    <a:pt x="25" y="23"/>
                  </a:cubicBezTo>
                  <a:cubicBezTo>
                    <a:pt x="0" y="22"/>
                    <a:pt x="6" y="4"/>
                    <a:pt x="24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30" name="Freeform 61">
              <a:extLst>
                <a:ext uri="{FF2B5EF4-FFF2-40B4-BE49-F238E27FC236}">
                  <a16:creationId xmlns:a16="http://schemas.microsoft.com/office/drawing/2014/main" id="{86E372A3-B9F4-4FEE-8B96-D9AD879E214E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082153" y="2137303"/>
              <a:ext cx="137356" cy="99554"/>
            </a:xfrm>
            <a:custGeom>
              <a:avLst/>
              <a:gdLst>
                <a:gd name="T0" fmla="*/ 25 w 42"/>
                <a:gd name="T1" fmla="*/ 1 h 33"/>
                <a:gd name="T2" fmla="*/ 4 w 42"/>
                <a:gd name="T3" fmla="*/ 19 h 33"/>
                <a:gd name="T4" fmla="*/ 25 w 42"/>
                <a:gd name="T5" fmla="*/ 1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2" h="33">
                  <a:moveTo>
                    <a:pt x="25" y="1"/>
                  </a:moveTo>
                  <a:cubicBezTo>
                    <a:pt x="42" y="14"/>
                    <a:pt x="15" y="33"/>
                    <a:pt x="4" y="19"/>
                  </a:cubicBezTo>
                  <a:cubicBezTo>
                    <a:pt x="0" y="5"/>
                    <a:pt x="16" y="0"/>
                    <a:pt x="25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31" name="Freeform 5">
              <a:extLst>
                <a:ext uri="{FF2B5EF4-FFF2-40B4-BE49-F238E27FC236}">
                  <a16:creationId xmlns:a16="http://schemas.microsoft.com/office/drawing/2014/main" id="{FF0C4564-5DA6-4224-A8B7-85CE1323DE8F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410824" y="2818299"/>
              <a:ext cx="121406" cy="81603"/>
            </a:xfrm>
            <a:custGeom>
              <a:avLst/>
              <a:gdLst>
                <a:gd name="T0" fmla="*/ 20 w 37"/>
                <a:gd name="T1" fmla="*/ 1 h 27"/>
                <a:gd name="T2" fmla="*/ 22 w 37"/>
                <a:gd name="T3" fmla="*/ 27 h 27"/>
                <a:gd name="T4" fmla="*/ 20 w 37"/>
                <a:gd name="T5" fmla="*/ 1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7" h="27">
                  <a:moveTo>
                    <a:pt x="20" y="1"/>
                  </a:moveTo>
                  <a:cubicBezTo>
                    <a:pt x="31" y="1"/>
                    <a:pt x="37" y="24"/>
                    <a:pt x="22" y="27"/>
                  </a:cubicBezTo>
                  <a:cubicBezTo>
                    <a:pt x="2" y="27"/>
                    <a:pt x="0" y="0"/>
                    <a:pt x="20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32" name="Freeform 6">
              <a:extLst>
                <a:ext uri="{FF2B5EF4-FFF2-40B4-BE49-F238E27FC236}">
                  <a16:creationId xmlns:a16="http://schemas.microsoft.com/office/drawing/2014/main" id="{19F31D0D-C43D-4BB0-A13C-9524B84117D4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391700" y="5088176"/>
              <a:ext cx="124063" cy="87315"/>
            </a:xfrm>
            <a:custGeom>
              <a:avLst/>
              <a:gdLst>
                <a:gd name="T0" fmla="*/ 12 w 38"/>
                <a:gd name="T1" fmla="*/ 3 h 29"/>
                <a:gd name="T2" fmla="*/ 15 w 38"/>
                <a:gd name="T3" fmla="*/ 29 h 29"/>
                <a:gd name="T4" fmla="*/ 12 w 38"/>
                <a:gd name="T5" fmla="*/ 3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8" h="29">
                  <a:moveTo>
                    <a:pt x="12" y="3"/>
                  </a:moveTo>
                  <a:cubicBezTo>
                    <a:pt x="34" y="0"/>
                    <a:pt x="38" y="26"/>
                    <a:pt x="15" y="29"/>
                  </a:cubicBezTo>
                  <a:cubicBezTo>
                    <a:pt x="4" y="23"/>
                    <a:pt x="0" y="9"/>
                    <a:pt x="12" y="3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33" name="Freeform 7">
              <a:extLst>
                <a:ext uri="{FF2B5EF4-FFF2-40B4-BE49-F238E27FC236}">
                  <a16:creationId xmlns:a16="http://schemas.microsoft.com/office/drawing/2014/main" id="{6B32FB03-B0FE-4731-BE41-C59AFB49FBF5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371127" y="2531128"/>
              <a:ext cx="138242" cy="100371"/>
            </a:xfrm>
            <a:custGeom>
              <a:avLst/>
              <a:gdLst>
                <a:gd name="T0" fmla="*/ 25 w 42"/>
                <a:gd name="T1" fmla="*/ 1 h 33"/>
                <a:gd name="T2" fmla="*/ 4 w 42"/>
                <a:gd name="T3" fmla="*/ 19 h 33"/>
                <a:gd name="T4" fmla="*/ 25 w 42"/>
                <a:gd name="T5" fmla="*/ 1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2" h="33">
                  <a:moveTo>
                    <a:pt x="25" y="1"/>
                  </a:moveTo>
                  <a:cubicBezTo>
                    <a:pt x="42" y="14"/>
                    <a:pt x="15" y="33"/>
                    <a:pt x="4" y="19"/>
                  </a:cubicBezTo>
                  <a:cubicBezTo>
                    <a:pt x="0" y="6"/>
                    <a:pt x="15" y="0"/>
                    <a:pt x="25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34" name="Freeform 8">
              <a:extLst>
                <a:ext uri="{FF2B5EF4-FFF2-40B4-BE49-F238E27FC236}">
                  <a16:creationId xmlns:a16="http://schemas.microsoft.com/office/drawing/2014/main" id="{BDD5B6F0-1E17-4DCD-AE5F-ED8C48892FEF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401349" y="4735882"/>
              <a:ext cx="131153" cy="88130"/>
            </a:xfrm>
            <a:custGeom>
              <a:avLst/>
              <a:gdLst>
                <a:gd name="T0" fmla="*/ 26 w 40"/>
                <a:gd name="T1" fmla="*/ 0 h 29"/>
                <a:gd name="T2" fmla="*/ 39 w 40"/>
                <a:gd name="T3" fmla="*/ 20 h 29"/>
                <a:gd name="T4" fmla="*/ 26 w 40"/>
                <a:gd name="T5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9">
                  <a:moveTo>
                    <a:pt x="26" y="0"/>
                  </a:moveTo>
                  <a:cubicBezTo>
                    <a:pt x="34" y="0"/>
                    <a:pt x="40" y="10"/>
                    <a:pt x="39" y="20"/>
                  </a:cubicBezTo>
                  <a:cubicBezTo>
                    <a:pt x="17" y="29"/>
                    <a:pt x="0" y="10"/>
                    <a:pt x="26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35" name="Freeform 9">
              <a:extLst>
                <a:ext uri="{FF2B5EF4-FFF2-40B4-BE49-F238E27FC236}">
                  <a16:creationId xmlns:a16="http://schemas.microsoft.com/office/drawing/2014/main" id="{0290BE17-E89B-4AF9-B3F6-AF4884D52467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409487" y="4455410"/>
              <a:ext cx="121406" cy="88130"/>
            </a:xfrm>
            <a:custGeom>
              <a:avLst/>
              <a:gdLst>
                <a:gd name="T0" fmla="*/ 18 w 37"/>
                <a:gd name="T1" fmla="*/ 4 h 29"/>
                <a:gd name="T2" fmla="*/ 22 w 37"/>
                <a:gd name="T3" fmla="*/ 29 h 29"/>
                <a:gd name="T4" fmla="*/ 18 w 37"/>
                <a:gd name="T5" fmla="*/ 4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7" h="29">
                  <a:moveTo>
                    <a:pt x="18" y="4"/>
                  </a:moveTo>
                  <a:cubicBezTo>
                    <a:pt x="35" y="0"/>
                    <a:pt x="37" y="28"/>
                    <a:pt x="22" y="29"/>
                  </a:cubicBezTo>
                  <a:cubicBezTo>
                    <a:pt x="7" y="28"/>
                    <a:pt x="0" y="1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36" name="Freeform 11">
              <a:extLst>
                <a:ext uri="{FF2B5EF4-FFF2-40B4-BE49-F238E27FC236}">
                  <a16:creationId xmlns:a16="http://schemas.microsoft.com/office/drawing/2014/main" id="{85F63089-F77F-4F02-8417-AAC1847FBCA7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369848" y="4194178"/>
              <a:ext cx="143559" cy="102819"/>
            </a:xfrm>
            <a:custGeom>
              <a:avLst/>
              <a:gdLst>
                <a:gd name="T0" fmla="*/ 31 w 44"/>
                <a:gd name="T1" fmla="*/ 1 h 34"/>
                <a:gd name="T2" fmla="*/ 42 w 44"/>
                <a:gd name="T3" fmla="*/ 19 h 34"/>
                <a:gd name="T4" fmla="*/ 31 w 44"/>
                <a:gd name="T5" fmla="*/ 1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4" h="34">
                  <a:moveTo>
                    <a:pt x="31" y="1"/>
                  </a:moveTo>
                  <a:cubicBezTo>
                    <a:pt x="39" y="0"/>
                    <a:pt x="44" y="12"/>
                    <a:pt x="42" y="19"/>
                  </a:cubicBezTo>
                  <a:cubicBezTo>
                    <a:pt x="25" y="34"/>
                    <a:pt x="0" y="8"/>
                    <a:pt x="31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37" name="Freeform 12">
              <a:extLst>
                <a:ext uri="{FF2B5EF4-FFF2-40B4-BE49-F238E27FC236}">
                  <a16:creationId xmlns:a16="http://schemas.microsoft.com/office/drawing/2014/main" id="{7B01CD5E-570F-4CBF-9904-94F30D928C54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381624" y="3691697"/>
              <a:ext cx="134697" cy="81603"/>
            </a:xfrm>
            <a:custGeom>
              <a:avLst/>
              <a:gdLst>
                <a:gd name="T0" fmla="*/ 22 w 41"/>
                <a:gd name="T1" fmla="*/ 0 h 27"/>
                <a:gd name="T2" fmla="*/ 8 w 41"/>
                <a:gd name="T3" fmla="*/ 20 h 27"/>
                <a:gd name="T4" fmla="*/ 22 w 41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1" h="27">
                  <a:moveTo>
                    <a:pt x="22" y="0"/>
                  </a:moveTo>
                  <a:cubicBezTo>
                    <a:pt x="41" y="12"/>
                    <a:pt x="24" y="27"/>
                    <a:pt x="8" y="20"/>
                  </a:cubicBezTo>
                  <a:cubicBezTo>
                    <a:pt x="0" y="7"/>
                    <a:pt x="8" y="0"/>
                    <a:pt x="22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38" name="Freeform 13">
              <a:extLst>
                <a:ext uri="{FF2B5EF4-FFF2-40B4-BE49-F238E27FC236}">
                  <a16:creationId xmlns:a16="http://schemas.microsoft.com/office/drawing/2014/main" id="{7EE6A672-2915-4B03-99A9-9364D5F1521E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417787" y="3075050"/>
              <a:ext cx="124951" cy="69362"/>
            </a:xfrm>
            <a:custGeom>
              <a:avLst/>
              <a:gdLst>
                <a:gd name="T0" fmla="*/ 26 w 38"/>
                <a:gd name="T1" fmla="*/ 0 h 23"/>
                <a:gd name="T2" fmla="*/ 25 w 38"/>
                <a:gd name="T3" fmla="*/ 23 h 23"/>
                <a:gd name="T4" fmla="*/ 26 w 38"/>
                <a:gd name="T5" fmla="*/ 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8" h="23">
                  <a:moveTo>
                    <a:pt x="26" y="0"/>
                  </a:moveTo>
                  <a:cubicBezTo>
                    <a:pt x="38" y="0"/>
                    <a:pt x="37" y="20"/>
                    <a:pt x="25" y="23"/>
                  </a:cubicBezTo>
                  <a:cubicBezTo>
                    <a:pt x="0" y="23"/>
                    <a:pt x="5" y="1"/>
                    <a:pt x="26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39" name="Freeform 14">
              <a:extLst>
                <a:ext uri="{FF2B5EF4-FFF2-40B4-BE49-F238E27FC236}">
                  <a16:creationId xmlns:a16="http://schemas.microsoft.com/office/drawing/2014/main" id="{2136B643-14E1-443A-BC1C-06ADAE65C30F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376729" y="3335597"/>
              <a:ext cx="134697" cy="84866"/>
            </a:xfrm>
            <a:custGeom>
              <a:avLst/>
              <a:gdLst>
                <a:gd name="T0" fmla="*/ 26 w 41"/>
                <a:gd name="T1" fmla="*/ 1 h 28"/>
                <a:gd name="T2" fmla="*/ 39 w 41"/>
                <a:gd name="T3" fmla="*/ 20 h 28"/>
                <a:gd name="T4" fmla="*/ 26 w 41"/>
                <a:gd name="T5" fmla="*/ 1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1" h="28">
                  <a:moveTo>
                    <a:pt x="26" y="1"/>
                  </a:moveTo>
                  <a:cubicBezTo>
                    <a:pt x="34" y="0"/>
                    <a:pt x="41" y="12"/>
                    <a:pt x="39" y="20"/>
                  </a:cubicBezTo>
                  <a:cubicBezTo>
                    <a:pt x="17" y="28"/>
                    <a:pt x="0" y="12"/>
                    <a:pt x="26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40" name="Freeform 16">
              <a:extLst>
                <a:ext uri="{FF2B5EF4-FFF2-40B4-BE49-F238E27FC236}">
                  <a16:creationId xmlns:a16="http://schemas.microsoft.com/office/drawing/2014/main" id="{867FA393-4F37-4E1A-870B-F96775FAB7E8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360464" y="3934729"/>
              <a:ext cx="143559" cy="97107"/>
            </a:xfrm>
            <a:custGeom>
              <a:avLst/>
              <a:gdLst>
                <a:gd name="T0" fmla="*/ 31 w 44"/>
                <a:gd name="T1" fmla="*/ 1 h 32"/>
                <a:gd name="T2" fmla="*/ 43 w 44"/>
                <a:gd name="T3" fmla="*/ 15 h 32"/>
                <a:gd name="T4" fmla="*/ 31 w 44"/>
                <a:gd name="T5" fmla="*/ 1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4" h="32">
                  <a:moveTo>
                    <a:pt x="31" y="1"/>
                  </a:moveTo>
                  <a:cubicBezTo>
                    <a:pt x="40" y="0"/>
                    <a:pt x="44" y="8"/>
                    <a:pt x="43" y="15"/>
                  </a:cubicBezTo>
                  <a:cubicBezTo>
                    <a:pt x="29" y="32"/>
                    <a:pt x="0" y="6"/>
                    <a:pt x="31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41" name="Freeform 17">
              <a:extLst>
                <a:ext uri="{FF2B5EF4-FFF2-40B4-BE49-F238E27FC236}">
                  <a16:creationId xmlns:a16="http://schemas.microsoft.com/office/drawing/2014/main" id="{E225A1BE-FAD2-4764-A7E4-A6DA07D0573B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395443" y="5347417"/>
              <a:ext cx="94821" cy="69362"/>
            </a:xfrm>
            <a:custGeom>
              <a:avLst/>
              <a:gdLst>
                <a:gd name="T0" fmla="*/ 13 w 29"/>
                <a:gd name="T1" fmla="*/ 0 h 23"/>
                <a:gd name="T2" fmla="*/ 13 w 29"/>
                <a:gd name="T3" fmla="*/ 23 h 23"/>
                <a:gd name="T4" fmla="*/ 13 w 29"/>
                <a:gd name="T5" fmla="*/ 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9" h="23">
                  <a:moveTo>
                    <a:pt x="13" y="0"/>
                  </a:moveTo>
                  <a:cubicBezTo>
                    <a:pt x="27" y="0"/>
                    <a:pt x="29" y="22"/>
                    <a:pt x="13" y="23"/>
                  </a:cubicBezTo>
                  <a:cubicBezTo>
                    <a:pt x="2" y="22"/>
                    <a:pt x="0" y="2"/>
                    <a:pt x="13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42" name="Freeform 21">
              <a:extLst>
                <a:ext uri="{FF2B5EF4-FFF2-40B4-BE49-F238E27FC236}">
                  <a16:creationId xmlns:a16="http://schemas.microsoft.com/office/drawing/2014/main" id="{25D65388-C7E0-4C07-822A-03C5009C6D1E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343434" y="5658571"/>
              <a:ext cx="140901" cy="102819"/>
            </a:xfrm>
            <a:custGeom>
              <a:avLst/>
              <a:gdLst>
                <a:gd name="T0" fmla="*/ 24 w 43"/>
                <a:gd name="T1" fmla="*/ 0 h 34"/>
                <a:gd name="T2" fmla="*/ 14 w 43"/>
                <a:gd name="T3" fmla="*/ 23 h 34"/>
                <a:gd name="T4" fmla="*/ 24 w 43"/>
                <a:gd name="T5" fmla="*/ 0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34">
                  <a:moveTo>
                    <a:pt x="24" y="0"/>
                  </a:moveTo>
                  <a:cubicBezTo>
                    <a:pt x="43" y="3"/>
                    <a:pt x="28" y="34"/>
                    <a:pt x="14" y="23"/>
                  </a:cubicBezTo>
                  <a:cubicBezTo>
                    <a:pt x="0" y="28"/>
                    <a:pt x="4" y="5"/>
                    <a:pt x="24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43" name="Freeform 25">
              <a:extLst>
                <a:ext uri="{FF2B5EF4-FFF2-40B4-BE49-F238E27FC236}">
                  <a16:creationId xmlns:a16="http://schemas.microsoft.com/office/drawing/2014/main" id="{E1D79822-C494-449C-B439-F437DAD4F218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324095" y="6423833"/>
              <a:ext cx="134697" cy="93843"/>
            </a:xfrm>
            <a:custGeom>
              <a:avLst/>
              <a:gdLst>
                <a:gd name="T0" fmla="*/ 23 w 41"/>
                <a:gd name="T1" fmla="*/ 0 h 31"/>
                <a:gd name="T2" fmla="*/ 17 w 41"/>
                <a:gd name="T3" fmla="*/ 25 h 31"/>
                <a:gd name="T4" fmla="*/ 23 w 41"/>
                <a:gd name="T5" fmla="*/ 0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1" h="31">
                  <a:moveTo>
                    <a:pt x="23" y="0"/>
                  </a:moveTo>
                  <a:cubicBezTo>
                    <a:pt x="40" y="1"/>
                    <a:pt x="41" y="31"/>
                    <a:pt x="17" y="25"/>
                  </a:cubicBezTo>
                  <a:cubicBezTo>
                    <a:pt x="0" y="7"/>
                    <a:pt x="17" y="4"/>
                    <a:pt x="23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44" name="Freeform 29">
              <a:extLst>
                <a:ext uri="{FF2B5EF4-FFF2-40B4-BE49-F238E27FC236}">
                  <a16:creationId xmlns:a16="http://schemas.microsoft.com/office/drawing/2014/main" id="{CDB324E5-E8D9-40E3-BAB4-1F87E67E4F46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324317" y="5897278"/>
              <a:ext cx="118747" cy="120771"/>
            </a:xfrm>
            <a:custGeom>
              <a:avLst/>
              <a:gdLst>
                <a:gd name="T0" fmla="*/ 16 w 36"/>
                <a:gd name="T1" fmla="*/ 4 h 40"/>
                <a:gd name="T2" fmla="*/ 34 w 36"/>
                <a:gd name="T3" fmla="*/ 15 h 40"/>
                <a:gd name="T4" fmla="*/ 16 w 36"/>
                <a:gd name="T5" fmla="*/ 4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6" h="40">
                  <a:moveTo>
                    <a:pt x="16" y="4"/>
                  </a:moveTo>
                  <a:cubicBezTo>
                    <a:pt x="36" y="5"/>
                    <a:pt x="33" y="0"/>
                    <a:pt x="34" y="15"/>
                  </a:cubicBezTo>
                  <a:cubicBezTo>
                    <a:pt x="34" y="40"/>
                    <a:pt x="0" y="22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45" name="Freeform 31">
              <a:extLst>
                <a:ext uri="{FF2B5EF4-FFF2-40B4-BE49-F238E27FC236}">
                  <a16:creationId xmlns:a16="http://schemas.microsoft.com/office/drawing/2014/main" id="{15404AB3-12EB-462E-85A2-AF4A7E91D729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356013" y="6183127"/>
              <a:ext cx="131153" cy="72626"/>
            </a:xfrm>
            <a:custGeom>
              <a:avLst/>
              <a:gdLst>
                <a:gd name="T0" fmla="*/ 24 w 40"/>
                <a:gd name="T1" fmla="*/ 0 h 24"/>
                <a:gd name="T2" fmla="*/ 25 w 40"/>
                <a:gd name="T3" fmla="*/ 24 h 24"/>
                <a:gd name="T4" fmla="*/ 24 w 40"/>
                <a:gd name="T5" fmla="*/ 0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4">
                  <a:moveTo>
                    <a:pt x="24" y="0"/>
                  </a:moveTo>
                  <a:cubicBezTo>
                    <a:pt x="40" y="0"/>
                    <a:pt x="38" y="20"/>
                    <a:pt x="25" y="24"/>
                  </a:cubicBezTo>
                  <a:cubicBezTo>
                    <a:pt x="0" y="22"/>
                    <a:pt x="6" y="4"/>
                    <a:pt x="24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46" name="Freeform 32">
              <a:extLst>
                <a:ext uri="{FF2B5EF4-FFF2-40B4-BE49-F238E27FC236}">
                  <a16:creationId xmlns:a16="http://schemas.microsoft.com/office/drawing/2014/main" id="{228021CB-53B3-4BCC-A14C-0B6951FC971F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104198" y="3296179"/>
              <a:ext cx="144445" cy="106083"/>
            </a:xfrm>
            <a:custGeom>
              <a:avLst/>
              <a:gdLst>
                <a:gd name="T0" fmla="*/ 28 w 44"/>
                <a:gd name="T1" fmla="*/ 0 h 35"/>
                <a:gd name="T2" fmla="*/ 42 w 44"/>
                <a:gd name="T3" fmla="*/ 21 h 35"/>
                <a:gd name="T4" fmla="*/ 28 w 44"/>
                <a:gd name="T5" fmla="*/ 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4" h="35">
                  <a:moveTo>
                    <a:pt x="28" y="0"/>
                  </a:moveTo>
                  <a:cubicBezTo>
                    <a:pt x="36" y="1"/>
                    <a:pt x="44" y="12"/>
                    <a:pt x="42" y="21"/>
                  </a:cubicBezTo>
                  <a:cubicBezTo>
                    <a:pt x="23" y="35"/>
                    <a:pt x="0" y="7"/>
                    <a:pt x="28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47" name="Freeform 33">
              <a:extLst>
                <a:ext uri="{FF2B5EF4-FFF2-40B4-BE49-F238E27FC236}">
                  <a16:creationId xmlns:a16="http://schemas.microsoft.com/office/drawing/2014/main" id="{B353D0BC-00A6-4EA4-9311-9FCB88CC2021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134111" y="4387490"/>
              <a:ext cx="151535" cy="75075"/>
            </a:xfrm>
            <a:custGeom>
              <a:avLst/>
              <a:gdLst>
                <a:gd name="T0" fmla="*/ 23 w 46"/>
                <a:gd name="T1" fmla="*/ 0 h 25"/>
                <a:gd name="T2" fmla="*/ 29 w 46"/>
                <a:gd name="T3" fmla="*/ 25 h 25"/>
                <a:gd name="T4" fmla="*/ 23 w 46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6" h="25">
                  <a:moveTo>
                    <a:pt x="23" y="0"/>
                  </a:moveTo>
                  <a:cubicBezTo>
                    <a:pt x="32" y="1"/>
                    <a:pt x="46" y="21"/>
                    <a:pt x="29" y="25"/>
                  </a:cubicBezTo>
                  <a:cubicBezTo>
                    <a:pt x="10" y="23"/>
                    <a:pt x="0" y="9"/>
                    <a:pt x="23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48" name="Freeform 34">
              <a:extLst>
                <a:ext uri="{FF2B5EF4-FFF2-40B4-BE49-F238E27FC236}">
                  <a16:creationId xmlns:a16="http://schemas.microsoft.com/office/drawing/2014/main" id="{0E001FD3-6EDD-47A3-9916-826E1595DAB3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138041" y="5384813"/>
              <a:ext cx="134697" cy="84051"/>
            </a:xfrm>
            <a:custGeom>
              <a:avLst/>
              <a:gdLst>
                <a:gd name="T0" fmla="*/ 22 w 41"/>
                <a:gd name="T1" fmla="*/ 0 h 28"/>
                <a:gd name="T2" fmla="*/ 8 w 41"/>
                <a:gd name="T3" fmla="*/ 21 h 28"/>
                <a:gd name="T4" fmla="*/ 22 w 41"/>
                <a:gd name="T5" fmla="*/ 0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1" h="28">
                  <a:moveTo>
                    <a:pt x="22" y="0"/>
                  </a:moveTo>
                  <a:cubicBezTo>
                    <a:pt x="41" y="13"/>
                    <a:pt x="24" y="28"/>
                    <a:pt x="8" y="21"/>
                  </a:cubicBezTo>
                  <a:cubicBezTo>
                    <a:pt x="0" y="8"/>
                    <a:pt x="8" y="0"/>
                    <a:pt x="22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49" name="Freeform 35">
              <a:extLst>
                <a:ext uri="{FF2B5EF4-FFF2-40B4-BE49-F238E27FC236}">
                  <a16:creationId xmlns:a16="http://schemas.microsoft.com/office/drawing/2014/main" id="{FE214D5B-D151-4E09-A01E-BEAAF9C679ED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133693" y="4595717"/>
              <a:ext cx="131153" cy="84866"/>
            </a:xfrm>
            <a:custGeom>
              <a:avLst/>
              <a:gdLst>
                <a:gd name="T0" fmla="*/ 27 w 40"/>
                <a:gd name="T1" fmla="*/ 1 h 28"/>
                <a:gd name="T2" fmla="*/ 38 w 40"/>
                <a:gd name="T3" fmla="*/ 17 h 28"/>
                <a:gd name="T4" fmla="*/ 27 w 40"/>
                <a:gd name="T5" fmla="*/ 1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8">
                  <a:moveTo>
                    <a:pt x="27" y="1"/>
                  </a:moveTo>
                  <a:cubicBezTo>
                    <a:pt x="35" y="0"/>
                    <a:pt x="40" y="10"/>
                    <a:pt x="38" y="17"/>
                  </a:cubicBezTo>
                  <a:cubicBezTo>
                    <a:pt x="17" y="28"/>
                    <a:pt x="0" y="7"/>
                    <a:pt x="27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50" name="Freeform 36">
              <a:extLst>
                <a:ext uri="{FF2B5EF4-FFF2-40B4-BE49-F238E27FC236}">
                  <a16:creationId xmlns:a16="http://schemas.microsoft.com/office/drawing/2014/main" id="{3024EF13-0A45-49DD-B0F4-FA3A5169EFFE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105830" y="6046702"/>
              <a:ext cx="144445" cy="102819"/>
            </a:xfrm>
            <a:custGeom>
              <a:avLst/>
              <a:gdLst>
                <a:gd name="T0" fmla="*/ 31 w 44"/>
                <a:gd name="T1" fmla="*/ 1 h 34"/>
                <a:gd name="T2" fmla="*/ 25 w 44"/>
                <a:gd name="T3" fmla="*/ 22 h 34"/>
                <a:gd name="T4" fmla="*/ 31 w 44"/>
                <a:gd name="T5" fmla="*/ 1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4" h="34">
                  <a:moveTo>
                    <a:pt x="31" y="1"/>
                  </a:moveTo>
                  <a:cubicBezTo>
                    <a:pt x="44" y="3"/>
                    <a:pt x="38" y="34"/>
                    <a:pt x="25" y="22"/>
                  </a:cubicBezTo>
                  <a:cubicBezTo>
                    <a:pt x="0" y="28"/>
                    <a:pt x="14" y="0"/>
                    <a:pt x="31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51" name="Freeform 37">
              <a:extLst>
                <a:ext uri="{FF2B5EF4-FFF2-40B4-BE49-F238E27FC236}">
                  <a16:creationId xmlns:a16="http://schemas.microsoft.com/office/drawing/2014/main" id="{95E0BDAE-48A7-4752-A150-74DA4BAE5E4B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117596" y="3060239"/>
              <a:ext cx="115202" cy="121588"/>
            </a:xfrm>
            <a:custGeom>
              <a:avLst/>
              <a:gdLst>
                <a:gd name="T0" fmla="*/ 16 w 35"/>
                <a:gd name="T1" fmla="*/ 4 h 40"/>
                <a:gd name="T2" fmla="*/ 33 w 35"/>
                <a:gd name="T3" fmla="*/ 15 h 40"/>
                <a:gd name="T4" fmla="*/ 16 w 35"/>
                <a:gd name="T5" fmla="*/ 4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5" h="40">
                  <a:moveTo>
                    <a:pt x="16" y="4"/>
                  </a:moveTo>
                  <a:cubicBezTo>
                    <a:pt x="35" y="4"/>
                    <a:pt x="32" y="0"/>
                    <a:pt x="33" y="15"/>
                  </a:cubicBezTo>
                  <a:cubicBezTo>
                    <a:pt x="34" y="40"/>
                    <a:pt x="0" y="22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52" name="Freeform 38">
              <a:extLst>
                <a:ext uri="{FF2B5EF4-FFF2-40B4-BE49-F238E27FC236}">
                  <a16:creationId xmlns:a16="http://schemas.microsoft.com/office/drawing/2014/main" id="{DE128EDB-3179-4F47-8B37-BEDE3B82FFC7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125265" y="4900335"/>
              <a:ext cx="127608" cy="69362"/>
            </a:xfrm>
            <a:custGeom>
              <a:avLst/>
              <a:gdLst>
                <a:gd name="T0" fmla="*/ 26 w 39"/>
                <a:gd name="T1" fmla="*/ 0 h 23"/>
                <a:gd name="T2" fmla="*/ 26 w 39"/>
                <a:gd name="T3" fmla="*/ 23 h 23"/>
                <a:gd name="T4" fmla="*/ 26 w 39"/>
                <a:gd name="T5" fmla="*/ 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23">
                  <a:moveTo>
                    <a:pt x="26" y="0"/>
                  </a:moveTo>
                  <a:cubicBezTo>
                    <a:pt x="39" y="1"/>
                    <a:pt x="38" y="21"/>
                    <a:pt x="26" y="23"/>
                  </a:cubicBezTo>
                  <a:cubicBezTo>
                    <a:pt x="0" y="23"/>
                    <a:pt x="5" y="2"/>
                    <a:pt x="26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53" name="Freeform 39">
              <a:extLst>
                <a:ext uri="{FF2B5EF4-FFF2-40B4-BE49-F238E27FC236}">
                  <a16:creationId xmlns:a16="http://schemas.microsoft.com/office/drawing/2014/main" id="{E09CDD49-7B7B-42C0-A09E-6CFB3CDFF6A1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117373" y="5141456"/>
              <a:ext cx="131153" cy="81603"/>
            </a:xfrm>
            <a:custGeom>
              <a:avLst/>
              <a:gdLst>
                <a:gd name="T0" fmla="*/ 25 w 40"/>
                <a:gd name="T1" fmla="*/ 0 h 27"/>
                <a:gd name="T2" fmla="*/ 38 w 40"/>
                <a:gd name="T3" fmla="*/ 20 h 27"/>
                <a:gd name="T4" fmla="*/ 25 w 40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7">
                  <a:moveTo>
                    <a:pt x="25" y="0"/>
                  </a:moveTo>
                  <a:cubicBezTo>
                    <a:pt x="34" y="0"/>
                    <a:pt x="40" y="11"/>
                    <a:pt x="38" y="20"/>
                  </a:cubicBezTo>
                  <a:cubicBezTo>
                    <a:pt x="17" y="27"/>
                    <a:pt x="0" y="12"/>
                    <a:pt x="25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54" name="Freeform 40">
              <a:extLst>
                <a:ext uri="{FF2B5EF4-FFF2-40B4-BE49-F238E27FC236}">
                  <a16:creationId xmlns:a16="http://schemas.microsoft.com/office/drawing/2014/main" id="{93C5D839-4CD5-4165-9091-7D9B92CDC1D2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112337" y="2598157"/>
              <a:ext cx="134697" cy="81603"/>
            </a:xfrm>
            <a:custGeom>
              <a:avLst/>
              <a:gdLst>
                <a:gd name="T0" fmla="*/ 19 w 41"/>
                <a:gd name="T1" fmla="*/ 0 h 27"/>
                <a:gd name="T2" fmla="*/ 7 w 41"/>
                <a:gd name="T3" fmla="*/ 20 h 27"/>
                <a:gd name="T4" fmla="*/ 19 w 41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1" h="27">
                  <a:moveTo>
                    <a:pt x="19" y="0"/>
                  </a:moveTo>
                  <a:cubicBezTo>
                    <a:pt x="41" y="9"/>
                    <a:pt x="28" y="27"/>
                    <a:pt x="7" y="20"/>
                  </a:cubicBezTo>
                  <a:cubicBezTo>
                    <a:pt x="0" y="8"/>
                    <a:pt x="7" y="1"/>
                    <a:pt x="19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55" name="Freeform 41">
              <a:extLst>
                <a:ext uri="{FF2B5EF4-FFF2-40B4-BE49-F238E27FC236}">
                  <a16:creationId xmlns:a16="http://schemas.microsoft.com/office/drawing/2014/main" id="{3C7F638A-BB6D-4B24-A7F9-03BF8087459B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105830" y="6278710"/>
              <a:ext cx="144445" cy="78339"/>
            </a:xfrm>
            <a:custGeom>
              <a:avLst/>
              <a:gdLst>
                <a:gd name="T0" fmla="*/ 29 w 44"/>
                <a:gd name="T1" fmla="*/ 0 h 26"/>
                <a:gd name="T2" fmla="*/ 26 w 44"/>
                <a:gd name="T3" fmla="*/ 26 h 26"/>
                <a:gd name="T4" fmla="*/ 29 w 44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4" h="26">
                  <a:moveTo>
                    <a:pt x="29" y="0"/>
                  </a:moveTo>
                  <a:cubicBezTo>
                    <a:pt x="44" y="3"/>
                    <a:pt x="40" y="22"/>
                    <a:pt x="26" y="26"/>
                  </a:cubicBezTo>
                  <a:cubicBezTo>
                    <a:pt x="0" y="25"/>
                    <a:pt x="11" y="6"/>
                    <a:pt x="29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56" name="Freeform 42">
              <a:extLst>
                <a:ext uri="{FF2B5EF4-FFF2-40B4-BE49-F238E27FC236}">
                  <a16:creationId xmlns:a16="http://schemas.microsoft.com/office/drawing/2014/main" id="{5B59DB64-329B-45EA-8A67-4213A886B5B2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093998" y="5596726"/>
              <a:ext cx="144445" cy="97107"/>
            </a:xfrm>
            <a:custGeom>
              <a:avLst/>
              <a:gdLst>
                <a:gd name="T0" fmla="*/ 31 w 44"/>
                <a:gd name="T1" fmla="*/ 1 h 32"/>
                <a:gd name="T2" fmla="*/ 43 w 44"/>
                <a:gd name="T3" fmla="*/ 16 h 32"/>
                <a:gd name="T4" fmla="*/ 31 w 44"/>
                <a:gd name="T5" fmla="*/ 1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4" h="32">
                  <a:moveTo>
                    <a:pt x="31" y="1"/>
                  </a:moveTo>
                  <a:cubicBezTo>
                    <a:pt x="40" y="0"/>
                    <a:pt x="44" y="8"/>
                    <a:pt x="43" y="16"/>
                  </a:cubicBezTo>
                  <a:cubicBezTo>
                    <a:pt x="29" y="32"/>
                    <a:pt x="0" y="7"/>
                    <a:pt x="31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57" name="Freeform 44">
              <a:extLst>
                <a:ext uri="{FF2B5EF4-FFF2-40B4-BE49-F238E27FC236}">
                  <a16:creationId xmlns:a16="http://schemas.microsoft.com/office/drawing/2014/main" id="{D8DAB003-6484-4D1D-85AE-93FA09BC5EF5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097788" y="4080854"/>
              <a:ext cx="131153" cy="84866"/>
            </a:xfrm>
            <a:custGeom>
              <a:avLst/>
              <a:gdLst>
                <a:gd name="T0" fmla="*/ 27 w 40"/>
                <a:gd name="T1" fmla="*/ 1 h 28"/>
                <a:gd name="T2" fmla="*/ 38 w 40"/>
                <a:gd name="T3" fmla="*/ 17 h 28"/>
                <a:gd name="T4" fmla="*/ 27 w 40"/>
                <a:gd name="T5" fmla="*/ 1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8">
                  <a:moveTo>
                    <a:pt x="27" y="1"/>
                  </a:moveTo>
                  <a:cubicBezTo>
                    <a:pt x="35" y="0"/>
                    <a:pt x="40" y="10"/>
                    <a:pt x="38" y="17"/>
                  </a:cubicBezTo>
                  <a:cubicBezTo>
                    <a:pt x="17" y="28"/>
                    <a:pt x="0" y="7"/>
                    <a:pt x="27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58" name="Freeform 45">
              <a:extLst>
                <a:ext uri="{FF2B5EF4-FFF2-40B4-BE49-F238E27FC236}">
                  <a16:creationId xmlns:a16="http://schemas.microsoft.com/office/drawing/2014/main" id="{D49280A1-ACA8-4CD6-9012-AF12660F07E4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075637" y="5836680"/>
              <a:ext cx="144445" cy="102819"/>
            </a:xfrm>
            <a:custGeom>
              <a:avLst/>
              <a:gdLst>
                <a:gd name="T0" fmla="*/ 31 w 44"/>
                <a:gd name="T1" fmla="*/ 0 h 34"/>
                <a:gd name="T2" fmla="*/ 42 w 44"/>
                <a:gd name="T3" fmla="*/ 19 h 34"/>
                <a:gd name="T4" fmla="*/ 31 w 44"/>
                <a:gd name="T5" fmla="*/ 0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4" h="34">
                  <a:moveTo>
                    <a:pt x="31" y="0"/>
                  </a:moveTo>
                  <a:cubicBezTo>
                    <a:pt x="39" y="0"/>
                    <a:pt x="44" y="12"/>
                    <a:pt x="42" y="19"/>
                  </a:cubicBezTo>
                  <a:cubicBezTo>
                    <a:pt x="25" y="34"/>
                    <a:pt x="0" y="8"/>
                    <a:pt x="31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59" name="Freeform 46">
              <a:extLst>
                <a:ext uri="{FF2B5EF4-FFF2-40B4-BE49-F238E27FC236}">
                  <a16:creationId xmlns:a16="http://schemas.microsoft.com/office/drawing/2014/main" id="{C03EAE8C-6089-40E5-9361-2E266A1EEBA3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124696" y="2830776"/>
              <a:ext cx="121406" cy="81603"/>
            </a:xfrm>
            <a:custGeom>
              <a:avLst/>
              <a:gdLst>
                <a:gd name="T0" fmla="*/ 19 w 37"/>
                <a:gd name="T1" fmla="*/ 1 h 27"/>
                <a:gd name="T2" fmla="*/ 21 w 37"/>
                <a:gd name="T3" fmla="*/ 27 h 27"/>
                <a:gd name="T4" fmla="*/ 19 w 37"/>
                <a:gd name="T5" fmla="*/ 1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7" h="27">
                  <a:moveTo>
                    <a:pt x="19" y="1"/>
                  </a:moveTo>
                  <a:cubicBezTo>
                    <a:pt x="31" y="2"/>
                    <a:pt x="37" y="24"/>
                    <a:pt x="21" y="27"/>
                  </a:cubicBezTo>
                  <a:cubicBezTo>
                    <a:pt x="1" y="27"/>
                    <a:pt x="0" y="0"/>
                    <a:pt x="19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60" name="Freeform 47">
              <a:extLst>
                <a:ext uri="{FF2B5EF4-FFF2-40B4-BE49-F238E27FC236}">
                  <a16:creationId xmlns:a16="http://schemas.microsoft.com/office/drawing/2014/main" id="{02E3A077-F087-4E14-A13E-4E9D4369B1F6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082841" y="3849727"/>
              <a:ext cx="147990" cy="78339"/>
            </a:xfrm>
            <a:custGeom>
              <a:avLst/>
              <a:gdLst>
                <a:gd name="T0" fmla="*/ 22 w 45"/>
                <a:gd name="T1" fmla="*/ 0 h 26"/>
                <a:gd name="T2" fmla="*/ 28 w 45"/>
                <a:gd name="T3" fmla="*/ 26 h 26"/>
                <a:gd name="T4" fmla="*/ 22 w 45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5" h="26">
                  <a:moveTo>
                    <a:pt x="22" y="0"/>
                  </a:moveTo>
                  <a:cubicBezTo>
                    <a:pt x="32" y="2"/>
                    <a:pt x="45" y="22"/>
                    <a:pt x="28" y="26"/>
                  </a:cubicBezTo>
                  <a:cubicBezTo>
                    <a:pt x="10" y="24"/>
                    <a:pt x="0" y="9"/>
                    <a:pt x="22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61" name="Freeform 48">
              <a:extLst>
                <a:ext uri="{FF2B5EF4-FFF2-40B4-BE49-F238E27FC236}">
                  <a16:creationId xmlns:a16="http://schemas.microsoft.com/office/drawing/2014/main" id="{7CE4FAAA-45E7-4C86-B59A-F284B79EFD23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078098" y="3616257"/>
              <a:ext cx="133812" cy="79154"/>
            </a:xfrm>
            <a:custGeom>
              <a:avLst/>
              <a:gdLst>
                <a:gd name="T0" fmla="*/ 19 w 41"/>
                <a:gd name="T1" fmla="*/ 0 h 26"/>
                <a:gd name="T2" fmla="*/ 7 w 41"/>
                <a:gd name="T3" fmla="*/ 19 h 26"/>
                <a:gd name="T4" fmla="*/ 19 w 41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1" h="26">
                  <a:moveTo>
                    <a:pt x="19" y="0"/>
                  </a:moveTo>
                  <a:cubicBezTo>
                    <a:pt x="41" y="9"/>
                    <a:pt x="28" y="26"/>
                    <a:pt x="7" y="19"/>
                  </a:cubicBezTo>
                  <a:cubicBezTo>
                    <a:pt x="0" y="8"/>
                    <a:pt x="7" y="1"/>
                    <a:pt x="19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62" name="Freeform 49">
              <a:extLst>
                <a:ext uri="{FF2B5EF4-FFF2-40B4-BE49-F238E27FC236}">
                  <a16:creationId xmlns:a16="http://schemas.microsoft.com/office/drawing/2014/main" id="{E2689B62-CCA1-4EE5-B622-FBA516868916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076712" y="6507925"/>
              <a:ext cx="127608" cy="81603"/>
            </a:xfrm>
            <a:custGeom>
              <a:avLst/>
              <a:gdLst>
                <a:gd name="T0" fmla="*/ 21 w 39"/>
                <a:gd name="T1" fmla="*/ 2 h 27"/>
                <a:gd name="T2" fmla="*/ 26 w 39"/>
                <a:gd name="T3" fmla="*/ 24 h 27"/>
                <a:gd name="T4" fmla="*/ 21 w 39"/>
                <a:gd name="T5" fmla="*/ 2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27">
                  <a:moveTo>
                    <a:pt x="21" y="2"/>
                  </a:moveTo>
                  <a:cubicBezTo>
                    <a:pt x="36" y="0"/>
                    <a:pt x="39" y="17"/>
                    <a:pt x="26" y="24"/>
                  </a:cubicBezTo>
                  <a:cubicBezTo>
                    <a:pt x="8" y="27"/>
                    <a:pt x="0" y="9"/>
                    <a:pt x="21" y="2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63" name="Freeform 8">
              <a:extLst>
                <a:ext uri="{FF2B5EF4-FFF2-40B4-BE49-F238E27FC236}">
                  <a16:creationId xmlns:a16="http://schemas.microsoft.com/office/drawing/2014/main" id="{113638EE-3BCF-4315-A329-3C6766A3890B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141853" y="34906"/>
              <a:ext cx="131153" cy="88130"/>
            </a:xfrm>
            <a:custGeom>
              <a:avLst/>
              <a:gdLst>
                <a:gd name="T0" fmla="*/ 26 w 40"/>
                <a:gd name="T1" fmla="*/ 0 h 29"/>
                <a:gd name="T2" fmla="*/ 39 w 40"/>
                <a:gd name="T3" fmla="*/ 20 h 29"/>
                <a:gd name="T4" fmla="*/ 26 w 40"/>
                <a:gd name="T5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9">
                  <a:moveTo>
                    <a:pt x="26" y="0"/>
                  </a:moveTo>
                  <a:cubicBezTo>
                    <a:pt x="34" y="0"/>
                    <a:pt x="40" y="10"/>
                    <a:pt x="39" y="20"/>
                  </a:cubicBezTo>
                  <a:cubicBezTo>
                    <a:pt x="17" y="29"/>
                    <a:pt x="0" y="10"/>
                    <a:pt x="26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64" name="Freeform 106">
              <a:extLst>
                <a:ext uri="{FF2B5EF4-FFF2-40B4-BE49-F238E27FC236}">
                  <a16:creationId xmlns:a16="http://schemas.microsoft.com/office/drawing/2014/main" id="{4FB36B8F-335B-40F2-83BB-C2B2689DC2E9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301184" y="6639670"/>
              <a:ext cx="134697" cy="97107"/>
            </a:xfrm>
            <a:custGeom>
              <a:avLst/>
              <a:gdLst>
                <a:gd name="T0" fmla="*/ 25 w 41"/>
                <a:gd name="T1" fmla="*/ 0 h 32"/>
                <a:gd name="T2" fmla="*/ 4 w 41"/>
                <a:gd name="T3" fmla="*/ 18 h 32"/>
                <a:gd name="T4" fmla="*/ 25 w 41"/>
                <a:gd name="T5" fmla="*/ 0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1" h="32">
                  <a:moveTo>
                    <a:pt x="25" y="0"/>
                  </a:moveTo>
                  <a:cubicBezTo>
                    <a:pt x="41" y="13"/>
                    <a:pt x="15" y="32"/>
                    <a:pt x="4" y="18"/>
                  </a:cubicBezTo>
                  <a:cubicBezTo>
                    <a:pt x="0" y="5"/>
                    <a:pt x="15" y="0"/>
                    <a:pt x="25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</p:grp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A05E913-A9D9-4639-B104-1F07A4AF6A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9848" y="502920"/>
            <a:ext cx="9634011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9940CEB-B6D7-46E6-9843-51534214017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69848" y="1874520"/>
            <a:ext cx="9634011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BAC8B5-8DFB-4920-8580-54824C831A9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73736" y="6382512"/>
            <a:ext cx="28459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2"/>
                </a:solidFill>
              </a:defRPr>
            </a:lvl1pPr>
          </a:lstStyle>
          <a:p>
            <a:fld id="{B5898F52-2787-4BA2-BBBC-9395E9F86D50}" type="datetimeFigureOut">
              <a:rPr lang="en-US" smtClean="0"/>
              <a:pPr/>
              <a:t>3/17/2026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A9E2D5D-B616-4048-9CB8-4D316BBDB1F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 rot="5400000">
            <a:off x="-1754871" y="2093199"/>
            <a:ext cx="4157472" cy="41608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F322F0-8F3D-4AC5-9873-24666D0E0D3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457919" y="6382512"/>
            <a:ext cx="50099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2"/>
                </a:solidFill>
              </a:defRPr>
            </a:lvl1pPr>
          </a:lstStyle>
          <a:p>
            <a:fld id="{4C8B8A27-DF03-4546-BA93-21C967D57E5C}" type="slidenum">
              <a:rPr lang="en-US" smtClean="0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41139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71" r:id="rId2"/>
    <p:sldLayoutId id="2147483672" r:id="rId3"/>
    <p:sldLayoutId id="2147483673" r:id="rId4"/>
    <p:sldLayoutId id="2147483663" r:id="rId5"/>
    <p:sldLayoutId id="2147483668" r:id="rId6"/>
    <p:sldLayoutId id="2147483664" r:id="rId7"/>
    <p:sldLayoutId id="2147483665" r:id="rId8"/>
    <p:sldLayoutId id="2147483666" r:id="rId9"/>
    <p:sldLayoutId id="2147483667" r:id="rId10"/>
    <p:sldLayoutId id="2147483669" r:id="rId11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50000"/>
        </a:lnSpc>
        <a:spcBef>
          <a:spcPts val="1000"/>
        </a:spcBef>
        <a:buClr>
          <a:schemeClr val="bg2">
            <a:lumMod val="75000"/>
          </a:schemeClr>
        </a:buClr>
        <a:buFont typeface="Arial" panose="020B0604020202020204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1pPr>
      <a:lvl2pPr marL="228600" indent="0" algn="l" defTabSz="914400" rtl="0" eaLnBrk="1" latinLnBrk="0" hangingPunct="1">
        <a:lnSpc>
          <a:spcPct val="150000"/>
        </a:lnSpc>
        <a:spcBef>
          <a:spcPts val="500"/>
        </a:spcBef>
        <a:buClr>
          <a:schemeClr val="bg2">
            <a:lumMod val="75000"/>
          </a:schemeClr>
        </a:buClr>
        <a:buFontTx/>
        <a:buNone/>
        <a:defRPr sz="1800" kern="1200">
          <a:solidFill>
            <a:schemeClr val="tx2"/>
          </a:solidFill>
          <a:latin typeface="+mn-lt"/>
          <a:ea typeface="+mn-ea"/>
          <a:cs typeface="+mn-cs"/>
        </a:defRPr>
      </a:lvl2pPr>
      <a:lvl3pPr marL="548640" indent="-285750" algn="l" defTabSz="914400" rtl="0" eaLnBrk="1" latinLnBrk="0" hangingPunct="1">
        <a:lnSpc>
          <a:spcPct val="150000"/>
        </a:lnSpc>
        <a:spcBef>
          <a:spcPts val="500"/>
        </a:spcBef>
        <a:buClr>
          <a:schemeClr val="bg2">
            <a:lumMod val="75000"/>
          </a:schemeClr>
        </a:buClr>
        <a:buFont typeface="Arial" panose="020B0604020202020204" pitchFamily="34" charset="0"/>
        <a:buChar char="•"/>
        <a:defRPr sz="1600" b="1" kern="1200">
          <a:solidFill>
            <a:schemeClr val="tx2"/>
          </a:solidFill>
          <a:latin typeface="+mn-lt"/>
          <a:ea typeface="+mn-ea"/>
          <a:cs typeface="+mn-cs"/>
        </a:defRPr>
      </a:lvl3pPr>
      <a:lvl4pPr marL="548640" indent="0" algn="l" defTabSz="914400" rtl="0" eaLnBrk="1" latinLnBrk="0" hangingPunct="1">
        <a:lnSpc>
          <a:spcPct val="150000"/>
        </a:lnSpc>
        <a:spcBef>
          <a:spcPts val="500"/>
        </a:spcBef>
        <a:buClr>
          <a:schemeClr val="bg2">
            <a:lumMod val="75000"/>
          </a:schemeClr>
        </a:buClr>
        <a:buFontTx/>
        <a:buNone/>
        <a:defRPr sz="1400" kern="1200">
          <a:solidFill>
            <a:schemeClr val="tx2"/>
          </a:solidFill>
          <a:latin typeface="+mn-lt"/>
          <a:ea typeface="+mn-ea"/>
          <a:cs typeface="+mn-cs"/>
        </a:defRPr>
      </a:lvl4pPr>
      <a:lvl5pPr marL="834390" indent="-285750" algn="l" defTabSz="914400" rtl="0" eaLnBrk="1" latinLnBrk="0" hangingPunct="1">
        <a:lnSpc>
          <a:spcPct val="150000"/>
        </a:lnSpc>
        <a:spcBef>
          <a:spcPts val="500"/>
        </a:spcBef>
        <a:buClr>
          <a:schemeClr val="bg2">
            <a:lumMod val="75000"/>
          </a:schemeClr>
        </a:buClr>
        <a:buFont typeface="Arial" panose="020B0604020202020204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D6F5F07B-A917-442C-82D5-5719737E9E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Farvede blyanter i en blyant holder oven på en træ-tabel">
            <a:extLst>
              <a:ext uri="{FF2B5EF4-FFF2-40B4-BE49-F238E27FC236}">
                <a16:creationId xmlns:a16="http://schemas.microsoft.com/office/drawing/2014/main" id="{176028F4-1C2D-0AD9-F54D-0E84736C68A9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15716"/>
          <a:stretch/>
        </p:blipFill>
        <p:spPr>
          <a:xfrm>
            <a:off x="18" y="6819"/>
            <a:ext cx="12191982" cy="6859119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C6C3E48C-655A-4982-8E73-7FB0D9E650F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9" y="3307170"/>
            <a:ext cx="12191982" cy="3558767"/>
          </a:xfrm>
          <a:prstGeom prst="rect">
            <a:avLst/>
          </a:prstGeom>
          <a:gradFill>
            <a:gsLst>
              <a:gs pos="89000">
                <a:srgbClr val="000000">
                  <a:alpha val="0"/>
                </a:srgbClr>
              </a:gs>
              <a:gs pos="0">
                <a:schemeClr val="tx1"/>
              </a:gs>
              <a:gs pos="56000">
                <a:srgbClr val="000000">
                  <a:alpha val="26000"/>
                </a:srgbClr>
              </a:gs>
              <a:gs pos="14000">
                <a:srgbClr val="000000">
                  <a:alpha val="37000"/>
                </a:srgbClr>
              </a:gs>
              <a:gs pos="0">
                <a:srgbClr val="000000">
                  <a:alpha val="25000"/>
                </a:srgb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68F8FEC9-DBD7-102C-9E3A-45D277776A1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83308" y="2838734"/>
            <a:ext cx="8625385" cy="2729554"/>
          </a:xfrm>
        </p:spPr>
        <p:txBody>
          <a:bodyPr>
            <a:normAutofit/>
          </a:bodyPr>
          <a:lstStyle/>
          <a:p>
            <a:r>
              <a:rPr lang="da-DK" sz="1800" dirty="0">
                <a:solidFill>
                  <a:schemeClr val="bg1">
                    <a:lumMod val="95000"/>
                  </a:schemeClr>
                </a:solidFill>
              </a:rPr>
              <a:t>SI-systemet er et internationalt enhedssystem for mål og vægt,</a:t>
            </a:r>
            <a:br>
              <a:rPr lang="da-DK" sz="1800" dirty="0">
                <a:solidFill>
                  <a:schemeClr val="bg1">
                    <a:lumMod val="95000"/>
                  </a:schemeClr>
                </a:solidFill>
              </a:rPr>
            </a:br>
            <a:r>
              <a:rPr lang="da-DK" sz="1800" dirty="0">
                <a:solidFill>
                  <a:schemeClr val="bg1">
                    <a:lumMod val="95000"/>
                  </a:schemeClr>
                </a:solidFill>
              </a:rPr>
              <a:t>som blev udarbejdet og vedtaget i 1960 af en international komite</a:t>
            </a:r>
            <a:br>
              <a:rPr lang="da-DK" sz="1800" dirty="0">
                <a:solidFill>
                  <a:schemeClr val="bg1">
                    <a:lumMod val="95000"/>
                  </a:schemeClr>
                </a:solidFill>
              </a:rPr>
            </a:br>
            <a:endParaRPr lang="da-DK" sz="1800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D279AC2B-4EDE-56F8-5FF7-DFED5B136A5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4509" y="842212"/>
            <a:ext cx="5909481" cy="811373"/>
          </a:xfrm>
        </p:spPr>
        <p:txBody>
          <a:bodyPr>
            <a:normAutofit/>
          </a:bodyPr>
          <a:lstStyle/>
          <a:p>
            <a:r>
              <a:rPr lang="da-DK" sz="2800" dirty="0">
                <a:solidFill>
                  <a:schemeClr val="bg1">
                    <a:lumMod val="95000"/>
                  </a:schemeClr>
                </a:solidFill>
              </a:rPr>
              <a:t>SI - Enheder</a:t>
            </a:r>
          </a:p>
        </p:txBody>
      </p:sp>
    </p:spTree>
    <p:extLst>
      <p:ext uri="{BB962C8B-B14F-4D97-AF65-F5344CB8AC3E}">
        <p14:creationId xmlns:p14="http://schemas.microsoft.com/office/powerpoint/2010/main" val="61578146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CAE3C0E-CFE5-4D3E-EC13-0A50EF0498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b="1" dirty="0"/>
              <a:t>Præfixer og decimaler</a:t>
            </a:r>
            <a:endParaRPr lang="da-DK" dirty="0"/>
          </a:p>
        </p:txBody>
      </p:sp>
      <p:pic>
        <p:nvPicPr>
          <p:cNvPr id="4" name="Pladsholder til indhold 3">
            <a:extLst>
              <a:ext uri="{FF2B5EF4-FFF2-40B4-BE49-F238E27FC236}">
                <a16:creationId xmlns:a16="http://schemas.microsoft.com/office/drawing/2014/main" id="{356E0755-D2B3-176B-9EEC-4BD88C98767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475128" y="1638863"/>
            <a:ext cx="6039608" cy="50886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19632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704A27F-2909-BACC-D078-A99F8A7388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b="1" dirty="0"/>
              <a:t>Kelvin</a:t>
            </a:r>
            <a:endParaRPr lang="da-DK" dirty="0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DEF0D744-EF12-808E-0C10-CA8026806C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da-DK" sz="2000" dirty="0"/>
              <a:t>SI-basisstørrelsen »temperatur« Basisenhed er Kelvin [K] (ikke [°K] »gradkelvin«).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da-DK" sz="2000" dirty="0"/>
              <a:t>Temperaturer af celsius skalaen er stadig tilladt: [°C] (grader celsius).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da-DK" sz="2000" dirty="0"/>
              <a:t>I formler og for temperaturdifferencer skal enheden Kelvin bruges.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da-DK" sz="2000" dirty="0"/>
              <a:t>For at undgå forvekslinger i formler kan følgende betegnelser bruges: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da-DK" sz="2000" dirty="0"/>
              <a:t>T for Kelvin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da-DK" sz="2000" dirty="0"/>
              <a:t>t for °celsius.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da-DK" sz="2000" dirty="0"/>
              <a:t>Kelvin refererer til det absolutte nulpunkt, [K] (-273 [°C]).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da-DK" sz="2000" dirty="0"/>
              <a:t>Celsius refererer til vands frysepunkt, [°C] (273 [K]).</a:t>
            </a:r>
          </a:p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60539100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D7EDF3E-D96E-0DFB-F448-188E08F535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b="1" dirty="0"/>
              <a:t>Kelvin</a:t>
            </a:r>
            <a:endParaRPr lang="da-DK" dirty="0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E9BF1A51-E324-638A-1E29-7285F8A709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a-DK" sz="2000" dirty="0"/>
              <a:t>Fremløb 333 K. Returløb 303 K. = 30 K i afkøling.</a:t>
            </a:r>
          </a:p>
          <a:p>
            <a:pPr marL="0" indent="0">
              <a:buNone/>
            </a:pPr>
            <a:r>
              <a:rPr lang="da-DK" sz="2000" dirty="0"/>
              <a:t> Fremløb 60°C   Returløb 30°C    = 30°C i afkøling</a:t>
            </a:r>
          </a:p>
          <a:p>
            <a:endParaRPr lang="da-DK" dirty="0"/>
          </a:p>
        </p:txBody>
      </p:sp>
      <p:pic>
        <p:nvPicPr>
          <p:cNvPr id="4" name="Billede 1" descr="scan0018">
            <a:extLst>
              <a:ext uri="{FF2B5EF4-FFF2-40B4-BE49-F238E27FC236}">
                <a16:creationId xmlns:a16="http://schemas.microsoft.com/office/drawing/2014/main" id="{96FDB25D-3F6F-873A-32DC-ED01D6B267B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78554" y="502920"/>
            <a:ext cx="4072904" cy="62522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8472651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5E1AC3A-4F1C-7820-BEA1-7AD467C00E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b="1" dirty="0"/>
              <a:t>Energiindhold i vand</a:t>
            </a:r>
            <a:endParaRPr lang="da-DK" dirty="0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0DFCB03C-4F58-FF24-4C3F-B91DE187482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da-DK" sz="2000" dirty="0">
                <a:latin typeface="Calibri" panose="020F0502020204030204" pitchFamily="34" charset="0"/>
              </a:rPr>
              <a:t>1 kg. vand x 1° x 4,19 = 4,19 kJ eller (1 kcal)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da-DK" sz="2000" dirty="0">
                <a:latin typeface="Calibri" panose="020F0502020204030204" pitchFamily="34" charset="0"/>
              </a:rPr>
              <a:t>1 kg vand x 1° = 1 kcal eller (0,86 W). </a:t>
            </a:r>
            <a:r>
              <a:rPr lang="da-DK" sz="2000" dirty="0">
                <a:solidFill>
                  <a:srgbClr val="FF0000"/>
                </a:solidFill>
                <a:latin typeface="Calibri" panose="020F0502020204030204" pitchFamily="34" charset="0"/>
              </a:rPr>
              <a:t>Eksempel; 70 kg. x 45° = 3150 kcal. </a:t>
            </a:r>
            <a:r>
              <a:rPr lang="da-DK" sz="2000" dirty="0">
                <a:latin typeface="Calibri" panose="020F0502020204030204" pitchFamily="34" charset="0"/>
              </a:rPr>
              <a:t>X 4,19 kJ = 13198,5 kJ.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da-DK" sz="2000" dirty="0">
                <a:latin typeface="Calibri" panose="020F0502020204030204" pitchFamily="34" charset="0"/>
              </a:rPr>
              <a:t>1 J = 1 W/sek.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da-DK" sz="2000" dirty="0">
                <a:latin typeface="Calibri" panose="020F0502020204030204" pitchFamily="34" charset="0"/>
              </a:rPr>
              <a:t>J/W/sek. = tid. Eksempel; 1 J / 1 W = 1 sek.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da-DK" sz="2000" dirty="0">
                <a:latin typeface="Calibri" panose="020F0502020204030204" pitchFamily="34" charset="0"/>
              </a:rPr>
              <a:t>70 kg. x 45° x 4,19 = 13.198,5 kJ x 1000 = 13198500 J.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da-DK" sz="2000" dirty="0">
                <a:latin typeface="Calibri" panose="020F0502020204030204" pitchFamily="34" charset="0"/>
              </a:rPr>
              <a:t>VVB har en effekt på 6 kW. X 1000 = 6000 W.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da-DK" sz="2000" dirty="0">
                <a:latin typeface="Calibri" panose="020F0502020204030204" pitchFamily="34" charset="0"/>
              </a:rPr>
              <a:t> Hvad er </a:t>
            </a:r>
            <a:r>
              <a:rPr lang="da-DK" sz="2000" dirty="0" err="1">
                <a:latin typeface="Calibri" panose="020F0502020204030204" pitchFamily="34" charset="0"/>
              </a:rPr>
              <a:t>ladetiden</a:t>
            </a:r>
            <a:r>
              <a:rPr lang="da-DK" sz="2000" dirty="0">
                <a:latin typeface="Calibri" panose="020F0502020204030204" pitchFamily="34" charset="0"/>
              </a:rPr>
              <a:t> fra 10° til 55°  </a:t>
            </a:r>
          </a:p>
          <a:p>
            <a:endParaRPr lang="da-DK" dirty="0"/>
          </a:p>
        </p:txBody>
      </p:sp>
      <p:pic>
        <p:nvPicPr>
          <p:cNvPr id="4" name="Billede 3">
            <a:extLst>
              <a:ext uri="{FF2B5EF4-FFF2-40B4-BE49-F238E27FC236}">
                <a16:creationId xmlns:a16="http://schemas.microsoft.com/office/drawing/2014/main" id="{C987CB0C-B9D3-C107-5059-EB4F3807F6F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02329" y="5295817"/>
            <a:ext cx="5219823" cy="8343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05948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EC21EC1-AE7B-DB73-58B6-50D4B8B9CB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b="1" dirty="0"/>
              <a:t>Måleenheder</a:t>
            </a:r>
            <a:endParaRPr lang="da-DK" dirty="0">
              <a:latin typeface="Baskerville Old Face" panose="02020602080505020303" pitchFamily="18" charset="0"/>
            </a:endParaRP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4091BD4E-468C-40E2-90EB-B8EE8A122F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lnSpc>
                <a:spcPct val="150000"/>
              </a:lnSpc>
              <a:buNone/>
            </a:pPr>
            <a:endParaRPr lang="da-DK" sz="2000" dirty="0"/>
          </a:p>
          <a:p>
            <a:pPr marL="0" indent="0">
              <a:lnSpc>
                <a:spcPct val="150000"/>
              </a:lnSpc>
              <a:buNone/>
            </a:pPr>
            <a:r>
              <a:rPr lang="da-DK" sz="2000" dirty="0"/>
              <a:t>Metersystemet er internationalt anerkendt og lande, der hidtil har benyttet tommesystemet, er gået over til eller har planlagt en </a:t>
            </a:r>
            <a:r>
              <a:rPr lang="da-DK" sz="2000" dirty="0" err="1"/>
              <a:t>metrificering</a:t>
            </a:r>
            <a:r>
              <a:rPr lang="da-DK" sz="2000" dirty="0"/>
              <a:t>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da-DK" sz="2000" dirty="0"/>
              <a:t>Med den baggrund udsendtes for flere år siden et EF-direktiv, som påbød anvendelsen af SI-systemet i medlemslandene pr 1. januar 1978.</a:t>
            </a:r>
          </a:p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8290075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E5D0A0B-C7E5-0B35-3966-876B3AD9CF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b="1" dirty="0"/>
              <a:t>Måleenheder</a:t>
            </a:r>
            <a:endParaRPr lang="da-DK" dirty="0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9354A29A-DCEB-6CF2-2115-CC6B87AD71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da-DK" sz="2000" dirty="0"/>
              <a:t>Brugen af SI-enheder kan allerede mærkes nu, f.eks. angives en bils ydeevne ikke længere i hk men derimod i kW.</a:t>
            </a:r>
          </a:p>
          <a:p>
            <a:pPr>
              <a:lnSpc>
                <a:spcPct val="150000"/>
              </a:lnSpc>
            </a:pPr>
            <a:r>
              <a:rPr lang="da-DK" sz="2000" dirty="0"/>
              <a:t>Også fjernvarmeveksleres ydeevne skal angives i kW og ikke som hidtil i kcal/h eller et antal liter vand pr. minut opvarmet f.eks. Til 25 °C.</a:t>
            </a:r>
          </a:p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1728469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6F0E4F6-A79E-60A6-FFCB-BBD75D6135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b="1" dirty="0"/>
              <a:t>Tryk</a:t>
            </a:r>
            <a:endParaRPr lang="da-DK" dirty="0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884CE625-1A48-FC33-E2FB-1A6FF8061A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a-DK"/>
          </a:p>
        </p:txBody>
      </p:sp>
      <p:pic>
        <p:nvPicPr>
          <p:cNvPr id="4" name="Pladsholder til indhold 3">
            <a:extLst>
              <a:ext uri="{FF2B5EF4-FFF2-40B4-BE49-F238E27FC236}">
                <a16:creationId xmlns:a16="http://schemas.microsoft.com/office/drawing/2014/main" id="{B69FC771-AC25-17C3-BE1E-07371D09C18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1491" y="1700040"/>
            <a:ext cx="10433154" cy="37160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76074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09DDFA0-0038-4189-69A4-E87964E8D4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b="1" dirty="0"/>
              <a:t>Arbejde, energi, varme mængde.</a:t>
            </a:r>
            <a:endParaRPr lang="da-DK" dirty="0"/>
          </a:p>
        </p:txBody>
      </p:sp>
      <p:pic>
        <p:nvPicPr>
          <p:cNvPr id="4" name="Pladsholder til indhold 3">
            <a:extLst>
              <a:ext uri="{FF2B5EF4-FFF2-40B4-BE49-F238E27FC236}">
                <a16:creationId xmlns:a16="http://schemas.microsoft.com/office/drawing/2014/main" id="{AC120CAE-51DF-3640-E765-464A2FCA9C9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82407" y="1828483"/>
            <a:ext cx="10563179" cy="35792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1955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9A6801D-A21C-1D74-A682-E2C317BF50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b="1" dirty="0"/>
              <a:t>Effekt, varmestrøm.</a:t>
            </a:r>
            <a:endParaRPr lang="da-DK" dirty="0"/>
          </a:p>
        </p:txBody>
      </p:sp>
      <p:pic>
        <p:nvPicPr>
          <p:cNvPr id="4" name="Pladsholder til indhold 4">
            <a:extLst>
              <a:ext uri="{FF2B5EF4-FFF2-40B4-BE49-F238E27FC236}">
                <a16:creationId xmlns:a16="http://schemas.microsoft.com/office/drawing/2014/main" id="{9C9013B7-723B-B037-41BA-900D75DC294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30281" y="1828483"/>
            <a:ext cx="10422853" cy="48330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36072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6484419-7938-2BFC-1B70-28D0F1CB05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b="1" dirty="0"/>
              <a:t>Forklaring:</a:t>
            </a:r>
            <a:endParaRPr lang="da-DK" dirty="0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413BCED8-5F03-4387-477C-3A102B3A95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lnSpc>
                <a:spcPct val="150000"/>
              </a:lnSpc>
              <a:buNone/>
            </a:pPr>
            <a:r>
              <a:rPr lang="da-DK" sz="2000" dirty="0"/>
              <a:t>Q = den energimængde man ønsker at finde.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l-GR" sz="2000" dirty="0"/>
              <a:t>Δ = </a:t>
            </a:r>
            <a:r>
              <a:rPr lang="da-DK" sz="2000" dirty="0"/>
              <a:t>et græsk bogstav som betyder forskel.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da-DK" sz="2000" dirty="0"/>
              <a:t>t = temperatur.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l-GR" sz="2000" dirty="0"/>
              <a:t>Δ</a:t>
            </a:r>
            <a:r>
              <a:rPr lang="da-DK" sz="2000" dirty="0"/>
              <a:t>t = temperaturforskel - og i energimængdeformlen vil </a:t>
            </a:r>
            <a:r>
              <a:rPr lang="el-GR" sz="2000" dirty="0"/>
              <a:t>Δ</a:t>
            </a:r>
            <a:r>
              <a:rPr lang="da-DK" sz="2000" dirty="0"/>
              <a:t>t som regel være forskellen mellem fremløb og returvandstemperatur.</a:t>
            </a:r>
          </a:p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04132610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8299913-B248-6606-DD7B-BC1F002DCE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b="1" dirty="0"/>
              <a:t>Afkøling</a:t>
            </a:r>
            <a:endParaRPr lang="da-DK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Pladsholder til indhold 6">
                <a:extLst>
                  <a:ext uri="{FF2B5EF4-FFF2-40B4-BE49-F238E27FC236}">
                    <a16:creationId xmlns:a16="http://schemas.microsoft.com/office/drawing/2014/main" id="{C7CEAD1E-5D74-F2C5-F4AD-3BDDCFC40F4F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da-DK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da-DK" b="1" i="1">
                            <a:latin typeface="Cambria Math" panose="02040503050406030204" pitchFamily="18" charset="0"/>
                          </a:rPr>
                          <m:t>𝒌𝒄𝒂𝒍</m:t>
                        </m:r>
                      </m:num>
                      <m:den>
                        <m:r>
                          <a:rPr lang="da-DK" b="1" i="1" smtClean="0">
                            <a:latin typeface="Cambria Math" panose="02040503050406030204" pitchFamily="18" charset="0"/>
                          </a:rPr>
                          <m:t>𝒍</m:t>
                        </m:r>
                        <m:r>
                          <a:rPr lang="da-DK" b="1" i="1" smtClean="0">
                            <a:latin typeface="Cambria Math" panose="02040503050406030204" pitchFamily="18" charset="0"/>
                          </a:rPr>
                          <m:t>/</m:t>
                        </m:r>
                        <m:r>
                          <a:rPr lang="da-DK" b="1" i="1" smtClean="0">
                            <a:latin typeface="Cambria Math" panose="02040503050406030204" pitchFamily="18" charset="0"/>
                          </a:rPr>
                          <m:t>𝒉</m:t>
                        </m:r>
                      </m:den>
                    </m:f>
                    <m:r>
                      <a:rPr lang="da-DK" b="1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da-DK" b="1" i="1" smtClean="0">
                        <a:latin typeface="Cambria Math" panose="02040503050406030204" pitchFamily="18" charset="0"/>
                      </a:rPr>
                      <m:t>∆</m:t>
                    </m:r>
                    <m:r>
                      <a:rPr lang="da-DK" b="1" i="1" smtClean="0">
                        <a:latin typeface="Cambria Math" panose="02040503050406030204" pitchFamily="18" charset="0"/>
                      </a:rPr>
                      <m:t>𝒕</m:t>
                    </m:r>
                  </m:oMath>
                </a14:m>
                <a:endParaRPr lang="da-DK" dirty="0"/>
              </a:p>
              <a:p>
                <a14:m>
                  <m:oMath xmlns:m="http://schemas.openxmlformats.org/officeDocument/2006/math">
                    <m:f>
                      <m:fPr>
                        <m:ctrlPr>
                          <a:rPr lang="da-DK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da-DK" b="1" i="1">
                            <a:latin typeface="Cambria Math" panose="02040503050406030204" pitchFamily="18" charset="0"/>
                          </a:rPr>
                          <m:t>𝒌𝑾</m:t>
                        </m:r>
                        <m:r>
                          <a:rPr lang="da-DK" b="1" i="1">
                            <a:latin typeface="Cambria Math" panose="02040503050406030204" pitchFamily="18" charset="0"/>
                          </a:rPr>
                          <m:t>×</m:t>
                        </m:r>
                        <m:r>
                          <a:rPr lang="da-DK" b="1" i="1">
                            <a:latin typeface="Cambria Math" panose="02040503050406030204" pitchFamily="18" charset="0"/>
                          </a:rPr>
                          <m:t>𝟎</m:t>
                        </m:r>
                        <m:r>
                          <a:rPr lang="da-DK" b="1" i="1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da-DK" b="1" i="1">
                            <a:latin typeface="Cambria Math" panose="02040503050406030204" pitchFamily="18" charset="0"/>
                          </a:rPr>
                          <m:t>𝟖𝟔</m:t>
                        </m:r>
                      </m:num>
                      <m:den>
                        <m:sSup>
                          <m:sSupPr>
                            <m:ctrlPr>
                              <a:rPr lang="da-DK" b="1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da-DK" b="1" i="1" smtClean="0">
                                <a:latin typeface="Cambria Math" panose="02040503050406030204" pitchFamily="18" charset="0"/>
                              </a:rPr>
                              <m:t>𝒎</m:t>
                            </m:r>
                          </m:e>
                          <m:sup>
                            <m:r>
                              <a:rPr lang="da-DK" b="1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sup>
                        </m:sSup>
                        <m:r>
                          <a:rPr lang="da-DK" b="1" i="1" smtClean="0">
                            <a:latin typeface="Cambria Math" panose="02040503050406030204" pitchFamily="18" charset="0"/>
                          </a:rPr>
                          <m:t>/</m:t>
                        </m:r>
                        <m:r>
                          <a:rPr lang="da-DK" b="1" i="1" smtClean="0">
                            <a:latin typeface="Cambria Math" panose="02040503050406030204" pitchFamily="18" charset="0"/>
                          </a:rPr>
                          <m:t>𝒉</m:t>
                        </m:r>
                      </m:den>
                    </m:f>
                    <m:r>
                      <a:rPr lang="da-DK" b="1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da-DK" b="1" i="1" smtClean="0">
                        <a:latin typeface="Cambria Math" panose="02040503050406030204" pitchFamily="18" charset="0"/>
                      </a:rPr>
                      <m:t>∆</m:t>
                    </m:r>
                    <m:r>
                      <a:rPr lang="da-DK" b="1" i="1" smtClean="0">
                        <a:latin typeface="Cambria Math" panose="02040503050406030204" pitchFamily="18" charset="0"/>
                      </a:rPr>
                      <m:t>𝒕</m:t>
                    </m:r>
                  </m:oMath>
                </a14:m>
                <a:endParaRPr lang="da-DK" dirty="0"/>
              </a:p>
              <a:p>
                <a14:m>
                  <m:oMath xmlns:m="http://schemas.openxmlformats.org/officeDocument/2006/math">
                    <m:f>
                      <m:fPr>
                        <m:ctrlPr>
                          <a:rPr lang="da-DK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da-DK" b="1" i="1">
                            <a:latin typeface="Cambria Math" panose="02040503050406030204" pitchFamily="18" charset="0"/>
                          </a:rPr>
                          <m:t>𝑾</m:t>
                        </m:r>
                        <m:r>
                          <a:rPr lang="da-DK" b="1" i="1">
                            <a:latin typeface="Cambria Math" panose="02040503050406030204" pitchFamily="18" charset="0"/>
                          </a:rPr>
                          <m:t>×</m:t>
                        </m:r>
                        <m:r>
                          <a:rPr lang="da-DK" b="1" i="1">
                            <a:latin typeface="Cambria Math" panose="02040503050406030204" pitchFamily="18" charset="0"/>
                          </a:rPr>
                          <m:t>𝟎</m:t>
                        </m:r>
                        <m:r>
                          <a:rPr lang="da-DK" b="1" i="1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da-DK" b="1" i="1">
                            <a:latin typeface="Cambria Math" panose="02040503050406030204" pitchFamily="18" charset="0"/>
                          </a:rPr>
                          <m:t>𝟖𝟔</m:t>
                        </m:r>
                      </m:num>
                      <m:den>
                        <m:r>
                          <a:rPr lang="da-DK" b="1" i="1">
                            <a:latin typeface="Cambria Math" panose="02040503050406030204" pitchFamily="18" charset="0"/>
                          </a:rPr>
                          <m:t>𝒍</m:t>
                        </m:r>
                        <m:r>
                          <a:rPr lang="da-DK" b="1" i="1">
                            <a:latin typeface="Cambria Math" panose="02040503050406030204" pitchFamily="18" charset="0"/>
                          </a:rPr>
                          <m:t>/</m:t>
                        </m:r>
                        <m:r>
                          <a:rPr lang="da-DK" b="1" i="1">
                            <a:latin typeface="Cambria Math" panose="02040503050406030204" pitchFamily="18" charset="0"/>
                          </a:rPr>
                          <m:t>𝒉</m:t>
                        </m:r>
                      </m:den>
                    </m:f>
                    <m:r>
                      <a:rPr lang="da-DK" b="1" i="1">
                        <a:latin typeface="Cambria Math" panose="02040503050406030204" pitchFamily="18" charset="0"/>
                      </a:rPr>
                      <m:t>=∆</m:t>
                    </m:r>
                    <m:r>
                      <a:rPr lang="da-DK" b="1" i="1">
                        <a:latin typeface="Cambria Math" panose="02040503050406030204" pitchFamily="18" charset="0"/>
                      </a:rPr>
                      <m:t>𝒕</m:t>
                    </m:r>
                  </m:oMath>
                </a14:m>
                <a:endParaRPr lang="da-DK" dirty="0"/>
              </a:p>
              <a:p>
                <a14:m>
                  <m:oMath xmlns:m="http://schemas.openxmlformats.org/officeDocument/2006/math">
                    <m:f>
                      <m:fPr>
                        <m:ctrlPr>
                          <a:rPr lang="da-DK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da-DK" b="1" i="1">
                            <a:latin typeface="Cambria Math" panose="02040503050406030204" pitchFamily="18" charset="0"/>
                          </a:rPr>
                          <m:t>𝑴𝑾𝒉</m:t>
                        </m:r>
                        <m:r>
                          <a:rPr lang="da-DK" b="1" i="1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da-DK" b="1" i="1">
                            <a:latin typeface="Cambria Math" panose="02040503050406030204" pitchFamily="18" charset="0"/>
                          </a:rPr>
                          <m:t>𝒙</m:t>
                        </m:r>
                        <m:r>
                          <a:rPr lang="da-DK" b="1" i="1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da-DK" b="1" i="1">
                            <a:latin typeface="Cambria Math" panose="02040503050406030204" pitchFamily="18" charset="0"/>
                          </a:rPr>
                          <m:t>𝟖𝟔𝟎</m:t>
                        </m:r>
                      </m:num>
                      <m:den>
                        <m:sSup>
                          <m:sSupPr>
                            <m:ctrlPr>
                              <a:rPr lang="da-DK" b="1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da-DK" b="1" i="1">
                                <a:latin typeface="Cambria Math" panose="02040503050406030204" pitchFamily="18" charset="0"/>
                              </a:rPr>
                              <m:t>𝒎</m:t>
                            </m:r>
                          </m:e>
                          <m:sup>
                            <m:r>
                              <a:rPr lang="da-DK" b="1" i="1">
                                <a:latin typeface="Cambria Math" panose="02040503050406030204" pitchFamily="18" charset="0"/>
                              </a:rPr>
                              <m:t>3</m:t>
                            </m:r>
                          </m:sup>
                        </m:sSup>
                        <m:r>
                          <a:rPr lang="da-DK" b="1" i="1" smtClean="0">
                            <a:latin typeface="Cambria Math" panose="02040503050406030204" pitchFamily="18" charset="0"/>
                          </a:rPr>
                          <m:t>/</m:t>
                        </m:r>
                        <m:r>
                          <a:rPr lang="da-DK" b="1" i="1" smtClean="0">
                            <a:latin typeface="Cambria Math" panose="02040503050406030204" pitchFamily="18" charset="0"/>
                          </a:rPr>
                          <m:t>𝒉</m:t>
                        </m:r>
                      </m:den>
                    </m:f>
                  </m:oMath>
                </a14:m>
                <a:r>
                  <a:rPr lang="da-DK" dirty="0"/>
                  <a:t> </a:t>
                </a:r>
                <a:r>
                  <a:rPr lang="da-DK" i="1" dirty="0"/>
                  <a:t>= ∆t</a:t>
                </a:r>
                <a:endParaRPr lang="da-DK" dirty="0"/>
              </a:p>
            </p:txBody>
          </p:sp>
        </mc:Choice>
        <mc:Fallback xmlns="">
          <p:sp>
            <p:nvSpPr>
              <p:cNvPr id="7" name="Pladsholder til indhold 6">
                <a:extLst>
                  <a:ext uri="{FF2B5EF4-FFF2-40B4-BE49-F238E27FC236}">
                    <a16:creationId xmlns:a16="http://schemas.microsoft.com/office/drawing/2014/main" id="{C7CEAD1E-5D74-F2C5-F4AD-3BDDCFC40F4F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da-DK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50258817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19FE220-2E11-A5A7-600F-B3F845DEE3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b="1" dirty="0"/>
              <a:t>Beregning af vandmængder</a:t>
            </a:r>
            <a:endParaRPr lang="da-DK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Pladsholder til indhold 2">
                <a:extLst>
                  <a:ext uri="{FF2B5EF4-FFF2-40B4-BE49-F238E27FC236}">
                    <a16:creationId xmlns:a16="http://schemas.microsoft.com/office/drawing/2014/main" id="{BD8E66CF-847D-5B77-D9C4-B2D2850A1878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0" indent="0">
                  <a:lnSpc>
                    <a:spcPct val="150000"/>
                  </a:lnSpc>
                  <a:buNone/>
                </a:pPr>
                <a:r>
                  <a:rPr lang="da-DK" b="1" dirty="0"/>
                  <a:t>Cirkulerende vandmængder = Q:  Det er de formler herunder i bruger mest!</a:t>
                </a:r>
                <a:endParaRPr lang="da-DK" dirty="0"/>
              </a:p>
              <a:p>
                <a:pPr marL="0" indent="0">
                  <a:lnSpc>
                    <a:spcPct val="150000"/>
                  </a:lnSpc>
                  <a:buNone/>
                </a:pPr>
                <a:endParaRPr lang="da-DK" b="1" i="1" dirty="0"/>
              </a:p>
              <a:p>
                <a:pPr marL="0" indent="0">
                  <a:lnSpc>
                    <a:spcPct val="15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da-DK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da-DK" b="1" i="1">
                              <a:latin typeface="Cambria Math" panose="02040503050406030204" pitchFamily="18" charset="0"/>
                            </a:rPr>
                            <m:t>𝒌𝒄𝒂𝒍</m:t>
                          </m:r>
                        </m:num>
                        <m:den>
                          <m:r>
                            <a:rPr lang="da-DK" b="1" i="1">
                              <a:latin typeface="Cambria Math" panose="02040503050406030204" pitchFamily="18" charset="0"/>
                            </a:rPr>
                            <m:t>∆</m:t>
                          </m:r>
                          <m:r>
                            <a:rPr lang="da-DK" b="1" i="1">
                              <a:latin typeface="Cambria Math" panose="02040503050406030204" pitchFamily="18" charset="0"/>
                            </a:rPr>
                            <m:t>𝒕</m:t>
                          </m:r>
                        </m:den>
                      </m:f>
                      <m:r>
                        <a:rPr lang="da-DK" b="1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type m:val="lin"/>
                          <m:ctrlPr>
                            <a:rPr lang="da-DK" b="1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da-DK" b="1" i="1">
                              <a:latin typeface="Cambria Math" panose="02040503050406030204" pitchFamily="18" charset="0"/>
                            </a:rPr>
                            <m:t>𝒍</m:t>
                          </m:r>
                        </m:num>
                        <m:den>
                          <m:r>
                            <a:rPr lang="da-DK" b="1" i="1">
                              <a:latin typeface="Cambria Math" panose="02040503050406030204" pitchFamily="18" charset="0"/>
                            </a:rPr>
                            <m:t>𝒉</m:t>
                          </m:r>
                        </m:den>
                      </m:f>
                      <m:r>
                        <a:rPr lang="da-DK" b="1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da-DK" b="1" i="1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da-DK" b="1" i="1" smtClean="0">
                          <a:latin typeface="Cambria Math" panose="02040503050406030204" pitchFamily="18" charset="0"/>
                        </a:rPr>
                        <m:t>    </m:t>
                      </m:r>
                      <m:r>
                        <a:rPr lang="da-DK" b="1" i="1">
                          <a:latin typeface="Cambria Math" panose="02040503050406030204" pitchFamily="18" charset="0"/>
                        </a:rPr>
                        <m:t> </m:t>
                      </m:r>
                      <m:f>
                        <m:fPr>
                          <m:ctrlPr>
                            <a:rPr lang="da-DK" b="1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da-DK" b="1" i="1">
                              <a:latin typeface="Cambria Math" panose="02040503050406030204" pitchFamily="18" charset="0"/>
                            </a:rPr>
                            <m:t>𝒌𝑾</m:t>
                          </m:r>
                          <m:r>
                            <a:rPr lang="da-DK" b="1" i="1">
                              <a:latin typeface="Cambria Math" panose="02040503050406030204" pitchFamily="18" charset="0"/>
                            </a:rPr>
                            <m:t>×</m:t>
                          </m:r>
                          <m:r>
                            <a:rPr lang="da-DK" b="1" i="1">
                              <a:latin typeface="Cambria Math" panose="02040503050406030204" pitchFamily="18" charset="0"/>
                            </a:rPr>
                            <m:t>𝟎</m:t>
                          </m:r>
                          <m:r>
                            <a:rPr lang="da-DK" b="1" i="1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da-DK" b="1" i="1">
                              <a:latin typeface="Cambria Math" panose="02040503050406030204" pitchFamily="18" charset="0"/>
                            </a:rPr>
                            <m:t>𝟖𝟔</m:t>
                          </m:r>
                        </m:num>
                        <m:den>
                          <m:r>
                            <a:rPr lang="da-DK" b="1" i="1">
                              <a:latin typeface="Cambria Math" panose="02040503050406030204" pitchFamily="18" charset="0"/>
                            </a:rPr>
                            <m:t>∆</m:t>
                          </m:r>
                          <m:r>
                            <a:rPr lang="da-DK" b="1" i="1">
                              <a:latin typeface="Cambria Math" panose="02040503050406030204" pitchFamily="18" charset="0"/>
                            </a:rPr>
                            <m:t>𝒕</m:t>
                          </m:r>
                        </m:den>
                      </m:f>
                      <m:r>
                        <a:rPr lang="da-DK" b="1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type m:val="lin"/>
                          <m:ctrlPr>
                            <a:rPr lang="da-DK" b="1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da-DK" b="1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da-DK" b="1" i="1">
                                  <a:latin typeface="Cambria Math" panose="02040503050406030204" pitchFamily="18" charset="0"/>
                                </a:rPr>
                                <m:t>𝒎</m:t>
                              </m:r>
                            </m:e>
                            <m:sup>
                              <m:r>
                                <a:rPr lang="da-DK" b="1" i="1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sup>
                          </m:sSup>
                        </m:num>
                        <m:den>
                          <m:r>
                            <a:rPr lang="da-DK" b="1" i="1">
                              <a:latin typeface="Cambria Math" panose="02040503050406030204" pitchFamily="18" charset="0"/>
                            </a:rPr>
                            <m:t>𝒉</m:t>
                          </m:r>
                          <m:r>
                            <a:rPr lang="da-DK" b="1" i="1">
                              <a:latin typeface="Cambria Math" panose="02040503050406030204" pitchFamily="18" charset="0"/>
                            </a:rPr>
                            <m:t>  </m:t>
                          </m:r>
                        </m:den>
                      </m:f>
                      <m:r>
                        <a:rPr lang="da-DK" b="1" i="1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da-DK" b="1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da-DK" b="1" i="1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da-DK" b="1" i="1" smtClean="0">
                          <a:latin typeface="Cambria Math" panose="02040503050406030204" pitchFamily="18" charset="0"/>
                        </a:rPr>
                        <m:t>  </m:t>
                      </m:r>
                      <m:r>
                        <a:rPr lang="da-DK" b="1" i="1">
                          <a:latin typeface="Cambria Math" panose="02040503050406030204" pitchFamily="18" charset="0"/>
                        </a:rPr>
                        <m:t> </m:t>
                      </m:r>
                      <m:f>
                        <m:fPr>
                          <m:ctrlPr>
                            <a:rPr lang="da-DK" b="1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da-DK" b="1" i="1">
                              <a:latin typeface="Cambria Math" panose="02040503050406030204" pitchFamily="18" charset="0"/>
                            </a:rPr>
                            <m:t>𝑾</m:t>
                          </m:r>
                          <m:r>
                            <a:rPr lang="da-DK" b="1" i="1">
                              <a:latin typeface="Cambria Math" panose="02040503050406030204" pitchFamily="18" charset="0"/>
                            </a:rPr>
                            <m:t>×</m:t>
                          </m:r>
                          <m:r>
                            <a:rPr lang="da-DK" b="1" i="1">
                              <a:latin typeface="Cambria Math" panose="02040503050406030204" pitchFamily="18" charset="0"/>
                            </a:rPr>
                            <m:t>𝟎</m:t>
                          </m:r>
                          <m:r>
                            <a:rPr lang="da-DK" b="1" i="1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da-DK" b="1" i="1">
                              <a:latin typeface="Cambria Math" panose="02040503050406030204" pitchFamily="18" charset="0"/>
                            </a:rPr>
                            <m:t>𝟖𝟔</m:t>
                          </m:r>
                        </m:num>
                        <m:den>
                          <m:r>
                            <a:rPr lang="da-DK" b="1" i="1">
                              <a:latin typeface="Cambria Math" panose="02040503050406030204" pitchFamily="18" charset="0"/>
                            </a:rPr>
                            <m:t>∆</m:t>
                          </m:r>
                          <m:r>
                            <a:rPr lang="da-DK" b="1" i="1">
                              <a:latin typeface="Cambria Math" panose="02040503050406030204" pitchFamily="18" charset="0"/>
                            </a:rPr>
                            <m:t>𝒕</m:t>
                          </m:r>
                        </m:den>
                      </m:f>
                      <m:r>
                        <a:rPr lang="da-DK" b="1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type m:val="lin"/>
                          <m:ctrlPr>
                            <a:rPr lang="da-DK" b="1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da-DK" b="1" i="1">
                              <a:latin typeface="Cambria Math" panose="02040503050406030204" pitchFamily="18" charset="0"/>
                            </a:rPr>
                            <m:t>𝒍</m:t>
                          </m:r>
                        </m:num>
                        <m:den>
                          <m:r>
                            <a:rPr lang="da-DK" b="1" i="1">
                              <a:latin typeface="Cambria Math" panose="02040503050406030204" pitchFamily="18" charset="0"/>
                            </a:rPr>
                            <m:t>𝒉</m:t>
                          </m:r>
                        </m:den>
                      </m:f>
                    </m:oMath>
                  </m:oMathPara>
                </a14:m>
                <a:endParaRPr lang="da-DK" dirty="0"/>
              </a:p>
              <a:p>
                <a:endParaRPr lang="da-DK" dirty="0"/>
              </a:p>
            </p:txBody>
          </p:sp>
        </mc:Choice>
        <mc:Fallback xmlns="">
          <p:sp>
            <p:nvSpPr>
              <p:cNvPr id="3" name="Pladsholder til indhold 2">
                <a:extLst>
                  <a:ext uri="{FF2B5EF4-FFF2-40B4-BE49-F238E27FC236}">
                    <a16:creationId xmlns:a16="http://schemas.microsoft.com/office/drawing/2014/main" id="{BD8E66CF-847D-5B77-D9C4-B2D2850A1878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696"/>
                </a:stretch>
              </a:blipFill>
            </p:spPr>
            <p:txBody>
              <a:bodyPr/>
              <a:lstStyle/>
              <a:p>
                <a:r>
                  <a:rPr lang="da-DK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701035745"/>
      </p:ext>
    </p:extLst>
  </p:cSld>
  <p:clrMapOvr>
    <a:masterClrMapping/>
  </p:clrMapOvr>
</p:sld>
</file>

<file path=ppt/theme/theme1.xml><?xml version="1.0" encoding="utf-8"?>
<a:theme xmlns:a="http://schemas.openxmlformats.org/drawingml/2006/main" name="BohemianVTI">
  <a:themeElements>
    <a:clrScheme name="AnalogousFromRegularSeed_2SEEDS">
      <a:dk1>
        <a:srgbClr val="000000"/>
      </a:dk1>
      <a:lt1>
        <a:srgbClr val="FFFFFF"/>
      </a:lt1>
      <a:dk2>
        <a:srgbClr val="1B2F2E"/>
      </a:dk2>
      <a:lt2>
        <a:srgbClr val="F3F1F0"/>
      </a:lt2>
      <a:accent1>
        <a:srgbClr val="3B9EB1"/>
      </a:accent1>
      <a:accent2>
        <a:srgbClr val="46B196"/>
      </a:accent2>
      <a:accent3>
        <a:srgbClr val="4D7EC3"/>
      </a:accent3>
      <a:accent4>
        <a:srgbClr val="B13B3E"/>
      </a:accent4>
      <a:accent5>
        <a:srgbClr val="C37B4D"/>
      </a:accent5>
      <a:accent6>
        <a:srgbClr val="B19A3B"/>
      </a:accent6>
      <a:hlink>
        <a:srgbClr val="C05944"/>
      </a:hlink>
      <a:folHlink>
        <a:srgbClr val="7F7F7F"/>
      </a:folHlink>
    </a:clrScheme>
    <a:fontScheme name="modern love avenir">
      <a:majorFont>
        <a:latin typeface="Modern Love"/>
        <a:ea typeface=""/>
        <a:cs typeface=""/>
      </a:majorFont>
      <a:minorFont>
        <a:latin typeface="Avenir Next L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ohemianVTI" id="{B5E50611-F7C7-47BC-81A6-BE9493DF8677}" vid="{7A26D0DD-A1A5-444B-B0FB-E7DB9E2D047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481</Words>
  <Application>Microsoft Office PowerPoint</Application>
  <PresentationFormat>Widescreen</PresentationFormat>
  <Paragraphs>47</Paragraphs>
  <Slides>13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6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13</vt:i4>
      </vt:variant>
    </vt:vector>
  </HeadingPairs>
  <TitlesOfParts>
    <vt:vector size="20" baseType="lpstr">
      <vt:lpstr>Arial</vt:lpstr>
      <vt:lpstr>Avenir Next LT Pro</vt:lpstr>
      <vt:lpstr>Baskerville Old Face</vt:lpstr>
      <vt:lpstr>Calibri</vt:lpstr>
      <vt:lpstr>Cambria Math</vt:lpstr>
      <vt:lpstr>Modern Love</vt:lpstr>
      <vt:lpstr>BohemianVTI</vt:lpstr>
      <vt:lpstr>SI-systemet er et internationalt enhedssystem for mål og vægt, som blev udarbejdet og vedtaget i 1960 af en international komite </vt:lpstr>
      <vt:lpstr>Måleenheder</vt:lpstr>
      <vt:lpstr>Måleenheder</vt:lpstr>
      <vt:lpstr>Tryk</vt:lpstr>
      <vt:lpstr>Arbejde, energi, varme mængde.</vt:lpstr>
      <vt:lpstr>Effekt, varmestrøm.</vt:lpstr>
      <vt:lpstr>Forklaring:</vt:lpstr>
      <vt:lpstr>Afkøling</vt:lpstr>
      <vt:lpstr>Beregning af vandmængder</vt:lpstr>
      <vt:lpstr>Præfixer og decimaler</vt:lpstr>
      <vt:lpstr>Kelvin</vt:lpstr>
      <vt:lpstr>Kelvin</vt:lpstr>
      <vt:lpstr>Energiindhold i vand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SI-systemet er et internationalt enhedssystem for mål og vægt, som blev udarbejdet og vedtaget i 1960 af en international komite </dc:title>
  <dc:creator>Thomas Saltoft Søndergaard Malm</dc:creator>
  <cp:lastModifiedBy>Thomas Roed Bach-Pedersen</cp:lastModifiedBy>
  <cp:revision>2</cp:revision>
  <dcterms:created xsi:type="dcterms:W3CDTF">2024-02-08T12:00:30Z</dcterms:created>
  <dcterms:modified xsi:type="dcterms:W3CDTF">2026-03-17T11:58:17Z</dcterms:modified>
</cp:coreProperties>
</file>