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5" d="100"/>
          <a:sy n="95" d="100"/>
        </p:scale>
        <p:origin x="11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95C89-2E28-4777-95B0-BA7EECAE3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9928" y="987552"/>
            <a:ext cx="8385048" cy="308152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052321-4D71-4DA8-BD2C-DC22FC152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5506" y="4480561"/>
            <a:ext cx="5993892" cy="1166495"/>
          </a:xfrm>
        </p:spPr>
        <p:txBody>
          <a:bodyPr>
            <a:normAutofit/>
          </a:bodyPr>
          <a:lstStyle>
            <a:lvl1pPr marL="0" indent="0" algn="ctr">
              <a:buNone/>
              <a:defRPr sz="1400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37183-71EA-4A92-8609-41ECB53F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9F2E6-1ECC-4081-8EBF-C80C6C94A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3FA67-CD72-4503-BA25-FEC880107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254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83CBE-1EA9-4E8B-A281-C50B792E5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2EB1A0-A59D-4CB9-BABB-C6BF1D2E9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6265B-940D-433C-AD76-2D6A4244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AB98E-314F-45C4-9A64-AD3FAE051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49F32-B214-4A0C-8669-7FE4BA445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834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DE4A6D-DAA1-4551-A093-3C36C1C8CF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25FDA9-71CD-4B86-B291-BEBA43D8E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9F5B1-B635-4479-A426-B1D406650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33098-8769-47C3-80B2-C2942F984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A9297-65D4-45BE-BE6C-5531FC6A5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132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BA523-EF01-4656-9D54-347E984F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52871-79D5-420E-8207-BEF7BE44A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D32D3-8223-4851-BB8E-CB489B975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4444B-9FC3-414D-8EA0-15AB806D5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C448B-FCF6-40C5-8BB6-15B70E889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162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F79BA-620F-4443-807B-BE44F36F9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709738"/>
            <a:ext cx="9430811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9A625-6442-4047-B545-433C44512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4589463"/>
            <a:ext cx="943081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EAA30-3B1A-4BEA-9835-33D207245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56440-3149-446F-8105-485333B18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FEDB1-D604-4E10-B334-5DB303498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91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6E563-D552-439E-8DF5-45062D875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36873-2DD5-456E-A3A9-FE408419E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9848" y="1825625"/>
            <a:ext cx="468405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6B04C-FB9E-4A9E-8892-4B5B70289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2" y="1825625"/>
            <a:ext cx="4684058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2F0B4-0E86-473E-BC42-78D856A00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2B9537-F43C-4042-B165-A00358F9E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F9F52F-61F2-4FEE-8989-2FB40019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114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32E5C-0B2D-4DB5-95F6-3C2C825DF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89993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F1C53-3F27-42E6-BE80-1DF579857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4872132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CC6CB-F028-4322-B54F-571203106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2510632"/>
            <a:ext cx="4872133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D2CD7-554E-4EAA-BAF6-86ABB7E81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89809" y="1681163"/>
            <a:ext cx="4849909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82A2D6-379C-4D26-90AC-9F2F46DCE7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89810" y="2505075"/>
            <a:ext cx="4872134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A0E4F3-8A65-4788-AE96-1FB2060F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522DA4-5EE1-440C-ADDE-D7B4F77B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BC291E-B8EF-4ED7-A04A-23426C22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588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CB818-E8D0-497B-9A7E-4F281D0D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E82B9D-CD58-4C05-8A78-CB6E0E9D4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DE60CD-D6F3-40A7-BB8B-FEC8E3156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02B832-C4FE-4F88-85EA-DDC16A82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255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5B2FC-801A-44A4-96BF-26A9E8B2A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127F04-7E7E-485C-8B30-6B89E5A69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33C81-AA74-4BCE-AA9E-56E5791D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770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D3CB-0541-46AD-B35E-0E0A1375E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8EFDE-1D7D-46B8-AB55-A3C02EDD1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652153" cy="5403850"/>
          </a:xfrm>
        </p:spPr>
        <p:txBody>
          <a:bodyPr/>
          <a:lstStyle>
            <a:lvl1pPr>
              <a:defRPr sz="3200"/>
            </a:lvl1pPr>
            <a:lvl2pPr>
              <a:defRPr sz="2800" b="1"/>
            </a:lvl2pPr>
            <a:lvl3pPr>
              <a:defRPr sz="2400" b="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1D2F5-DB36-4943-8A14-96AFC4883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6C07D4-6597-444C-9EFD-62021AE76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2D0D2C-70E8-4A24-9727-BEAF10B17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D9E0F6-7216-48A1-8BCA-770C6DE38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771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CBEBD-5F1A-4111-A7F2-1CE82C9A6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0517FB-4008-4F68-B193-482971BA72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606C5F-0885-458F-9B21-47E60171B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86F2E-B752-4D78-8DC4-C96A1A00E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C37751-8BB8-4224-870A-A2953E760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2CE94-BD7E-44B3-9B5E-67D4BD31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417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AFD227-869A-489C-A9B5-3F0498DF3C0C}"/>
              </a:ext>
            </a:extLst>
          </p:cNvPr>
          <p:cNvGrpSpPr/>
          <p:nvPr/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9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6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8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9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3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6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7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8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0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1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2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5E913-A9D9-4639-B104-1F07A4AF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40CEB-B6D7-46E6-9843-515342140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AC8B5-8DFB-4920-8580-54824C831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B5898F52-2787-4BA2-BBBC-9395E9F86D50}" type="datetimeFigureOut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E2D5D-B616-4048-9CB8-4D316BBDB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322F0-8F3D-4AC5-9873-24666D0E0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4C8B8A27-DF03-4546-BA93-21C967D57E5C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113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63" r:id="rId5"/>
    <p:sldLayoutId id="2147483668" r:id="rId6"/>
    <p:sldLayoutId id="2147483664" r:id="rId7"/>
    <p:sldLayoutId id="2147483665" r:id="rId8"/>
    <p:sldLayoutId id="2147483666" r:id="rId9"/>
    <p:sldLayoutId id="2147483667" r:id="rId10"/>
    <p:sldLayoutId id="214748366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6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3439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6F5F07B-A917-442C-82D5-5719737E9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arvede blyanter i en blyant holder oven på en træ-tabel">
            <a:extLst>
              <a:ext uri="{FF2B5EF4-FFF2-40B4-BE49-F238E27FC236}">
                <a16:creationId xmlns:a16="http://schemas.microsoft.com/office/drawing/2014/main" id="{176028F4-1C2D-0AD9-F54D-0E84736C68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16"/>
          <a:stretch/>
        </p:blipFill>
        <p:spPr>
          <a:xfrm>
            <a:off x="18" y="6819"/>
            <a:ext cx="12191982" cy="685911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6C3E48C-655A-4982-8E73-7FB0D9E65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" y="3307170"/>
            <a:ext cx="12191982" cy="3558767"/>
          </a:xfrm>
          <a:prstGeom prst="rect">
            <a:avLst/>
          </a:prstGeom>
          <a:gradFill>
            <a:gsLst>
              <a:gs pos="89000">
                <a:srgbClr val="000000">
                  <a:alpha val="0"/>
                </a:srgbClr>
              </a:gs>
              <a:gs pos="0">
                <a:schemeClr val="tx1"/>
              </a:gs>
              <a:gs pos="56000">
                <a:srgbClr val="000000">
                  <a:alpha val="26000"/>
                </a:srgbClr>
              </a:gs>
              <a:gs pos="14000">
                <a:srgbClr val="000000">
                  <a:alpha val="37000"/>
                </a:srgbClr>
              </a:gs>
              <a:gs pos="0">
                <a:srgbClr val="000000">
                  <a:alpha val="2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8F8FEC9-DBD7-102C-9E3A-45D277776A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3308" y="2838734"/>
            <a:ext cx="8625385" cy="2729554"/>
          </a:xfrm>
        </p:spPr>
        <p:txBody>
          <a:bodyPr>
            <a:normAutofit/>
          </a:bodyPr>
          <a:lstStyle/>
          <a:p>
            <a:r>
              <a:rPr lang="da-DK" sz="1800" dirty="0">
                <a:solidFill>
                  <a:schemeClr val="bg1">
                    <a:lumMod val="95000"/>
                  </a:schemeClr>
                </a:solidFill>
              </a:rPr>
              <a:t>SI-systemet er et internationalt enhedssystem for mål og vægt,</a:t>
            </a:r>
            <a:br>
              <a:rPr lang="da-DK" sz="1800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da-DK" sz="1800" dirty="0">
                <a:solidFill>
                  <a:schemeClr val="bg1">
                    <a:lumMod val="95000"/>
                  </a:schemeClr>
                </a:solidFill>
              </a:rPr>
              <a:t>som blev udarbejdet og vedtaget i 1960 af en international komite</a:t>
            </a:r>
            <a:br>
              <a:rPr lang="da-DK" sz="1800" dirty="0">
                <a:solidFill>
                  <a:schemeClr val="bg1">
                    <a:lumMod val="95000"/>
                  </a:schemeClr>
                </a:solidFill>
              </a:rPr>
            </a:br>
            <a:endParaRPr lang="da-DK" sz="1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279AC2B-4EDE-56F8-5FF7-DFED5B136A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4509" y="842212"/>
            <a:ext cx="5909481" cy="811373"/>
          </a:xfrm>
        </p:spPr>
        <p:txBody>
          <a:bodyPr>
            <a:normAutofit/>
          </a:bodyPr>
          <a:lstStyle/>
          <a:p>
            <a:r>
              <a:rPr lang="da-DK" sz="2800" dirty="0">
                <a:solidFill>
                  <a:schemeClr val="bg1">
                    <a:lumMod val="95000"/>
                  </a:schemeClr>
                </a:solidFill>
              </a:rPr>
              <a:t>SI - Enheder</a:t>
            </a:r>
          </a:p>
        </p:txBody>
      </p:sp>
    </p:spTree>
    <p:extLst>
      <p:ext uri="{BB962C8B-B14F-4D97-AF65-F5344CB8AC3E}">
        <p14:creationId xmlns:p14="http://schemas.microsoft.com/office/powerpoint/2010/main" val="615781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AE3C0E-CFE5-4D3E-EC13-0A50EF049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Præfixer og decimaler</a:t>
            </a:r>
            <a:endParaRPr lang="da-DK" dirty="0"/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356E0755-D2B3-176B-9EEC-4BD88C9876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5128" y="1638863"/>
            <a:ext cx="6039608" cy="5088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96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04A27F-2909-BACC-D078-A99F8A738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Kelvin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EF0D744-EF12-808E-0C10-CA8026806C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a-DK" sz="2000" dirty="0"/>
              <a:t>SI-basisstørrelsen »temperatur« Basisenhed er Kelvin [K] (ikke [°K] »gradkelvin«).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/>
              <a:t>Temperaturer af celsius skalaen er stadig tilladt: [°C] (grader celsius).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/>
              <a:t>I formler og for temperaturdifferencer skal enheden Kelvin bruges.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/>
              <a:t>For at undgå forvekslinger i formler kan følgende betegnelser bruges: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/>
              <a:t>T for Kelvin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/>
              <a:t>t for °celsius.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/>
              <a:t>Kelvin refererer til det absolutte nulpunkt, [K] (-273 [°C]).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/>
              <a:t>Celsius refererer til vands frysepunkt, [°C] (273 [K]).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05391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7EDF3E-D96E-0DFB-F448-188E08F53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Kelvin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9BF1A51-E324-638A-1E29-7285F8A709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2000" dirty="0"/>
              <a:t>Fremløb 333 K. Returløb 303 K. = 30 K i afkøling.</a:t>
            </a:r>
          </a:p>
          <a:p>
            <a:pPr marL="0" indent="0">
              <a:buNone/>
            </a:pPr>
            <a:r>
              <a:rPr lang="da-DK" sz="2000" dirty="0"/>
              <a:t> Fremløb 60°C   Returløb 30°C    = 30°C i afkøling</a:t>
            </a:r>
          </a:p>
          <a:p>
            <a:endParaRPr lang="da-DK" dirty="0"/>
          </a:p>
        </p:txBody>
      </p:sp>
      <p:pic>
        <p:nvPicPr>
          <p:cNvPr id="4" name="Billede 1" descr="scan0018">
            <a:extLst>
              <a:ext uri="{FF2B5EF4-FFF2-40B4-BE49-F238E27FC236}">
                <a16:creationId xmlns:a16="http://schemas.microsoft.com/office/drawing/2014/main" id="{96FDB25D-3F6F-873A-32DC-ED01D6B26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554" y="502920"/>
            <a:ext cx="4072904" cy="6252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726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E1AC3A-4F1C-7820-BEA1-7AD467C00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Energiindhold i vand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DFCB03C-4F58-FF24-4C3F-B91DE1874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latin typeface="Calibri" panose="020F0502020204030204" pitchFamily="34" charset="0"/>
              </a:rPr>
              <a:t>1 kg. vand x 1° x 4,19 = 4,19 kJ eller (1 kcal)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latin typeface="Calibri" panose="020F0502020204030204" pitchFamily="34" charset="0"/>
              </a:rPr>
              <a:t>1 kg vand x 1° = 1 kcal eller (0,86 W). </a:t>
            </a:r>
            <a:r>
              <a:rPr lang="da-DK" sz="2000" dirty="0">
                <a:solidFill>
                  <a:srgbClr val="FF0000"/>
                </a:solidFill>
                <a:latin typeface="Calibri" panose="020F0502020204030204" pitchFamily="34" charset="0"/>
              </a:rPr>
              <a:t>Eksempel; 70 kg. x 45° = 3150 kcal. </a:t>
            </a:r>
            <a:r>
              <a:rPr lang="da-DK" sz="2000" dirty="0">
                <a:latin typeface="Calibri" panose="020F0502020204030204" pitchFamily="34" charset="0"/>
              </a:rPr>
              <a:t>X 4,19 kJ = 13198,5 kJ.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latin typeface="Calibri" panose="020F0502020204030204" pitchFamily="34" charset="0"/>
              </a:rPr>
              <a:t>1 J = 1 W/sek.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latin typeface="Calibri" panose="020F0502020204030204" pitchFamily="34" charset="0"/>
              </a:rPr>
              <a:t>J/W/sek. = tid. Eksempel; 1 J / 1 W = 1 sek.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latin typeface="Calibri" panose="020F0502020204030204" pitchFamily="34" charset="0"/>
              </a:rPr>
              <a:t>70 kg. x 45° x 4,19 = 13.198,5 kJ x 1000 = 13198500 J.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latin typeface="Calibri" panose="020F0502020204030204" pitchFamily="34" charset="0"/>
              </a:rPr>
              <a:t>VVB har en effekt på 6 kW. X 1000 = 6000 W.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>
                <a:latin typeface="Calibri" panose="020F0502020204030204" pitchFamily="34" charset="0"/>
              </a:rPr>
              <a:t> Hvad er </a:t>
            </a:r>
            <a:r>
              <a:rPr lang="da-DK" sz="2000" dirty="0" err="1">
                <a:latin typeface="Calibri" panose="020F0502020204030204" pitchFamily="34" charset="0"/>
              </a:rPr>
              <a:t>ladetiden</a:t>
            </a:r>
            <a:r>
              <a:rPr lang="da-DK" sz="2000" dirty="0">
                <a:latin typeface="Calibri" panose="020F0502020204030204" pitchFamily="34" charset="0"/>
              </a:rPr>
              <a:t> fra 10° til 55°  </a:t>
            </a:r>
          </a:p>
          <a:p>
            <a:endParaRPr lang="da-DK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C987CB0C-B9D3-C107-5059-EB4F3807F6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2329" y="5295817"/>
            <a:ext cx="5219823" cy="83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594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C21EC1-AE7B-DB73-58B6-50D4B8B9C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Måleenheder</a:t>
            </a:r>
            <a:endParaRPr lang="da-DK" dirty="0">
              <a:latin typeface="Baskerville Old Face" panose="02020602080505020303" pitchFamily="18" charset="0"/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091BD4E-468C-40E2-90EB-B8EE8A122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da-DK" sz="2000" dirty="0"/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/>
              <a:t>Metersystemet er internationalt anerkendt og lande, der hidtil har benyttet tommesystemet, er gået over til eller har planlagt en </a:t>
            </a:r>
            <a:r>
              <a:rPr lang="da-DK" sz="2000" dirty="0" err="1"/>
              <a:t>metrificering</a:t>
            </a:r>
            <a:r>
              <a:rPr lang="da-DK" sz="2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/>
              <a:t>Med den baggrund udsendtes for flere år siden et EF-direktiv, som påbød anvendelsen af SI-systemet i medlemslandene pr 1. januar 1978.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29007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5D0A0B-C7E5-0B35-3966-876B3AD9C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Måleenheder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354A29A-DCEB-6CF2-2115-CC6B87AD7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da-DK" sz="2000" dirty="0"/>
              <a:t>Brugen af SI-enheder kan allerede mærkes nu, f.eks. angives en bils ydeevne ikke længere i hk men derimod i kW.</a:t>
            </a:r>
          </a:p>
          <a:p>
            <a:pPr>
              <a:lnSpc>
                <a:spcPct val="150000"/>
              </a:lnSpc>
            </a:pPr>
            <a:r>
              <a:rPr lang="da-DK" sz="2000" dirty="0"/>
              <a:t>Også fjernvarmeveksleres ydeevne skal angives i kW og ikke som hidtil i kcal/h eller et antal liter vand pr. minut opvarmet f.eks. Til 25 °C.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72846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F0E4F6-A79E-60A6-FFCB-BBD75D613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Tryk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84CE625-1A48-FC33-E2FB-1A6FF8061A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B69FC771-AC25-17C3-BE1E-07371D09C1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491" y="1700040"/>
            <a:ext cx="10433154" cy="371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607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9DDFA0-0038-4189-69A4-E87964E8D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Arbejde, energi, varme mængde.</a:t>
            </a:r>
            <a:endParaRPr lang="da-DK" dirty="0"/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AC120CAE-51DF-3640-E765-464A2FCA9C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407" y="1828483"/>
            <a:ext cx="10563179" cy="357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95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A6801D-A21C-1D74-A682-E2C317BF5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Effekt, varmestrøm.</a:t>
            </a:r>
            <a:endParaRPr lang="da-DK" dirty="0"/>
          </a:p>
        </p:txBody>
      </p:sp>
      <p:pic>
        <p:nvPicPr>
          <p:cNvPr id="4" name="Pladsholder til indhold 4">
            <a:extLst>
              <a:ext uri="{FF2B5EF4-FFF2-40B4-BE49-F238E27FC236}">
                <a16:creationId xmlns:a16="http://schemas.microsoft.com/office/drawing/2014/main" id="{9C9013B7-723B-B037-41BA-900D75DC29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0281" y="1828483"/>
            <a:ext cx="10422853" cy="483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607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484419-7938-2BFC-1B70-28D0F1CB0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Forklaring: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13BCED8-5F03-4387-477C-3A102B3A9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da-DK" sz="2000" dirty="0"/>
              <a:t>Q = den energimængde man ønsker at finde.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000" dirty="0"/>
              <a:t>Δ = </a:t>
            </a:r>
            <a:r>
              <a:rPr lang="da-DK" sz="2000" dirty="0"/>
              <a:t>et græsk bogstav som betyder forskel.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a-DK" sz="2000" dirty="0"/>
              <a:t>t = temperatur.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l-GR" sz="2000" dirty="0"/>
              <a:t>Δ</a:t>
            </a:r>
            <a:r>
              <a:rPr lang="da-DK" sz="2000" dirty="0"/>
              <a:t>t = temperaturforskel - og i energimængdeformlen vil </a:t>
            </a:r>
            <a:r>
              <a:rPr lang="el-GR" sz="2000" dirty="0"/>
              <a:t>Δ</a:t>
            </a:r>
            <a:r>
              <a:rPr lang="da-DK" sz="2000" dirty="0"/>
              <a:t>t som regel være forskellen mellem fremløb og returvandstemperatur.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41326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299913-B248-6606-DD7B-BC1F002DC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Afkøling</a:t>
            </a:r>
            <a:endParaRPr lang="da-DK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ladsholder til indhold 6">
                <a:extLst>
                  <a:ext uri="{FF2B5EF4-FFF2-40B4-BE49-F238E27FC236}">
                    <a16:creationId xmlns:a16="http://schemas.microsoft.com/office/drawing/2014/main" id="{C7CEAD1E-5D74-F2C5-F4AD-3BDDCFC40F4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da-DK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a-DK" b="1" i="1">
                            <a:latin typeface="Cambria Math" panose="02040503050406030204" pitchFamily="18" charset="0"/>
                          </a:rPr>
                          <m:t>𝒌𝒄𝒂𝒍</m:t>
                        </m:r>
                      </m:num>
                      <m:den>
                        <m:r>
                          <a:rPr lang="da-DK" b="1" i="1" smtClean="0">
                            <a:latin typeface="Cambria Math" panose="02040503050406030204" pitchFamily="18" charset="0"/>
                          </a:rPr>
                          <m:t>𝒍</m:t>
                        </m:r>
                        <m:r>
                          <a:rPr lang="da-DK" b="1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da-DK" b="1" i="1" smtClean="0">
                            <a:latin typeface="Cambria Math" panose="02040503050406030204" pitchFamily="18" charset="0"/>
                          </a:rPr>
                          <m:t>𝒉</m:t>
                        </m:r>
                      </m:den>
                    </m:f>
                    <m:r>
                      <a:rPr lang="da-DK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da-DK" b="1" i="1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da-DK" b="1" i="1" smtClean="0"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endParaRPr lang="da-DK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da-DK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a-DK" b="1" i="1">
                            <a:latin typeface="Cambria Math" panose="02040503050406030204" pitchFamily="18" charset="0"/>
                          </a:rPr>
                          <m:t>𝒌𝑾</m:t>
                        </m:r>
                        <m:r>
                          <a:rPr lang="da-DK" b="1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da-DK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da-DK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da-DK" b="1" i="1">
                            <a:latin typeface="Cambria Math" panose="02040503050406030204" pitchFamily="18" charset="0"/>
                          </a:rPr>
                          <m:t>𝟖𝟔</m:t>
                        </m:r>
                      </m:num>
                      <m:den>
                        <m:sSup>
                          <m:sSupPr>
                            <m:ctrlPr>
                              <a:rPr lang="da-DK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a-DK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da-DK" b="1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da-DK" b="1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da-DK" b="1" i="1" smtClean="0">
                            <a:latin typeface="Cambria Math" panose="02040503050406030204" pitchFamily="18" charset="0"/>
                          </a:rPr>
                          <m:t>𝒉</m:t>
                        </m:r>
                      </m:den>
                    </m:f>
                    <m:r>
                      <a:rPr lang="da-DK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da-DK" b="1" i="1" smtClean="0">
                        <a:latin typeface="Cambria Math" panose="02040503050406030204" pitchFamily="18" charset="0"/>
                      </a:rPr>
                      <m:t>∆</m:t>
                    </m:r>
                    <m:r>
                      <a:rPr lang="da-DK" b="1" i="1" smtClean="0"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endParaRPr lang="da-DK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da-DK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a-DK" b="1" i="1">
                            <a:latin typeface="Cambria Math" panose="02040503050406030204" pitchFamily="18" charset="0"/>
                          </a:rPr>
                          <m:t>𝑾</m:t>
                        </m:r>
                        <m:r>
                          <a:rPr lang="da-DK" b="1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da-DK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da-DK" b="1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da-DK" b="1" i="1">
                            <a:latin typeface="Cambria Math" panose="02040503050406030204" pitchFamily="18" charset="0"/>
                          </a:rPr>
                          <m:t>𝟖𝟔</m:t>
                        </m:r>
                      </m:num>
                      <m:den>
                        <m:r>
                          <a:rPr lang="da-DK" b="1" i="1">
                            <a:latin typeface="Cambria Math" panose="02040503050406030204" pitchFamily="18" charset="0"/>
                          </a:rPr>
                          <m:t>𝒍</m:t>
                        </m:r>
                        <m:r>
                          <a:rPr lang="da-DK" b="1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da-DK" b="1" i="1">
                            <a:latin typeface="Cambria Math" panose="02040503050406030204" pitchFamily="18" charset="0"/>
                          </a:rPr>
                          <m:t>𝒉</m:t>
                        </m:r>
                      </m:den>
                    </m:f>
                    <m:r>
                      <a:rPr lang="da-DK" b="1" i="1">
                        <a:latin typeface="Cambria Math" panose="02040503050406030204" pitchFamily="18" charset="0"/>
                      </a:rPr>
                      <m:t>=∆</m:t>
                    </m:r>
                    <m:r>
                      <a:rPr lang="da-DK" b="1" i="1"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endParaRPr lang="da-DK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da-DK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da-DK" b="1" i="1">
                            <a:latin typeface="Cambria Math" panose="02040503050406030204" pitchFamily="18" charset="0"/>
                          </a:rPr>
                          <m:t>𝑴𝑾𝒉</m:t>
                        </m:r>
                        <m:r>
                          <a:rPr lang="da-DK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da-DK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da-DK" b="1" i="1">
                            <a:latin typeface="Cambria Math" panose="02040503050406030204" pitchFamily="18" charset="0"/>
                          </a:rPr>
                          <m:t>𝟖𝟔𝟎</m:t>
                        </m:r>
                      </m:num>
                      <m:den>
                        <m:sSup>
                          <m:sSupPr>
                            <m:ctrlPr>
                              <a:rPr lang="da-DK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da-DK" b="1" i="1"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da-DK" b="1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da-DK" b="1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da-DK" b="1" i="1" smtClean="0">
                            <a:latin typeface="Cambria Math" panose="02040503050406030204" pitchFamily="18" charset="0"/>
                          </a:rPr>
                          <m:t>𝒉</m:t>
                        </m:r>
                      </m:den>
                    </m:f>
                  </m:oMath>
                </a14:m>
                <a:r>
                  <a:rPr lang="da-DK" dirty="0"/>
                  <a:t> </a:t>
                </a:r>
                <a:r>
                  <a:rPr lang="da-DK" i="1" dirty="0"/>
                  <a:t>= ∆t</a:t>
                </a:r>
                <a:endParaRPr lang="da-DK" dirty="0"/>
              </a:p>
            </p:txBody>
          </p:sp>
        </mc:Choice>
        <mc:Fallback xmlns="">
          <p:sp>
            <p:nvSpPr>
              <p:cNvPr id="7" name="Pladsholder til indhold 6">
                <a:extLst>
                  <a:ext uri="{FF2B5EF4-FFF2-40B4-BE49-F238E27FC236}">
                    <a16:creationId xmlns:a16="http://schemas.microsoft.com/office/drawing/2014/main" id="{C7CEAD1E-5D74-F2C5-F4AD-3BDDCFC40F4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2588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9FE220-2E11-A5A7-600F-B3F845DEE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Beregning af vandmængder</a:t>
            </a:r>
            <a:endParaRPr lang="da-DK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ladsholder til indhold 2">
                <a:extLst>
                  <a:ext uri="{FF2B5EF4-FFF2-40B4-BE49-F238E27FC236}">
                    <a16:creationId xmlns:a16="http://schemas.microsoft.com/office/drawing/2014/main" id="{BD8E66CF-847D-5B77-D9C4-B2D2850A187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da-DK" b="1" dirty="0"/>
                  <a:t>Cirkulerende vandmængder = Q:  Det er de formler herunder i bruger mest!</a:t>
                </a:r>
                <a:endParaRPr lang="da-DK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da-DK" b="1" i="1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a-DK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𝒌𝒄𝒂𝒍</m:t>
                          </m:r>
                        </m:num>
                        <m:den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r>
                        <a:rPr lang="da-DK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da-DK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𝒍</m:t>
                          </m:r>
                        </m:num>
                        <m:den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den>
                      </m:f>
                      <m:r>
                        <a:rPr lang="da-DK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a-DK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da-DK" b="1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da-DK" b="1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da-DK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𝒌𝑾</m:t>
                          </m:r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𝟖𝟔</m:t>
                          </m:r>
                        </m:num>
                        <m:den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r>
                        <a:rPr lang="da-DK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da-DK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da-DK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da-DK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p>
                              <m:r>
                                <a:rPr lang="da-DK" b="1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𝒉</m:t>
                          </m:r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  </m:t>
                          </m:r>
                        </m:den>
                      </m:f>
                      <m:r>
                        <a:rPr lang="da-DK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da-DK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a-DK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da-DK" b="1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da-DK" b="1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da-DK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𝑾</m:t>
                          </m:r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𝟖𝟔</m:t>
                          </m:r>
                        </m:num>
                        <m:den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r>
                        <a:rPr lang="da-DK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da-DK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𝒍</m:t>
                          </m:r>
                        </m:num>
                        <m:den>
                          <m:r>
                            <a:rPr lang="da-DK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den>
                      </m:f>
                    </m:oMath>
                  </m:oMathPara>
                </a14:m>
                <a:endParaRPr lang="da-DK" dirty="0"/>
              </a:p>
              <a:p>
                <a:endParaRPr lang="da-DK" dirty="0"/>
              </a:p>
            </p:txBody>
          </p:sp>
        </mc:Choice>
        <mc:Fallback xmlns="">
          <p:sp>
            <p:nvSpPr>
              <p:cNvPr id="3" name="Pladsholder til indhold 2">
                <a:extLst>
                  <a:ext uri="{FF2B5EF4-FFF2-40B4-BE49-F238E27FC236}">
                    <a16:creationId xmlns:a16="http://schemas.microsoft.com/office/drawing/2014/main" id="{BD8E66CF-847D-5B77-D9C4-B2D2850A18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96"/>
                </a:stretch>
              </a:blipFill>
            </p:spPr>
            <p:txBody>
              <a:bodyPr/>
              <a:lstStyle/>
              <a:p>
                <a:r>
                  <a:rPr lang="da-DK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1035745"/>
      </p:ext>
    </p:extLst>
  </p:cSld>
  <p:clrMapOvr>
    <a:masterClrMapping/>
  </p:clrMapOvr>
</p:sld>
</file>

<file path=ppt/theme/theme1.xml><?xml version="1.0" encoding="utf-8"?>
<a:theme xmlns:a="http://schemas.openxmlformats.org/drawingml/2006/main" name="BohemianVTI">
  <a:themeElements>
    <a:clrScheme name="AnalogousFromRegularSeed_2SEEDS">
      <a:dk1>
        <a:srgbClr val="000000"/>
      </a:dk1>
      <a:lt1>
        <a:srgbClr val="FFFFFF"/>
      </a:lt1>
      <a:dk2>
        <a:srgbClr val="1B2F2E"/>
      </a:dk2>
      <a:lt2>
        <a:srgbClr val="F3F1F0"/>
      </a:lt2>
      <a:accent1>
        <a:srgbClr val="3B9EB1"/>
      </a:accent1>
      <a:accent2>
        <a:srgbClr val="46B196"/>
      </a:accent2>
      <a:accent3>
        <a:srgbClr val="4D7EC3"/>
      </a:accent3>
      <a:accent4>
        <a:srgbClr val="B13B3E"/>
      </a:accent4>
      <a:accent5>
        <a:srgbClr val="C37B4D"/>
      </a:accent5>
      <a:accent6>
        <a:srgbClr val="B19A3B"/>
      </a:accent6>
      <a:hlink>
        <a:srgbClr val="C05944"/>
      </a:hlink>
      <a:folHlink>
        <a:srgbClr val="7F7F7F"/>
      </a:folHlink>
    </a:clrScheme>
    <a:fontScheme name="modern love avenir">
      <a:majorFont>
        <a:latin typeface="Modern Love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hemianVTI" id="{B5E50611-F7C7-47BC-81A6-BE9493DF8677}" vid="{7A26D0DD-A1A5-444B-B0FB-E7DB9E2D04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481</Words>
  <Application>Microsoft Office PowerPoint</Application>
  <PresentationFormat>Widescreen</PresentationFormat>
  <Paragraphs>47</Paragraphs>
  <Slides>13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20" baseType="lpstr">
      <vt:lpstr>Arial</vt:lpstr>
      <vt:lpstr>Avenir Next LT Pro</vt:lpstr>
      <vt:lpstr>Baskerville Old Face</vt:lpstr>
      <vt:lpstr>Calibri</vt:lpstr>
      <vt:lpstr>Cambria Math</vt:lpstr>
      <vt:lpstr>Modern Love</vt:lpstr>
      <vt:lpstr>BohemianVTI</vt:lpstr>
      <vt:lpstr>SI-systemet er et internationalt enhedssystem for mål og vægt, som blev udarbejdet og vedtaget i 1960 af en international komite </vt:lpstr>
      <vt:lpstr>Måleenheder</vt:lpstr>
      <vt:lpstr>Måleenheder</vt:lpstr>
      <vt:lpstr>Tryk</vt:lpstr>
      <vt:lpstr>Arbejde, energi, varme mængde.</vt:lpstr>
      <vt:lpstr>Effekt, varmestrøm.</vt:lpstr>
      <vt:lpstr>Forklaring:</vt:lpstr>
      <vt:lpstr>Afkøling</vt:lpstr>
      <vt:lpstr>Beregning af vandmængder</vt:lpstr>
      <vt:lpstr>Præfixer og decimaler</vt:lpstr>
      <vt:lpstr>Kelvin</vt:lpstr>
      <vt:lpstr>Kelvin</vt:lpstr>
      <vt:lpstr>Energiindhold i vand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SI-systemet er et internationalt enhedssystem for mål og vægt, som blev udarbejdet og vedtaget i 1960 af en international komite </dc:title>
  <dc:creator>Thomas Saltoft Søndergaard Malm</dc:creator>
  <cp:lastModifiedBy>Thomas Roed Bach-Pedersen</cp:lastModifiedBy>
  <cp:revision>2</cp:revision>
  <dcterms:created xsi:type="dcterms:W3CDTF">2024-02-08T12:00:30Z</dcterms:created>
  <dcterms:modified xsi:type="dcterms:W3CDTF">2026-03-17T11:58:17Z</dcterms:modified>
</cp:coreProperties>
</file>