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8" r:id="rId5"/>
    <p:sldId id="313" r:id="rId6"/>
    <p:sldId id="314" r:id="rId7"/>
    <p:sldId id="315" r:id="rId8"/>
    <p:sldId id="300" r:id="rId9"/>
    <p:sldId id="310" r:id="rId10"/>
    <p:sldId id="311" r:id="rId11"/>
    <p:sldId id="312" r:id="rId12"/>
    <p:sldId id="301" r:id="rId13"/>
    <p:sldId id="302" r:id="rId14"/>
    <p:sldId id="303" r:id="rId15"/>
    <p:sldId id="305" r:id="rId16"/>
    <p:sldId id="304" r:id="rId17"/>
    <p:sldId id="306" r:id="rId18"/>
    <p:sldId id="307" r:id="rId19"/>
    <p:sldId id="308" r:id="rId20"/>
    <p:sldId id="309" r:id="rId21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732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456D37C-BC7A-4C64-9869-CAD3F56E1F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F2BBCDF-AE9F-4C62-8293-9F85E66EBA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A8E82-5235-434C-8665-0039FFC62550}" type="datetime1">
              <a:rPr lang="da-DK" smtClean="0"/>
              <a:t>14-04-2026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681DB0-73DD-4EB3-A8DE-750DA3504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0629FD9-BE7C-4449-85C4-AAB1E91D7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0AFF2-4296-4996-9C90-8A66A03865D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6385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8878-DF31-4A44-B73A-4441709004A4}" type="datetime1">
              <a:rPr lang="da-DK" smtClean="0"/>
              <a:pPr/>
              <a:t>14-04-2026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31ADD-16A8-46C9-8B86-B54E1EFF4ED6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6031D3-A5DC-4A98-88EA-FAEF42BD7FA7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tion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312D2D-5669-49E0-80C3-280371F3B6FB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6381F-D652-4EC3-A1A3-CFEC1FC58CBB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1869E1-38D5-442C-9480-E429C5EB97A3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 i master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9E399-7A96-4C61-9167-FA3A2A0D4837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398DB-D01E-4082-BEE2-9304A94A61DF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99967C6-B554-4961-85CB-B74E585B8F7B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dsholder til billed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teksttypografier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D109939-9DA8-409D-A4D1-5FB2C39D6808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9F3D07B-D1B4-4832-9FE9-698FA2CA9B7C}" type="datetime1">
              <a:rPr lang="da-DK" noProof="0" smtClean="0"/>
              <a:t>14-04-2026</a:t>
            </a:fld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da-DK" noProof="0" smtClean="0"/>
              <a:t>‹nr.›</a:t>
            </a:fld>
            <a:endParaRPr lang="da-DK" noProof="0" dirty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Billede 3" descr="Nærbillede af et stykke papir med en blyant ovenpå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/>
          </a:bodyPr>
          <a:lstStyle/>
          <a:p>
            <a:pPr rtl="0"/>
            <a:r>
              <a:rPr lang="da-DK" sz="4400" dirty="0">
                <a:solidFill>
                  <a:schemeClr val="tx1"/>
                </a:solidFill>
              </a:rPr>
              <a:t>ECL 2026 – H4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endParaRPr lang="da-DK" sz="1600" dirty="0"/>
          </a:p>
          <a:p>
            <a:pPr rtl="0">
              <a:lnSpc>
                <a:spcPct val="100000"/>
              </a:lnSpc>
            </a:pPr>
            <a:r>
              <a:rPr lang="da-DK" sz="1600" dirty="0"/>
              <a:t>          Malm &amp; Bach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5C860-B522-5711-0724-A09107DC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230–240 Volt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7AB0058-A610-A2A5-1461-A6761525A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Når vi kigger på et lednings diagram, Så er det vigtigt at vi ved, hvad vi skal bruge og hvad vi</a:t>
            </a:r>
          </a:p>
          <a:p>
            <a:r>
              <a:rPr lang="da-DK" dirty="0"/>
              <a:t>Ikke skal bruge.</a:t>
            </a:r>
          </a:p>
          <a:p>
            <a:endParaRPr lang="da-DK" dirty="0"/>
          </a:p>
          <a:p>
            <a:r>
              <a:rPr lang="da-DK" dirty="0"/>
              <a:t>Det der er på venstre</a:t>
            </a:r>
          </a:p>
          <a:p>
            <a:r>
              <a:rPr lang="da-DK" dirty="0"/>
              <a:t>Side af stregen er,</a:t>
            </a:r>
          </a:p>
          <a:p>
            <a:r>
              <a:rPr lang="da-DK" dirty="0"/>
              <a:t>interne dele i ECL.</a:t>
            </a:r>
          </a:p>
          <a:p>
            <a:r>
              <a:rPr lang="da-DK" dirty="0"/>
              <a:t>Det er ikke noget i </a:t>
            </a:r>
          </a:p>
          <a:p>
            <a:r>
              <a:rPr lang="da-DK" dirty="0"/>
              <a:t>Kan se.</a:t>
            </a:r>
          </a:p>
        </p:txBody>
      </p:sp>
      <p:pic>
        <p:nvPicPr>
          <p:cNvPr id="13" name="Pladsholder til indhold 4">
            <a:extLst>
              <a:ext uri="{FF2B5EF4-FFF2-40B4-BE49-F238E27FC236}">
                <a16:creationId xmlns:a16="http://schemas.microsoft.com/office/drawing/2014/main" id="{58B7393A-2CC1-4774-FA3C-6D677C749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14" y="2609306"/>
            <a:ext cx="6561389" cy="2758679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41C519F-A83D-69CB-D71E-61E3859374B9}"/>
              </a:ext>
            </a:extLst>
          </p:cNvPr>
          <p:cNvCxnSpPr/>
          <p:nvPr/>
        </p:nvCxnSpPr>
        <p:spPr>
          <a:xfrm>
            <a:off x="5495731" y="2743200"/>
            <a:ext cx="0" cy="24912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5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06DCC-FDE2-71DD-2F58-5D285295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230 volt oversigt.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95D71D-678A-3D1E-CA85-1146FC7E1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Brun er typisk Face (plus)</a:t>
            </a:r>
          </a:p>
          <a:p>
            <a:r>
              <a:rPr lang="da-DK" dirty="0"/>
              <a:t>Blå er typisk Nul (minus)</a:t>
            </a:r>
          </a:p>
          <a:p>
            <a:r>
              <a:rPr lang="da-DK" dirty="0"/>
              <a:t>Lilla er klemmerækken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3A32615-45F1-DB95-5CE6-F167C0BE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45" y="3034910"/>
            <a:ext cx="3513124" cy="218013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81927A6-5B4C-F7E5-7BBE-15F9760B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537" y="3248914"/>
            <a:ext cx="1828958" cy="1912786"/>
          </a:xfrm>
          <a:prstGeom prst="rect">
            <a:avLst/>
          </a:prstGeo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570A34B3-5E39-4BAF-CCD9-3DE416D90BAF}"/>
              </a:ext>
            </a:extLst>
          </p:cNvPr>
          <p:cNvCxnSpPr>
            <a:cxnSpLocks/>
          </p:cNvCxnSpPr>
          <p:nvPr/>
        </p:nvCxnSpPr>
        <p:spPr>
          <a:xfrm flipH="1">
            <a:off x="6217920" y="4124975"/>
            <a:ext cx="220218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124DA7EF-CF81-BAAC-CD21-4250F0047EEE}"/>
              </a:ext>
            </a:extLst>
          </p:cNvPr>
          <p:cNvCxnSpPr/>
          <p:nvPr/>
        </p:nvCxnSpPr>
        <p:spPr>
          <a:xfrm flipH="1">
            <a:off x="6873240" y="3779520"/>
            <a:ext cx="1905000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E86D090D-99E8-D8B3-C061-1D27443612C1}"/>
              </a:ext>
            </a:extLst>
          </p:cNvPr>
          <p:cNvCxnSpPr>
            <a:cxnSpLocks/>
          </p:cNvCxnSpPr>
          <p:nvPr/>
        </p:nvCxnSpPr>
        <p:spPr>
          <a:xfrm flipH="1" flipV="1">
            <a:off x="3977640" y="4716780"/>
            <a:ext cx="4244340" cy="275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88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595B-EB87-7F0A-A0BE-4705E2B9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vi så bruge af klemmer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EBA5D64-04C0-A9FA-A38D-14554EBE7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735374"/>
            <a:ext cx="4130398" cy="2385267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19FE5BA-F240-B188-2250-24D9C11FD563}"/>
              </a:ext>
            </a:extLst>
          </p:cNvPr>
          <p:cNvSpPr txBox="1"/>
          <p:nvPr/>
        </p:nvSpPr>
        <p:spPr>
          <a:xfrm>
            <a:off x="1188720" y="2011680"/>
            <a:ext cx="4770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På 230 volt siden skal vi bruge.</a:t>
            </a:r>
          </a:p>
          <a:p>
            <a:endParaRPr lang="da-DK" dirty="0"/>
          </a:p>
          <a:p>
            <a:r>
              <a:rPr lang="da-DK" dirty="0"/>
              <a:t>P1 = pumpe</a:t>
            </a:r>
            <a:br>
              <a:rPr lang="da-DK" dirty="0"/>
            </a:br>
            <a:r>
              <a:rPr lang="da-DK" dirty="0"/>
              <a:t>P2 = pumpe</a:t>
            </a:r>
            <a:br>
              <a:rPr lang="da-DK" dirty="0"/>
            </a:br>
            <a:r>
              <a:rPr lang="da-DK" dirty="0"/>
              <a:t>P3 = pumpe</a:t>
            </a:r>
          </a:p>
          <a:p>
            <a:endParaRPr lang="da-DK" dirty="0"/>
          </a:p>
          <a:p>
            <a:r>
              <a:rPr lang="da-DK" dirty="0"/>
              <a:t>M1 = motor ventil.</a:t>
            </a:r>
          </a:p>
        </p:txBody>
      </p:sp>
    </p:spTree>
    <p:extLst>
      <p:ext uri="{BB962C8B-B14F-4D97-AF65-F5344CB8AC3E}">
        <p14:creationId xmlns:p14="http://schemas.microsoft.com/office/powerpoint/2010/main" val="379057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9C5DA-AE3E-2DDE-E366-4F5E9D9F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Pumpe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DD2234-2B93-6DB1-C766-09893B61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Fase (plus) skal side på klemmerækken nr. 11.</a:t>
            </a:r>
          </a:p>
          <a:p>
            <a:r>
              <a:rPr lang="da-DK" sz="1800" dirty="0"/>
              <a:t>Nul (minus) skal side på fælles Nul klemmen.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FA989ECC-781A-1A37-8224-3700BBB1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712" y="3224723"/>
            <a:ext cx="4343776" cy="2644369"/>
          </a:xfrm>
          <a:prstGeom prst="rect">
            <a:avLst/>
          </a:prstGeom>
        </p:spPr>
      </p:pic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E66DC73-7C68-2A29-946A-A70C5827EF64}"/>
              </a:ext>
            </a:extLst>
          </p:cNvPr>
          <p:cNvCxnSpPr>
            <a:cxnSpLocks/>
          </p:cNvCxnSpPr>
          <p:nvPr/>
        </p:nvCxnSpPr>
        <p:spPr>
          <a:xfrm flipH="1">
            <a:off x="4084320" y="2468880"/>
            <a:ext cx="701040" cy="195072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E3704DC6-B8AD-0FF4-FE79-F09C355ADBE0}"/>
              </a:ext>
            </a:extLst>
          </p:cNvPr>
          <p:cNvCxnSpPr>
            <a:cxnSpLocks/>
          </p:cNvCxnSpPr>
          <p:nvPr/>
        </p:nvCxnSpPr>
        <p:spPr>
          <a:xfrm flipH="1">
            <a:off x="6766560" y="2468880"/>
            <a:ext cx="2964180" cy="14249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6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BD63-61F3-500E-A213-FFD86A0F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24volt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9658DFB-6631-E81B-EE96-1A70BCD37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242" y="2689261"/>
            <a:ext cx="3718882" cy="2827265"/>
          </a:xfr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9AE9221-A341-0135-3A32-F0F53F5378FB}"/>
              </a:ext>
            </a:extLst>
          </p:cNvPr>
          <p:cNvSpPr txBox="1"/>
          <p:nvPr/>
        </p:nvSpPr>
        <p:spPr>
          <a:xfrm>
            <a:off x="6072818" y="3284220"/>
            <a:ext cx="4091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24v er altid i </a:t>
            </a:r>
            <a:r>
              <a:rPr lang="da-DK" b="1" u="sng" dirty="0"/>
              <a:t>højre side </a:t>
            </a:r>
            <a:r>
              <a:rPr lang="da-DK" dirty="0"/>
              <a:t>af bundrammen. Der er ingen forbindelse mellem 230v, og 24v da dette sker inden i selve ECL (fronten).</a:t>
            </a:r>
          </a:p>
          <a:p>
            <a:r>
              <a:rPr lang="da-DK" b="1" u="sng" dirty="0"/>
              <a:t>MAN MÅ ALDRIG BLANDE 230V OG 24V (følere) SAMMEN!</a:t>
            </a:r>
          </a:p>
        </p:txBody>
      </p:sp>
    </p:spTree>
    <p:extLst>
      <p:ext uri="{BB962C8B-B14F-4D97-AF65-F5344CB8AC3E}">
        <p14:creationId xmlns:p14="http://schemas.microsoft.com/office/powerpoint/2010/main" val="233772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2E7C8-5C6B-1BE0-54D5-90F20EE4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24 volt oversigt.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6754CB-EBDF-2262-0955-FA1982DA9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Sort er plus </a:t>
            </a:r>
          </a:p>
          <a:p>
            <a:r>
              <a:rPr lang="da-DK" dirty="0"/>
              <a:t>Blå er minus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C809DBE-CCED-BB2B-42EC-7849DC73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32" y="2339245"/>
            <a:ext cx="1569856" cy="2179509"/>
          </a:xfrm>
          <a:prstGeom prst="rect">
            <a:avLst/>
          </a:prstGeom>
        </p:spPr>
      </p:pic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E8C3967-B316-8E48-DC2F-3CF8A89C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49" y="2339245"/>
            <a:ext cx="3718882" cy="2827265"/>
          </a:xfrm>
          <a:prstGeom prst="rect">
            <a:avLst/>
          </a:prstGeom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F54C63B5-5B57-BFC3-FBDD-30CBB76FABCF}"/>
              </a:ext>
            </a:extLst>
          </p:cNvPr>
          <p:cNvCxnSpPr>
            <a:cxnSpLocks/>
          </p:cNvCxnSpPr>
          <p:nvPr/>
        </p:nvCxnSpPr>
        <p:spPr>
          <a:xfrm flipH="1">
            <a:off x="7200900" y="3299460"/>
            <a:ext cx="224028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32626541-6BB0-0C2B-EA1B-58E136DF6E2C}"/>
              </a:ext>
            </a:extLst>
          </p:cNvPr>
          <p:cNvCxnSpPr>
            <a:cxnSpLocks/>
          </p:cNvCxnSpPr>
          <p:nvPr/>
        </p:nvCxnSpPr>
        <p:spPr>
          <a:xfrm flipH="1">
            <a:off x="6004560" y="3657600"/>
            <a:ext cx="3063240" cy="123444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5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03A64-7A37-4FD1-6029-EEDF4512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vi så bruge af klemmer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9D52D-AE23-2FB5-8D23-3544CF39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På 24 volt siden skal vi bruge.</a:t>
            </a:r>
          </a:p>
          <a:p>
            <a:endParaRPr lang="da-DK" dirty="0"/>
          </a:p>
          <a:p>
            <a:r>
              <a:rPr lang="da-DK" dirty="0"/>
              <a:t>S1 = udeføler.</a:t>
            </a:r>
          </a:p>
          <a:p>
            <a:r>
              <a:rPr lang="da-DK" dirty="0"/>
              <a:t>S3 = Fremløbs temp. Sekundær side.</a:t>
            </a:r>
            <a:br>
              <a:rPr lang="da-DK" dirty="0"/>
            </a:br>
            <a:r>
              <a:rPr lang="da-DK" dirty="0"/>
              <a:t>S5 = Retur temp. Prima side</a:t>
            </a:r>
          </a:p>
          <a:p>
            <a:r>
              <a:rPr lang="da-DK" dirty="0"/>
              <a:t>S6 = VVB ønsket temp.</a:t>
            </a:r>
            <a:br>
              <a:rPr lang="da-DK" dirty="0"/>
            </a:br>
            <a:r>
              <a:rPr lang="da-DK" dirty="0"/>
              <a:t>S8 = VVB middel temp. 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A8323069-4C03-9224-CCB7-6E1709F5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35374"/>
            <a:ext cx="4130398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3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EBC0D-166E-D410-C41D-D68167F6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Føler S1.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398A91-12E4-FA12-03D5-CBB9FB904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Plus </a:t>
            </a:r>
            <a:r>
              <a:rPr lang="da-DK" sz="2000" dirty="0"/>
              <a:t>skal side på klemmerækken nr. 29 og minus skal side på fælles Nul klemmen.</a:t>
            </a:r>
          </a:p>
          <a:p>
            <a:endParaRPr lang="da-DK" dirty="0"/>
          </a:p>
        </p:txBody>
      </p:sp>
      <p:pic>
        <p:nvPicPr>
          <p:cNvPr id="4" name="Pladsholder til indhold 5">
            <a:extLst>
              <a:ext uri="{FF2B5EF4-FFF2-40B4-BE49-F238E27FC236}">
                <a16:creationId xmlns:a16="http://schemas.microsoft.com/office/drawing/2014/main" id="{CFBFA3FB-8BE8-67FA-C440-60C1525A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89" y="3041827"/>
            <a:ext cx="3718882" cy="2827265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8350EFE8-3EBC-91B8-613A-925A097FBD08}"/>
              </a:ext>
            </a:extLst>
          </p:cNvPr>
          <p:cNvCxnSpPr>
            <a:cxnSpLocks/>
          </p:cNvCxnSpPr>
          <p:nvPr/>
        </p:nvCxnSpPr>
        <p:spPr>
          <a:xfrm>
            <a:off x="3816220" y="2537927"/>
            <a:ext cx="3508311" cy="169817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50215A8D-6D60-018E-1CAC-93EB5D0D6D54}"/>
              </a:ext>
            </a:extLst>
          </p:cNvPr>
          <p:cNvCxnSpPr>
            <a:cxnSpLocks/>
          </p:cNvCxnSpPr>
          <p:nvPr/>
        </p:nvCxnSpPr>
        <p:spPr>
          <a:xfrm flipH="1">
            <a:off x="6456784" y="2537927"/>
            <a:ext cx="2733869" cy="300445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8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708D4-66CD-7209-475B-50913AAC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Styring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624935-27D6-3C6E-3AC5-420F60DF1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Der findes en masse typer styringer og modeller;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ECL 110 og 120 sidder monteret på en stor del af de forskellige fjernvarmeunits, </a:t>
            </a:r>
            <a:r>
              <a:rPr lang="da-DK">
                <a:latin typeface="Cambria Math" panose="02040503050406030204" pitchFamily="18" charset="0"/>
                <a:ea typeface="Cambria Math" panose="02040503050406030204" pitchFamily="18" charset="0"/>
              </a:rPr>
              <a:t>som er rundt </a:t>
            </a: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omkring i landet. Henholdsvis på </a:t>
            </a:r>
            <a:r>
              <a:rPr lang="da-DK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Redan</a:t>
            </a: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, Danfoss og </a:t>
            </a:r>
            <a:r>
              <a:rPr lang="da-DK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Gemina</a:t>
            </a: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a-DK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Termix</a:t>
            </a: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Disse typer kan kun styre en varme kreds og ikke brugsvand!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ECL 210 og 310 er typisk på split-anlæg, hvor de er eftermonteret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Disse typer kan styre op til 3 forskellige anlæg typer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latin typeface="Cambria Math" panose="02040503050406030204" pitchFamily="18" charset="0"/>
                <a:ea typeface="Cambria Math" panose="02040503050406030204" pitchFamily="18" charset="0"/>
              </a:rPr>
              <a:t>310 kan være online og kan overvåges digitalt</a:t>
            </a:r>
          </a:p>
        </p:txBody>
      </p:sp>
    </p:spTree>
    <p:extLst>
      <p:ext uri="{BB962C8B-B14F-4D97-AF65-F5344CB8AC3E}">
        <p14:creationId xmlns:p14="http://schemas.microsoft.com/office/powerpoint/2010/main" val="208678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6F504-6A45-5102-410C-95B9D518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Varmekurve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56FDD2D-B5AF-8F79-1E8C-ABB50DDE1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da-DK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a-DK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Varmekurven er forholdet mellem Max fremløbstemperatur minus minimums fremløbstemperaturen og dimensions givende ude temperatur -12° og udkoblings temperaturen på 20°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𝑉𝑎𝑟𝑚𝑒𝑘𝑢𝑟𝑣𝑒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60°−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25°)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(−12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+20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den>
                    </m:f>
                    <m:r>
                      <a:rPr lang="da-DK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endParaRPr lang="da-DK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da-DK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𝑉𝑎𝑟𝑚𝑒𝑘𝑢𝑟𝑣𝑒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da-DK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56FDD2D-B5AF-8F79-1E8C-ABB50DDE1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r="-90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85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11277-2157-F8F2-86EC-0F5CD172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Opgaver til varmekurve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603952-E506-E090-2D90-ED9C427D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2862324" cy="3760891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a-DK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Opgave 1.</a:t>
            </a:r>
            <a:br>
              <a:rPr lang="da-DK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a-DK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frem	 = 70°</a:t>
            </a:r>
            <a:endParaRPr lang="da-DK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 frem</a:t>
            </a:r>
            <a:r>
              <a:rPr lang="da-DK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= 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40°</a:t>
            </a:r>
            <a:endParaRPr lang="da-DK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a-DK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a-DK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Opgave 2.</a:t>
            </a:r>
            <a:br>
              <a:rPr lang="da-DK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a-DK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frem	 = 55°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 frem</a:t>
            </a:r>
            <a:r>
              <a:rPr lang="da-DK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= 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30°</a:t>
            </a:r>
            <a:endParaRPr lang="da-DK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da-DK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6E08A9-9DA7-656D-59C2-F7F1CA75469F}"/>
              </a:ext>
            </a:extLst>
          </p:cNvPr>
          <p:cNvSpPr txBox="1"/>
          <p:nvPr/>
        </p:nvSpPr>
        <p:spPr>
          <a:xfrm>
            <a:off x="5041783" y="2164360"/>
            <a:ext cx="5075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Opgave 3.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frem	 = 60°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 frem	 = 20°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845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05F4B-07AA-E575-F587-7814800D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Applikationsnøgle.</a:t>
            </a: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9C77A7E-9A69-45E8-4F66-023859073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536579"/>
            <a:ext cx="5519566" cy="3026021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09F8A0D-B01C-8750-9CB4-154593D01B5B}"/>
              </a:ext>
            </a:extLst>
          </p:cNvPr>
          <p:cNvSpPr txBox="1"/>
          <p:nvPr/>
        </p:nvSpPr>
        <p:spPr>
          <a:xfrm>
            <a:off x="6895321" y="3033926"/>
            <a:ext cx="4467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Først skal der findes en </a:t>
            </a:r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Applikationsnøgle</a:t>
            </a:r>
            <a:br>
              <a:rPr lang="da-DK" i="0" dirty="0">
                <a:solidFill>
                  <a:srgbClr val="1D2125"/>
                </a:solidFill>
                <a:effectLst/>
                <a:latin typeface="-apple-system"/>
              </a:rPr>
            </a:br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der passer til anlægget.</a:t>
            </a:r>
          </a:p>
          <a:p>
            <a:endParaRPr lang="da-DK" dirty="0">
              <a:solidFill>
                <a:srgbClr val="1D2125"/>
              </a:solidFill>
              <a:latin typeface="-apple-system"/>
            </a:endParaRPr>
          </a:p>
          <a:p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I det her tilfælde passer A237 nøglen, da anlægger er indirekte </a:t>
            </a:r>
            <a:r>
              <a:rPr lang="da-DK" dirty="0">
                <a:solidFill>
                  <a:srgbClr val="1D2125"/>
                </a:solidFill>
                <a:latin typeface="-apple-system"/>
              </a:rPr>
              <a:t>med</a:t>
            </a:r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 VVB. </a:t>
            </a:r>
            <a:br>
              <a:rPr lang="da-DK" i="0" dirty="0">
                <a:solidFill>
                  <a:srgbClr val="1D2125"/>
                </a:solidFill>
                <a:effectLst/>
                <a:latin typeface="-apple-system"/>
              </a:rPr>
            </a:br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Der er altså en varmekreds samt VVB, der skal styres af ECL.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665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3048-1A30-F5A5-2E81-785BC72B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 systemer der skal styres.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646A29-92B3-8632-AEC8-D118400E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da-DK" dirty="0"/>
          </a:p>
        </p:txBody>
      </p:sp>
      <p:pic>
        <p:nvPicPr>
          <p:cNvPr id="4" name="Pladsholder til indhold 5">
            <a:extLst>
              <a:ext uri="{FF2B5EF4-FFF2-40B4-BE49-F238E27FC236}">
                <a16:creationId xmlns:a16="http://schemas.microsoft.com/office/drawing/2014/main" id="{3A937279-FF77-2769-1532-4161F872C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36579"/>
            <a:ext cx="5519566" cy="302602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6C9FC4E-2CC8-5254-FE6D-F82257D68E34}"/>
              </a:ext>
            </a:extLst>
          </p:cNvPr>
          <p:cNvSpPr txBox="1"/>
          <p:nvPr/>
        </p:nvSpPr>
        <p:spPr>
          <a:xfrm>
            <a:off x="7777317" y="2831690"/>
            <a:ext cx="3264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Når vi i dette tilfælde skal styre 2 systemer.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VVB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Varmekreds</a:t>
            </a:r>
          </a:p>
          <a:p>
            <a:endParaRPr lang="da-DK" dirty="0"/>
          </a:p>
          <a:p>
            <a:r>
              <a:rPr lang="da-DK" dirty="0"/>
              <a:t>Så skal vi som minimum bruge en ECL 210.</a:t>
            </a:r>
          </a:p>
          <a:p>
            <a:r>
              <a:rPr lang="da-DK" dirty="0"/>
              <a:t>En ECL 310 kan også, da den kan styre op til 3 systemer.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9A38C7C-BEAF-38FA-6E66-9ACC11059931}"/>
              </a:ext>
            </a:extLst>
          </p:cNvPr>
          <p:cNvCxnSpPr>
            <a:cxnSpLocks/>
          </p:cNvCxnSpPr>
          <p:nvPr/>
        </p:nvCxnSpPr>
        <p:spPr>
          <a:xfrm flipH="1">
            <a:off x="3903406" y="4168877"/>
            <a:ext cx="3706762" cy="1120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BF74474-C05D-4582-55CF-2665824CC226}"/>
              </a:ext>
            </a:extLst>
          </p:cNvPr>
          <p:cNvCxnSpPr/>
          <p:nvPr/>
        </p:nvCxnSpPr>
        <p:spPr>
          <a:xfrm flipH="1">
            <a:off x="4345858" y="4955458"/>
            <a:ext cx="3264310" cy="41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7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0C70E-9EE0-3DE0-978B-F3FAB4F6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>
                <a:solidFill>
                  <a:srgbClr val="1D2125"/>
                </a:solidFill>
                <a:effectLst/>
                <a:latin typeface="-apple-system"/>
              </a:rPr>
              <a:t>Applikationsnøgle - Muligheder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C1CF374-1772-747A-5544-03078DE50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33" y="1870575"/>
            <a:ext cx="5616427" cy="3116850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E567909-6537-4F68-3F1D-7A3EF67F0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95" y="1960452"/>
            <a:ext cx="5033899" cy="26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939D9-F941-436D-205C-4A80D394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0A35358-97CA-A970-E87D-969457622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531" y="2442124"/>
            <a:ext cx="3429297" cy="1973751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CE075E9-8183-4E79-C373-67115237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174" y="2442124"/>
            <a:ext cx="3322608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8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01C05-E40F-B39C-578F-54CD9AC1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230-240Volt.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A265F93-01D9-D699-25C6-63845485C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64" y="2736190"/>
            <a:ext cx="6561389" cy="2758679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9F18B26-8908-7619-898A-850B988AC65D}"/>
              </a:ext>
            </a:extLst>
          </p:cNvPr>
          <p:cNvSpPr txBox="1"/>
          <p:nvPr/>
        </p:nvSpPr>
        <p:spPr>
          <a:xfrm>
            <a:off x="8098971" y="3564865"/>
            <a:ext cx="305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Venstre side af bund pladen er 230 volt og aldrig højre side!!</a:t>
            </a:r>
          </a:p>
        </p:txBody>
      </p:sp>
    </p:spTree>
    <p:extLst>
      <p:ext uri="{BB962C8B-B14F-4D97-AF65-F5344CB8AC3E}">
        <p14:creationId xmlns:p14="http://schemas.microsoft.com/office/powerpoint/2010/main" val="57013337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341_TF22712842_Win32" id="{43F27160-ED91-4C1B-8285-47C5C28C1312}" vid="{E67D2879-F0C2-4239-A0D5-020458F309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{1C08E865-530D-490A-8ACC-4AD4C2BE7901}tf22712842_win32</Template>
  <TotalTime>147</TotalTime>
  <Words>539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Bookman Old Style</vt:lpstr>
      <vt:lpstr>Calibri</vt:lpstr>
      <vt:lpstr>Cambria Math</vt:lpstr>
      <vt:lpstr>Franklin Gothic Book</vt:lpstr>
      <vt:lpstr>Wingdings</vt:lpstr>
      <vt:lpstr>1_RetrospectVTI</vt:lpstr>
      <vt:lpstr>ECL 2026 – H4</vt:lpstr>
      <vt:lpstr>Styring</vt:lpstr>
      <vt:lpstr>Varmekurve</vt:lpstr>
      <vt:lpstr>Opgaver til varmekurve</vt:lpstr>
      <vt:lpstr>Applikationsnøgle.</vt:lpstr>
      <vt:lpstr>Antal systemer der skal styres.</vt:lpstr>
      <vt:lpstr>Applikationsnøgle - Muligheder</vt:lpstr>
      <vt:lpstr>Opbygning.</vt:lpstr>
      <vt:lpstr>230-240Volt.</vt:lpstr>
      <vt:lpstr>230–240 Volt</vt:lpstr>
      <vt:lpstr>230 volt oversigt.</vt:lpstr>
      <vt:lpstr>Hvad skal vi så bruge af klemmer</vt:lpstr>
      <vt:lpstr>Pumpe 1</vt:lpstr>
      <vt:lpstr>24volt</vt:lpstr>
      <vt:lpstr>24 volt oversigt.</vt:lpstr>
      <vt:lpstr>Hvad skal vi så bruge af klemmer</vt:lpstr>
      <vt:lpstr>Føler S1.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 2024</dc:title>
  <dc:creator>Thomas Saltoft Søndergaard Malm</dc:creator>
  <cp:lastModifiedBy>Thomas Roed Bach-Pedersen</cp:lastModifiedBy>
  <cp:revision>5</cp:revision>
  <dcterms:created xsi:type="dcterms:W3CDTF">2023-11-17T07:48:08Z</dcterms:created>
  <dcterms:modified xsi:type="dcterms:W3CDTF">2026-04-14T06:01:39Z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