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736" r:id="rId2"/>
    <p:sldId id="737" r:id="rId3"/>
    <p:sldId id="738" r:id="rId4"/>
    <p:sldId id="739" r:id="rId5"/>
    <p:sldId id="740" r:id="rId6"/>
    <p:sldId id="741" r:id="rId7"/>
    <p:sldId id="742" r:id="rId8"/>
    <p:sldId id="743" r:id="rId9"/>
    <p:sldId id="752" r:id="rId10"/>
    <p:sldId id="744" r:id="rId11"/>
    <p:sldId id="745" r:id="rId12"/>
    <p:sldId id="751" r:id="rId13"/>
    <p:sldId id="746" r:id="rId14"/>
    <p:sldId id="753" r:id="rId15"/>
    <p:sldId id="747" r:id="rId16"/>
    <p:sldId id="748" r:id="rId17"/>
    <p:sldId id="74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BAC33-77E6-4D41-98DF-9A6702AFF0C7}" v="1" dt="2025-08-22T16:57:39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altoft Søndergaard Malm" userId="e2f75136-f1d0-4e88-86c2-1dc5cc3fd740" providerId="ADAL" clId="{FACBAC33-77E6-4D41-98DF-9A6702AFF0C7}"/>
    <pc:docChg chg="custSel addSld delSld modSld">
      <pc:chgData name="Thomas Saltoft Søndergaard Malm" userId="e2f75136-f1d0-4e88-86c2-1dc5cc3fd740" providerId="ADAL" clId="{FACBAC33-77E6-4D41-98DF-9A6702AFF0C7}" dt="2025-08-22T17:01:28.735" v="338" actId="1076"/>
      <pc:docMkLst>
        <pc:docMk/>
      </pc:docMkLst>
      <pc:sldChg chg="modSp mod">
        <pc:chgData name="Thomas Saltoft Søndergaard Malm" userId="e2f75136-f1d0-4e88-86c2-1dc5cc3fd740" providerId="ADAL" clId="{FACBAC33-77E6-4D41-98DF-9A6702AFF0C7}" dt="2025-08-22T14:24:42.033" v="80" actId="5793"/>
        <pc:sldMkLst>
          <pc:docMk/>
          <pc:sldMk cId="35618902" sldId="743"/>
        </pc:sldMkLst>
        <pc:spChg chg="mod">
          <ac:chgData name="Thomas Saltoft Søndergaard Malm" userId="e2f75136-f1d0-4e88-86c2-1dc5cc3fd740" providerId="ADAL" clId="{FACBAC33-77E6-4D41-98DF-9A6702AFF0C7}" dt="2025-08-22T14:24:42.033" v="80" actId="5793"/>
          <ac:spMkLst>
            <pc:docMk/>
            <pc:sldMk cId="35618902" sldId="743"/>
            <ac:spMk id="7" creationId="{77D4A0AA-7BF7-69EE-FB57-D9A74DDB8A7D}"/>
          </ac:spMkLst>
        </pc:spChg>
      </pc:sldChg>
      <pc:sldChg chg="del">
        <pc:chgData name="Thomas Saltoft Søndergaard Malm" userId="e2f75136-f1d0-4e88-86c2-1dc5cc3fd740" providerId="ADAL" clId="{FACBAC33-77E6-4D41-98DF-9A6702AFF0C7}" dt="2025-08-22T16:54:16.714" v="137" actId="2696"/>
        <pc:sldMkLst>
          <pc:docMk/>
          <pc:sldMk cId="3803172473" sldId="750"/>
        </pc:sldMkLst>
      </pc:sldChg>
      <pc:sldChg chg="modSp mod">
        <pc:chgData name="Thomas Saltoft Søndergaard Malm" userId="e2f75136-f1d0-4e88-86c2-1dc5cc3fd740" providerId="ADAL" clId="{FACBAC33-77E6-4D41-98DF-9A6702AFF0C7}" dt="2025-08-22T14:22:00.203" v="62" actId="1076"/>
        <pc:sldMkLst>
          <pc:docMk/>
          <pc:sldMk cId="12600281" sldId="751"/>
        </pc:sldMkLst>
        <pc:spChg chg="mod">
          <ac:chgData name="Thomas Saltoft Søndergaard Malm" userId="e2f75136-f1d0-4e88-86c2-1dc5cc3fd740" providerId="ADAL" clId="{FACBAC33-77E6-4D41-98DF-9A6702AFF0C7}" dt="2025-08-22T14:22:00.203" v="62" actId="1076"/>
          <ac:spMkLst>
            <pc:docMk/>
            <pc:sldMk cId="12600281" sldId="751"/>
            <ac:spMk id="6" creationId="{8FDF0A58-E047-B26A-5B66-CE785ECE916C}"/>
          </ac:spMkLst>
        </pc:spChg>
      </pc:sldChg>
      <pc:sldChg chg="addSp delSp modSp add mod">
        <pc:chgData name="Thomas Saltoft Søndergaard Malm" userId="e2f75136-f1d0-4e88-86c2-1dc5cc3fd740" providerId="ADAL" clId="{FACBAC33-77E6-4D41-98DF-9A6702AFF0C7}" dt="2025-08-22T16:54:01.755" v="136" actId="20577"/>
        <pc:sldMkLst>
          <pc:docMk/>
          <pc:sldMk cId="2751472535" sldId="752"/>
        </pc:sldMkLst>
        <pc:spChg chg="mod">
          <ac:chgData name="Thomas Saltoft Søndergaard Malm" userId="e2f75136-f1d0-4e88-86c2-1dc5cc3fd740" providerId="ADAL" clId="{FACBAC33-77E6-4D41-98DF-9A6702AFF0C7}" dt="2025-08-22T16:54:01.755" v="136" actId="20577"/>
          <ac:spMkLst>
            <pc:docMk/>
            <pc:sldMk cId="2751472535" sldId="752"/>
            <ac:spMk id="7" creationId="{7BBC2A69-1DDA-5954-9E20-CCB8063F152F}"/>
          </ac:spMkLst>
        </pc:spChg>
        <pc:picChg chg="del">
          <ac:chgData name="Thomas Saltoft Søndergaard Malm" userId="e2f75136-f1d0-4e88-86c2-1dc5cc3fd740" providerId="ADAL" clId="{FACBAC33-77E6-4D41-98DF-9A6702AFF0C7}" dt="2025-08-22T16:53:38.164" v="82" actId="478"/>
          <ac:picMkLst>
            <pc:docMk/>
            <pc:sldMk cId="2751472535" sldId="752"/>
            <ac:picMk id="4" creationId="{8786DA32-8C59-74BC-7C08-968713E65357}"/>
          </ac:picMkLst>
        </pc:picChg>
        <pc:picChg chg="add mod">
          <ac:chgData name="Thomas Saltoft Søndergaard Malm" userId="e2f75136-f1d0-4e88-86c2-1dc5cc3fd740" providerId="ADAL" clId="{FACBAC33-77E6-4D41-98DF-9A6702AFF0C7}" dt="2025-08-22T16:53:44.598" v="86" actId="1076"/>
          <ac:picMkLst>
            <pc:docMk/>
            <pc:sldMk cId="2751472535" sldId="752"/>
            <ac:picMk id="5" creationId="{39D02505-DAEF-B4A9-3D64-BFD6E2F65716}"/>
          </ac:picMkLst>
        </pc:picChg>
      </pc:sldChg>
      <pc:sldChg chg="addSp delSp modSp add mod">
        <pc:chgData name="Thomas Saltoft Søndergaard Malm" userId="e2f75136-f1d0-4e88-86c2-1dc5cc3fd740" providerId="ADAL" clId="{FACBAC33-77E6-4D41-98DF-9A6702AFF0C7}" dt="2025-08-22T17:01:28.735" v="338" actId="1076"/>
        <pc:sldMkLst>
          <pc:docMk/>
          <pc:sldMk cId="360524824" sldId="753"/>
        </pc:sldMkLst>
        <pc:spChg chg="add mod">
          <ac:chgData name="Thomas Saltoft Søndergaard Malm" userId="e2f75136-f1d0-4e88-86c2-1dc5cc3fd740" providerId="ADAL" clId="{FACBAC33-77E6-4D41-98DF-9A6702AFF0C7}" dt="2025-08-22T16:59:52.437" v="334" actId="20577"/>
          <ac:spMkLst>
            <pc:docMk/>
            <pc:sldMk cId="360524824" sldId="753"/>
            <ac:spMk id="7" creationId="{8FC02282-EC8D-8A2E-FC28-E3CD73567B5D}"/>
          </ac:spMkLst>
        </pc:spChg>
        <pc:spChg chg="del mod">
          <ac:chgData name="Thomas Saltoft Søndergaard Malm" userId="e2f75136-f1d0-4e88-86c2-1dc5cc3fd740" providerId="ADAL" clId="{FACBAC33-77E6-4D41-98DF-9A6702AFF0C7}" dt="2025-08-22T16:56:41.632" v="173" actId="478"/>
          <ac:spMkLst>
            <pc:docMk/>
            <pc:sldMk cId="360524824" sldId="753"/>
            <ac:spMk id="9" creationId="{EF397594-E193-B263-5710-36F1727BB862}"/>
          </ac:spMkLst>
        </pc:spChg>
        <pc:picChg chg="add mod">
          <ac:chgData name="Thomas Saltoft Søndergaard Malm" userId="e2f75136-f1d0-4e88-86c2-1dc5cc3fd740" providerId="ADAL" clId="{FACBAC33-77E6-4D41-98DF-9A6702AFF0C7}" dt="2025-08-22T16:57:31.460" v="181" actId="14100"/>
          <ac:picMkLst>
            <pc:docMk/>
            <pc:sldMk cId="360524824" sldId="753"/>
            <ac:picMk id="4" creationId="{57734048-A911-FD58-6920-27A335A18491}"/>
          </ac:picMkLst>
        </pc:picChg>
        <pc:picChg chg="add mod">
          <ac:chgData name="Thomas Saltoft Søndergaard Malm" userId="e2f75136-f1d0-4e88-86c2-1dc5cc3fd740" providerId="ADAL" clId="{FACBAC33-77E6-4D41-98DF-9A6702AFF0C7}" dt="2025-08-22T17:01:28.735" v="338" actId="1076"/>
          <ac:picMkLst>
            <pc:docMk/>
            <pc:sldMk cId="360524824" sldId="753"/>
            <ac:picMk id="6" creationId="{1F4BBEFA-7BE6-21B5-8DAD-00CD93444C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008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51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85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29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69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06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526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89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88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0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486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F490-B330-4060-919E-9B2798709FBE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949D342-2C31-4F69-A40F-3DB88DFF62F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14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20398-C9C0-DF5C-CF53-F348BC4B9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348F9-701A-B7FD-8084-50BCA116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Klimastyring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49B8CD-AABA-A419-EB9D-A5CB7FFE0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152" y="4417110"/>
            <a:ext cx="2668642" cy="1049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ECL 110-210-310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109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2308E-FC4C-8252-6423-23FD9BD56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750EB-14A7-9293-68BF-B89BC322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825" y="608228"/>
            <a:ext cx="2794349" cy="1049235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ECL 210- 310</a:t>
            </a:r>
          </a:p>
        </p:txBody>
      </p:sp>
      <p:pic>
        <p:nvPicPr>
          <p:cNvPr id="3" name="Billede 2" descr="Et billede, der indeholder tekst, linje/række, diagram, Kurve&#10;&#10;Automatisk genereret beskrivelse">
            <a:extLst>
              <a:ext uri="{FF2B5EF4-FFF2-40B4-BE49-F238E27FC236}">
                <a16:creationId xmlns:a16="http://schemas.microsoft.com/office/drawing/2014/main" id="{3E58875D-7079-CE8E-7640-A92579D5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66" y="1751379"/>
            <a:ext cx="5432081" cy="4167528"/>
          </a:xfrm>
          <a:prstGeom prst="rect">
            <a:avLst/>
          </a:prstGeom>
        </p:spPr>
      </p:pic>
      <p:pic>
        <p:nvPicPr>
          <p:cNvPr id="5" name="Pladsholder til indhold 6" descr="Et billede, der indeholder tekst, Font/skrifttype, nummer/tal, menu&#10;&#10;Automatisk genereret beskrivelse">
            <a:extLst>
              <a:ext uri="{FF2B5EF4-FFF2-40B4-BE49-F238E27FC236}">
                <a16:creationId xmlns:a16="http://schemas.microsoft.com/office/drawing/2014/main" id="{72B95DBA-BFB3-96F1-2CB7-8618F466D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22" y="1657463"/>
            <a:ext cx="1274313" cy="4355361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427A97D-3E4D-0CD4-B8D8-4F077F5E04BD}"/>
              </a:ext>
            </a:extLst>
          </p:cNvPr>
          <p:cNvSpPr txBox="1"/>
          <p:nvPr/>
        </p:nvSpPr>
        <p:spPr>
          <a:xfrm>
            <a:off x="1351280" y="2956560"/>
            <a:ext cx="3889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chemeClr val="accent1"/>
                </a:solidFill>
              </a:rPr>
              <a:t>PT 1000 føler</a:t>
            </a:r>
          </a:p>
        </p:txBody>
      </p:sp>
    </p:spTree>
    <p:extLst>
      <p:ext uri="{BB962C8B-B14F-4D97-AF65-F5344CB8AC3E}">
        <p14:creationId xmlns:p14="http://schemas.microsoft.com/office/powerpoint/2010/main" val="25331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D4668-08ED-C1E9-3376-3A17C2F6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197D0-4392-8858-A130-06923472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25" y="561424"/>
            <a:ext cx="2794349" cy="1049235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ECL 210- 310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A5228F7-8A26-EFCA-6AE7-2CE06D93AD81}"/>
              </a:ext>
            </a:extLst>
          </p:cNvPr>
          <p:cNvSpPr txBox="1"/>
          <p:nvPr/>
        </p:nvSpPr>
        <p:spPr>
          <a:xfrm>
            <a:off x="766729" y="1498233"/>
            <a:ext cx="38897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Varmekurve.</a:t>
            </a:r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r>
              <a:rPr lang="da-DK" sz="2800" dirty="0">
                <a:solidFill>
                  <a:schemeClr val="bg1"/>
                </a:solidFill>
              </a:rPr>
              <a:t>Side 55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CCD8E57B-318C-A63B-EABC-4DEA5F58C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790" y="174341"/>
            <a:ext cx="5383369" cy="59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7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65D3BE-E68B-592F-0DCE-E3EB448CF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6AEB1-FEDE-B25C-DFD8-376890A8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25" y="561424"/>
            <a:ext cx="2794349" cy="1049235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ECL 210- 310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8FDF0A58-E047-B26A-5B66-CE785ECE916C}"/>
                  </a:ext>
                </a:extLst>
              </p:cNvPr>
              <p:cNvSpPr txBox="1"/>
              <p:nvPr/>
            </p:nvSpPr>
            <p:spPr>
              <a:xfrm>
                <a:off x="685625" y="1360581"/>
                <a:ext cx="3889798" cy="5381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a-DK" sz="2800" dirty="0"/>
                  <a:t>Varmekurve.</a:t>
                </a:r>
              </a:p>
              <a:p>
                <a:endParaRPr lang="da-DK" sz="2800" dirty="0"/>
              </a:p>
              <a:p>
                <a:r>
                  <a:rPr lang="da-DK" sz="1600" dirty="0"/>
                  <a:t>Eks varmekurve beregning.</a:t>
                </a:r>
              </a:p>
              <a:p>
                <a:endParaRPr lang="da-DK" sz="1600" dirty="0"/>
              </a:p>
              <a:p>
                <a:r>
                  <a:rPr lang="da-DK" sz="1600" dirty="0"/>
                  <a:t>Max fremløbs temp. på 60° minus minimums fremløbs temp. på 20° giver en forskel på 40°</a:t>
                </a:r>
              </a:p>
              <a:p>
                <a:endParaRPr lang="da-DK" sz="1600" dirty="0"/>
              </a:p>
              <a:p>
                <a:r>
                  <a:rPr lang="da-DK" sz="1600" dirty="0"/>
                  <a:t>Her efter er det forskellen mellem -12° ude temp. og 20° rumtemperatur som giver 32°</a:t>
                </a:r>
              </a:p>
              <a:p>
                <a:endParaRPr lang="da-DK" sz="1600" dirty="0"/>
              </a:p>
              <a:p>
                <a:endParaRPr lang="da-DK" sz="1600" dirty="0"/>
              </a:p>
              <a:p>
                <a:endParaRPr lang="da-DK" sz="16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a-DK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da-DK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da-DK" sz="28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da-DK" sz="2800" dirty="0"/>
                  <a:t> </a:t>
                </a:r>
              </a:p>
              <a:p>
                <a:endParaRPr lang="da-DK" sz="2800" dirty="0"/>
              </a:p>
              <a:p>
                <a:r>
                  <a:rPr lang="da-DK" sz="2800" dirty="0">
                    <a:solidFill>
                      <a:schemeClr val="bg1"/>
                    </a:solidFill>
                  </a:rPr>
                  <a:t>Side 56</a:t>
                </a:r>
              </a:p>
            </p:txBody>
          </p:sp>
        </mc:Choice>
        <mc:Fallback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8FDF0A58-E047-B26A-5B66-CE785ECE9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25" y="1360581"/>
                <a:ext cx="3889798" cy="5381986"/>
              </a:xfrm>
              <a:prstGeom prst="rect">
                <a:avLst/>
              </a:prstGeom>
              <a:blipFill>
                <a:blip r:embed="rId2"/>
                <a:stretch>
                  <a:fillRect l="-3130" t="-1246" b="-215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ladsholder til indhold 5" descr="Et billede, der indeholder linje/række, diagram, Parallel, Kurve&#10;&#10;Automatisk genereret beskrivelse">
            <a:extLst>
              <a:ext uri="{FF2B5EF4-FFF2-40B4-BE49-F238E27FC236}">
                <a16:creationId xmlns:a16="http://schemas.microsoft.com/office/drawing/2014/main" id="{C6E4DB55-77FF-EB77-D067-DE81560E5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08" y="755365"/>
            <a:ext cx="6729218" cy="49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53EB5-C342-F499-093F-E7D78435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8AEC5-7AB6-913E-6892-741EA2BA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825" y="561424"/>
            <a:ext cx="2794349" cy="1049235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ECL 210- 310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2ECECFE-E8EC-76DE-EE06-4CAACD02AB7A}"/>
              </a:ext>
            </a:extLst>
          </p:cNvPr>
          <p:cNvSpPr txBox="1"/>
          <p:nvPr/>
        </p:nvSpPr>
        <p:spPr>
          <a:xfrm>
            <a:off x="632714" y="1113706"/>
            <a:ext cx="995662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dirty="0">
                <a:solidFill>
                  <a:schemeClr val="accent1"/>
                </a:solidFill>
              </a:rPr>
              <a:t>Natsænkning</a:t>
            </a:r>
            <a:r>
              <a:rPr lang="da-DK" sz="3600" dirty="0"/>
              <a:t> </a:t>
            </a:r>
          </a:p>
          <a:p>
            <a:br>
              <a:rPr lang="da-DK" sz="1600" dirty="0"/>
            </a:br>
            <a:r>
              <a:rPr lang="da-DK" sz="1600" b="0" i="0" dirty="0">
                <a:effectLst/>
                <a:latin typeface="Open Sans" panose="020B0606030504020204" pitchFamily="34" charset="0"/>
              </a:rPr>
              <a:t>At sænke sine varmeomkostninger ved hjælp af natsænkning er lettere end man tror. </a:t>
            </a:r>
            <a:br>
              <a:rPr lang="da-DK" sz="1600" b="0" i="0" dirty="0">
                <a:effectLst/>
                <a:latin typeface="Open Sans" panose="020B0606030504020204" pitchFamily="34" charset="0"/>
              </a:rPr>
            </a:br>
            <a:r>
              <a:rPr lang="da-DK" sz="1600" dirty="0">
                <a:latin typeface="Open Sans" panose="020B0606030504020204" pitchFamily="34" charset="0"/>
              </a:rPr>
              <a:t>Erfarings</a:t>
            </a:r>
            <a:r>
              <a:rPr lang="da-DK" sz="1600" b="0" i="0" dirty="0">
                <a:effectLst/>
                <a:latin typeface="Open Sans" panose="020B0606030504020204" pitchFamily="34" charset="0"/>
              </a:rPr>
              <a:t>tal siger hvis du sænker temperaturen med 1 grad så sænke du energiforbruget med 5-8 %. </a:t>
            </a:r>
            <a:br>
              <a:rPr lang="da-DK" sz="1600" b="0" i="0" dirty="0">
                <a:effectLst/>
                <a:latin typeface="Open Sans" panose="020B0606030504020204" pitchFamily="34" charset="0"/>
              </a:rPr>
            </a:br>
            <a:endParaRPr lang="da-DK" sz="1600" b="0" i="0" dirty="0">
              <a:effectLst/>
              <a:latin typeface="Open Sans" panose="020B0606030504020204" pitchFamily="34" charset="0"/>
            </a:endParaRPr>
          </a:p>
          <a:p>
            <a:r>
              <a:rPr lang="da-DK" sz="1600" b="0" i="0" dirty="0">
                <a:effectLst/>
                <a:latin typeface="Open Sans" panose="020B0606030504020204" pitchFamily="34" charset="0"/>
              </a:rPr>
              <a:t>Når man taler om natsænkning og </a:t>
            </a:r>
            <a:r>
              <a:rPr lang="da-DK" sz="1600" dirty="0">
                <a:latin typeface="Open Sans" panose="020B0606030504020204" pitchFamily="34" charset="0"/>
              </a:rPr>
              <a:t>energibesparelse</a:t>
            </a:r>
            <a:r>
              <a:rPr lang="da-DK" sz="1600" b="0" i="0" dirty="0">
                <a:effectLst/>
                <a:latin typeface="Open Sans" panose="020B0606030504020204" pitchFamily="34" charset="0"/>
              </a:rPr>
              <a:t> så kan du regne med en middeltemperatur over døgnet. Hvis du sænker temperaturen med 4 grader i otte timer i af døgnets fireogtyve timer så har du sænket middeltemperaturen med 1,33 grader. Det vil medføre en energibesparelse på ca. 6,7 %.</a:t>
            </a:r>
          </a:p>
          <a:p>
            <a:endParaRPr lang="da-DK" sz="1600" dirty="0">
              <a:latin typeface="Open Sans" panose="020B0606030504020204" pitchFamily="34" charset="0"/>
            </a:endParaRPr>
          </a:p>
          <a:p>
            <a:endParaRPr lang="da-DK" sz="1600" dirty="0">
              <a:latin typeface="Open Sans" panose="020B0606030504020204" pitchFamily="34" charset="0"/>
            </a:endParaRPr>
          </a:p>
          <a:p>
            <a:endParaRPr lang="da-DK" sz="1600" dirty="0">
              <a:solidFill>
                <a:schemeClr val="accent1"/>
              </a:solidFill>
              <a:latin typeface="Open Sans" panose="020B0606030504020204" pitchFamily="34" charset="0"/>
            </a:endParaRPr>
          </a:p>
          <a:p>
            <a:r>
              <a:rPr lang="da-DK" sz="1600" dirty="0">
                <a:solidFill>
                  <a:schemeClr val="accent1"/>
                </a:solidFill>
                <a:latin typeface="Open Sans" panose="020B0606030504020204" pitchFamily="34" charset="0"/>
              </a:rPr>
              <a:t>	-</a:t>
            </a:r>
            <a:r>
              <a:rPr lang="da-DK" dirty="0">
                <a:solidFill>
                  <a:schemeClr val="accent1"/>
                </a:solidFill>
              </a:rPr>
              <a:t>Fugt </a:t>
            </a:r>
          </a:p>
          <a:p>
            <a:r>
              <a:rPr lang="da-DK" dirty="0">
                <a:solidFill>
                  <a:schemeClr val="accent1"/>
                </a:solidFill>
              </a:rPr>
              <a:t>	-Kuldebro i mellem rum </a:t>
            </a:r>
          </a:p>
          <a:p>
            <a:r>
              <a:rPr lang="da-DK" dirty="0">
                <a:solidFill>
                  <a:schemeClr val="accent1"/>
                </a:solidFill>
              </a:rPr>
              <a:t>	-Varmeværkets bestemmelser 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0938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AAD62-42EB-1403-03CE-B395AE5C7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267D-F879-C8E0-EE65-B8D0C92E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825" y="561424"/>
            <a:ext cx="2794349" cy="1049235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ECL 210- 310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7734048-A911-FD58-6920-27A335A18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3" y="1362100"/>
            <a:ext cx="8231198" cy="319017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F4BBEFA-7BE6-21B5-8DAD-00CD9344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713" y="3047577"/>
            <a:ext cx="2992737" cy="283926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FC02282-EC8D-8A2E-FC28-E3CD73567B5D}"/>
              </a:ext>
            </a:extLst>
          </p:cNvPr>
          <p:cNvSpPr txBox="1"/>
          <p:nvPr/>
        </p:nvSpPr>
        <p:spPr>
          <a:xfrm>
            <a:off x="499730" y="4737392"/>
            <a:ext cx="7773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 MWh koster ca. mellem 650kr og 1000kr alt efter hvor i landet man er!</a:t>
            </a:r>
          </a:p>
          <a:p>
            <a:endParaRPr lang="da-DK" dirty="0"/>
          </a:p>
          <a:p>
            <a:r>
              <a:rPr lang="da-DK" dirty="0"/>
              <a:t>790kWh + 395 kWh = 1,185MWh * 800kr = 948kr om året.</a:t>
            </a:r>
          </a:p>
        </p:txBody>
      </p:sp>
    </p:spTree>
    <p:extLst>
      <p:ext uri="{BB962C8B-B14F-4D97-AF65-F5344CB8AC3E}">
        <p14:creationId xmlns:p14="http://schemas.microsoft.com/office/powerpoint/2010/main" val="360524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6D766-8630-8F7D-073A-6D14D90FF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555C7-4035-755E-C474-878D464B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5" y="683344"/>
            <a:ext cx="4473785" cy="3370496"/>
          </a:xfrm>
        </p:spPr>
        <p:txBody>
          <a:bodyPr>
            <a:normAutofit/>
          </a:bodyPr>
          <a:lstStyle/>
          <a:p>
            <a:r>
              <a:rPr lang="da-DK" sz="3600" dirty="0"/>
              <a:t>ECL 210- 310</a:t>
            </a:r>
            <a:br>
              <a:rPr lang="da-DK" sz="3600" dirty="0"/>
            </a:br>
            <a:br>
              <a:rPr lang="da-DK" sz="3600" dirty="0"/>
            </a:br>
            <a:br>
              <a:rPr lang="da-DK" sz="3600" dirty="0"/>
            </a:br>
            <a:r>
              <a:rPr lang="da-DK" sz="2000" dirty="0"/>
              <a:t>Rampefunktion</a:t>
            </a:r>
            <a:br>
              <a:rPr lang="da-DK" sz="3600" dirty="0"/>
            </a:br>
            <a:endParaRPr lang="da-DK" sz="3600" dirty="0"/>
          </a:p>
        </p:txBody>
      </p:sp>
      <p:pic>
        <p:nvPicPr>
          <p:cNvPr id="3" name="Pladsholder til indhold 6" descr="Et billede, der indeholder tekst, linje/række, diagram, Parallel&#10;&#10;Automatisk genereret beskrivelse">
            <a:extLst>
              <a:ext uri="{FF2B5EF4-FFF2-40B4-BE49-F238E27FC236}">
                <a16:creationId xmlns:a16="http://schemas.microsoft.com/office/drawing/2014/main" id="{DBEAC07E-D990-C2B6-7108-A335DB7A2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47" y="543690"/>
            <a:ext cx="6583578" cy="5278214"/>
          </a:xfrm>
        </p:spPr>
      </p:pic>
    </p:spTree>
    <p:extLst>
      <p:ext uri="{BB962C8B-B14F-4D97-AF65-F5344CB8AC3E}">
        <p14:creationId xmlns:p14="http://schemas.microsoft.com/office/powerpoint/2010/main" val="82122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02FA4B-A134-A7EC-5359-BEC7152EF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DF741-AAA6-52A0-8514-2EA99560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5" y="683344"/>
            <a:ext cx="4473785" cy="3370496"/>
          </a:xfrm>
        </p:spPr>
        <p:txBody>
          <a:bodyPr>
            <a:normAutofit/>
          </a:bodyPr>
          <a:lstStyle/>
          <a:p>
            <a:r>
              <a:rPr lang="da-DK" sz="3600" dirty="0"/>
              <a:t>ECL 210- 310</a:t>
            </a:r>
            <a:br>
              <a:rPr lang="da-DK" sz="3600" dirty="0"/>
            </a:br>
            <a:br>
              <a:rPr lang="da-DK" sz="3600" dirty="0"/>
            </a:br>
            <a:br>
              <a:rPr lang="da-DK" sz="3600" dirty="0"/>
            </a:br>
            <a:r>
              <a:rPr lang="da-DK" sz="2000" dirty="0"/>
              <a:t>Optimering funktion</a:t>
            </a:r>
            <a:br>
              <a:rPr lang="da-DK" sz="3600" dirty="0"/>
            </a:br>
            <a:endParaRPr lang="da-DK" sz="3600" dirty="0"/>
          </a:p>
        </p:txBody>
      </p:sp>
      <p:pic>
        <p:nvPicPr>
          <p:cNvPr id="6" name="Pladsholder til indhold 5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F4E9EDBA-6CB6-9582-EC37-F88167C2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61" y="1339850"/>
            <a:ext cx="7207764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6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E90D8A-E4C8-22F4-8DEA-A31669528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1D290-0F7F-E28B-DCAA-2B90999E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5" y="683344"/>
            <a:ext cx="4473785" cy="3370496"/>
          </a:xfrm>
        </p:spPr>
        <p:txBody>
          <a:bodyPr>
            <a:normAutofit/>
          </a:bodyPr>
          <a:lstStyle/>
          <a:p>
            <a:r>
              <a:rPr lang="da-DK" sz="3600" dirty="0"/>
              <a:t>ECL 210- 310</a:t>
            </a:r>
            <a:br>
              <a:rPr lang="da-DK" sz="3600" dirty="0"/>
            </a:br>
            <a:br>
              <a:rPr lang="da-DK" sz="3600" dirty="0"/>
            </a:br>
            <a:br>
              <a:rPr lang="da-DK" sz="3600" dirty="0"/>
            </a:br>
            <a:r>
              <a:rPr lang="da-DK" sz="2000" dirty="0"/>
              <a:t>Boost funktion</a:t>
            </a:r>
            <a:br>
              <a:rPr lang="da-DK" sz="3600" dirty="0"/>
            </a:br>
            <a:endParaRPr lang="da-DK" sz="3600" dirty="0"/>
          </a:p>
        </p:txBody>
      </p:sp>
      <p:pic>
        <p:nvPicPr>
          <p:cNvPr id="3" name="Pladsholder til indhold 6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32925C09-018E-0C90-573E-8B9A2FCC5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34" y="1889760"/>
            <a:ext cx="7412691" cy="3568171"/>
          </a:xfrm>
        </p:spPr>
      </p:pic>
    </p:spTree>
    <p:extLst>
      <p:ext uri="{BB962C8B-B14F-4D97-AF65-F5344CB8AC3E}">
        <p14:creationId xmlns:p14="http://schemas.microsoft.com/office/powerpoint/2010/main" val="202342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7A580-F113-5EC8-49C9-9D598696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da-DK" sz="3600" dirty="0"/>
              <a:t>ECL 110</a:t>
            </a:r>
          </a:p>
        </p:txBody>
      </p:sp>
      <p:pic>
        <p:nvPicPr>
          <p:cNvPr id="4" name="Pladsholder til indhold 5" descr="Et billede, der indeholder elektronik, Elektronisk enhed, clockradio, indendørs&#10;&#10;Automatisk genereret beskrivelse">
            <a:extLst>
              <a:ext uri="{FF2B5EF4-FFF2-40B4-BE49-F238E27FC236}">
                <a16:creationId xmlns:a16="http://schemas.microsoft.com/office/drawing/2014/main" id="{A7AA114C-2465-7CA9-3E09-BD3B6DEE1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38" y="2109918"/>
            <a:ext cx="4820323" cy="3238952"/>
          </a:xfrm>
        </p:spPr>
      </p:pic>
    </p:spTree>
    <p:extLst>
      <p:ext uri="{BB962C8B-B14F-4D97-AF65-F5344CB8AC3E}">
        <p14:creationId xmlns:p14="http://schemas.microsoft.com/office/powerpoint/2010/main" val="335783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71A48A-F395-DAAB-F494-A81F24390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57D78-87C1-2C62-3FE8-D1C4E526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804519"/>
            <a:ext cx="2794349" cy="1049235"/>
          </a:xfrm>
        </p:spPr>
        <p:txBody>
          <a:bodyPr>
            <a:normAutofit/>
          </a:bodyPr>
          <a:lstStyle/>
          <a:p>
            <a:r>
              <a:rPr lang="da-DK" sz="3600" dirty="0"/>
              <a:t>ECL 110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F58D5D0-CBB2-7135-F06A-185ADE9B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94" y="2025352"/>
            <a:ext cx="4243543" cy="3450613"/>
          </a:xfrm>
        </p:spPr>
        <p:txBody>
          <a:bodyPr/>
          <a:lstStyle/>
          <a:p>
            <a:r>
              <a:rPr lang="en-US" dirty="0" err="1"/>
              <a:t>Inddirekte</a:t>
            </a:r>
            <a:r>
              <a:rPr lang="en-US" dirty="0"/>
              <a:t> </a:t>
            </a:r>
            <a:r>
              <a:rPr lang="en-US" dirty="0" err="1"/>
              <a:t>anlæg</a:t>
            </a:r>
            <a:r>
              <a:rPr lang="en-US" dirty="0"/>
              <a:t> </a:t>
            </a:r>
            <a:r>
              <a:rPr lang="da-DK" dirty="0"/>
              <a:t>fjernvarme</a:t>
            </a:r>
          </a:p>
          <a:p>
            <a:r>
              <a:rPr lang="da-DK" dirty="0"/>
              <a:t>Direkte anlæg med</a:t>
            </a:r>
            <a:r>
              <a:rPr lang="en-US" dirty="0"/>
              <a:t> </a:t>
            </a:r>
            <a:r>
              <a:rPr lang="da-DK" dirty="0"/>
              <a:t>opblanding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2F5A30C-13C9-151E-E068-B6590662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388" y="550241"/>
            <a:ext cx="6130928" cy="260702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E770449-6E2B-3D26-41A5-A45D9DEB2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388" y="3330717"/>
            <a:ext cx="6046818" cy="26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1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DCA46-6769-7160-51F6-FB1AD07A9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6A743-3868-731D-15D7-D7F3C61B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804519"/>
            <a:ext cx="2794349" cy="1049235"/>
          </a:xfrm>
        </p:spPr>
        <p:txBody>
          <a:bodyPr>
            <a:normAutofit/>
          </a:bodyPr>
          <a:lstStyle/>
          <a:p>
            <a:r>
              <a:rPr lang="da-DK" sz="3600" dirty="0"/>
              <a:t>ECL 110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FFE5D58-806D-B4F2-E1DB-D781A2B5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94" y="2025352"/>
            <a:ext cx="4243543" cy="3450613"/>
          </a:xfrm>
        </p:spPr>
        <p:txBody>
          <a:bodyPr/>
          <a:lstStyle/>
          <a:p>
            <a:r>
              <a:rPr lang="en-US" dirty="0" err="1"/>
              <a:t>Opvarmning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brugsvand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9C527C6-534A-D729-4122-CC57B6C3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908" y="1853754"/>
            <a:ext cx="7133410" cy="269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5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523CA-15C2-3025-30D6-820A4E26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6FC24-7166-5468-81B1-B3AD6DB5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804519"/>
            <a:ext cx="2794349" cy="1049235"/>
          </a:xfrm>
        </p:spPr>
        <p:txBody>
          <a:bodyPr>
            <a:normAutofit/>
          </a:bodyPr>
          <a:lstStyle/>
          <a:p>
            <a:r>
              <a:rPr lang="da-DK" sz="3600" dirty="0"/>
              <a:t>ECL 110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9544766-3CFB-68A1-3726-677D4E7B2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94" y="2025352"/>
            <a:ext cx="4243543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El-diagram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3" name="Pladsholder til indhold 6" descr="Et billede, der indeholder tekst, diagram, Plan, Teknisk tegning&#10;&#10;Automatisk genereret beskrivelse">
            <a:extLst>
              <a:ext uri="{FF2B5EF4-FFF2-40B4-BE49-F238E27FC236}">
                <a16:creationId xmlns:a16="http://schemas.microsoft.com/office/drawing/2014/main" id="{85106C4C-205E-C56B-0DD7-8B6FF4D98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96" y="1599013"/>
            <a:ext cx="6427529" cy="36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839C2-1FED-600F-DEA9-0C90AF83A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5B575-6C0E-544D-0C88-DC8C8F5F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825" y="608228"/>
            <a:ext cx="2794349" cy="1049235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ECL 210- 310</a:t>
            </a:r>
          </a:p>
        </p:txBody>
      </p:sp>
      <p:pic>
        <p:nvPicPr>
          <p:cNvPr id="4" name="Pladsholder til indhold 6" descr="Et billede, der indeholder Husholdningsapparater, elektronik, mikrobølgeovn, design&#10;&#10;Automatisk genereret beskrivelse">
            <a:extLst>
              <a:ext uri="{FF2B5EF4-FFF2-40B4-BE49-F238E27FC236}">
                <a16:creationId xmlns:a16="http://schemas.microsoft.com/office/drawing/2014/main" id="{0174E6E3-6375-2F60-8D0C-FC802BB49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96" y="1720850"/>
            <a:ext cx="539080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8BE38-361D-1D18-AF45-AE6F45617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96B34-54E5-9778-7013-53658239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825" y="608228"/>
            <a:ext cx="2794349" cy="1049235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ECL 210- 310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EF26B14-C64C-3E5A-C8F9-23C41D07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02" y="1657463"/>
            <a:ext cx="7023818" cy="396065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BDCECB1-4806-0001-379D-E5CB102BC196}"/>
              </a:ext>
            </a:extLst>
          </p:cNvPr>
          <p:cNvSpPr txBox="1"/>
          <p:nvPr/>
        </p:nvSpPr>
        <p:spPr>
          <a:xfrm>
            <a:off x="661301" y="2992928"/>
            <a:ext cx="3861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chemeClr val="accent1"/>
                </a:solidFill>
              </a:rPr>
              <a:t>Applikationsnøgle 237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indirekte fjernvarme med varmtvandsbeholder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3787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89203-168A-69BA-EF3D-8C5E24675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10513-11A2-80C8-2E42-5369FCB8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825" y="608228"/>
            <a:ext cx="2794349" cy="1049235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ECL 210- 310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7D4A0AA-7BF7-69EE-FB57-D9A74DDB8A7D}"/>
              </a:ext>
            </a:extLst>
          </p:cNvPr>
          <p:cNvSpPr txBox="1"/>
          <p:nvPr/>
        </p:nvSpPr>
        <p:spPr>
          <a:xfrm>
            <a:off x="661301" y="2992928"/>
            <a:ext cx="38615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chemeClr val="accent1"/>
                </a:solidFill>
              </a:rPr>
              <a:t>Applikationsnøgle 237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Indirekte fjernvarme med varmtvandsbeholder efter </a:t>
            </a:r>
          </a:p>
          <a:p>
            <a:r>
              <a:rPr lang="da-DK" dirty="0"/>
              <a:t>Veksler.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9C7FA59-38A9-26D8-63A9-06B9A5E04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441" y="1772950"/>
            <a:ext cx="7857669" cy="33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1C64B-9B7A-0F58-DC0A-3AC16D2FF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8B6D5-56CE-26CF-5765-ED88312D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825" y="608228"/>
            <a:ext cx="2794349" cy="1049235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ECL 210- 310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BBC2A69-1DDA-5954-9E20-CCB8063F152F}"/>
              </a:ext>
            </a:extLst>
          </p:cNvPr>
          <p:cNvSpPr txBox="1"/>
          <p:nvPr/>
        </p:nvSpPr>
        <p:spPr>
          <a:xfrm>
            <a:off x="661301" y="2992928"/>
            <a:ext cx="3861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chemeClr val="accent1"/>
                </a:solidFill>
              </a:rPr>
              <a:t>Applikationsnøgle 230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Indirekte fjernvarme </a:t>
            </a:r>
            <a:r>
              <a:rPr lang="da-DK" dirty="0"/>
              <a:t>anlæg.</a:t>
            </a:r>
            <a:endParaRPr lang="da-DK" sz="18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9D02505-DAEF-B4A9-3D64-BFD6E2F65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546" y="1845874"/>
            <a:ext cx="7550753" cy="33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i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666</TotalTime>
  <Words>289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Open Sans</vt:lpstr>
      <vt:lpstr>Rockwell</vt:lpstr>
      <vt:lpstr>Galleri</vt:lpstr>
      <vt:lpstr>Klimastyring</vt:lpstr>
      <vt:lpstr>ECL 110</vt:lpstr>
      <vt:lpstr>ECL 110</vt:lpstr>
      <vt:lpstr>ECL 110</vt:lpstr>
      <vt:lpstr>ECL 110</vt:lpstr>
      <vt:lpstr>ECL 210- 310</vt:lpstr>
      <vt:lpstr>ECL 210- 310</vt:lpstr>
      <vt:lpstr>ECL 210- 310</vt:lpstr>
      <vt:lpstr>ECL 210- 310</vt:lpstr>
      <vt:lpstr>ECL 210- 310</vt:lpstr>
      <vt:lpstr>ECL 210- 310</vt:lpstr>
      <vt:lpstr>ECL 210- 310</vt:lpstr>
      <vt:lpstr>ECL 210- 310</vt:lpstr>
      <vt:lpstr>ECL 210- 310</vt:lpstr>
      <vt:lpstr>ECL 210- 310   Rampefunktion </vt:lpstr>
      <vt:lpstr>ECL 210- 310   Optimering funktion </vt:lpstr>
      <vt:lpstr>ECL 210- 310   Boost funktion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Saltoft Søndergaard Malm</dc:creator>
  <cp:lastModifiedBy>Thomas Saltoft Søndergaard Malm</cp:lastModifiedBy>
  <cp:revision>1</cp:revision>
  <dcterms:created xsi:type="dcterms:W3CDTF">2025-08-21T05:51:18Z</dcterms:created>
  <dcterms:modified xsi:type="dcterms:W3CDTF">2025-08-22T17:01:31Z</dcterms:modified>
</cp:coreProperties>
</file>