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95" r:id="rId2"/>
    <p:sldId id="349" r:id="rId3"/>
    <p:sldId id="387" r:id="rId4"/>
    <p:sldId id="388" r:id="rId5"/>
    <p:sldId id="390" r:id="rId6"/>
    <p:sldId id="357" r:id="rId7"/>
    <p:sldId id="389" r:id="rId8"/>
    <p:sldId id="362" r:id="rId9"/>
    <p:sldId id="339" r:id="rId10"/>
  </p:sldIdLst>
  <p:sldSz cx="12192000" cy="6858000"/>
  <p:notesSz cx="6858000" cy="9144000"/>
  <p:custDataLst>
    <p:tags r:id="rId12"/>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BAE18F"/>
    <a:srgbClr val="002F8E"/>
    <a:srgbClr val="FF6600"/>
    <a:srgbClr val="190AF5"/>
    <a:srgbClr val="F3F6C6"/>
    <a:srgbClr val="CCFFCC"/>
    <a:srgbClr val="F7D8C5"/>
    <a:srgbClr val="FBEBE1"/>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0820" autoAdjust="0"/>
  </p:normalViewPr>
  <p:slideViewPr>
    <p:cSldViewPr snapToGrid="0">
      <p:cViewPr varScale="1">
        <p:scale>
          <a:sx n="66" d="100"/>
          <a:sy n="66" d="100"/>
        </p:scale>
        <p:origin x="127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8BF32-9E96-4F3F-B394-B518D7541D31}" type="datetimeFigureOut">
              <a:rPr lang="da-DK" smtClean="0"/>
              <a:t>26-01-2024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07159-4FC3-4D8F-8047-6F7DA5B2190B}" type="slidenum">
              <a:rPr lang="da-DK" smtClean="0"/>
              <a:t>‹nr.›</a:t>
            </a:fld>
            <a:endParaRPr lang="da-DK" dirty="0"/>
          </a:p>
        </p:txBody>
      </p:sp>
    </p:spTree>
    <p:extLst>
      <p:ext uri="{BB962C8B-B14F-4D97-AF65-F5344CB8AC3E}">
        <p14:creationId xmlns:p14="http://schemas.microsoft.com/office/powerpoint/2010/main" val="18716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8DE07159-4FC3-4D8F-8047-6F7DA5B2190B}" type="slidenum">
              <a:rPr lang="da-DK" smtClean="0"/>
              <a:t>1</a:t>
            </a:fld>
            <a:endParaRPr lang="da-DK" dirty="0"/>
          </a:p>
        </p:txBody>
      </p:sp>
    </p:spTree>
    <p:extLst>
      <p:ext uri="{BB962C8B-B14F-4D97-AF65-F5344CB8AC3E}">
        <p14:creationId xmlns:p14="http://schemas.microsoft.com/office/powerpoint/2010/main" val="80383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video:</a:t>
            </a:r>
          </a:p>
          <a:p>
            <a:r>
              <a:rPr lang="da-DK" dirty="0">
                <a:solidFill>
                  <a:srgbClr val="000000"/>
                </a:solidFill>
                <a:latin typeface="Calibri" panose="020F0502020204030204" pitchFamily="34" charset="0"/>
                <a:sym typeface=""/>
              </a:rPr>
              <a:t>Velkommen til dette kursus i kursusrækken, som også handler om arbejdsmiljø. I dette kursus gennemgår vi emnet psykisk arbejdsmiljø, hvilket blandt andet omfatter temaer som trivsel, stress, konflikter og krænkelser. Lad os dykke ned i det.</a:t>
            </a:r>
          </a:p>
        </p:txBody>
      </p:sp>
      <p:sp>
        <p:nvSpPr>
          <p:cNvPr id="4" name="Pladsholder til slidenummer 3"/>
          <p:cNvSpPr>
            <a:spLocks noGrp="1"/>
          </p:cNvSpPr>
          <p:nvPr>
            <p:ph type="sldNum" sz="quarter" idx="5"/>
          </p:nvPr>
        </p:nvSpPr>
        <p:spPr/>
        <p:txBody>
          <a:bodyPr/>
          <a:lstStyle/>
          <a:p>
            <a:fld id="{8DE07159-4FC3-4D8F-8047-6F7DA5B2190B}" type="slidenum">
              <a:rPr lang="da-DK" smtClean="0"/>
              <a:t>2</a:t>
            </a:fld>
            <a:endParaRPr lang="da-DK"/>
          </a:p>
        </p:txBody>
      </p:sp>
    </p:spTree>
    <p:extLst>
      <p:ext uri="{BB962C8B-B14F-4D97-AF65-F5344CB8AC3E}">
        <p14:creationId xmlns:p14="http://schemas.microsoft.com/office/powerpoint/2010/main" val="349304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er ikke kun de fysiske forhold på arbejdspladsen, som skal være i orden. I skal også have et sundt psykisk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Derfor er et andet stort emne inden for arbejdsmiljø det psykiske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vi taler om det psykiske arbejdsmiljø, taler vi typisk om psykiske, sociale og organisatoriske forhold på arbejdspladsen, som kan påvirke dig og dine kollegaer enten positivt eller negativt.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Positivt set er det eksempelvis trivsel, arbejdsglæde og et godt forhold til chefen, kollegaerne og kunderne.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Negativt set er det i stedet mistrivsel, mangel på arbejdsglæde, mulige klikedannelser, mobning, konflikter og lignende.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Et negativt psykisk arbejdsmiljø kan medføre faldende produktivitet, dårligt samarbejde, opsigelse, øget sygefravær, stress, depression og potentielt fysiske helbredsproblemer.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Problemer med det psykiske arbejdsmiljø kan også udspringe af opgave eller tidspres, uklare eller modstridende krav, bekymringer i nedgangstider, forandringer, monotont arbejde, mangel på indflydelse på eget arbejde, og ting som skiftehold, natarbejde og </a:t>
            </a:r>
            <a:r>
              <a:rPr lang="da-DK" dirty="0" err="1">
                <a:solidFill>
                  <a:srgbClr val="000000"/>
                </a:solidFill>
                <a:latin typeface="Calibri" panose="020F0502020204030204" pitchFamily="34" charset="0"/>
                <a:sym typeface=""/>
              </a:rPr>
              <a:t>alenearbejde</a:t>
            </a:r>
            <a:r>
              <a:rPr lang="da-DK" dirty="0">
                <a:solidFill>
                  <a:srgbClr val="000000"/>
                </a:solidFill>
                <a:latin typeface="Calibri" panose="020F0502020204030204" pitchFamily="34" charset="0"/>
                <a:sym typeface=""/>
              </a:rPr>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Hertil kommer så de mere ”hårde” aspekter af det psykiske arbejdsmiljø som vold og trusler, krænkelser, chikane og mobning.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psykiske arbejdsmiljø dækker altså meget bredt og berører mange emner, som påvirker vores arbejdsliv og dermed også vores generelle liv og livskvalitet.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er derfor mindst lige så vigtigt, at du siger fra over dårlige psykiske forhold på arbejdspladsen, og ikke kun dårlige eller farlige fysiske forhold. Alle disse emner er naturligvis også nogle, som du kan gå til din arbejdsmiljørepræsentant med.</a:t>
            </a:r>
          </a:p>
        </p:txBody>
      </p:sp>
      <p:sp>
        <p:nvSpPr>
          <p:cNvPr id="4" name="Pladsholder til slidenummer 3"/>
          <p:cNvSpPr>
            <a:spLocks noGrp="1"/>
          </p:cNvSpPr>
          <p:nvPr>
            <p:ph type="sldNum" sz="quarter" idx="5"/>
          </p:nvPr>
        </p:nvSpPr>
        <p:spPr/>
        <p:txBody>
          <a:bodyPr/>
          <a:lstStyle/>
          <a:p>
            <a:fld id="{8DE07159-4FC3-4D8F-8047-6F7DA5B2190B}" type="slidenum">
              <a:rPr lang="da-DK" smtClean="0"/>
              <a:t>3</a:t>
            </a:fld>
            <a:endParaRPr lang="da-DK"/>
          </a:p>
        </p:txBody>
      </p:sp>
    </p:spTree>
    <p:extLst>
      <p:ext uri="{BB962C8B-B14F-4D97-AF65-F5344CB8AC3E}">
        <p14:creationId xmlns:p14="http://schemas.microsoft.com/office/powerpoint/2010/main" val="195392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a:t>
            </a:r>
          </a:p>
          <a:p>
            <a:r>
              <a:rPr lang="da-DK" sz="1200" dirty="0"/>
              <a:t>Men hvad skal der egentlig til for at skabe et godt psykisk arbejdsmiljø? Spørgsmålet er nemt nok at stille, men måske noget vanskeligere at give et præcist svar på. Der er mange overvejelser at gøre, når man vil udvikle et godt psykisk arbejdsmiljø. Det kan omfatte.</a:t>
            </a:r>
          </a:p>
          <a:p>
            <a:r>
              <a:rPr lang="da-DK" sz="1200" dirty="0"/>
              <a:t>At sikre at medarbejderne har medindflydelse på eget arbejde og større beslutninger.</a:t>
            </a:r>
          </a:p>
          <a:p>
            <a:r>
              <a:rPr lang="da-DK" sz="1200" dirty="0"/>
              <a:t>At skabe mening med arbejdet.</a:t>
            </a:r>
          </a:p>
          <a:p>
            <a:r>
              <a:rPr lang="da-DK" sz="1200" dirty="0"/>
              <a:t>At informere og inddrage om ændringer og nye tiltag.</a:t>
            </a:r>
          </a:p>
          <a:p>
            <a:r>
              <a:rPr lang="da-DK" sz="1200" dirty="0"/>
              <a:t>At udvikle ledelsesstile, der reducerer stress.</a:t>
            </a:r>
          </a:p>
          <a:p>
            <a:r>
              <a:rPr lang="da-DK" sz="1200" dirty="0"/>
              <a:t>At sikre at eksempelvis aflønningssystemer og bonusordninger opleves som retfærdige.</a:t>
            </a:r>
          </a:p>
          <a:p>
            <a:r>
              <a:rPr lang="da-DK" sz="1200" dirty="0"/>
              <a:t>At håndtere konflikter og uoverensstemmelser, så de ikke udvikler sig.</a:t>
            </a:r>
          </a:p>
          <a:p>
            <a:r>
              <a:rPr lang="da-DK" sz="1200" dirty="0"/>
              <a:t>At skabe de rette betingelser for gode kollegiale relationer.</a:t>
            </a:r>
          </a:p>
          <a:p>
            <a:r>
              <a:rPr lang="da-DK" sz="1200" dirty="0"/>
              <a:t>At dyrke en kultur på arbejdspladsen, der gør det muligt at tale åbent sammen, også om problemer.</a:t>
            </a:r>
          </a:p>
          <a:p>
            <a:r>
              <a:rPr lang="da-DK" sz="1200" dirty="0"/>
              <a:t>At arbejde for, at ledere og medarbejdere kender deres opgaver og succeskriterier, både i forhold til sig selv og virksomheden som helhed.</a:t>
            </a:r>
          </a:p>
        </p:txBody>
      </p:sp>
      <p:sp>
        <p:nvSpPr>
          <p:cNvPr id="4" name="Pladsholder til slidenummer 3"/>
          <p:cNvSpPr>
            <a:spLocks noGrp="1"/>
          </p:cNvSpPr>
          <p:nvPr>
            <p:ph type="sldNum" sz="quarter" idx="5"/>
          </p:nvPr>
        </p:nvSpPr>
        <p:spPr/>
        <p:txBody>
          <a:bodyPr/>
          <a:lstStyle/>
          <a:p>
            <a:fld id="{8DE07159-4FC3-4D8F-8047-6F7DA5B2190B}" type="slidenum">
              <a:rPr lang="da-DK" smtClean="0"/>
              <a:t>4</a:t>
            </a:fld>
            <a:endParaRPr lang="da-DK"/>
          </a:p>
        </p:txBody>
      </p:sp>
    </p:spTree>
    <p:extLst>
      <p:ext uri="{BB962C8B-B14F-4D97-AF65-F5344CB8AC3E}">
        <p14:creationId xmlns:p14="http://schemas.microsoft.com/office/powerpoint/2010/main" val="326968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Speak:</a:t>
            </a:r>
          </a:p>
          <a:p>
            <a:r>
              <a:rPr lang="da-DK" sz="1200" dirty="0"/>
              <a:t>At der er et sundt psykisk arbejdsmiljø dækker faktisk alle de aspekter man typisk taler om, når man siger, at man har et godt job.</a:t>
            </a:r>
          </a:p>
          <a:p>
            <a:r>
              <a:rPr lang="da-DK" sz="1200" dirty="0"/>
              <a:t>Disse aspekter eller faktorer kalder man ”de 6 guldkorn”. Faktorerne er indflydelse, mening i arbejdet, forudsigelighed, social støtte, belønning og krav. På hjemmesiden APV portalen er der en beskrivelse af de 6 guldkorn samt et tilhørende reflektionsværktøj med spørgsmål.</a:t>
            </a:r>
          </a:p>
          <a:p>
            <a:r>
              <a:rPr lang="da-DK" sz="1200" dirty="0"/>
              <a:t>Der er også de 3 diamanter, som handler om tillid, retfærdighed og samarbejde. På velfungerende arbejdspladser med en høj grad af tillid, retfærdighed og samarbejdsevne, er der det man kalder en høj social kapital. På hjemmesiden APV portalen kan du også læse mere om de 3 diamanter.</a:t>
            </a:r>
          </a:p>
          <a:p>
            <a:r>
              <a:rPr lang="da-DK" sz="1200" dirty="0"/>
              <a:t>Det Nationale Forskningscenter for Arbejdsmiljø har lavet en kort video med deres syn på psykisk arbejdsmiljø. Lad os se videoen.</a:t>
            </a:r>
          </a:p>
        </p:txBody>
      </p:sp>
      <p:sp>
        <p:nvSpPr>
          <p:cNvPr id="4" name="Pladsholder til slidenummer 3"/>
          <p:cNvSpPr>
            <a:spLocks noGrp="1"/>
          </p:cNvSpPr>
          <p:nvPr>
            <p:ph type="sldNum" sz="quarter" idx="5"/>
          </p:nvPr>
        </p:nvSpPr>
        <p:spPr/>
        <p:txBody>
          <a:bodyPr/>
          <a:lstStyle/>
          <a:p>
            <a:fld id="{8DE07159-4FC3-4D8F-8047-6F7DA5B2190B}" type="slidenum">
              <a:rPr lang="da-DK" smtClean="0"/>
              <a:t>5</a:t>
            </a:fld>
            <a:endParaRPr lang="da-DK"/>
          </a:p>
        </p:txBody>
      </p:sp>
    </p:spTree>
    <p:extLst>
      <p:ext uri="{BB962C8B-B14F-4D97-AF65-F5344CB8AC3E}">
        <p14:creationId xmlns:p14="http://schemas.microsoft.com/office/powerpoint/2010/main" val="4139452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Ekstern indlægsholder:</a:t>
            </a:r>
          </a:p>
          <a:p>
            <a:r>
              <a:rPr lang="da-DK" sz="1200" dirty="0"/>
              <a:t>(Speak ikke påkrævet.)</a:t>
            </a:r>
          </a:p>
        </p:txBody>
      </p:sp>
      <p:sp>
        <p:nvSpPr>
          <p:cNvPr id="4" name="Pladsholder til slidenummer 3"/>
          <p:cNvSpPr>
            <a:spLocks noGrp="1"/>
          </p:cNvSpPr>
          <p:nvPr>
            <p:ph type="sldNum" sz="quarter" idx="5"/>
          </p:nvPr>
        </p:nvSpPr>
        <p:spPr/>
        <p:txBody>
          <a:bodyPr/>
          <a:lstStyle/>
          <a:p>
            <a:fld id="{8DE07159-4FC3-4D8F-8047-6F7DA5B2190B}" type="slidenum">
              <a:rPr lang="da-DK" smtClean="0"/>
              <a:t>6</a:t>
            </a:fld>
            <a:endParaRPr lang="da-DK"/>
          </a:p>
        </p:txBody>
      </p:sp>
    </p:spTree>
    <p:extLst>
      <p:ext uri="{BB962C8B-B14F-4D97-AF65-F5344CB8AC3E}">
        <p14:creationId xmlns:p14="http://schemas.microsoft.com/office/powerpoint/2010/main" val="293291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var </a:t>
            </a:r>
            <a:r>
              <a:rPr lang="da-DK" dirty="0" err="1">
                <a:solidFill>
                  <a:srgbClr val="000000"/>
                </a:solidFill>
                <a:latin typeface="Calibri" panose="020F0502020204030204" pitchFamily="34" charset="0"/>
                <a:sym typeface=""/>
              </a:rPr>
              <a:t>NFA's</a:t>
            </a:r>
            <a:r>
              <a:rPr lang="da-DK" dirty="0">
                <a:solidFill>
                  <a:srgbClr val="000000"/>
                </a:solidFill>
                <a:latin typeface="Calibri" panose="020F0502020204030204" pitchFamily="34" charset="0"/>
                <a:sym typeface=""/>
              </a:rPr>
              <a:t> syn på psykisk arbejdsmiljø og trivsel i arbejdet.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Så som det sidste i dette kursus, så prøv at tænke lidt over trivslen på din egen læreplads.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Vurderet på en skala fra 0 til 10, hvor 0 er dårligst og 10 er bedst, hvordan mener du så, at det står til med trivslen på din læreplads eller jeres arbejdsplads?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Hvad er det der ifølge dig bringer trivslen op, eller ned, på dette niveau?</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er klar til det, så klik dig videre, så kommer en kort opsummering og en lille test.</a:t>
            </a:r>
          </a:p>
        </p:txBody>
      </p:sp>
      <p:sp>
        <p:nvSpPr>
          <p:cNvPr id="4" name="Pladsholder til slidenummer 3"/>
          <p:cNvSpPr>
            <a:spLocks noGrp="1"/>
          </p:cNvSpPr>
          <p:nvPr>
            <p:ph type="sldNum" sz="quarter" idx="5"/>
          </p:nvPr>
        </p:nvSpPr>
        <p:spPr/>
        <p:txBody>
          <a:bodyPr/>
          <a:lstStyle/>
          <a:p>
            <a:fld id="{8DE07159-4FC3-4D8F-8047-6F7DA5B2190B}" type="slidenum">
              <a:rPr lang="da-DK" smtClean="0"/>
              <a:t>7</a:t>
            </a:fld>
            <a:endParaRPr lang="da-DK"/>
          </a:p>
        </p:txBody>
      </p:sp>
    </p:spTree>
    <p:extLst>
      <p:ext uri="{BB962C8B-B14F-4D97-AF65-F5344CB8AC3E}">
        <p14:creationId xmlns:p14="http://schemas.microsoft.com/office/powerpoint/2010/main" val="1095800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opsummere, hvad vi har været igennem i dette kursus.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fået et indblik i de mange aspekter af arbejdet, som er en del af psykisk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a:t>
            </a:r>
            <a:r>
              <a:rPr lang="da-DK" dirty="0" err="1">
                <a:solidFill>
                  <a:srgbClr val="000000"/>
                </a:solidFill>
                <a:latin typeface="Calibri" panose="020F0502020204030204" pitchFamily="34" charset="0"/>
                <a:sym typeface=""/>
              </a:rPr>
              <a:t>oså</a:t>
            </a:r>
            <a:r>
              <a:rPr lang="da-DK" dirty="0">
                <a:solidFill>
                  <a:srgbClr val="000000"/>
                </a:solidFill>
                <a:latin typeface="Calibri" panose="020F0502020204030204" pitchFamily="34" charset="0"/>
                <a:sym typeface=""/>
              </a:rPr>
              <a:t> fået et indblik i, hvilke negative påvirkninger det psykisk arbejdsmiljø kan have.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lært om konceptet ”de 6 guldkorn” og ”de 3 diamanter” som faktorer for et sundt psykisk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vurderet trivslen på din egen læreplads.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Her til sidst følger en lille test, som skal bekræfte, at du har forstået indholdet af lektionen.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På næste side følger fem tilfældige spørgsmål, og du skal svare korrekt på de fire af dem for at bestå testen. Du har flere forsøg.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har gennemført testen, er denne lektion færdig.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God fornøjelse!</a:t>
            </a:r>
          </a:p>
        </p:txBody>
      </p:sp>
      <p:sp>
        <p:nvSpPr>
          <p:cNvPr id="4" name="Pladsholder til slidenummer 3"/>
          <p:cNvSpPr>
            <a:spLocks noGrp="1"/>
          </p:cNvSpPr>
          <p:nvPr>
            <p:ph type="sldNum" sz="quarter" idx="5"/>
          </p:nvPr>
        </p:nvSpPr>
        <p:spPr/>
        <p:txBody>
          <a:bodyPr/>
          <a:lstStyle/>
          <a:p>
            <a:fld id="{8DE07159-4FC3-4D8F-8047-6F7DA5B2190B}" type="slidenum">
              <a:rPr lang="da-DK" smtClean="0"/>
              <a:t>8</a:t>
            </a:fld>
            <a:endParaRPr lang="da-DK"/>
          </a:p>
        </p:txBody>
      </p:sp>
    </p:spTree>
    <p:extLst>
      <p:ext uri="{BB962C8B-B14F-4D97-AF65-F5344CB8AC3E}">
        <p14:creationId xmlns:p14="http://schemas.microsoft.com/office/powerpoint/2010/main" val="183283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Speak: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(Ovenstående spørgsmålstekst ekskl. ordet ”</a:t>
            </a:r>
            <a:r>
              <a:rPr lang="da-DK" sz="1200" dirty="0"/>
              <a:t>Spørgsmålstekst</a:t>
            </a:r>
            <a:r>
              <a:rPr lang="da-DK" dirty="0"/>
              <a:t>” og ekskl. ordet ”Svartekst”.)</a:t>
            </a:r>
          </a:p>
        </p:txBody>
      </p:sp>
      <p:sp>
        <p:nvSpPr>
          <p:cNvPr id="4" name="Pladsholder til slidenummer 3"/>
          <p:cNvSpPr>
            <a:spLocks noGrp="1"/>
          </p:cNvSpPr>
          <p:nvPr>
            <p:ph type="sldNum" sz="quarter" idx="5"/>
          </p:nvPr>
        </p:nvSpPr>
        <p:spPr/>
        <p:txBody>
          <a:bodyPr/>
          <a:lstStyle/>
          <a:p>
            <a:fld id="{8DE07159-4FC3-4D8F-8047-6F7DA5B2190B}" type="slidenum">
              <a:rPr lang="da-DK" smtClean="0"/>
              <a:t>9</a:t>
            </a:fld>
            <a:endParaRPr lang="da-DK"/>
          </a:p>
        </p:txBody>
      </p:sp>
    </p:spTree>
    <p:extLst>
      <p:ext uri="{BB962C8B-B14F-4D97-AF65-F5344CB8AC3E}">
        <p14:creationId xmlns:p14="http://schemas.microsoft.com/office/powerpoint/2010/main" val="73784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B5795-34E7-4848-8214-EED7475AE7E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A0D4705-E0E9-4669-9FEA-D8481ED8B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184CD09-B799-4DB2-B786-59340F086ACE}"/>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54E3419-D196-4C98-A1C6-D93423977B01}"/>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36D41F24-535B-42D1-92B0-FAAB3C960F4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81212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4CD7-198D-4E0F-B625-AAACF930753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B5226D5-CD95-4F4D-86DF-40E4EA38F8E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354945-5887-4C4F-8E04-70908B7F3AA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3B8EF525-1DAB-406F-8221-E0E3A9ED173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FBACDAF-8EB6-4342-B21D-96DB7100D80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2385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6AFAD31-8D18-4E7B-A823-9C1472F775B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8A9C24-6183-41CF-A3C6-3181DCF1EE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13E4FD-3334-4A45-B736-06D5B25AD425}"/>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D4109C8-5ADA-40C2-A0A9-1D8F83CC1D9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D5C7DC1-FAA8-4476-8E1E-D21B73DC0B2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68404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6B098-5D62-400B-B989-1963C8FB911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73FD776-0FED-4D4C-ABCF-E9A7F0D8AAC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E27F3D-3876-48AC-8C09-04A113153F6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4E01D340-EEE9-44AA-A4C5-22ADC20C31F2}"/>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F4707157-1653-484D-BDA1-5BD27E517AD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86399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67839-81DC-4D5B-97A6-1A5F89ECFCC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12F82AC-CEAA-4886-81B1-E1CA47888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6BBF033-297C-43C7-BADD-BAAF89EB9F6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911AD7B3-59A2-483A-9EAF-871F7C7EDD0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316CF2B-9220-4BEE-9A36-311A3636DC1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76327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83E0C-EAFA-48A4-9116-BAFA95BEBE4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9D4C648-71EA-44AA-8655-12CD2770EBF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A445FF5-B6F1-4A86-BE7F-733D698688F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AE2754C-B8A0-4C64-9756-0F8512BAC2A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0584AA5B-6799-495B-8652-AFDAA8FA187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4D0B892-2FBE-441C-B310-BFBA8820D541}"/>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28006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79ABC-B0DD-4DD9-A756-CFB2526CEE3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F164C3F-DF55-4780-82D1-26AC4FC2B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E6631D2-D43F-4615-ABFD-B9AD6F63998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4481467-F6EE-4929-95B1-BD0E21B6E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DAE304F-4B06-4E9A-8812-9D1EAC72B8D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CEA0666-7FC3-4B27-91DB-EDE363D70B5B}"/>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8" name="Pladsholder til sidefod 7">
            <a:extLst>
              <a:ext uri="{FF2B5EF4-FFF2-40B4-BE49-F238E27FC236}">
                <a16:creationId xmlns:a16="http://schemas.microsoft.com/office/drawing/2014/main" id="{BAF41E6C-CBCC-4FEB-AB19-F8C05750EEEA}"/>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B31AA9F0-0618-47E7-94D1-7430A01B5409}"/>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412079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E5E9B-DC64-4AD4-9213-C6FCEB53B81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FED29D5-51A3-40F2-BA63-F33D81E449C0}"/>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4" name="Pladsholder til sidefod 3">
            <a:extLst>
              <a:ext uri="{FF2B5EF4-FFF2-40B4-BE49-F238E27FC236}">
                <a16:creationId xmlns:a16="http://schemas.microsoft.com/office/drawing/2014/main" id="{95E43781-EBB0-483D-8A50-AAA310AE5C0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CA009FC1-CAB3-4DD3-9710-516C3399F12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8979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C4647E9-6472-44D2-B34D-0653513CBE8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3" name="Pladsholder til sidefod 2">
            <a:extLst>
              <a:ext uri="{FF2B5EF4-FFF2-40B4-BE49-F238E27FC236}">
                <a16:creationId xmlns:a16="http://schemas.microsoft.com/office/drawing/2014/main" id="{8BBD8A48-D777-47DB-974D-96E7416CC49C}"/>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91322838-B283-4BC3-A5F0-8A7D9904ED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72334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3CAFF-8BEA-45EC-8D1D-D39F448EA5C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4755AD2-FC17-448B-943C-D934F7675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69C67B5-DD67-466C-A59F-208AD9609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9377F93-6556-4965-803D-AAB8EA2492B4}"/>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D561191A-3EEF-4156-AFBB-107D504E1D1F}"/>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F29E7EE-5FFA-411C-9346-6B630111FD9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02759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04C15-6F03-4EAC-934A-6953D52D7BB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EB30F8-DF1F-45E4-81FD-69761AF3A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474534B3-F67F-4CF9-8EF0-BE271C943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753C93-703D-4F39-AD56-7B80608ABDC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B9CE3533-20E5-44AE-94BC-6136597E7A2C}"/>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7699710B-09B5-42E4-AC9C-B7B85E72EC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61909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B2FA2FE-26BB-4981-BC5F-8AB5126B5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2FD5D9F-E0D7-4900-8447-17BF3907E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502072-B546-42BD-BDFE-2F3017B22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7FBAE28C-1855-4B13-BA95-CAABACFB2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B74772EB-94B5-49D3-939F-937E397CF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76A67-15D1-4952-B9AE-C636F8C34A2D}" type="slidenum">
              <a:rPr lang="da-DK" smtClean="0"/>
              <a:t>‹nr.›</a:t>
            </a:fld>
            <a:endParaRPr lang="da-DK" dirty="0"/>
          </a:p>
        </p:txBody>
      </p:sp>
    </p:spTree>
    <p:extLst>
      <p:ext uri="{BB962C8B-B14F-4D97-AF65-F5344CB8AC3E}">
        <p14:creationId xmlns:p14="http://schemas.microsoft.com/office/powerpoint/2010/main" val="390884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hyperlink" Target="https://www.apvportalen.dk/apv-for-ledere/de-6-guldkorn-og-de-3-diamanter"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25CA70F8-F145-48BE-B5E2-15D05708B770}"/>
              </a:ext>
            </a:extLst>
          </p:cNvPr>
          <p:cNvSpPr/>
          <p:nvPr/>
        </p:nvSpPr>
        <p:spPr>
          <a:xfrm>
            <a:off x="0" y="6138000"/>
            <a:ext cx="12192000" cy="720000"/>
          </a:xfrm>
          <a:prstGeom prst="rect">
            <a:avLst/>
          </a:prstGeom>
          <a:pattFill prst="wdUpDiag">
            <a:fgClr>
              <a:srgbClr val="0C1424"/>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FA9514D-F7CB-4575-A672-4EEB8198EC70}"/>
              </a:ext>
            </a:extLst>
          </p:cNvPr>
          <p:cNvSpPr txBox="1"/>
          <p:nvPr/>
        </p:nvSpPr>
        <p:spPr>
          <a:xfrm flipH="1">
            <a:off x="334392" y="6297945"/>
            <a:ext cx="11523216" cy="400110"/>
          </a:xfrm>
          <a:prstGeom prst="rect">
            <a:avLst/>
          </a:prstGeom>
          <a:noFill/>
        </p:spPr>
        <p:txBody>
          <a:bodyPr wrap="square" rtlCol="0">
            <a:spAutoFit/>
          </a:bodyPr>
          <a:lstStyle/>
          <a:p>
            <a:pPr algn="ctr"/>
            <a:r>
              <a:rPr lang="en-US" sz="2000" dirty="0">
                <a:solidFill>
                  <a:schemeClr val="bg1"/>
                </a:solidFill>
              </a:rPr>
              <a:t>INTERNE KOMMENTARER – </a:t>
            </a:r>
            <a:r>
              <a:rPr lang="en-US" sz="2000" b="1" u="sng" dirty="0">
                <a:solidFill>
                  <a:schemeClr val="bg1"/>
                </a:solidFill>
              </a:rPr>
              <a:t>IKKE</a:t>
            </a:r>
            <a:r>
              <a:rPr lang="en-US" sz="2000" dirty="0">
                <a:solidFill>
                  <a:schemeClr val="bg1"/>
                </a:solidFill>
              </a:rPr>
              <a:t> KURSUSINDHOLD</a:t>
            </a:r>
            <a:endParaRPr lang="da-DK" sz="1500" dirty="0">
              <a:solidFill>
                <a:schemeClr val="bg1"/>
              </a:solidFill>
            </a:endParaRPr>
          </a:p>
        </p:txBody>
      </p:sp>
      <p:sp>
        <p:nvSpPr>
          <p:cNvPr id="8" name="Tekstfelt 7">
            <a:extLst>
              <a:ext uri="{FF2B5EF4-FFF2-40B4-BE49-F238E27FC236}">
                <a16:creationId xmlns:a16="http://schemas.microsoft.com/office/drawing/2014/main" id="{11CEC627-9422-4DD6-A7AF-D1ACE8CB6AA6}"/>
              </a:ext>
            </a:extLst>
          </p:cNvPr>
          <p:cNvSpPr txBox="1"/>
          <p:nvPr/>
        </p:nvSpPr>
        <p:spPr>
          <a:xfrm>
            <a:off x="376404" y="263204"/>
            <a:ext cx="11481204" cy="2323713"/>
          </a:xfrm>
          <a:prstGeom prst="rect">
            <a:avLst/>
          </a:prstGeom>
          <a:noFill/>
        </p:spPr>
        <p:txBody>
          <a:bodyPr wrap="square" rtlCol="0">
            <a:spAutoFit/>
          </a:bodyPr>
          <a:lstStyle/>
          <a:p>
            <a:r>
              <a:rPr lang="da-DK" sz="2000" b="1" dirty="0" err="1"/>
              <a:t>Lektionsnr</a:t>
            </a:r>
            <a:r>
              <a:rPr lang="da-DK" sz="2000" b="1" dirty="0"/>
              <a:t>.:	5</a:t>
            </a:r>
          </a:p>
          <a:p>
            <a:r>
              <a:rPr lang="da-DK" sz="2000" b="1" dirty="0"/>
              <a:t>Lektionsemne:	Psykisk arbejdsmiljø</a:t>
            </a:r>
          </a:p>
          <a:p>
            <a:endParaRPr lang="da-DK" sz="1500" dirty="0"/>
          </a:p>
          <a:p>
            <a:r>
              <a:rPr lang="da-DK" sz="1500" dirty="0"/>
              <a:t>Formål:		</a:t>
            </a:r>
          </a:p>
          <a:p>
            <a:r>
              <a:rPr lang="da-DK" sz="1500" dirty="0"/>
              <a:t>Denne lektion har til formål at give kursisten grundlæggende viden om psykiske arbejdsmiljøforhold. Dette som en del af det overordnede emne ”et sikkert og sundt arbejdsmiljø”.</a:t>
            </a:r>
          </a:p>
          <a:p>
            <a:endParaRPr lang="da-DK" sz="1500" dirty="0"/>
          </a:p>
          <a:p>
            <a:r>
              <a:rPr lang="da-DK" sz="1500" dirty="0"/>
              <a:t>Bemærkninger:</a:t>
            </a:r>
          </a:p>
          <a:p>
            <a:r>
              <a:rPr lang="da-DK" sz="1500" dirty="0"/>
              <a:t>(ingen)</a:t>
            </a:r>
          </a:p>
        </p:txBody>
      </p:sp>
    </p:spTree>
    <p:custDataLst>
      <p:tags r:id="rId1"/>
    </p:custDataLst>
    <p:extLst>
      <p:ext uri="{BB962C8B-B14F-4D97-AF65-F5344CB8AC3E}">
        <p14:creationId xmlns:p14="http://schemas.microsoft.com/office/powerpoint/2010/main" val="1024685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va-01">
            <a:hlinkClick r:id="" action="ppaction://media"/>
            <a:extLst>
              <a:ext uri="{FF2B5EF4-FFF2-40B4-BE49-F238E27FC236}">
                <a16:creationId xmlns:a16="http://schemas.microsoft.com/office/drawing/2014/main" id="{F36A033B-83FB-7D86-6028-FD050CCDAFE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192000" cy="6858000"/>
          </a:xfrm>
          <a:prstGeom prst="rect">
            <a:avLst/>
          </a:prstGeom>
        </p:spPr>
      </p:pic>
      <p:sp>
        <p:nvSpPr>
          <p:cNvPr id="4" name="Tekstfelt 2">
            <a:extLst>
              <a:ext uri="{FF2B5EF4-FFF2-40B4-BE49-F238E27FC236}">
                <a16:creationId xmlns:a16="http://schemas.microsoft.com/office/drawing/2014/main" id="{5C496DC1-C218-0510-99A2-7AF93822ED58}"/>
              </a:ext>
            </a:extLst>
          </p:cNvPr>
          <p:cNvSpPr txBox="1"/>
          <p:nvPr/>
        </p:nvSpPr>
        <p:spPr>
          <a:xfrm>
            <a:off x="412520" y="2998113"/>
            <a:ext cx="11366959" cy="86177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5000" b="1" dirty="0"/>
              <a:t>Indledning</a:t>
            </a:r>
          </a:p>
        </p:txBody>
      </p:sp>
    </p:spTree>
    <p:custDataLst>
      <p:tags r:id="rId1"/>
    </p:custDataLst>
    <p:extLst>
      <p:ext uri="{BB962C8B-B14F-4D97-AF65-F5344CB8AC3E}">
        <p14:creationId xmlns:p14="http://schemas.microsoft.com/office/powerpoint/2010/main" val="3314935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Psykisk arbejdsmiljø</a:t>
            </a:r>
            <a:endParaRPr lang="da-DK" sz="2500" dirty="0"/>
          </a:p>
        </p:txBody>
      </p:sp>
      <p:pic>
        <p:nvPicPr>
          <p:cNvPr id="2" name="Billede 1" descr="Et billede, der indeholder person, mand, hat, bærer&#10;&#10;Automatisk genereret beskrivelse">
            <a:extLst>
              <a:ext uri="{FF2B5EF4-FFF2-40B4-BE49-F238E27FC236}">
                <a16:creationId xmlns:a16="http://schemas.microsoft.com/office/drawing/2014/main" id="{131A998C-B98D-4603-57B6-E1F16319D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3" name="Tekstfelt 2">
            <a:extLst>
              <a:ext uri="{FF2B5EF4-FFF2-40B4-BE49-F238E27FC236}">
                <a16:creationId xmlns:a16="http://schemas.microsoft.com/office/drawing/2014/main" id="{644784CB-1F6A-563F-B145-06B48A8DB96F}"/>
              </a:ext>
            </a:extLst>
          </p:cNvPr>
          <p:cNvSpPr txBox="1"/>
          <p:nvPr/>
        </p:nvSpPr>
        <p:spPr>
          <a:xfrm>
            <a:off x="376402" y="1015337"/>
            <a:ext cx="3364325" cy="5632311"/>
          </a:xfrm>
          <a:prstGeom prst="rect">
            <a:avLst/>
          </a:prstGeom>
          <a:noFill/>
        </p:spPr>
        <p:txBody>
          <a:bodyPr wrap="square" rtlCol="0">
            <a:spAutoFit/>
          </a:bodyPr>
          <a:lstStyle/>
          <a:p>
            <a:pPr marL="342900" indent="-342900">
              <a:buFont typeface="Arial" panose="020B0604020202020204" pitchFamily="34" charset="0"/>
              <a:buChar char="•"/>
            </a:pPr>
            <a:r>
              <a:rPr lang="da-DK" sz="2000" dirty="0"/>
              <a:t>Trivsel</a:t>
            </a:r>
          </a:p>
          <a:p>
            <a:pPr marL="342900" indent="-342900">
              <a:buFont typeface="Arial" panose="020B0604020202020204" pitchFamily="34" charset="0"/>
              <a:buChar char="•"/>
            </a:pPr>
            <a:r>
              <a:rPr lang="da-DK" sz="2000" dirty="0"/>
              <a:t>Arbejdsglæde</a:t>
            </a:r>
          </a:p>
          <a:p>
            <a:pPr marL="342900" indent="-342900">
              <a:buFont typeface="Arial" panose="020B0604020202020204" pitchFamily="34" charset="0"/>
              <a:buChar char="•"/>
            </a:pPr>
            <a:r>
              <a:rPr lang="da-DK" sz="2000" dirty="0"/>
              <a:t>Godt forhold til chefen, </a:t>
            </a:r>
            <a:br>
              <a:rPr lang="da-DK" sz="2000" dirty="0"/>
            </a:br>
            <a:r>
              <a:rPr lang="da-DK" sz="2000" dirty="0"/>
              <a:t>kollegaerne og kunderne</a:t>
            </a:r>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sz="2000" dirty="0"/>
              <a:t>Mistrivsel</a:t>
            </a:r>
          </a:p>
          <a:p>
            <a:pPr marL="342900" indent="-342900">
              <a:buFont typeface="Arial" panose="020B0604020202020204" pitchFamily="34" charset="0"/>
              <a:buChar char="•"/>
            </a:pPr>
            <a:r>
              <a:rPr lang="da-DK" sz="2000" dirty="0"/>
              <a:t>Mangel på arbejdsglæde</a:t>
            </a:r>
          </a:p>
          <a:p>
            <a:pPr marL="342900" indent="-342900">
              <a:buFont typeface="Arial" panose="020B0604020202020204" pitchFamily="34" charset="0"/>
              <a:buChar char="•"/>
            </a:pPr>
            <a:r>
              <a:rPr lang="da-DK" sz="2000" dirty="0"/>
              <a:t>Klikedannelser</a:t>
            </a:r>
          </a:p>
          <a:p>
            <a:pPr marL="342900" indent="-342900">
              <a:buFont typeface="Arial" panose="020B0604020202020204" pitchFamily="34" charset="0"/>
              <a:buChar char="•"/>
            </a:pPr>
            <a:r>
              <a:rPr lang="da-DK" sz="2000" dirty="0"/>
              <a:t>Mobning</a:t>
            </a:r>
          </a:p>
          <a:p>
            <a:pPr marL="342900" indent="-342900">
              <a:buFont typeface="Arial" panose="020B0604020202020204" pitchFamily="34" charset="0"/>
              <a:buChar char="•"/>
            </a:pPr>
            <a:r>
              <a:rPr lang="da-DK" sz="2000" dirty="0"/>
              <a:t>Konflikter</a:t>
            </a:r>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sz="2000" dirty="0"/>
              <a:t>Faldende produktivitet</a:t>
            </a:r>
          </a:p>
          <a:p>
            <a:pPr marL="342900" indent="-342900">
              <a:buFont typeface="Arial" panose="020B0604020202020204" pitchFamily="34" charset="0"/>
              <a:buChar char="•"/>
            </a:pPr>
            <a:r>
              <a:rPr lang="da-DK" sz="2000" dirty="0"/>
              <a:t>Dårligt samarbejde</a:t>
            </a:r>
          </a:p>
          <a:p>
            <a:pPr marL="342900" indent="-342900">
              <a:buFont typeface="Arial" panose="020B0604020202020204" pitchFamily="34" charset="0"/>
              <a:buChar char="•"/>
            </a:pPr>
            <a:r>
              <a:rPr lang="da-DK" sz="2000" dirty="0"/>
              <a:t>Opsigelse</a:t>
            </a:r>
          </a:p>
          <a:p>
            <a:pPr marL="342900" indent="-342900">
              <a:buFont typeface="Arial" panose="020B0604020202020204" pitchFamily="34" charset="0"/>
              <a:buChar char="•"/>
            </a:pPr>
            <a:r>
              <a:rPr lang="da-DK" sz="2000" dirty="0"/>
              <a:t>Øget sygefravær</a:t>
            </a:r>
          </a:p>
          <a:p>
            <a:pPr marL="342900" indent="-342900">
              <a:buFont typeface="Arial" panose="020B0604020202020204" pitchFamily="34" charset="0"/>
              <a:buChar char="•"/>
            </a:pPr>
            <a:r>
              <a:rPr lang="da-DK" sz="2000" dirty="0"/>
              <a:t>Stress</a:t>
            </a:r>
          </a:p>
          <a:p>
            <a:pPr marL="342900" indent="-342900">
              <a:buFont typeface="Arial" panose="020B0604020202020204" pitchFamily="34" charset="0"/>
              <a:buChar char="•"/>
            </a:pPr>
            <a:r>
              <a:rPr lang="da-DK" sz="2000" dirty="0"/>
              <a:t>Depression</a:t>
            </a:r>
          </a:p>
          <a:p>
            <a:pPr marL="342900" indent="-342900">
              <a:buFont typeface="Arial" panose="020B0604020202020204" pitchFamily="34" charset="0"/>
              <a:buChar char="•"/>
            </a:pPr>
            <a:r>
              <a:rPr lang="da-DK" sz="2000" dirty="0"/>
              <a:t>Fysiske helbredsproblemer</a:t>
            </a:r>
          </a:p>
        </p:txBody>
      </p:sp>
      <p:sp>
        <p:nvSpPr>
          <p:cNvPr id="6" name="Tekstfelt 5">
            <a:extLst>
              <a:ext uri="{FF2B5EF4-FFF2-40B4-BE49-F238E27FC236}">
                <a16:creationId xmlns:a16="http://schemas.microsoft.com/office/drawing/2014/main" id="{B210D176-F22A-2EFF-373B-CC7AAC6EB43B}"/>
              </a:ext>
            </a:extLst>
          </p:cNvPr>
          <p:cNvSpPr txBox="1"/>
          <p:nvPr/>
        </p:nvSpPr>
        <p:spPr>
          <a:xfrm>
            <a:off x="3914017" y="1015337"/>
            <a:ext cx="4577715" cy="5632311"/>
          </a:xfrm>
          <a:prstGeom prst="rect">
            <a:avLst/>
          </a:prstGeom>
          <a:noFill/>
        </p:spPr>
        <p:txBody>
          <a:bodyPr wrap="square" rtlCol="0">
            <a:spAutoFit/>
          </a:bodyPr>
          <a:lstStyle/>
          <a:p>
            <a:endParaRPr lang="da-DK" sz="2000" dirty="0"/>
          </a:p>
          <a:p>
            <a:endParaRPr lang="da-DK" sz="2000" dirty="0"/>
          </a:p>
          <a:p>
            <a:endParaRPr lang="da-DK" sz="2000" dirty="0"/>
          </a:p>
          <a:p>
            <a:endParaRPr lang="da-DK" sz="2000" dirty="0"/>
          </a:p>
          <a:p>
            <a:endParaRPr lang="da-DK" sz="2000" dirty="0"/>
          </a:p>
          <a:p>
            <a:endParaRPr lang="da-DK" sz="2000" dirty="0"/>
          </a:p>
          <a:p>
            <a:endParaRPr lang="da-DK" sz="2000" dirty="0"/>
          </a:p>
          <a:p>
            <a:pPr marL="342900" indent="-342900">
              <a:buFont typeface="Arial" panose="020B0604020202020204" pitchFamily="34" charset="0"/>
              <a:buChar char="•"/>
            </a:pPr>
            <a:r>
              <a:rPr lang="da-DK" sz="2000" dirty="0"/>
              <a:t>Opgave- eller tidspres</a:t>
            </a:r>
          </a:p>
          <a:p>
            <a:pPr marL="342900" indent="-342900">
              <a:buFont typeface="Arial" panose="020B0604020202020204" pitchFamily="34" charset="0"/>
              <a:buChar char="•"/>
            </a:pPr>
            <a:r>
              <a:rPr lang="da-DK" sz="2000" dirty="0"/>
              <a:t>Uklare eller modstridende krav</a:t>
            </a:r>
          </a:p>
          <a:p>
            <a:pPr marL="342900" indent="-342900">
              <a:buFont typeface="Arial" panose="020B0604020202020204" pitchFamily="34" charset="0"/>
              <a:buChar char="•"/>
            </a:pPr>
            <a:r>
              <a:rPr lang="da-DK" sz="2000" dirty="0"/>
              <a:t>Bekymringer i nedgangstider</a:t>
            </a:r>
          </a:p>
          <a:p>
            <a:pPr marL="342900" indent="-342900">
              <a:buFont typeface="Arial" panose="020B0604020202020204" pitchFamily="34" charset="0"/>
              <a:buChar char="•"/>
            </a:pPr>
            <a:r>
              <a:rPr lang="da-DK" sz="2000" dirty="0"/>
              <a:t>Forandringer</a:t>
            </a:r>
          </a:p>
          <a:p>
            <a:pPr marL="342900" indent="-342900">
              <a:buFont typeface="Arial" panose="020B0604020202020204" pitchFamily="34" charset="0"/>
              <a:buChar char="•"/>
            </a:pPr>
            <a:r>
              <a:rPr lang="da-DK" sz="2000" dirty="0"/>
              <a:t>Monotont arbejde</a:t>
            </a:r>
          </a:p>
          <a:p>
            <a:pPr marL="342900" indent="-342900">
              <a:buFont typeface="Arial" panose="020B0604020202020204" pitchFamily="34" charset="0"/>
              <a:buChar char="•"/>
            </a:pPr>
            <a:r>
              <a:rPr lang="da-DK" sz="2000" dirty="0"/>
              <a:t>Mangel på indflydelse på eget arbejde</a:t>
            </a:r>
          </a:p>
          <a:p>
            <a:pPr marL="342900" indent="-342900">
              <a:buFont typeface="Arial" panose="020B0604020202020204" pitchFamily="34" charset="0"/>
              <a:buChar char="•"/>
            </a:pPr>
            <a:r>
              <a:rPr lang="da-DK" sz="2000" dirty="0"/>
              <a:t>Skiftehold, natarbejde og </a:t>
            </a:r>
            <a:r>
              <a:rPr lang="da-DK" sz="2000" dirty="0" err="1"/>
              <a:t>alenearbejde</a:t>
            </a:r>
            <a:endParaRPr lang="da-DK" sz="2000" dirty="0"/>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sz="2000" dirty="0"/>
              <a:t>Vold og trusler</a:t>
            </a:r>
          </a:p>
          <a:p>
            <a:pPr marL="342900" indent="-342900">
              <a:buFont typeface="Arial" panose="020B0604020202020204" pitchFamily="34" charset="0"/>
              <a:buChar char="•"/>
            </a:pPr>
            <a:r>
              <a:rPr lang="da-DK" sz="2000" dirty="0"/>
              <a:t>Krænkelser</a:t>
            </a:r>
          </a:p>
          <a:p>
            <a:pPr marL="342900" indent="-342900">
              <a:buFont typeface="Arial" panose="020B0604020202020204" pitchFamily="34" charset="0"/>
              <a:buChar char="•"/>
            </a:pPr>
            <a:r>
              <a:rPr lang="da-DK" sz="2000" dirty="0"/>
              <a:t>Chikane og mobning</a:t>
            </a:r>
          </a:p>
        </p:txBody>
      </p:sp>
    </p:spTree>
    <p:custDataLst>
      <p:tags r:id="rId1"/>
    </p:custDataLst>
    <p:extLst>
      <p:ext uri="{BB962C8B-B14F-4D97-AF65-F5344CB8AC3E}">
        <p14:creationId xmlns:p14="http://schemas.microsoft.com/office/powerpoint/2010/main" val="22542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Effect transition="in" filter="fade">
                                      <p:cBhvr>
                                        <p:cTn id="67" dur="500"/>
                                        <p:tgtEl>
                                          <p:spTgt spid="3">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5" end="15"/>
                                            </p:txEl>
                                          </p:spTgt>
                                        </p:tgtEl>
                                        <p:attrNameLst>
                                          <p:attrName>style.visibility</p:attrName>
                                        </p:attrNameLst>
                                      </p:cBhvr>
                                      <p:to>
                                        <p:strVal val="visible"/>
                                      </p:to>
                                    </p:set>
                                    <p:animEffect transition="in" filter="fade">
                                      <p:cBhvr>
                                        <p:cTn id="72" dur="500"/>
                                        <p:tgtEl>
                                          <p:spTgt spid="3">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txEl>
                                              <p:pRg st="16" end="16"/>
                                            </p:txEl>
                                          </p:spTgt>
                                        </p:tgtEl>
                                        <p:attrNameLst>
                                          <p:attrName>style.visibility</p:attrName>
                                        </p:attrNameLst>
                                      </p:cBhvr>
                                      <p:to>
                                        <p:strVal val="visible"/>
                                      </p:to>
                                    </p:set>
                                    <p:animEffect transition="in" filter="fade">
                                      <p:cBhvr>
                                        <p:cTn id="77" dur="500"/>
                                        <p:tgtEl>
                                          <p:spTgt spid="3">
                                            <p:txEl>
                                              <p:pRg st="16" end="1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7" end="7"/>
                                            </p:txEl>
                                          </p:spTgt>
                                        </p:tgtEl>
                                        <p:attrNameLst>
                                          <p:attrName>style.visibility</p:attrName>
                                        </p:attrNameLst>
                                      </p:cBhvr>
                                      <p:to>
                                        <p:strVal val="visible"/>
                                      </p:to>
                                    </p:set>
                                    <p:animEffect transition="in" filter="fade">
                                      <p:cBhvr>
                                        <p:cTn id="82" dur="500"/>
                                        <p:tgtEl>
                                          <p:spTgt spid="6">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8" end="8"/>
                                            </p:txEl>
                                          </p:spTgt>
                                        </p:tgtEl>
                                        <p:attrNameLst>
                                          <p:attrName>style.visibility</p:attrName>
                                        </p:attrNameLst>
                                      </p:cBhvr>
                                      <p:to>
                                        <p:strVal val="visible"/>
                                      </p:to>
                                    </p:set>
                                    <p:animEffect transition="in" filter="fade">
                                      <p:cBhvr>
                                        <p:cTn id="87" dur="500"/>
                                        <p:tgtEl>
                                          <p:spTgt spid="6">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xEl>
                                              <p:pRg st="9" end="9"/>
                                            </p:txEl>
                                          </p:spTgt>
                                        </p:tgtEl>
                                        <p:attrNameLst>
                                          <p:attrName>style.visibility</p:attrName>
                                        </p:attrNameLst>
                                      </p:cBhvr>
                                      <p:to>
                                        <p:strVal val="visible"/>
                                      </p:to>
                                    </p:set>
                                    <p:animEffect transition="in" filter="fade">
                                      <p:cBhvr>
                                        <p:cTn id="92" dur="500"/>
                                        <p:tgtEl>
                                          <p:spTgt spid="6">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xEl>
                                              <p:pRg st="10" end="10"/>
                                            </p:txEl>
                                          </p:spTgt>
                                        </p:tgtEl>
                                        <p:attrNameLst>
                                          <p:attrName>style.visibility</p:attrName>
                                        </p:attrNameLst>
                                      </p:cBhvr>
                                      <p:to>
                                        <p:strVal val="visible"/>
                                      </p:to>
                                    </p:set>
                                    <p:animEffect transition="in" filter="fade">
                                      <p:cBhvr>
                                        <p:cTn id="97" dur="500"/>
                                        <p:tgtEl>
                                          <p:spTgt spid="6">
                                            <p:txEl>
                                              <p:pRg st="10" end="1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
                                            <p:txEl>
                                              <p:pRg st="11" end="11"/>
                                            </p:txEl>
                                          </p:spTgt>
                                        </p:tgtEl>
                                        <p:attrNameLst>
                                          <p:attrName>style.visibility</p:attrName>
                                        </p:attrNameLst>
                                      </p:cBhvr>
                                      <p:to>
                                        <p:strVal val="visible"/>
                                      </p:to>
                                    </p:set>
                                    <p:animEffect transition="in" filter="fade">
                                      <p:cBhvr>
                                        <p:cTn id="102" dur="500"/>
                                        <p:tgtEl>
                                          <p:spTgt spid="6">
                                            <p:txEl>
                                              <p:pRg st="11" end="1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
                                            <p:txEl>
                                              <p:pRg st="12" end="12"/>
                                            </p:txEl>
                                          </p:spTgt>
                                        </p:tgtEl>
                                        <p:attrNameLst>
                                          <p:attrName>style.visibility</p:attrName>
                                        </p:attrNameLst>
                                      </p:cBhvr>
                                      <p:to>
                                        <p:strVal val="visible"/>
                                      </p:to>
                                    </p:set>
                                    <p:animEffect transition="in" filter="fade">
                                      <p:cBhvr>
                                        <p:cTn id="107" dur="500"/>
                                        <p:tgtEl>
                                          <p:spTgt spid="6">
                                            <p:txEl>
                                              <p:pRg st="12" end="12"/>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
                                            <p:txEl>
                                              <p:pRg st="13" end="13"/>
                                            </p:txEl>
                                          </p:spTgt>
                                        </p:tgtEl>
                                        <p:attrNameLst>
                                          <p:attrName>style.visibility</p:attrName>
                                        </p:attrNameLst>
                                      </p:cBhvr>
                                      <p:to>
                                        <p:strVal val="visible"/>
                                      </p:to>
                                    </p:set>
                                    <p:animEffect transition="in" filter="fade">
                                      <p:cBhvr>
                                        <p:cTn id="112" dur="500"/>
                                        <p:tgtEl>
                                          <p:spTgt spid="6">
                                            <p:txEl>
                                              <p:pRg st="13" end="13"/>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
                                            <p:txEl>
                                              <p:pRg st="15" end="15"/>
                                            </p:txEl>
                                          </p:spTgt>
                                        </p:tgtEl>
                                        <p:attrNameLst>
                                          <p:attrName>style.visibility</p:attrName>
                                        </p:attrNameLst>
                                      </p:cBhvr>
                                      <p:to>
                                        <p:strVal val="visible"/>
                                      </p:to>
                                    </p:set>
                                    <p:animEffect transition="in" filter="fade">
                                      <p:cBhvr>
                                        <p:cTn id="117" dur="500"/>
                                        <p:tgtEl>
                                          <p:spTgt spid="6">
                                            <p:txEl>
                                              <p:pRg st="15" end="1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6">
                                            <p:txEl>
                                              <p:pRg st="16" end="16"/>
                                            </p:txEl>
                                          </p:spTgt>
                                        </p:tgtEl>
                                        <p:attrNameLst>
                                          <p:attrName>style.visibility</p:attrName>
                                        </p:attrNameLst>
                                      </p:cBhvr>
                                      <p:to>
                                        <p:strVal val="visible"/>
                                      </p:to>
                                    </p:set>
                                    <p:animEffect transition="in" filter="fade">
                                      <p:cBhvr>
                                        <p:cTn id="122" dur="500"/>
                                        <p:tgtEl>
                                          <p:spTgt spid="6">
                                            <p:txEl>
                                              <p:pRg st="16" end="1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
                                            <p:txEl>
                                              <p:pRg st="17" end="17"/>
                                            </p:txEl>
                                          </p:spTgt>
                                        </p:tgtEl>
                                        <p:attrNameLst>
                                          <p:attrName>style.visibility</p:attrName>
                                        </p:attrNameLst>
                                      </p:cBhvr>
                                      <p:to>
                                        <p:strVal val="visible"/>
                                      </p:to>
                                    </p:set>
                                    <p:animEffect transition="in" filter="fade">
                                      <p:cBhvr>
                                        <p:cTn id="127"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Psykisk arbejdsmiljø</a:t>
            </a:r>
            <a:endParaRPr lang="da-DK" sz="2500" dirty="0"/>
          </a:p>
        </p:txBody>
      </p:sp>
      <p:pic>
        <p:nvPicPr>
          <p:cNvPr id="2" name="Billede 1" descr="Et billede, der indeholder person, mand, hat, bærer&#10;&#10;Automatisk genereret beskrivelse">
            <a:extLst>
              <a:ext uri="{FF2B5EF4-FFF2-40B4-BE49-F238E27FC236}">
                <a16:creationId xmlns:a16="http://schemas.microsoft.com/office/drawing/2014/main" id="{78F4A29C-B8B8-D5C7-7A78-7E823FB47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5" name="Tekstfelt 4">
            <a:extLst>
              <a:ext uri="{FF2B5EF4-FFF2-40B4-BE49-F238E27FC236}">
                <a16:creationId xmlns:a16="http://schemas.microsoft.com/office/drawing/2014/main" id="{0AE739DE-E417-D378-7364-74DCE32F42B7}"/>
              </a:ext>
            </a:extLst>
          </p:cNvPr>
          <p:cNvSpPr txBox="1"/>
          <p:nvPr/>
        </p:nvSpPr>
        <p:spPr>
          <a:xfrm>
            <a:off x="376402" y="1015337"/>
            <a:ext cx="7237883" cy="4708981"/>
          </a:xfrm>
          <a:prstGeom prst="rect">
            <a:avLst/>
          </a:prstGeom>
          <a:noFill/>
        </p:spPr>
        <p:txBody>
          <a:bodyPr wrap="square" rtlCol="0">
            <a:spAutoFit/>
          </a:bodyPr>
          <a:lstStyle/>
          <a:p>
            <a:pPr marL="342900" indent="-342900">
              <a:buFont typeface="Arial" panose="020B0604020202020204" pitchFamily="34" charset="0"/>
              <a:buChar char="•"/>
            </a:pPr>
            <a:r>
              <a:rPr lang="da-DK" sz="2000" dirty="0"/>
              <a:t>At sikre at medarbejderne har medindflydelse på eget arbejde og større beslutninger.</a:t>
            </a:r>
          </a:p>
          <a:p>
            <a:pPr marL="342900" indent="-342900">
              <a:buFont typeface="Arial" panose="020B0604020202020204" pitchFamily="34" charset="0"/>
              <a:buChar char="•"/>
            </a:pPr>
            <a:r>
              <a:rPr lang="da-DK" sz="2000" dirty="0"/>
              <a:t>At skabe mening med arbejdet.</a:t>
            </a:r>
          </a:p>
          <a:p>
            <a:pPr marL="342900" indent="-342900">
              <a:buFont typeface="Arial" panose="020B0604020202020204" pitchFamily="34" charset="0"/>
              <a:buChar char="•"/>
            </a:pPr>
            <a:r>
              <a:rPr lang="da-DK" sz="2000" dirty="0"/>
              <a:t>At informere og inddrage om ændringer og nye tiltag.</a:t>
            </a:r>
          </a:p>
          <a:p>
            <a:pPr marL="342900" indent="-342900">
              <a:buFont typeface="Arial" panose="020B0604020202020204" pitchFamily="34" charset="0"/>
              <a:buChar char="•"/>
            </a:pPr>
            <a:r>
              <a:rPr lang="da-DK" sz="2000" dirty="0"/>
              <a:t>At udvikle ledelsesstile, der reducerer stress.</a:t>
            </a:r>
          </a:p>
          <a:p>
            <a:pPr marL="342900" indent="-342900">
              <a:buFont typeface="Arial" panose="020B0604020202020204" pitchFamily="34" charset="0"/>
              <a:buChar char="•"/>
            </a:pPr>
            <a:r>
              <a:rPr lang="da-DK" sz="2000" dirty="0"/>
              <a:t>At sikre at eksempelvis aflønningssystemer og bonusordninger opleves som retfærdige.</a:t>
            </a:r>
          </a:p>
          <a:p>
            <a:pPr marL="342900" indent="-342900">
              <a:buFont typeface="Arial" panose="020B0604020202020204" pitchFamily="34" charset="0"/>
              <a:buChar char="•"/>
            </a:pPr>
            <a:r>
              <a:rPr lang="da-DK" sz="2000" dirty="0"/>
              <a:t>At håndtere konflikter og uoverensstemmelser, så de ikke udvikler sig.</a:t>
            </a:r>
          </a:p>
          <a:p>
            <a:pPr marL="342900" indent="-342900">
              <a:buFont typeface="Arial" panose="020B0604020202020204" pitchFamily="34" charset="0"/>
              <a:buChar char="•"/>
            </a:pPr>
            <a:r>
              <a:rPr lang="da-DK" sz="2000" dirty="0"/>
              <a:t>At skabe de rette betingelser for gode kollegiale relationer.</a:t>
            </a:r>
          </a:p>
          <a:p>
            <a:pPr marL="342900" indent="-342900">
              <a:buFont typeface="Arial" panose="020B0604020202020204" pitchFamily="34" charset="0"/>
              <a:buChar char="•"/>
            </a:pPr>
            <a:r>
              <a:rPr lang="da-DK" sz="2000" dirty="0"/>
              <a:t>At dyrke en kultur på arbejdspladsen, der gør det muligt at tale åbent sammen – også om problemer.</a:t>
            </a:r>
          </a:p>
          <a:p>
            <a:pPr marL="342900" indent="-342900">
              <a:buFont typeface="Arial" panose="020B0604020202020204" pitchFamily="34" charset="0"/>
              <a:buChar char="•"/>
            </a:pPr>
            <a:r>
              <a:rPr lang="da-DK" sz="2000" dirty="0"/>
              <a:t>At arbejde for, at ledere og medarbejdere kender deres opgaver og succeskriterier – både i forhold til sig selv og virksomheden som helhed.</a:t>
            </a:r>
          </a:p>
        </p:txBody>
      </p:sp>
    </p:spTree>
    <p:custDataLst>
      <p:tags r:id="rId1"/>
    </p:custDataLst>
    <p:extLst>
      <p:ext uri="{BB962C8B-B14F-4D97-AF65-F5344CB8AC3E}">
        <p14:creationId xmlns:p14="http://schemas.microsoft.com/office/powerpoint/2010/main" val="17484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63941" cy="477054"/>
          </a:xfrm>
          <a:prstGeom prst="rect">
            <a:avLst/>
          </a:prstGeom>
          <a:noFill/>
        </p:spPr>
        <p:txBody>
          <a:bodyPr wrap="square" rtlCol="0">
            <a:spAutoFit/>
          </a:bodyPr>
          <a:lstStyle/>
          <a:p>
            <a:r>
              <a:rPr lang="da-DK" sz="2500" b="1" dirty="0"/>
              <a:t>Social kapital: de 6 guldkorn og de 3 diamanter</a:t>
            </a:r>
          </a:p>
        </p:txBody>
      </p:sp>
      <p:graphicFrame>
        <p:nvGraphicFramePr>
          <p:cNvPr id="2" name="Tabel 4">
            <a:extLst>
              <a:ext uri="{FF2B5EF4-FFF2-40B4-BE49-F238E27FC236}">
                <a16:creationId xmlns:a16="http://schemas.microsoft.com/office/drawing/2014/main" id="{9A30D718-67AB-42B8-B98F-B188D5AFE9AD}"/>
              </a:ext>
            </a:extLst>
          </p:cNvPr>
          <p:cNvGraphicFramePr>
            <a:graphicFrameLocks noGrp="1"/>
          </p:cNvGraphicFramePr>
          <p:nvPr/>
        </p:nvGraphicFramePr>
        <p:xfrm>
          <a:off x="376403" y="996594"/>
          <a:ext cx="11438880" cy="4312581"/>
        </p:xfrm>
        <a:graphic>
          <a:graphicData uri="http://schemas.openxmlformats.org/drawingml/2006/table">
            <a:tbl>
              <a:tblPr firstRow="1" bandRow="1">
                <a:tableStyleId>{5C22544A-7EE6-4342-B048-85BDC9FD1C3A}</a:tableStyleId>
              </a:tblPr>
              <a:tblGrid>
                <a:gridCol w="2859720">
                  <a:extLst>
                    <a:ext uri="{9D8B030D-6E8A-4147-A177-3AD203B41FA5}">
                      <a16:colId xmlns:a16="http://schemas.microsoft.com/office/drawing/2014/main" val="1632807954"/>
                    </a:ext>
                  </a:extLst>
                </a:gridCol>
                <a:gridCol w="2859720">
                  <a:extLst>
                    <a:ext uri="{9D8B030D-6E8A-4147-A177-3AD203B41FA5}">
                      <a16:colId xmlns:a16="http://schemas.microsoft.com/office/drawing/2014/main" val="3597171748"/>
                    </a:ext>
                  </a:extLst>
                </a:gridCol>
                <a:gridCol w="2859720">
                  <a:extLst>
                    <a:ext uri="{9D8B030D-6E8A-4147-A177-3AD203B41FA5}">
                      <a16:colId xmlns:a16="http://schemas.microsoft.com/office/drawing/2014/main" val="1584472488"/>
                    </a:ext>
                  </a:extLst>
                </a:gridCol>
                <a:gridCol w="2859720">
                  <a:extLst>
                    <a:ext uri="{9D8B030D-6E8A-4147-A177-3AD203B41FA5}">
                      <a16:colId xmlns:a16="http://schemas.microsoft.com/office/drawing/2014/main" val="2473856098"/>
                    </a:ext>
                  </a:extLst>
                </a:gridCol>
              </a:tblGrid>
              <a:tr h="331737">
                <a:tc>
                  <a:txBody>
                    <a:bodyPr/>
                    <a:lstStyle/>
                    <a:p>
                      <a:pPr algn="ctr"/>
                      <a:r>
                        <a:rPr lang="da-DK" sz="1500" dirty="0">
                          <a:solidFill>
                            <a:schemeClr val="tx1"/>
                          </a:solidFill>
                        </a:rPr>
                        <a:t>Negative konsekvenser</a:t>
                      </a:r>
                    </a:p>
                  </a:txBody>
                  <a:tcPr anchor="ctr"/>
                </a:tc>
                <a:tc gridSpan="2">
                  <a:txBody>
                    <a:bodyPr/>
                    <a:lstStyle/>
                    <a:p>
                      <a:pPr algn="ctr"/>
                      <a:r>
                        <a:rPr lang="da-DK" sz="1500" dirty="0">
                          <a:solidFill>
                            <a:schemeClr val="tx1"/>
                          </a:solidFill>
                        </a:rPr>
                        <a:t>DE 6 GULDKORN</a:t>
                      </a:r>
                    </a:p>
                  </a:txBody>
                  <a:tcPr anchor="ctr"/>
                </a:tc>
                <a:tc hMerge="1">
                  <a:txBody>
                    <a:bodyPr/>
                    <a:lstStyle/>
                    <a:p>
                      <a:endParaRPr lang="da-DK" dirty="0"/>
                    </a:p>
                  </a:txBody>
                  <a:tcPr/>
                </a:tc>
                <a:tc>
                  <a:txBody>
                    <a:bodyPr/>
                    <a:lstStyle/>
                    <a:p>
                      <a:pPr algn="ctr"/>
                      <a:r>
                        <a:rPr lang="da-DK" sz="1500" dirty="0">
                          <a:solidFill>
                            <a:schemeClr val="tx1"/>
                          </a:solidFill>
                        </a:rPr>
                        <a:t>Positive konsekvenser</a:t>
                      </a:r>
                    </a:p>
                  </a:txBody>
                  <a:tcPr anchor="ctr"/>
                </a:tc>
                <a:extLst>
                  <a:ext uri="{0D108BD9-81ED-4DB2-BD59-A6C34878D82A}">
                    <a16:rowId xmlns:a16="http://schemas.microsoft.com/office/drawing/2014/main" val="466089422"/>
                  </a:ext>
                </a:extLst>
              </a:tr>
              <a:tr h="331737">
                <a:tc rowSpan="2">
                  <a:txBody>
                    <a:bodyPr/>
                    <a:lstStyle/>
                    <a:p>
                      <a:pPr algn="ctr"/>
                      <a:r>
                        <a:rPr lang="da-DK" sz="1500" dirty="0"/>
                        <a:t>Magtesløshed,</a:t>
                      </a:r>
                      <a:br>
                        <a:rPr lang="da-DK" sz="1500" dirty="0"/>
                      </a:br>
                      <a:r>
                        <a:rPr lang="da-DK" sz="1500" dirty="0"/>
                        <a:t>hjælpeløshed</a:t>
                      </a:r>
                    </a:p>
                  </a:txBody>
                  <a:tcPr anchor="ctr"/>
                </a:tc>
                <a:tc gridSpan="2">
                  <a:txBody>
                    <a:bodyPr/>
                    <a:lstStyle/>
                    <a:p>
                      <a:pPr algn="ctr"/>
                      <a:r>
                        <a:rPr lang="da-DK" sz="1500" b="1" dirty="0"/>
                        <a:t>Indflydelse</a:t>
                      </a:r>
                    </a:p>
                  </a:txBody>
                  <a:tcPr anchor="ctr"/>
                </a:tc>
                <a:tc hMerge="1">
                  <a:txBody>
                    <a:bodyPr/>
                    <a:lstStyle/>
                    <a:p>
                      <a:endParaRPr lang="da-DK" dirty="0"/>
                    </a:p>
                  </a:txBody>
                  <a:tcPr/>
                </a:tc>
                <a:tc rowSpan="2">
                  <a:txBody>
                    <a:bodyPr/>
                    <a:lstStyle/>
                    <a:p>
                      <a:pPr algn="ctr"/>
                      <a:r>
                        <a:rPr lang="da-DK" sz="1500" dirty="0"/>
                        <a:t>Handlekompetence,</a:t>
                      </a:r>
                      <a:br>
                        <a:rPr lang="da-DK" sz="1500" dirty="0"/>
                      </a:br>
                      <a:r>
                        <a:rPr lang="da-DK" sz="1500" dirty="0"/>
                        <a:t>ansvarlighed</a:t>
                      </a:r>
                    </a:p>
                  </a:txBody>
                  <a:tcPr anchor="ctr"/>
                </a:tc>
                <a:extLst>
                  <a:ext uri="{0D108BD9-81ED-4DB2-BD59-A6C34878D82A}">
                    <a16:rowId xmlns:a16="http://schemas.microsoft.com/office/drawing/2014/main" val="927064907"/>
                  </a:ext>
                </a:extLst>
              </a:tr>
              <a:tr h="331737">
                <a:tc vMerge="1">
                  <a:txBody>
                    <a:bodyPr/>
                    <a:lstStyle/>
                    <a:p>
                      <a:pPr algn="ctr"/>
                      <a:endParaRPr lang="da-DK" sz="1500" dirty="0"/>
                    </a:p>
                  </a:txBody>
                  <a:tcPr/>
                </a:tc>
                <a:tc>
                  <a:txBody>
                    <a:bodyPr/>
                    <a:lstStyle/>
                    <a:p>
                      <a:pPr algn="ctr"/>
                      <a:r>
                        <a:rPr lang="da-DK" sz="1500" dirty="0"/>
                        <a:t>Lav indflydelse</a:t>
                      </a:r>
                    </a:p>
                  </a:txBody>
                  <a:tcPr anchor="ctr"/>
                </a:tc>
                <a:tc>
                  <a:txBody>
                    <a:bodyPr/>
                    <a:lstStyle/>
                    <a:p>
                      <a:pPr algn="ctr"/>
                      <a:r>
                        <a:rPr lang="da-DK" sz="1500" dirty="0"/>
                        <a:t>Høj indflydelse</a:t>
                      </a:r>
                    </a:p>
                  </a:txBody>
                  <a:tcPr anchor="ctr"/>
                </a:tc>
                <a:tc vMerge="1">
                  <a:txBody>
                    <a:bodyPr/>
                    <a:lstStyle/>
                    <a:p>
                      <a:pPr algn="ctr"/>
                      <a:endParaRPr lang="da-DK" sz="1500" dirty="0"/>
                    </a:p>
                  </a:txBody>
                  <a:tcPr anchor="ctr"/>
                </a:tc>
                <a:extLst>
                  <a:ext uri="{0D108BD9-81ED-4DB2-BD59-A6C34878D82A}">
                    <a16:rowId xmlns:a16="http://schemas.microsoft.com/office/drawing/2014/main" val="2067340943"/>
                  </a:ext>
                </a:extLst>
              </a:tr>
              <a:tr h="331737">
                <a:tc rowSpan="2">
                  <a:txBody>
                    <a:bodyPr/>
                    <a:lstStyle/>
                    <a:p>
                      <a:pPr algn="ctr"/>
                      <a:r>
                        <a:rPr lang="da-DK" sz="1500" dirty="0"/>
                        <a:t>Fremmedgørelse,</a:t>
                      </a:r>
                      <a:br>
                        <a:rPr lang="da-DK" sz="1500" dirty="0"/>
                      </a:br>
                      <a:r>
                        <a:rPr lang="da-DK" sz="1500" dirty="0"/>
                        <a:t>normløshed</a:t>
                      </a:r>
                    </a:p>
                  </a:txBody>
                  <a:tcPr anchor="ctr"/>
                </a:tc>
                <a:tc gridSpan="2">
                  <a:txBody>
                    <a:bodyPr/>
                    <a:lstStyle/>
                    <a:p>
                      <a:pPr algn="ctr"/>
                      <a:r>
                        <a:rPr lang="da-DK" sz="1500" b="1" dirty="0"/>
                        <a:t>Mening i arbejdet</a:t>
                      </a:r>
                    </a:p>
                  </a:txBody>
                  <a:tcPr anchor="ctr"/>
                </a:tc>
                <a:tc hMerge="1">
                  <a:txBody>
                    <a:bodyPr/>
                    <a:lstStyle/>
                    <a:p>
                      <a:pPr algn="ctr"/>
                      <a:endParaRPr lang="da-DK" sz="1500" dirty="0"/>
                    </a:p>
                  </a:txBody>
                  <a:tcPr/>
                </a:tc>
                <a:tc rowSpan="2">
                  <a:txBody>
                    <a:bodyPr/>
                    <a:lstStyle/>
                    <a:p>
                      <a:pPr algn="ctr"/>
                      <a:r>
                        <a:rPr lang="da-DK" sz="1500" dirty="0"/>
                        <a:t>Følelse af mening,</a:t>
                      </a:r>
                      <a:br>
                        <a:rPr lang="da-DK" sz="1500" dirty="0"/>
                      </a:br>
                      <a:r>
                        <a:rPr lang="da-DK" sz="1500" dirty="0"/>
                        <a:t>sammenhæng</a:t>
                      </a:r>
                    </a:p>
                  </a:txBody>
                  <a:tcPr anchor="ctr"/>
                </a:tc>
                <a:extLst>
                  <a:ext uri="{0D108BD9-81ED-4DB2-BD59-A6C34878D82A}">
                    <a16:rowId xmlns:a16="http://schemas.microsoft.com/office/drawing/2014/main" val="382427254"/>
                  </a:ext>
                </a:extLst>
              </a:tr>
              <a:tr h="331737">
                <a:tc vMerge="1">
                  <a:txBody>
                    <a:bodyPr/>
                    <a:lstStyle/>
                    <a:p>
                      <a:pPr algn="ctr"/>
                      <a:endParaRPr lang="da-DK" sz="1500" dirty="0"/>
                    </a:p>
                  </a:txBody>
                  <a:tcPr/>
                </a:tc>
                <a:tc>
                  <a:txBody>
                    <a:bodyPr/>
                    <a:lstStyle/>
                    <a:p>
                      <a:pPr algn="ctr"/>
                      <a:r>
                        <a:rPr lang="da-DK" sz="1500" dirty="0"/>
                        <a:t>Lav grad af mening</a:t>
                      </a:r>
                    </a:p>
                  </a:txBody>
                  <a:tcPr anchor="ctr"/>
                </a:tc>
                <a:tc>
                  <a:txBody>
                    <a:bodyPr/>
                    <a:lstStyle/>
                    <a:p>
                      <a:pPr algn="ctr"/>
                      <a:r>
                        <a:rPr lang="da-DK" sz="1500" dirty="0"/>
                        <a:t>Høj grad af mening</a:t>
                      </a:r>
                    </a:p>
                  </a:txBody>
                  <a:tcPr anchor="ctr"/>
                </a:tc>
                <a:tc vMerge="1">
                  <a:txBody>
                    <a:bodyPr/>
                    <a:lstStyle/>
                    <a:p>
                      <a:pPr algn="ctr"/>
                      <a:endParaRPr lang="da-DK" sz="1500" dirty="0"/>
                    </a:p>
                  </a:txBody>
                  <a:tcPr anchor="ctr"/>
                </a:tc>
                <a:extLst>
                  <a:ext uri="{0D108BD9-81ED-4DB2-BD59-A6C34878D82A}">
                    <a16:rowId xmlns:a16="http://schemas.microsoft.com/office/drawing/2014/main" val="435627834"/>
                  </a:ext>
                </a:extLst>
              </a:tr>
              <a:tr h="331737">
                <a:tc rowSpan="2">
                  <a:txBody>
                    <a:bodyPr/>
                    <a:lstStyle/>
                    <a:p>
                      <a:pPr algn="ctr"/>
                      <a:r>
                        <a:rPr lang="da-DK" sz="1500" dirty="0"/>
                        <a:t>Usikkerhed,</a:t>
                      </a:r>
                      <a:br>
                        <a:rPr lang="da-DK" sz="1500" dirty="0"/>
                      </a:br>
                      <a:r>
                        <a:rPr lang="da-DK" sz="1500" dirty="0"/>
                        <a:t>uvished</a:t>
                      </a:r>
                    </a:p>
                  </a:txBody>
                  <a:tcPr anchor="ctr"/>
                </a:tc>
                <a:tc gridSpan="2">
                  <a:txBody>
                    <a:bodyPr/>
                    <a:lstStyle/>
                    <a:p>
                      <a:pPr algn="ctr"/>
                      <a:r>
                        <a:rPr lang="da-DK" sz="1500" b="1" dirty="0"/>
                        <a:t>Forudsigelighed</a:t>
                      </a:r>
                    </a:p>
                  </a:txBody>
                  <a:tcPr anchor="ctr"/>
                </a:tc>
                <a:tc hMerge="1">
                  <a:txBody>
                    <a:bodyPr/>
                    <a:lstStyle/>
                    <a:p>
                      <a:pPr algn="ctr"/>
                      <a:endParaRPr lang="da-DK" sz="1500" dirty="0"/>
                    </a:p>
                  </a:txBody>
                  <a:tcPr/>
                </a:tc>
                <a:tc rowSpan="2">
                  <a:txBody>
                    <a:bodyPr/>
                    <a:lstStyle/>
                    <a:p>
                      <a:pPr algn="ctr"/>
                      <a:r>
                        <a:rPr lang="da-DK" sz="1500" dirty="0"/>
                        <a:t>Tryghed,</a:t>
                      </a:r>
                      <a:br>
                        <a:rPr lang="da-DK" sz="1500" dirty="0"/>
                      </a:br>
                      <a:r>
                        <a:rPr lang="da-DK" sz="1500" dirty="0"/>
                        <a:t>sikkerhed</a:t>
                      </a:r>
                    </a:p>
                  </a:txBody>
                  <a:tcPr anchor="ctr"/>
                </a:tc>
                <a:extLst>
                  <a:ext uri="{0D108BD9-81ED-4DB2-BD59-A6C34878D82A}">
                    <a16:rowId xmlns:a16="http://schemas.microsoft.com/office/drawing/2014/main" val="656863345"/>
                  </a:ext>
                </a:extLst>
              </a:tr>
              <a:tr h="331737">
                <a:tc vMerge="1">
                  <a:txBody>
                    <a:bodyPr/>
                    <a:lstStyle/>
                    <a:p>
                      <a:pPr algn="ctr"/>
                      <a:endParaRPr lang="da-DK" sz="1500" dirty="0"/>
                    </a:p>
                  </a:txBody>
                  <a:tcPr anchor="ctr"/>
                </a:tc>
                <a:tc>
                  <a:txBody>
                    <a:bodyPr/>
                    <a:lstStyle/>
                    <a:p>
                      <a:pPr algn="ctr"/>
                      <a:r>
                        <a:rPr lang="da-DK" sz="1500" dirty="0"/>
                        <a:t>Dårlig forudsigelighed</a:t>
                      </a:r>
                    </a:p>
                  </a:txBody>
                  <a:tcPr anchor="ctr"/>
                </a:tc>
                <a:tc>
                  <a:txBody>
                    <a:bodyPr/>
                    <a:lstStyle/>
                    <a:p>
                      <a:pPr algn="ctr"/>
                      <a:r>
                        <a:rPr lang="da-DK" sz="1500" dirty="0"/>
                        <a:t>God forudsigelighed</a:t>
                      </a:r>
                    </a:p>
                  </a:txBody>
                  <a:tcPr anchor="ctr"/>
                </a:tc>
                <a:tc vMerge="1">
                  <a:txBody>
                    <a:bodyPr/>
                    <a:lstStyle/>
                    <a:p>
                      <a:pPr algn="ctr"/>
                      <a:endParaRPr lang="da-DK" sz="1500" dirty="0"/>
                    </a:p>
                  </a:txBody>
                  <a:tcPr anchor="ctr"/>
                </a:tc>
                <a:extLst>
                  <a:ext uri="{0D108BD9-81ED-4DB2-BD59-A6C34878D82A}">
                    <a16:rowId xmlns:a16="http://schemas.microsoft.com/office/drawing/2014/main" val="2678151818"/>
                  </a:ext>
                </a:extLst>
              </a:tr>
              <a:tr h="331737">
                <a:tc rowSpan="2">
                  <a:txBody>
                    <a:bodyPr/>
                    <a:lstStyle/>
                    <a:p>
                      <a:pPr algn="ctr"/>
                      <a:r>
                        <a:rPr lang="da-DK" sz="1500" dirty="0"/>
                        <a:t>Ensomhed,</a:t>
                      </a:r>
                      <a:br>
                        <a:rPr lang="da-DK" sz="1500" dirty="0"/>
                      </a:br>
                      <a:r>
                        <a:rPr lang="da-DK" sz="1500" dirty="0"/>
                        <a:t>isolation</a:t>
                      </a:r>
                    </a:p>
                  </a:txBody>
                  <a:tcPr anchor="ctr"/>
                </a:tc>
                <a:tc gridSpan="2">
                  <a:txBody>
                    <a:bodyPr/>
                    <a:lstStyle/>
                    <a:p>
                      <a:pPr algn="ctr"/>
                      <a:r>
                        <a:rPr lang="da-DK" sz="1500" b="1" dirty="0"/>
                        <a:t>Social støtte</a:t>
                      </a:r>
                    </a:p>
                  </a:txBody>
                  <a:tcPr anchor="ctr"/>
                </a:tc>
                <a:tc hMerge="1">
                  <a:txBody>
                    <a:bodyPr/>
                    <a:lstStyle/>
                    <a:p>
                      <a:pPr algn="ctr"/>
                      <a:endParaRPr lang="da-DK" sz="1500" dirty="0"/>
                    </a:p>
                  </a:txBody>
                  <a:tcPr/>
                </a:tc>
                <a:tc rowSpan="2">
                  <a:txBody>
                    <a:bodyPr/>
                    <a:lstStyle/>
                    <a:p>
                      <a:pPr algn="ctr"/>
                      <a:r>
                        <a:rPr lang="da-DK" sz="1500" dirty="0"/>
                        <a:t>Social forankring,</a:t>
                      </a:r>
                      <a:br>
                        <a:rPr lang="da-DK" sz="1500" dirty="0"/>
                      </a:br>
                      <a:r>
                        <a:rPr lang="da-DK" sz="1500" dirty="0"/>
                        <a:t>integration</a:t>
                      </a:r>
                    </a:p>
                  </a:txBody>
                  <a:tcPr anchor="ctr"/>
                </a:tc>
                <a:extLst>
                  <a:ext uri="{0D108BD9-81ED-4DB2-BD59-A6C34878D82A}">
                    <a16:rowId xmlns:a16="http://schemas.microsoft.com/office/drawing/2014/main" val="671789388"/>
                  </a:ext>
                </a:extLst>
              </a:tr>
              <a:tr h="331737">
                <a:tc vMerge="1">
                  <a:txBody>
                    <a:bodyPr/>
                    <a:lstStyle/>
                    <a:p>
                      <a:pPr algn="ctr"/>
                      <a:endParaRPr lang="da-DK" sz="1500" dirty="0"/>
                    </a:p>
                  </a:txBody>
                  <a:tcPr anchor="ctr"/>
                </a:tc>
                <a:tc>
                  <a:txBody>
                    <a:bodyPr/>
                    <a:lstStyle/>
                    <a:p>
                      <a:pPr algn="ctr"/>
                      <a:r>
                        <a:rPr lang="da-DK" sz="1500" dirty="0"/>
                        <a:t>Dårlig social støtte</a:t>
                      </a:r>
                    </a:p>
                  </a:txBody>
                  <a:tcPr anchor="ctr"/>
                </a:tc>
                <a:tc>
                  <a:txBody>
                    <a:bodyPr/>
                    <a:lstStyle/>
                    <a:p>
                      <a:pPr algn="ctr"/>
                      <a:r>
                        <a:rPr lang="da-DK" sz="1500" dirty="0"/>
                        <a:t>God social støtte</a:t>
                      </a:r>
                    </a:p>
                  </a:txBody>
                  <a:tcPr anchor="ctr"/>
                </a:tc>
                <a:tc vMerge="1">
                  <a:txBody>
                    <a:bodyPr/>
                    <a:lstStyle/>
                    <a:p>
                      <a:pPr algn="ctr"/>
                      <a:endParaRPr lang="da-DK" sz="1500" dirty="0"/>
                    </a:p>
                  </a:txBody>
                  <a:tcPr anchor="ctr"/>
                </a:tc>
                <a:extLst>
                  <a:ext uri="{0D108BD9-81ED-4DB2-BD59-A6C34878D82A}">
                    <a16:rowId xmlns:a16="http://schemas.microsoft.com/office/drawing/2014/main" val="2883531490"/>
                  </a:ext>
                </a:extLst>
              </a:tr>
              <a:tr h="331737">
                <a:tc rowSpan="2">
                  <a:txBody>
                    <a:bodyPr/>
                    <a:lstStyle/>
                    <a:p>
                      <a:pPr algn="ctr"/>
                      <a:r>
                        <a:rPr lang="da-DK" sz="1500" dirty="0"/>
                        <a:t>Frustration,</a:t>
                      </a:r>
                    </a:p>
                    <a:p>
                      <a:pPr algn="ctr"/>
                      <a:r>
                        <a:rPr lang="da-DK" sz="1500" dirty="0"/>
                        <a:t>værdiløshed</a:t>
                      </a:r>
                    </a:p>
                  </a:txBody>
                  <a:tcPr anchor="ctr"/>
                </a:tc>
                <a:tc gridSpan="2">
                  <a:txBody>
                    <a:bodyPr/>
                    <a:lstStyle/>
                    <a:p>
                      <a:pPr algn="ctr"/>
                      <a:r>
                        <a:rPr lang="da-DK" sz="1500" b="1" dirty="0"/>
                        <a:t>Belønning</a:t>
                      </a:r>
                    </a:p>
                  </a:txBody>
                  <a:tcPr anchor="ctr"/>
                </a:tc>
                <a:tc hMerge="1">
                  <a:txBody>
                    <a:bodyPr/>
                    <a:lstStyle/>
                    <a:p>
                      <a:pPr algn="ctr"/>
                      <a:endParaRPr lang="da-DK" sz="1500" dirty="0"/>
                    </a:p>
                  </a:txBody>
                  <a:tcPr/>
                </a:tc>
                <a:tc rowSpan="2">
                  <a:txBody>
                    <a:bodyPr/>
                    <a:lstStyle/>
                    <a:p>
                      <a:pPr algn="ctr"/>
                      <a:r>
                        <a:rPr lang="da-DK" sz="1500" dirty="0"/>
                        <a:t>Personlig værdighed,</a:t>
                      </a:r>
                      <a:br>
                        <a:rPr lang="da-DK" sz="1500" dirty="0"/>
                      </a:br>
                      <a:r>
                        <a:rPr lang="da-DK" sz="1500" dirty="0"/>
                        <a:t>følelse af værdi</a:t>
                      </a:r>
                    </a:p>
                  </a:txBody>
                  <a:tcPr anchor="ctr"/>
                </a:tc>
                <a:extLst>
                  <a:ext uri="{0D108BD9-81ED-4DB2-BD59-A6C34878D82A}">
                    <a16:rowId xmlns:a16="http://schemas.microsoft.com/office/drawing/2014/main" val="2938770224"/>
                  </a:ext>
                </a:extLst>
              </a:tr>
              <a:tr h="331737">
                <a:tc vMerge="1">
                  <a:txBody>
                    <a:bodyPr/>
                    <a:lstStyle/>
                    <a:p>
                      <a:pPr algn="ctr"/>
                      <a:endParaRPr lang="da-DK" sz="1500" dirty="0"/>
                    </a:p>
                  </a:txBody>
                  <a:tcPr anchor="ctr"/>
                </a:tc>
                <a:tc>
                  <a:txBody>
                    <a:bodyPr/>
                    <a:lstStyle/>
                    <a:p>
                      <a:pPr algn="ctr"/>
                      <a:r>
                        <a:rPr lang="da-DK" sz="1500" dirty="0"/>
                        <a:t>Lav grad af belønning</a:t>
                      </a:r>
                    </a:p>
                  </a:txBody>
                  <a:tcPr anchor="ctr"/>
                </a:tc>
                <a:tc>
                  <a:txBody>
                    <a:bodyPr/>
                    <a:lstStyle/>
                    <a:p>
                      <a:pPr algn="ctr"/>
                      <a:r>
                        <a:rPr lang="da-DK" sz="1500" dirty="0"/>
                        <a:t>Høj grad af belønning</a:t>
                      </a:r>
                    </a:p>
                  </a:txBody>
                  <a:tcPr anchor="ctr"/>
                </a:tc>
                <a:tc vMerge="1">
                  <a:txBody>
                    <a:bodyPr/>
                    <a:lstStyle/>
                    <a:p>
                      <a:pPr algn="ctr"/>
                      <a:endParaRPr lang="da-DK" sz="1500" dirty="0"/>
                    </a:p>
                  </a:txBody>
                  <a:tcPr anchor="ctr"/>
                </a:tc>
                <a:extLst>
                  <a:ext uri="{0D108BD9-81ED-4DB2-BD59-A6C34878D82A}">
                    <a16:rowId xmlns:a16="http://schemas.microsoft.com/office/drawing/2014/main" val="995933895"/>
                  </a:ext>
                </a:extLst>
              </a:tr>
              <a:tr h="331737">
                <a:tc rowSpan="2">
                  <a:txBody>
                    <a:bodyPr/>
                    <a:lstStyle/>
                    <a:p>
                      <a:pPr algn="ctr"/>
                      <a:r>
                        <a:rPr lang="da-DK" sz="1500" dirty="0"/>
                        <a:t>Stress,</a:t>
                      </a:r>
                      <a:br>
                        <a:rPr lang="da-DK" sz="1500" dirty="0"/>
                      </a:br>
                      <a:r>
                        <a:rPr lang="da-DK" sz="1500" dirty="0"/>
                        <a:t>apati</a:t>
                      </a:r>
                    </a:p>
                  </a:txBody>
                  <a:tcPr anchor="ctr"/>
                </a:tc>
                <a:tc gridSpan="2">
                  <a:txBody>
                    <a:bodyPr/>
                    <a:lstStyle/>
                    <a:p>
                      <a:pPr algn="ctr"/>
                      <a:r>
                        <a:rPr lang="da-DK" sz="1500" b="1" dirty="0"/>
                        <a:t>Krav</a:t>
                      </a:r>
                    </a:p>
                  </a:txBody>
                  <a:tcPr anchor="ctr"/>
                </a:tc>
                <a:tc hMerge="1">
                  <a:txBody>
                    <a:bodyPr/>
                    <a:lstStyle/>
                    <a:p>
                      <a:pPr algn="ctr"/>
                      <a:endParaRPr lang="da-DK" sz="1500" dirty="0"/>
                    </a:p>
                  </a:txBody>
                  <a:tcPr/>
                </a:tc>
                <a:tc rowSpan="2">
                  <a:txBody>
                    <a:bodyPr/>
                    <a:lstStyle/>
                    <a:p>
                      <a:pPr algn="ctr"/>
                      <a:r>
                        <a:rPr lang="da-DK" sz="1500" dirty="0"/>
                        <a:t>Personlig udvikling,</a:t>
                      </a:r>
                      <a:br>
                        <a:rPr lang="da-DK" sz="1500" dirty="0"/>
                      </a:br>
                      <a:r>
                        <a:rPr lang="da-DK" sz="1500" dirty="0"/>
                        <a:t>vækst</a:t>
                      </a:r>
                    </a:p>
                  </a:txBody>
                  <a:tcPr anchor="ctr"/>
                </a:tc>
                <a:extLst>
                  <a:ext uri="{0D108BD9-81ED-4DB2-BD59-A6C34878D82A}">
                    <a16:rowId xmlns:a16="http://schemas.microsoft.com/office/drawing/2014/main" val="2845660461"/>
                  </a:ext>
                </a:extLst>
              </a:tr>
              <a:tr h="331737">
                <a:tc vMerge="1">
                  <a:txBody>
                    <a:bodyPr/>
                    <a:lstStyle/>
                    <a:p>
                      <a:pPr algn="ctr"/>
                      <a:endParaRPr lang="da-DK" sz="1500" dirty="0"/>
                    </a:p>
                  </a:txBody>
                  <a:tcPr anchor="ctr"/>
                </a:tc>
                <a:tc>
                  <a:txBody>
                    <a:bodyPr/>
                    <a:lstStyle/>
                    <a:p>
                      <a:pPr algn="ctr"/>
                      <a:r>
                        <a:rPr lang="da-DK" sz="1500" dirty="0"/>
                        <a:t>Høje krav eller lave krav</a:t>
                      </a:r>
                    </a:p>
                  </a:txBody>
                  <a:tcPr anchor="ctr"/>
                </a:tc>
                <a:tc>
                  <a:txBody>
                    <a:bodyPr/>
                    <a:lstStyle/>
                    <a:p>
                      <a:pPr algn="ctr"/>
                      <a:r>
                        <a:rPr lang="da-DK" sz="1500" dirty="0"/>
                        <a:t>Passende krav</a:t>
                      </a:r>
                    </a:p>
                  </a:txBody>
                  <a:tcPr anchor="ctr"/>
                </a:tc>
                <a:tc vMerge="1">
                  <a:txBody>
                    <a:bodyPr/>
                    <a:lstStyle/>
                    <a:p>
                      <a:pPr algn="ctr"/>
                      <a:endParaRPr lang="da-DK" sz="1500" dirty="0"/>
                    </a:p>
                  </a:txBody>
                  <a:tcPr anchor="ctr"/>
                </a:tc>
                <a:extLst>
                  <a:ext uri="{0D108BD9-81ED-4DB2-BD59-A6C34878D82A}">
                    <a16:rowId xmlns:a16="http://schemas.microsoft.com/office/drawing/2014/main" val="1849802307"/>
                  </a:ext>
                </a:extLst>
              </a:tr>
            </a:tbl>
          </a:graphicData>
        </a:graphic>
      </p:graphicFrame>
      <p:sp>
        <p:nvSpPr>
          <p:cNvPr id="5" name="Tekstfelt 4">
            <a:extLst>
              <a:ext uri="{FF2B5EF4-FFF2-40B4-BE49-F238E27FC236}">
                <a16:creationId xmlns:a16="http://schemas.microsoft.com/office/drawing/2014/main" id="{7AA0C6DF-5A71-4FE5-B7BD-66220F49C370}"/>
              </a:ext>
            </a:extLst>
          </p:cNvPr>
          <p:cNvSpPr txBox="1"/>
          <p:nvPr/>
        </p:nvSpPr>
        <p:spPr>
          <a:xfrm>
            <a:off x="376402" y="5861406"/>
            <a:ext cx="11438880" cy="477054"/>
          </a:xfrm>
          <a:prstGeom prst="rect">
            <a:avLst/>
          </a:prstGeom>
          <a:noFill/>
        </p:spPr>
        <p:txBody>
          <a:bodyPr wrap="square" rtlCol="0">
            <a:spAutoFit/>
          </a:bodyPr>
          <a:lstStyle/>
          <a:p>
            <a:pPr algn="ctr"/>
            <a:r>
              <a:rPr lang="da-DK" sz="2500" dirty="0"/>
              <a:t>Du kan læse mere om de 6 guldkorn og de 3 diamanter på </a:t>
            </a:r>
            <a:r>
              <a:rPr lang="da-DK" sz="2500" dirty="0" err="1">
                <a:hlinkClick r:id="rId3"/>
              </a:rPr>
              <a:t>APVportalen</a:t>
            </a:r>
            <a:r>
              <a:rPr lang="da-DK" sz="2500" dirty="0"/>
              <a:t>.</a:t>
            </a:r>
          </a:p>
        </p:txBody>
      </p:sp>
    </p:spTree>
    <p:extLst>
      <p:ext uri="{BB962C8B-B14F-4D97-AF65-F5344CB8AC3E}">
        <p14:creationId xmlns:p14="http://schemas.microsoft.com/office/powerpoint/2010/main" val="82387380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vad er psykisk arbejdsmiljø_480p">
            <a:hlinkClick r:id="" action="ppaction://media"/>
            <a:extLst>
              <a:ext uri="{FF2B5EF4-FFF2-40B4-BE49-F238E27FC236}">
                <a16:creationId xmlns:a16="http://schemas.microsoft.com/office/drawing/2014/main" id="{068AA08B-EAE7-4578-8EDE-F2A93AE34D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646"/>
          </a:xfrm>
          <a:prstGeom prst="rect">
            <a:avLst/>
          </a:prstGeom>
        </p:spPr>
      </p:pic>
      <p:sp>
        <p:nvSpPr>
          <p:cNvPr id="3" name="Rektangel 2">
            <a:extLst>
              <a:ext uri="{FF2B5EF4-FFF2-40B4-BE49-F238E27FC236}">
                <a16:creationId xmlns:a16="http://schemas.microsoft.com/office/drawing/2014/main" id="{9821C395-AAEB-4E4F-8534-7C922C1C22A6}"/>
              </a:ext>
            </a:extLst>
          </p:cNvPr>
          <p:cNvSpPr/>
          <p:nvPr/>
        </p:nvSpPr>
        <p:spPr>
          <a:xfrm>
            <a:off x="10369095" y="5154796"/>
            <a:ext cx="1440000" cy="1440000"/>
          </a:xfrm>
          <a:prstGeom prst="rect">
            <a:avLst/>
          </a:prstGeom>
          <a:pattFill prst="ltUpDiag">
            <a:fgClr>
              <a:srgbClr val="0C1424"/>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700" b="1" dirty="0"/>
              <a:t>SPEAK</a:t>
            </a:r>
            <a:br>
              <a:rPr lang="da-DK" sz="2700" b="1" dirty="0"/>
            </a:br>
            <a:r>
              <a:rPr lang="da-DK" sz="2700" b="1" dirty="0"/>
              <a:t>IKKE</a:t>
            </a:r>
            <a:br>
              <a:rPr lang="da-DK" sz="2700" b="1" dirty="0"/>
            </a:br>
            <a:r>
              <a:rPr lang="da-DK" sz="2700" b="1" dirty="0"/>
              <a:t>KRÆVET</a:t>
            </a:r>
          </a:p>
        </p:txBody>
      </p:sp>
    </p:spTree>
    <p:extLst>
      <p:ext uri="{BB962C8B-B14F-4D97-AF65-F5344CB8AC3E}">
        <p14:creationId xmlns:p14="http://schemas.microsoft.com/office/powerpoint/2010/main" val="289754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Trivselstermometer</a:t>
            </a:r>
            <a:endParaRPr lang="da-DK" sz="2500" dirty="0"/>
          </a:p>
        </p:txBody>
      </p:sp>
      <p:pic>
        <p:nvPicPr>
          <p:cNvPr id="2" name="Billede 1" descr="Et billede, der indeholder person, mand, hat, bærer&#10;&#10;Automatisk genereret beskrivelse">
            <a:extLst>
              <a:ext uri="{FF2B5EF4-FFF2-40B4-BE49-F238E27FC236}">
                <a16:creationId xmlns:a16="http://schemas.microsoft.com/office/drawing/2014/main" id="{78F4A29C-B8B8-D5C7-7A78-7E823FB47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pic>
        <p:nvPicPr>
          <p:cNvPr id="3" name="Billede 2">
            <a:extLst>
              <a:ext uri="{FF2B5EF4-FFF2-40B4-BE49-F238E27FC236}">
                <a16:creationId xmlns:a16="http://schemas.microsoft.com/office/drawing/2014/main" id="{8202CF7E-F2A2-BCA3-FC84-63039459D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4376" y="1221437"/>
            <a:ext cx="1343340" cy="5373359"/>
          </a:xfrm>
          <a:prstGeom prst="rect">
            <a:avLst/>
          </a:prstGeom>
        </p:spPr>
      </p:pic>
    </p:spTree>
    <p:custDataLst>
      <p:tags r:id="rId1"/>
    </p:custDataLst>
    <p:extLst>
      <p:ext uri="{BB962C8B-B14F-4D97-AF65-F5344CB8AC3E}">
        <p14:creationId xmlns:p14="http://schemas.microsoft.com/office/powerpoint/2010/main" val="1338789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Opsummering</a:t>
            </a:r>
            <a:endParaRPr lang="da-DK" sz="2500" dirty="0"/>
          </a:p>
        </p:txBody>
      </p:sp>
      <p:pic>
        <p:nvPicPr>
          <p:cNvPr id="3" name="Billede 2" descr="Et billede, der indeholder person&#10;&#10;Automatisk genereret beskrivelse">
            <a:extLst>
              <a:ext uri="{FF2B5EF4-FFF2-40B4-BE49-F238E27FC236}">
                <a16:creationId xmlns:a16="http://schemas.microsoft.com/office/drawing/2014/main" id="{DA42544C-C792-690E-FCD6-11680F249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652" y="0"/>
            <a:ext cx="4577715" cy="6858000"/>
          </a:xfrm>
          <a:prstGeom prst="rect">
            <a:avLst/>
          </a:prstGeom>
        </p:spPr>
      </p:pic>
      <p:pic>
        <p:nvPicPr>
          <p:cNvPr id="6" name="Billede 5" descr="Et billede, der indeholder tekst, sky, skilt/tegn, gul&#10;&#10;Automatisk genereret beskrivelse">
            <a:extLst>
              <a:ext uri="{FF2B5EF4-FFF2-40B4-BE49-F238E27FC236}">
                <a16:creationId xmlns:a16="http://schemas.microsoft.com/office/drawing/2014/main" id="{53345D29-8062-598D-8ECA-BE085CA1A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2" y="4935121"/>
            <a:ext cx="1539373" cy="1524132"/>
          </a:xfrm>
          <a:prstGeom prst="rect">
            <a:avLst/>
          </a:prstGeom>
        </p:spPr>
      </p:pic>
      <p:sp>
        <p:nvSpPr>
          <p:cNvPr id="7" name="Tekstfelt 6">
            <a:extLst>
              <a:ext uri="{FF2B5EF4-FFF2-40B4-BE49-F238E27FC236}">
                <a16:creationId xmlns:a16="http://schemas.microsoft.com/office/drawing/2014/main" id="{A40543BA-9C93-8FAB-2B92-FC314DEFA4BC}"/>
              </a:ext>
            </a:extLst>
          </p:cNvPr>
          <p:cNvSpPr txBox="1"/>
          <p:nvPr/>
        </p:nvSpPr>
        <p:spPr>
          <a:xfrm>
            <a:off x="504930" y="1098752"/>
            <a:ext cx="7095277" cy="2246769"/>
          </a:xfrm>
          <a:prstGeom prst="rect">
            <a:avLst/>
          </a:prstGeom>
          <a:noFill/>
        </p:spPr>
        <p:txBody>
          <a:bodyPr wrap="square" rtlCol="0">
            <a:spAutoFit/>
          </a:bodyPr>
          <a:lstStyle/>
          <a:p>
            <a:pPr marL="342900" indent="-342900">
              <a:buFont typeface="Arial" panose="020B0604020202020204" pitchFamily="34" charset="0"/>
              <a:buChar char="•"/>
            </a:pPr>
            <a:r>
              <a:rPr lang="da-DK" sz="2000" dirty="0"/>
              <a:t>Du har fået et indblik i de mange aspekter af arbejdet, som er en del af psykisk arbejdsmiljø.</a:t>
            </a:r>
          </a:p>
          <a:p>
            <a:pPr marL="342900" indent="-342900">
              <a:buFont typeface="Arial" panose="020B0604020202020204" pitchFamily="34" charset="0"/>
              <a:buChar char="•"/>
            </a:pPr>
            <a:r>
              <a:rPr lang="da-DK" sz="2000" dirty="0"/>
              <a:t>Du har fået et indblik i, hvilke negative påvirkninger det psykisk arbejdsmiljø kan have.</a:t>
            </a:r>
          </a:p>
          <a:p>
            <a:pPr marL="342900" indent="-342900">
              <a:buFont typeface="Arial" panose="020B0604020202020204" pitchFamily="34" charset="0"/>
              <a:buChar char="•"/>
            </a:pPr>
            <a:r>
              <a:rPr lang="da-DK" sz="2000" dirty="0"/>
              <a:t>Du har lært som konceptet ”de 6 guldkorn” og ”de 3 diamanter” om faktorer for et sundt psykisk arbejdsmiljø.</a:t>
            </a:r>
          </a:p>
          <a:p>
            <a:pPr marL="342900" indent="-342900">
              <a:buFont typeface="Arial" panose="020B0604020202020204" pitchFamily="34" charset="0"/>
              <a:buChar char="•"/>
            </a:pPr>
            <a:r>
              <a:rPr lang="da-DK" sz="2000" dirty="0"/>
              <a:t>Du har vurderet trivslen på din egen læreplads.</a:t>
            </a:r>
          </a:p>
        </p:txBody>
      </p:sp>
      <p:sp>
        <p:nvSpPr>
          <p:cNvPr id="8" name="Tekstfelt 7">
            <a:extLst>
              <a:ext uri="{FF2B5EF4-FFF2-40B4-BE49-F238E27FC236}">
                <a16:creationId xmlns:a16="http://schemas.microsoft.com/office/drawing/2014/main" id="{35FF94F2-32E2-F1A4-1D4A-D54F23FD8B35}"/>
              </a:ext>
            </a:extLst>
          </p:cNvPr>
          <p:cNvSpPr txBox="1"/>
          <p:nvPr/>
        </p:nvSpPr>
        <p:spPr>
          <a:xfrm>
            <a:off x="2361804" y="5073939"/>
            <a:ext cx="5238404" cy="1246495"/>
          </a:xfrm>
          <a:prstGeom prst="rect">
            <a:avLst/>
          </a:prstGeom>
          <a:noFill/>
        </p:spPr>
        <p:txBody>
          <a:bodyPr wrap="square" rtlCol="0">
            <a:spAutoFit/>
          </a:bodyPr>
          <a:lstStyle/>
          <a:p>
            <a:r>
              <a:rPr lang="da-DK" sz="1500" dirty="0">
                <a:solidFill>
                  <a:srgbClr val="D68B1C"/>
                </a:solidFill>
              </a:rPr>
              <a:t>Her til sidst følger en lille test, som skal bekræfte, at du har forstået indholdet af lektionen.</a:t>
            </a:r>
          </a:p>
          <a:p>
            <a:r>
              <a:rPr lang="da-DK" sz="1500" dirty="0">
                <a:solidFill>
                  <a:srgbClr val="D68B1C"/>
                </a:solidFill>
              </a:rPr>
              <a:t>På næste side følger 5 tilfældige spørgsmål, og du skal svare korrekt på de 4 af dem for at bestå testen. Du har flere forsøg.</a:t>
            </a:r>
          </a:p>
          <a:p>
            <a:r>
              <a:rPr lang="da-DK" sz="1500" dirty="0">
                <a:solidFill>
                  <a:srgbClr val="D68B1C"/>
                </a:solidFill>
              </a:rPr>
              <a:t>Når du har gennemført testen, er denne lektion færdig.</a:t>
            </a:r>
          </a:p>
        </p:txBody>
      </p:sp>
    </p:spTree>
    <p:custDataLst>
      <p:tags r:id="rId1"/>
    </p:custDataLst>
    <p:extLst>
      <p:ext uri="{BB962C8B-B14F-4D97-AF65-F5344CB8AC3E}">
        <p14:creationId xmlns:p14="http://schemas.microsoft.com/office/powerpoint/2010/main" val="23898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11419356" cy="3170099"/>
          </a:xfrm>
          <a:prstGeom prst="rect">
            <a:avLst/>
          </a:prstGeom>
          <a:noFill/>
        </p:spPr>
        <p:txBody>
          <a:bodyPr wrap="square" rtlCol="0">
            <a:spAutoFit/>
          </a:bodyPr>
          <a:lstStyle/>
          <a:p>
            <a:r>
              <a:rPr lang="da-DK" sz="2000" i="1" dirty="0"/>
              <a:t>Spørgsmålstekst:</a:t>
            </a:r>
          </a:p>
          <a:p>
            <a:endParaRPr lang="da-DK" sz="2000" dirty="0"/>
          </a:p>
          <a:p>
            <a:r>
              <a:rPr lang="da-DK" sz="2000" dirty="0"/>
              <a:t>Tekst? (Bemærk: flere svar)</a:t>
            </a:r>
          </a:p>
          <a:p>
            <a:endParaRPr lang="da-DK" sz="2000" dirty="0"/>
          </a:p>
          <a:p>
            <a:r>
              <a:rPr lang="da-DK" sz="2000" i="1" dirty="0"/>
              <a:t>Svartekst:</a:t>
            </a:r>
          </a:p>
          <a:p>
            <a:endParaRPr lang="da-DK" sz="2000" dirty="0"/>
          </a:p>
          <a:p>
            <a:r>
              <a:rPr lang="da-DK" sz="2000" dirty="0"/>
              <a:t>Tekst.</a:t>
            </a:r>
          </a:p>
          <a:p>
            <a:r>
              <a:rPr lang="da-DK" sz="2000" dirty="0"/>
              <a:t>Tekst.</a:t>
            </a:r>
          </a:p>
          <a:p>
            <a:r>
              <a:rPr lang="da-DK" sz="2000" dirty="0"/>
              <a:t>Tekst.</a:t>
            </a:r>
          </a:p>
          <a:p>
            <a:r>
              <a:rPr lang="da-DK" sz="2000" dirty="0"/>
              <a:t>Tekst.</a:t>
            </a:r>
          </a:p>
        </p:txBody>
      </p:sp>
    </p:spTree>
    <p:custDataLst>
      <p:tags r:id="rId1"/>
    </p:custDataLst>
    <p:extLst>
      <p:ext uri="{BB962C8B-B14F-4D97-AF65-F5344CB8AC3E}">
        <p14:creationId xmlns:p14="http://schemas.microsoft.com/office/powerpoint/2010/main" val="6475322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EF7794AF-92B0-455D-8672-EB9BFC8E8E5C}"/>
  <p:tag name="ISPRING_PROJECT_VERSION" val="9.3"/>
  <p:tag name="ISPRING_PROJECT_FOLDER_UPDATED" val="1"/>
  <p:tag name="ISPRING_SCREEN_RECS_UPDATED" val="C:\Users\kevin\Desktop\Arbejdsmiljø og sikkerhed, elektriker, grundforløb 2\LEKTIONER\Arbejdsmiljø og sikkerhed, elektriker, grundforløb 2 - lektion 2"/>
  <p:tag name="ISPRING_RESOURCE_FOLDER" val="C:\Users\kevin\Desktop\Arbejdsmiljø og sikkerhed, elektriker, grundforløb 2\LEKTIONER\Arbejdsmiljø og sikkerhed, elektriker, grundforløb 2 - lektion 2"/>
  <p:tag name="ISPRING_PRESENTATION_PATH" val="C:\Users\kevin\Desktop\Arbejdsmiljø og sikkerhed, elektriker, grundforløb 2\LEKTIONER\Arbejdsmiljø og sikkerhed, elektriker, grundforløb 2 - lektion 2.pptx"/>
  <p:tag name="FLASHSPRING_ZOOM_TAG" val="79"/>
  <p:tag name="ISPRING_PRESENTATION_INFO_2" val="&lt;?xml version=&quot;1.0&quot; encoding=&quot;UTF-8&quot; standalone=&quot;no&quot; ?&gt;&#10;&lt;presentation2&gt;&#10;&#10;  &lt;slides&gt;&#10;    &lt;slide id=&quot;{D8F616D4-28E7-4BB7-891D-C598F2D342B9}&quot; pptId=&quot;295&quot;/&gt;&#10;    &lt;slide id=&quot;{1DC88C6A-38AD-441C-9CAD-9E0608D58FAF}&quot; pptId=&quot;349&quot;/&gt;&#10;    &lt;slide id=&quot;{D7A4A045-04A0-49C5-8D52-C010201DB379}&quot; pptId=&quot;352&quot;/&gt;&#10;    &lt;slide id=&quot;{30C065B4-3EE4-4199-A553-CB5B80740EEB}&quot; pptId=&quot;291&quot;/&gt;&#10;    &lt;slide id=&quot;{34F139B7-EC49-4AC0-AF69-D2FEE87518F4}&quot; pptId=&quot;303&quot;/&gt;&#10;    &lt;slide id=&quot;{DF4A8367-0926-462E-B531-25419C2E0CFA}&quot; pptId=&quot;293&quot;/&gt;&#10;    &lt;slide id=&quot;{A7289E24-F562-4D25-9C99-3151A12667F1}&quot; pptId=&quot;371&quot;/&gt;&#10;    &lt;slide id=&quot;{81B082F8-B71B-4D62-B918-139D4626D39C}&quot; pptId=&quot;368&quot;/&gt;&#10;    &lt;slide id=&quot;{B6501A9A-573F-490C-B82B-8DA48113F3C9}&quot; pptId=&quot;373&quot;/&gt;&#10;    &lt;slide id=&quot;{10CD0479-D802-413A-8E2A-CD04B20E275C}&quot; pptId=&quot;374&quot;/&gt;&#10;    &lt;slide id=&quot;{4CD0551E-DC56-4521-A533-A672945AB3EF}&quot; pptId=&quot;372&quot;/&gt;&#10;    &lt;slide id=&quot;{0CC2F42C-60BB-415E-AC45-CEBA8AA3B242}&quot; pptId=&quot;377&quot;/&gt;&#10;    &lt;slide id=&quot;{C48BFEDE-F3C0-4495-9BA4-0AEC904CAB52}&quot; pptId=&quot;378&quot;/&gt;&#10;    &lt;slide id=&quot;{1B604037-E503-4711-9CFB-EEA37901EE64}&quot; pptId=&quot;376&quot;/&gt;&#10;    &lt;slide id=&quot;{8B3CAD0B-2FC3-4A2D-B24B-4A4E29AD436D}&quot; pptId=&quot;355&quot;/&gt;&#10;    &lt;slide id=&quot;{581805F9-4DB4-465C-9723-2C102A44EFA8}&quot; pptId=&quot;370&quot;/&gt;&#10;    &lt;slide id=&quot;{F41BBC19-B23F-4227-8317-2C9F01AF5E7C}&quot; pptId=&quot;375&quot;/&gt;&#10;    &lt;slide id=&quot;{DD036D68-98CA-45C3-9CDC-E6E2825E4E15}&quot; pptId=&quot;380&quot;/&gt;&#10;    &lt;slide id=&quot;{34E388DF-6539-44F8-A931-0E391BBD5E33}&quot; pptId=&quot;386&quot;/&gt;&#10;    &lt;slide id=&quot;{282565B8-F480-4937-AC3E-BBB3A53F2531}&quot; pptId=&quot;385&quot;/&gt;&#10;    &lt;slide id=&quot;{B865112B-A5A4-47B7-8686-8A20A81EDBFE}&quot; pptId=&quot;381&quot;/&gt;&#10;    &lt;slide id=&quot;{8BEF8F35-1C3C-4035-9BA9-17062F3D0B4C}&quot; pptId=&quot;379&quot;/&gt;&#10;    &lt;slide id=&quot;{E585D4B2-7176-4F0D-80FD-C61FC8076FF0}&quot; pptId=&quot;382&quot;/&gt;&#10;    &lt;slide id=&quot;{B0612F9A-B787-4BFB-9CA0-0D228E153FDC}&quot; pptId=&quot;383&quot;/&gt;&#10;    &lt;slide id=&quot;{1F20A88E-4C41-4B20-98B7-9D4A18E348F3}&quot; pptId=&quot;384&quot;/&gt;&#10;    &lt;slide id=&quot;{C7F2A9C7-49BF-4D1B-A419-A69137AFA472}&quot; pptId=&quot;389&quot;/&gt;&#10;    &lt;slide id=&quot;{2986EA4E-FACF-47C3-BE36-13A6AFDC5052}&quot; pptId=&quot;390&quot;/&gt;&#10;    &lt;slide id=&quot;{65CB083C-22F1-435F-AC47-BE7A1C3D5974}&quot; pptId=&quot;393&quot;/&gt;&#10;    &lt;slide id=&quot;{D97EC363-F59E-46EE-8158-3B8B0146E3CB}&quot; pptId=&quot;391&quot;/&gt;&#10;    &lt;slide id=&quot;{3D7A5041-DA4B-443C-BA94-213C61F82D85}&quot; pptId=&quot;392&quot;/&gt;&#10;    &lt;slide id=&quot;{8DD5FE72-A9BC-4F96-A171-D96E5ABE08FE}&quot; pptId=&quot;387&quot;/&gt;&#10;    &lt;slide id=&quot;{30784A6C-4351-4627-961B-A57EB046EFA2}&quot; pptId=&quot;388&quot;/&gt;&#10;    &lt;slide id=&quot;{D6B7A92F-02C4-44C7-BDEE-8BCBF442AB5A}&quot; pptId=&quot;362&quot;/&gt;&#10;    &lt;slide id=&quot;{5676F249-F3AC-49E0-B8B8-02462CA984BB}&quot; pptId=&quot;339&quot;/&gt;&#10;    &lt;slide id=&quot;{F1EA87C1-99A0-494B-ABDA-89994B54DD25}&quot; pptId=&quot;363&quot;/&gt;&#10;    &lt;slide id=&quot;{DFC756A7-9DA3-46B6-AF11-BA1353907411}&quot; pptId=&quot;364&quot;/&gt;&#10;    &lt;slide id=&quot;{6D592CF7-A065-4DB4-BCEB-8D25DD0C2186}&quot; pptId=&quot;365&quot;/&gt;&#10;    &lt;slide id=&quot;{5F4A93B0-209A-4F1B-9B2F-BD715AF8B3DE}&quot; pptId=&quot;366&quot;/&gt;&#10;  &lt;/slides&gt;&#10;&#10;  &lt;narration&gt;&#10;    &lt;audioTracks&gt;&#10;      &lt;audioTrack muted=&quot;false&quot; name=&quot;Text-to-speech clip — Audio  1&quot; resource=&quot;08c24fef&quot; slideId=&quot;{1DC88C6A-38AD-441C-9CAD-9E0608D58FAF}&quot; startTime=&quot;0&quot; volume=&quot;1&quot;&gt;&#10;        &lt;audio channels=&quot;1&quot; format=&quot;fltp&quot; sampleRate=&quot;24000&quot;/&gt;&#10;      &lt;/audioTrack&gt;&#10;      &lt;audioTrack muted=&quot;false&quot; name=&quot;Text-to-speech clip — Audio  2&quot; resource=&quot;f43273e7&quot; slideId=&quot;{D7A4A045-04A0-49C5-8D52-C010201DB379}&quot; startTime=&quot;0&quot; stepIndex=&quot;0&quot; volume=&quot;1&quot;&gt;&#10;        &lt;audio channels=&quot;1&quot; format=&quot;fltp&quot; sampleRate=&quot;24000&quot;/&gt;&#10;      &lt;/audioTrack&gt;&#10;      &lt;audioTrack muted=&quot;false&quot; name=&quot;Text-to-speech clip — Audio  3&quot; resource=&quot;7fe29256&quot; slideId=&quot;{30C065B4-3EE4-4199-A553-CB5B80740EEB}&quot; startTime=&quot;0&quot; stepIndex=&quot;0&quot; volume=&quot;1&quot;&gt;&#10;        &lt;audio channels=&quot;1&quot; format=&quot;fltp&quot; sampleRate=&quot;24000&quot;/&gt;&#10;      &lt;/audioTrack&gt;&#10;      &lt;audioTrack muted=&quot;false&quot; name=&quot;Text-to-speech clip — Audio  4&quot; resource=&quot;f38e8c7f&quot; slideId=&quot;{34F139B7-EC49-4AC0-AF69-D2FEE87518F4}&quot; startTime=&quot;0&quot; stepIndex=&quot;0&quot; volume=&quot;1&quot;&gt;&#10;        &lt;audio channels=&quot;1&quot; format=&quot;fltp&quot; sampleRate=&quot;24000&quot;/&gt;&#10;      &lt;/audioTrack&gt;&#10;      &lt;audioTrack muted=&quot;false&quot; name=&quot;Text-to-speech clip — Audio  5&quot; resource=&quot;3ab4a12b&quot; slideId=&quot;{DF4A8367-0926-462E-B531-25419C2E0CFA}&quot; startTime=&quot;0&quot; stepIndex=&quot;0&quot; volume=&quot;1&quot;&gt;&#10;        &lt;audio channels=&quot;1&quot; format=&quot;fltp&quot; sampleRate=&quot;24000&quot;/&gt;&#10;      &lt;/audioTrack&gt;&#10;      &lt;audioTrack muted=&quot;false&quot; name=&quot;Text-to-speech clip — Audio  6&quot; resource=&quot;2a58e7c9&quot; slideId=&quot;{A7289E24-F562-4D25-9C99-3151A12667F1}&quot; startTime=&quot;0&quot; stepIndex=&quot;0&quot; volume=&quot;1&quot;&gt;&#10;        &lt;audio channels=&quot;1&quot; format=&quot;fltp&quot; sampleRate=&quot;24000&quot;/&gt;&#10;      &lt;/audioTrack&gt;&#10;      &lt;audioTrack muted=&quot;false&quot; name=&quot;Text-to-speech clip — Audio  7&quot; resource=&quot;36271952&quot; slideId=&quot;{81B082F8-B71B-4D62-B918-139D4626D39C}&quot; startTime=&quot;0&quot; stepIndex=&quot;0&quot; volume=&quot;1&quot;&gt;&#10;        &lt;audio channels=&quot;1&quot; format=&quot;fltp&quot; sampleRate=&quot;24000&quot;/&gt;&#10;      &lt;/audioTrack&gt;&#10;      &lt;audioTrack muted=&quot;false&quot; name=&quot;Text-to-speech clip — Audio  8&quot; resource=&quot;5aa48dd2&quot; slideId=&quot;{B6501A9A-573F-490C-B82B-8DA48113F3C9}&quot; startTime=&quot;0&quot; stepIndex=&quot;0&quot; volume=&quot;1&quot;&gt;&#10;        &lt;audio channels=&quot;1&quot; format=&quot;fltp&quot; sampleRate=&quot;24000&quot;/&gt;&#10;      &lt;/audioTrack&gt;&#10;      &lt;audioTrack muted=&quot;false&quot; name=&quot;Text-to-speech clip — Audio  9&quot; resource=&quot;49cce71e&quot; slideId=&quot;{10CD0479-D802-413A-8E2A-CD04B20E275C}&quot; startTime=&quot;0&quot; stepIndex=&quot;0&quot; volume=&quot;1&quot;&gt;&#10;        &lt;audio channels=&quot;1&quot; format=&quot;fltp&quot; sampleRate=&quot;24000&quot;/&gt;&#10;      &lt;/audioTrack&gt;&#10;      &lt;audioTrack muted=&quot;false&quot; name=&quot;Text-to-speech clip — Audio  10&quot; resource=&quot;8d6ae722&quot; slideId=&quot;{4CD0551E-DC56-4521-A533-A672945AB3EF}&quot; startTime=&quot;0&quot; stepIndex=&quot;0&quot; volume=&quot;1&quot;&gt;&#10;        &lt;audio channels=&quot;1&quot; format=&quot;fltp&quot; sampleRate=&quot;24000&quot;/&gt;&#10;      &lt;/audioTrack&gt;&#10;      &lt;audioTrack muted=&quot;false&quot; name=&quot;Text-to-speech clip — Audio  11&quot; resource=&quot;a573423b&quot; slideId=&quot;{0CC2F42C-60BB-415E-AC45-CEBA8AA3B242}&quot; startTime=&quot;0&quot; stepIndex=&quot;0&quot; volume=&quot;1&quot;&gt;&#10;        &lt;audio channels=&quot;1&quot; format=&quot;fltp&quot; sampleRate=&quot;24000&quot;/&gt;&#10;      &lt;/audioTrack&gt;&#10;      &lt;audioTrack muted=&quot;false&quot; name=&quot;Text-to-speech clip — Audio  12&quot; resource=&quot;6ecfb58c&quot; slideId=&quot;{C48BFEDE-F3C0-4495-9BA4-0AEC904CAB52}&quot; startTime=&quot;0&quot; stepIndex=&quot;0&quot; volume=&quot;1&quot;&gt;&#10;        &lt;audio channels=&quot;1&quot; format=&quot;fltp&quot; sampleRate=&quot;24000&quot;/&gt;&#10;      &lt;/audioTrack&gt;&#10;      &lt;audioTrack muted=&quot;false&quot; name=&quot;Text-to-speech clip — Audio  13&quot; resource=&quot;bb5a70f3&quot; slideId=&quot;{1B604037-E503-4711-9CFB-EEA37901EE64}&quot; startTime=&quot;0&quot; stepIndex=&quot;0&quot; volume=&quot;1&quot;&gt;&#10;        &lt;audio channels=&quot;1&quot; format=&quot;fltp&quot; sampleRate=&quot;24000&quot;/&gt;&#10;      &lt;/audioTrack&gt;&#10;      &lt;audioTrack muted=&quot;false&quot; name=&quot;Text-to-speech clip — Audio  14&quot; resource=&quot;243f1d85&quot; slideId=&quot;{8B3CAD0B-2FC3-4A2D-B24B-4A4E29AD436D}&quot; startTime=&quot;0&quot; stepIndex=&quot;0&quot; volume=&quot;1&quot;&gt;&#10;        &lt;audio channels=&quot;1&quot; format=&quot;fltp&quot; sampleRate=&quot;24000&quot;/&gt;&#10;      &lt;/audioTrack&gt;&#10;      &lt;audioTrack muted=&quot;false&quot; name=&quot;Text-to-speech clip — Audio  15&quot; resource=&quot;1ebdf406&quot; slideId=&quot;{581805F9-4DB4-465C-9723-2C102A44EFA8}&quot; startTime=&quot;0&quot; stepIndex=&quot;0&quot; volume=&quot;1&quot;&gt;&#10;        &lt;audio channels=&quot;1&quot; format=&quot;fltp&quot; sampleRate=&quot;24000&quot;/&gt;&#10;      &lt;/audioTrack&gt;&#10;      &lt;audioTrack muted=&quot;false&quot; name=&quot;Text-to-speech clip — Audio  16&quot; resource=&quot;848a966b&quot; slideId=&quot;{F41BBC19-B23F-4227-8317-2C9F01AF5E7C}&quot; startTime=&quot;0&quot; stepIndex=&quot;0&quot; volume=&quot;1&quot;&gt;&#10;        &lt;audio channels=&quot;1&quot; format=&quot;fltp&quot; sampleRate=&quot;24000&quot;/&gt;&#10;      &lt;/audioTrack&gt;&#10;      &lt;audioTrack muted=&quot;false&quot; name=&quot;Text-to-speech clip — Audio  17&quot; resource=&quot;68471e0f&quot; slideId=&quot;{DD036D68-98CA-45C3-9CDC-E6E2825E4E15}&quot; startTime=&quot;0&quot; stepIndex=&quot;0&quot; volume=&quot;1&quot;&gt;&#10;        &lt;audio channels=&quot;1&quot; format=&quot;fltp&quot; sampleRate=&quot;24000&quot;/&gt;&#10;      &lt;/audioTrack&gt;&#10;      &lt;audioTrack muted=&quot;false&quot; name=&quot;Text-to-speech clip — Audio  18&quot; resource=&quot;11498626&quot; slideId=&quot;{34E388DF-6539-44F8-A931-0E391BBD5E33}&quot; startTime=&quot;0&quot; stepIndex=&quot;0&quot; volume=&quot;1&quot;&gt;&#10;        &lt;audio channels=&quot;1&quot; format=&quot;fltp&quot; sampleRate=&quot;24000&quot;/&gt;&#10;      &lt;/audioTrack&gt;&#10;      &lt;audioTrack muted=&quot;false&quot; name=&quot;Text-to-speech clip — Audio  19&quot; resource=&quot;07fe02b9&quot; slideId=&quot;{8BEF8F35-1C3C-4035-9BA9-17062F3D0B4C}&quot; startTime=&quot;0&quot; stepIndex=&quot;0&quot; volume=&quot;1&quot;&gt;&#10;        &lt;audio channels=&quot;1&quot; format=&quot;fltp&quot; sampleRate=&quot;24000&quot;/&gt;&#10;      &lt;/audioTrack&gt;&#10;      &lt;audioTrack muted=&quot;false&quot; name=&quot;Text-to-speech clip — Audio  20&quot; resource=&quot;8dd016de&quot; slideId=&quot;{E585D4B2-7176-4F0D-80FD-C61FC8076FF0}&quot; startTime=&quot;0&quot; stepIndex=&quot;0&quot; volume=&quot;1&quot;&gt;&#10;        &lt;audio channels=&quot;1&quot; format=&quot;fltp&quot; sampleRate=&quot;24000&quot;/&gt;&#10;      &lt;/audioTrack&gt;&#10;      &lt;audioTrack muted=&quot;false&quot; name=&quot;Text-to-speech clip — Audio  21&quot; resource=&quot;7ed113c3&quot; slideId=&quot;{B0612F9A-B787-4BFB-9CA0-0D228E153FDC}&quot; startTime=&quot;0&quot; stepIndex=&quot;0&quot; volume=&quot;1&quot;&gt;&#10;        &lt;audio channels=&quot;1&quot; format=&quot;fltp&quot; sampleRate=&quot;24000&quot;/&gt;&#10;      &lt;/audioTrack&gt;&#10;      &lt;audioTrack muted=&quot;false&quot; name=&quot;Text-to-speech clip — Audio  22&quot; resource=&quot;d1052f1d&quot; slideId=&quot;{1F20A88E-4C41-4B20-98B7-9D4A18E348F3}&quot; startTime=&quot;0&quot; stepIndex=&quot;0&quot; volume=&quot;1&quot;&gt;&#10;        &lt;audio channels=&quot;1&quot; format=&quot;fltp&quot; sampleRate=&quot;24000&quot;/&gt;&#10;      &lt;/audioTrack&gt;&#10;      &lt;audioTrack muted=&quot;false&quot; name=&quot;Text-to-speech clip — Audio  23&quot; resource=&quot;180c776e&quot; slideId=&quot;{C7F2A9C7-49BF-4D1B-A419-A69137AFA472}&quot; startTime=&quot;0&quot; stepIndex=&quot;0&quot; volume=&quot;1&quot;&gt;&#10;        &lt;audio channels=&quot;1&quot; format=&quot;fltp&quot; sampleRate=&quot;24000&quot;/&gt;&#10;      &lt;/audioTrack&gt;&#10;      &lt;audioTrack muted=&quot;false&quot; name=&quot;Text-to-speech clip — Audio  24&quot; resource=&quot;2615d2b0&quot; slideId=&quot;{2986EA4E-FACF-47C3-BE36-13A6AFDC5052}&quot; startTime=&quot;0&quot; stepIndex=&quot;0&quot; volume=&quot;1&quot;&gt;&#10;        &lt;audio channels=&quot;1&quot; format=&quot;fltp&quot; sampleRate=&quot;24000&quot;/&gt;&#10;      &lt;/audioTrack&gt;&#10;      &lt;audioTrack muted=&quot;false&quot; name=&quot;Text-to-speech clip — Audio  25&quot; resource=&quot;1d1f7c06&quot; slideId=&quot;{65CB083C-22F1-435F-AC47-BE7A1C3D5974}&quot; startTime=&quot;0&quot; stepIndex=&quot;0&quot; volume=&quot;1&quot;&gt;&#10;        &lt;audio channels=&quot;1&quot; format=&quot;fltp&quot; sampleRate=&quot;24000&quot;/&gt;&#10;      &lt;/audioTrack&gt;&#10;      &lt;audioTrack muted=&quot;false&quot; name=&quot;Text-to-speech clip — Audio  26&quot; resource=&quot;9931a2ac&quot; slideId=&quot;{D97EC363-F59E-46EE-8158-3B8B0146E3CB}&quot; startTime=&quot;0&quot; stepIndex=&quot;0&quot; volume=&quot;1&quot;&gt;&#10;        &lt;audio channels=&quot;1&quot; format=&quot;fltp&quot; sampleRate=&quot;24000&quot;/&gt;&#10;      &lt;/audioTrack&gt;&#10;      &lt;audioTrack muted=&quot;false&quot; name=&quot;Text-to-speech clip — Audio  27&quot; resource=&quot;a792fa6a&quot; slideId=&quot;{3D7A5041-DA4B-443C-BA94-213C61F82D85}&quot; startTime=&quot;0&quot; stepIndex=&quot;0&quot; volume=&quot;1&quot;&gt;&#10;        &lt;audio channels=&quot;1&quot; format=&quot;fltp&quot; sampleRate=&quot;24000&quot;/&gt;&#10;      &lt;/audioTrack&gt;&#10;      &lt;audioTrack muted=&quot;false&quot; name=&quot;Text-to-speech clip — Audio  28&quot; resource=&quot;a4861d9d&quot; slideId=&quot;{8DD5FE72-A9BC-4F96-A171-D96E5ABE08FE}&quot; startTime=&quot;0&quot; stepIndex=&quot;0&quot; volume=&quot;1&quot;&gt;&#10;        &lt;audio channels=&quot;1&quot; format=&quot;fltp&quot; sampleRate=&quot;24000&quot;/&gt;&#10;      &lt;/audioTrack&gt;&#10;      &lt;audioTrack muted=&quot;false&quot; name=&quot;Text-to-speech clip — Audio  29&quot; resource=&quot;4fb4d99d&quot; slideId=&quot;{30784A6C-4351-4627-961B-A57EB046EFA2}&quot; startTime=&quot;0&quot; stepIndex=&quot;0&quot; volume=&quot;1&quot;&gt;&#10;        &lt;audio channels=&quot;1&quot; format=&quot;fltp&quot; sampleRate=&quot;24000&quot;/&gt;&#10;      &lt;/audioTrack&gt;&#10;      &lt;audioTrack muted=&quot;false&quot; name=&quot;Text-to-speech clip — Audio  30&quot; resource=&quot;c185d0ae&quot; slideId=&quot;{D6B7A92F-02C4-44C7-BDEE-8BCBF442AB5A}&quot; startTime=&quot;0&quot; stepIndex=&quot;0&quot; volume=&quot;1&quot;&gt;&#10;        &lt;audio channels=&quot;1&quot; format=&quot;fltp&quot; sampleRate=&quot;240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D8F616D4-28E7-4BB7-891D-C598F2D342B9}"/>
</p:tagLst>
</file>

<file path=ppt/tags/tag3.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GENSWF_SLIDE_TITLE" val="Velkommen"/>
  <p:tag name="ISPRING_SLIDE_INDENT_LEVEL" val="0"/>
  <p:tag name="GENSWF_ADVANCE_TIME" val="22.136"/>
  <p:tag name="ISPRING_SLIDE_ID_2" val="{1DC88C6A-38AD-441C-9CAD-9E0608D58FAF}"/>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Psykisk arbejdsmiljø"/>
  <p:tag name="ISPRING_SLIDE_ID_2" val="{8DD5FE72-A9BC-4F96-A171-D96E5ABE08FE}"/>
  <p:tag name="GENSWF_ADVANCE_TIME" val="90.000"/>
  <p:tag name="TIMING" val="|0.001|0.5|0.5|0.5|0.5|0.5|0.5|0.5|0.5|0.5|0.5|0.5|0.5|0.5|0.5|0.5|0.5|0.5|0.5|0.5|0.5|0.5|0.5|0.5|0.5"/>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Psykisk arbejdsmiljø"/>
  <p:tag name="ISPRING_SLIDE_ID_2" val="{30784A6C-4351-4627-961B-A57EB046EFA2}"/>
  <p:tag name="GENSWF_ADVANCE_TIME" val="23.20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Psykisk arbejdsmiljø"/>
  <p:tag name="ISPRING_SLIDE_ID_2" val="{30784A6C-4351-4627-961B-A57EB046EFA2}"/>
  <p:tag name="GENSWF_ADVANCE_TIME" val="23.208"/>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Opsummering"/>
  <p:tag name="ISPRING_SLIDE_INDENT_LEVEL" val="0"/>
  <p:tag name="ISPRING_SLIDE_ID_2" val="{D6B7A92F-02C4-44C7-BDEE-8BCBF442AB5A}"/>
  <p:tag name="GENSWF_ADVANCE_TIME" val="51.192"/>
  <p:tag name="TIMING" val="|0.001|0.5|0.5|0.5|0.5|0.5|0.5|0.5"/>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5676F249-F3AC-49E0-B8B8-02462CA984BB}"/>
</p:tagLst>
</file>

<file path=ppt/theme/theme1.xml><?xml version="1.0" encoding="utf-8"?>
<a:theme xmlns:a="http://schemas.openxmlformats.org/drawingml/2006/main" name="Office-tema">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9964</TotalTime>
  <Words>1458</Words>
  <Application>Microsoft Office PowerPoint</Application>
  <PresentationFormat>Widescreen</PresentationFormat>
  <Paragraphs>170</Paragraphs>
  <Slides>9</Slides>
  <Notes>9</Notes>
  <HiddenSlides>0</HiddenSlides>
  <MMClips>2</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9</vt:i4>
      </vt:variant>
    </vt:vector>
  </HeadingPairs>
  <TitlesOfParts>
    <vt:vector size="13"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Kevin Svenningsen</dc:creator>
  <cp:lastModifiedBy>Michael Petersen</cp:lastModifiedBy>
  <cp:revision>465</cp:revision>
  <dcterms:created xsi:type="dcterms:W3CDTF">2020-05-18T13:04:06Z</dcterms:created>
  <dcterms:modified xsi:type="dcterms:W3CDTF">2024-01-26T12:45:27Z</dcterms:modified>
</cp:coreProperties>
</file>