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A0FD5-0CF3-4B4C-8ABE-A2E392073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Binære tal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86451AC-470C-413B-B3D8-257425431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8107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32E72-D2FD-4B3E-92F5-650B682E2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Positions systemet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42CF956-F946-43B0-8313-D123E1DD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r>
              <a:rPr lang="da-DK" sz="3200" dirty="0"/>
              <a:t>1 2 3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Taltes placering har betydning for størrelsen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528031C-D82F-4A58-A5B1-F76912A3F74C}"/>
              </a:ext>
            </a:extLst>
          </p:cNvPr>
          <p:cNvSpPr txBox="1"/>
          <p:nvPr/>
        </p:nvSpPr>
        <p:spPr>
          <a:xfrm>
            <a:off x="7093259" y="3643467"/>
            <a:ext cx="1535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Enere</a:t>
            </a:r>
          </a:p>
          <a:p>
            <a:r>
              <a:rPr lang="da-DK" dirty="0"/>
              <a:t>10</a:t>
            </a:r>
            <a:r>
              <a:rPr lang="da-DK" baseline="30000" dirty="0"/>
              <a:t>0</a:t>
            </a:r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4EA65CF-67CE-4564-9261-6876DE726AD1}"/>
              </a:ext>
            </a:extLst>
          </p:cNvPr>
          <p:cNvSpPr txBox="1"/>
          <p:nvPr/>
        </p:nvSpPr>
        <p:spPr>
          <a:xfrm>
            <a:off x="4279036" y="3643467"/>
            <a:ext cx="1615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Ti’er</a:t>
            </a:r>
            <a:endParaRPr lang="da-DK" dirty="0"/>
          </a:p>
          <a:p>
            <a:r>
              <a:rPr lang="da-DK" dirty="0"/>
              <a:t>10</a:t>
            </a:r>
            <a:r>
              <a:rPr lang="da-DK" baseline="30000" dirty="0"/>
              <a:t>1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4BEC6EF-A797-4F30-9992-A82E1566BBBE}"/>
              </a:ext>
            </a:extLst>
          </p:cNvPr>
          <p:cNvSpPr txBox="1"/>
          <p:nvPr/>
        </p:nvSpPr>
        <p:spPr>
          <a:xfrm>
            <a:off x="1535837" y="3643467"/>
            <a:ext cx="1615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Hundrede</a:t>
            </a:r>
          </a:p>
          <a:p>
            <a:r>
              <a:rPr lang="da-DK" dirty="0"/>
              <a:t>10</a:t>
            </a:r>
            <a:r>
              <a:rPr lang="da-DK" baseline="30000" dirty="0"/>
              <a:t>2</a:t>
            </a:r>
            <a:endParaRPr lang="da-DK" dirty="0"/>
          </a:p>
        </p:txBody>
      </p: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6B3EED48-730E-49BA-AF2A-612412757B6B}"/>
              </a:ext>
            </a:extLst>
          </p:cNvPr>
          <p:cNvCxnSpPr/>
          <p:nvPr/>
        </p:nvCxnSpPr>
        <p:spPr>
          <a:xfrm flipH="1" flipV="1">
            <a:off x="5353235" y="3258105"/>
            <a:ext cx="1660124" cy="523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>
            <a:extLst>
              <a:ext uri="{FF2B5EF4-FFF2-40B4-BE49-F238E27FC236}">
                <a16:creationId xmlns:a16="http://schemas.microsoft.com/office/drawing/2014/main" id="{D5B02D21-87EB-4BA6-959D-14E5FECA47E6}"/>
              </a:ext>
            </a:extLst>
          </p:cNvPr>
          <p:cNvCxnSpPr/>
          <p:nvPr/>
        </p:nvCxnSpPr>
        <p:spPr>
          <a:xfrm flipV="1">
            <a:off x="4616388" y="3343476"/>
            <a:ext cx="133165" cy="299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B42FC050-569D-43CE-B87D-AB5566112024}"/>
              </a:ext>
            </a:extLst>
          </p:cNvPr>
          <p:cNvCxnSpPr/>
          <p:nvPr/>
        </p:nvCxnSpPr>
        <p:spPr>
          <a:xfrm flipV="1">
            <a:off x="2645546" y="3258105"/>
            <a:ext cx="1704514" cy="523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EF055319-57DB-4C97-8171-9C95CF037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39207"/>
              </p:ext>
            </p:extLst>
          </p:nvPr>
        </p:nvGraphicFramePr>
        <p:xfrm>
          <a:off x="479392" y="5144867"/>
          <a:ext cx="114078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781">
                  <a:extLst>
                    <a:ext uri="{9D8B030D-6E8A-4147-A177-3AD203B41FA5}">
                      <a16:colId xmlns:a16="http://schemas.microsoft.com/office/drawing/2014/main" val="2144118417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514673136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124411835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023075663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896294683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2560022441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462381494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162991348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457786637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642034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9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8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551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1.000.000.000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100.000.000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dirty="0"/>
                        <a:t>10.000.000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1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D9FAF-25F7-4677-B1EC-ABE946A3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Binære talsystem </a:t>
            </a:r>
            <a:r>
              <a:rPr lang="da-DK" dirty="0">
                <a:sym typeface="Wingdings" panose="05000000000000000000" pitchFamily="2" charset="2"/>
              </a:rPr>
              <a:t> 0 &amp; 1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1D1628-B421-45D5-AE17-306DDEE7D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r>
              <a:rPr lang="da-DK" sz="2800" dirty="0"/>
              <a:t>1 0 1 1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CF25099-6F9D-434E-81DC-ADAD7931B13E}"/>
              </a:ext>
            </a:extLst>
          </p:cNvPr>
          <p:cNvSpPr txBox="1"/>
          <p:nvPr/>
        </p:nvSpPr>
        <p:spPr>
          <a:xfrm>
            <a:off x="8279907" y="3737499"/>
            <a:ext cx="1512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1’er</a:t>
            </a:r>
          </a:p>
          <a:p>
            <a:r>
              <a:rPr lang="da-DK" dirty="0"/>
              <a:t>2</a:t>
            </a:r>
            <a:r>
              <a:rPr lang="da-DK" baseline="30000" dirty="0"/>
              <a:t>0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23616A4-F2A6-4F65-B2FA-B90E81E7EE8D}"/>
              </a:ext>
            </a:extLst>
          </p:cNvPr>
          <p:cNvSpPr txBox="1"/>
          <p:nvPr/>
        </p:nvSpPr>
        <p:spPr>
          <a:xfrm>
            <a:off x="6187737" y="3737498"/>
            <a:ext cx="1225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2’er</a:t>
            </a:r>
          </a:p>
          <a:p>
            <a:r>
              <a:rPr lang="da-DK" dirty="0"/>
              <a:t>2</a:t>
            </a:r>
            <a:r>
              <a:rPr lang="da-DK" baseline="30000" dirty="0"/>
              <a:t>1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3F17AB3-E868-494B-9237-2C8E7600696C}"/>
              </a:ext>
            </a:extLst>
          </p:cNvPr>
          <p:cNvSpPr txBox="1"/>
          <p:nvPr/>
        </p:nvSpPr>
        <p:spPr>
          <a:xfrm>
            <a:off x="4065789" y="3737496"/>
            <a:ext cx="1376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4’er</a:t>
            </a:r>
          </a:p>
          <a:p>
            <a:r>
              <a:rPr lang="da-DK" dirty="0"/>
              <a:t>2</a:t>
            </a:r>
            <a:r>
              <a:rPr lang="da-DK" baseline="30000" dirty="0"/>
              <a:t>2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541D6E0-1E85-4E6F-BDE7-007C2B3E8FDB}"/>
              </a:ext>
            </a:extLst>
          </p:cNvPr>
          <p:cNvSpPr txBox="1"/>
          <p:nvPr/>
        </p:nvSpPr>
        <p:spPr>
          <a:xfrm>
            <a:off x="2050742" y="3737497"/>
            <a:ext cx="1269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8’er</a:t>
            </a:r>
          </a:p>
          <a:p>
            <a:r>
              <a:rPr lang="da-DK" dirty="0"/>
              <a:t>2</a:t>
            </a:r>
            <a:r>
              <a:rPr lang="da-DK" baseline="30000" dirty="0"/>
              <a:t>3</a:t>
            </a:r>
            <a:endParaRPr lang="da-DK" dirty="0"/>
          </a:p>
        </p:txBody>
      </p:sp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BD2B9604-90D0-4634-868A-DC1CA2838C1D}"/>
              </a:ext>
            </a:extLst>
          </p:cNvPr>
          <p:cNvCxnSpPr/>
          <p:nvPr/>
        </p:nvCxnSpPr>
        <p:spPr>
          <a:xfrm flipH="1" flipV="1">
            <a:off x="5751513" y="3080551"/>
            <a:ext cx="2528394" cy="754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>
            <a:extLst>
              <a:ext uri="{FF2B5EF4-FFF2-40B4-BE49-F238E27FC236}">
                <a16:creationId xmlns:a16="http://schemas.microsoft.com/office/drawing/2014/main" id="{984848B0-F11A-4318-AC25-22A0AA923124}"/>
              </a:ext>
            </a:extLst>
          </p:cNvPr>
          <p:cNvCxnSpPr/>
          <p:nvPr/>
        </p:nvCxnSpPr>
        <p:spPr>
          <a:xfrm flipH="1" flipV="1">
            <a:off x="5379868" y="3120501"/>
            <a:ext cx="807869" cy="7057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>
            <a:extLst>
              <a:ext uri="{FF2B5EF4-FFF2-40B4-BE49-F238E27FC236}">
                <a16:creationId xmlns:a16="http://schemas.microsoft.com/office/drawing/2014/main" id="{633769AD-C29D-49C9-BBCF-593491AAD1B6}"/>
              </a:ext>
            </a:extLst>
          </p:cNvPr>
          <p:cNvCxnSpPr/>
          <p:nvPr/>
        </p:nvCxnSpPr>
        <p:spPr>
          <a:xfrm flipV="1">
            <a:off x="4350058" y="3120502"/>
            <a:ext cx="568171" cy="636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>
            <a:extLst>
              <a:ext uri="{FF2B5EF4-FFF2-40B4-BE49-F238E27FC236}">
                <a16:creationId xmlns:a16="http://schemas.microsoft.com/office/drawing/2014/main" id="{F75BF74B-7D2A-4610-A560-457D2CD1FDFC}"/>
              </a:ext>
            </a:extLst>
          </p:cNvPr>
          <p:cNvCxnSpPr/>
          <p:nvPr/>
        </p:nvCxnSpPr>
        <p:spPr>
          <a:xfrm flipV="1">
            <a:off x="2553626" y="3080551"/>
            <a:ext cx="2080702" cy="656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el 15">
            <a:extLst>
              <a:ext uri="{FF2B5EF4-FFF2-40B4-BE49-F238E27FC236}">
                <a16:creationId xmlns:a16="http://schemas.microsoft.com/office/drawing/2014/main" id="{29FC4908-8F3C-4145-B759-F24EEFB97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32823"/>
              </p:ext>
            </p:extLst>
          </p:nvPr>
        </p:nvGraphicFramePr>
        <p:xfrm>
          <a:off x="1552606" y="5132511"/>
          <a:ext cx="92646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402">
                  <a:extLst>
                    <a:ext uri="{9D8B030D-6E8A-4147-A177-3AD203B41FA5}">
                      <a16:colId xmlns:a16="http://schemas.microsoft.com/office/drawing/2014/main" val="572498879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932888464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522380445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445778749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104812190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1265807328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1962245735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2291982784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4124560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8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6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3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43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C0060-0A4D-49F7-92DC-6C678A2B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Talrække </a:t>
            </a:r>
            <a:r>
              <a:rPr lang="da-DK" dirty="0">
                <a:sym typeface="Wingdings" panose="05000000000000000000" pitchFamily="2" charset="2"/>
              </a:rPr>
              <a:t> binær 0 &amp; 1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AD67DFF-9439-4106-AAF1-F64FBF021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571084" cy="4303121"/>
          </a:xfrm>
        </p:spPr>
        <p:txBody>
          <a:bodyPr>
            <a:normAutofit/>
          </a:bodyPr>
          <a:lstStyle/>
          <a:p>
            <a:r>
              <a:rPr lang="da-DK" sz="2000" dirty="0"/>
              <a:t>1					1</a:t>
            </a:r>
          </a:p>
          <a:p>
            <a:r>
              <a:rPr lang="da-DK" sz="2000" dirty="0"/>
              <a:t>2					10</a:t>
            </a:r>
          </a:p>
          <a:p>
            <a:r>
              <a:rPr lang="da-DK" sz="2000" dirty="0"/>
              <a:t>3					11</a:t>
            </a:r>
          </a:p>
          <a:p>
            <a:r>
              <a:rPr lang="da-DK" sz="2000" dirty="0"/>
              <a:t>4					100</a:t>
            </a:r>
          </a:p>
          <a:p>
            <a:r>
              <a:rPr lang="da-DK" sz="2000" dirty="0"/>
              <a:t>5					101</a:t>
            </a:r>
          </a:p>
          <a:p>
            <a:r>
              <a:rPr lang="da-DK" sz="2000" dirty="0"/>
              <a:t>6					110</a:t>
            </a:r>
          </a:p>
          <a:p>
            <a:r>
              <a:rPr lang="da-DK" sz="2000" dirty="0"/>
              <a:t>7					111</a:t>
            </a:r>
          </a:p>
          <a:p>
            <a:r>
              <a:rPr lang="da-DK" sz="2000" dirty="0"/>
              <a:t>8					1000</a:t>
            </a:r>
          </a:p>
          <a:p>
            <a:r>
              <a:rPr lang="da-DK" sz="2000" dirty="0"/>
              <a:t>9					1001</a:t>
            </a:r>
          </a:p>
          <a:p>
            <a:r>
              <a:rPr lang="da-DK" sz="2000" dirty="0"/>
              <a:t>10				1010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D76A425-5407-47BF-B940-13B2539C9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13220"/>
              </p:ext>
            </p:extLst>
          </p:nvPr>
        </p:nvGraphicFramePr>
        <p:xfrm>
          <a:off x="2848746" y="91736"/>
          <a:ext cx="92646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402">
                  <a:extLst>
                    <a:ext uri="{9D8B030D-6E8A-4147-A177-3AD203B41FA5}">
                      <a16:colId xmlns:a16="http://schemas.microsoft.com/office/drawing/2014/main" val="572498879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932888464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522380445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445778749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3104812190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1265807328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1962245735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2291982784"/>
                    </a:ext>
                  </a:extLst>
                </a:gridCol>
                <a:gridCol w="1029402">
                  <a:extLst>
                    <a:ext uri="{9D8B030D-6E8A-4147-A177-3AD203B41FA5}">
                      <a16:colId xmlns:a16="http://schemas.microsoft.com/office/drawing/2014/main" val="4124560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8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r>
                        <a:rPr lang="da-DK" baseline="30000" dirty="0"/>
                        <a:t>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6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3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20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8A72D7-86C2-42CB-B549-2B128419A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 binær til 10’talsystem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9896F8-9094-4D7E-8646-BFEEECE6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0" lvl="6" indent="0">
              <a:buNone/>
            </a:pPr>
            <a:r>
              <a:rPr lang="da-DK" sz="4000" dirty="0"/>
              <a:t>1 0 1 1 0 1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Altså:</a:t>
            </a:r>
          </a:p>
          <a:p>
            <a:r>
              <a:rPr lang="da-DK" dirty="0"/>
              <a:t>32 + 8 + 4 + 1 = </a:t>
            </a:r>
            <a:r>
              <a:rPr lang="da-DK" u="dbl" dirty="0"/>
              <a:t>45</a:t>
            </a:r>
            <a:r>
              <a:rPr lang="da-DK" dirty="0"/>
              <a:t> 	i almindelig 10’tal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B2D0281-9A68-4F47-8961-B0DF52A50152}"/>
              </a:ext>
            </a:extLst>
          </p:cNvPr>
          <p:cNvSpPr txBox="1"/>
          <p:nvPr/>
        </p:nvSpPr>
        <p:spPr>
          <a:xfrm>
            <a:off x="9232777" y="3105834"/>
            <a:ext cx="109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1 * 2</a:t>
            </a:r>
            <a:r>
              <a:rPr lang="da-DK" baseline="30000" dirty="0"/>
              <a:t>0</a:t>
            </a:r>
          </a:p>
          <a:p>
            <a:pPr algn="ctr"/>
            <a:r>
              <a:rPr lang="da-DK" dirty="0"/>
              <a:t>1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4A7482F-097D-4410-9CBE-E6D5214E5A75}"/>
              </a:ext>
            </a:extLst>
          </p:cNvPr>
          <p:cNvSpPr txBox="1"/>
          <p:nvPr/>
        </p:nvSpPr>
        <p:spPr>
          <a:xfrm>
            <a:off x="7655618" y="3119519"/>
            <a:ext cx="1233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0 * 2</a:t>
            </a:r>
            <a:r>
              <a:rPr lang="da-DK" baseline="30000" dirty="0"/>
              <a:t>1</a:t>
            </a:r>
            <a:endParaRPr lang="da-DK" dirty="0"/>
          </a:p>
          <a:p>
            <a:pPr algn="ctr"/>
            <a:r>
              <a:rPr lang="da-DK" dirty="0"/>
              <a:t>0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21A2CF6-1B8A-45B0-BEC1-01BA851D6BB2}"/>
              </a:ext>
            </a:extLst>
          </p:cNvPr>
          <p:cNvSpPr txBox="1"/>
          <p:nvPr/>
        </p:nvSpPr>
        <p:spPr>
          <a:xfrm>
            <a:off x="6096000" y="3104474"/>
            <a:ext cx="107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1 * 2</a:t>
            </a:r>
            <a:r>
              <a:rPr lang="da-DK" baseline="30000" dirty="0"/>
              <a:t>2</a:t>
            </a:r>
            <a:endParaRPr lang="da-DK" dirty="0"/>
          </a:p>
          <a:p>
            <a:pPr algn="ctr"/>
            <a:r>
              <a:rPr lang="da-DK" dirty="0"/>
              <a:t>4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728153F4-7090-4574-B696-9AA318B61996}"/>
              </a:ext>
            </a:extLst>
          </p:cNvPr>
          <p:cNvSpPr txBox="1"/>
          <p:nvPr/>
        </p:nvSpPr>
        <p:spPr>
          <a:xfrm>
            <a:off x="4589648" y="3104475"/>
            <a:ext cx="1020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1 * 2</a:t>
            </a:r>
            <a:r>
              <a:rPr lang="da-DK" baseline="30000" dirty="0"/>
              <a:t>3</a:t>
            </a:r>
            <a:endParaRPr lang="da-DK" dirty="0"/>
          </a:p>
          <a:p>
            <a:pPr algn="ctr"/>
            <a:r>
              <a:rPr lang="da-DK" dirty="0"/>
              <a:t>8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1C04E6E-D9FE-41F4-97AF-D33B9A60F7AE}"/>
              </a:ext>
            </a:extLst>
          </p:cNvPr>
          <p:cNvSpPr txBox="1"/>
          <p:nvPr/>
        </p:nvSpPr>
        <p:spPr>
          <a:xfrm>
            <a:off x="3021367" y="3104475"/>
            <a:ext cx="955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0 * 2</a:t>
            </a:r>
            <a:r>
              <a:rPr lang="da-DK" baseline="30000" dirty="0"/>
              <a:t>4</a:t>
            </a:r>
            <a:endParaRPr lang="da-DK" dirty="0"/>
          </a:p>
          <a:p>
            <a:pPr algn="ctr"/>
            <a:r>
              <a:rPr lang="da-DK" dirty="0"/>
              <a:t>0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97EE958-B0BA-4719-9A5C-35CFE34E31F6}"/>
              </a:ext>
            </a:extLst>
          </p:cNvPr>
          <p:cNvSpPr txBox="1"/>
          <p:nvPr/>
        </p:nvSpPr>
        <p:spPr>
          <a:xfrm>
            <a:off x="1544607" y="3105830"/>
            <a:ext cx="1056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1 * 2</a:t>
            </a:r>
            <a:r>
              <a:rPr lang="da-DK" baseline="30000" dirty="0"/>
              <a:t>5</a:t>
            </a:r>
            <a:endParaRPr lang="da-DK" dirty="0"/>
          </a:p>
          <a:p>
            <a:pPr algn="ctr"/>
            <a:r>
              <a:rPr lang="da-DK" dirty="0"/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218935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C019C-34F1-47CB-96C0-537FB1EC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 10’er til binær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41F712D-5417-4D8B-A4A4-1A454ACD8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05467"/>
          </a:xfrm>
        </p:spPr>
        <p:txBody>
          <a:bodyPr>
            <a:normAutofit fontScale="92500" lnSpcReduction="20000"/>
          </a:bodyPr>
          <a:lstStyle/>
          <a:p>
            <a:pPr lvl="7"/>
            <a:r>
              <a:rPr lang="da-DK" sz="4000" dirty="0"/>
              <a:t>2 8 9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289 – 256 = 33								</a:t>
            </a:r>
            <a:r>
              <a:rPr lang="da-DK" dirty="0">
                <a:sym typeface="Wingdings" panose="05000000000000000000" pitchFamily="2" charset="2"/>
              </a:rPr>
              <a:t>	1 * 2</a:t>
            </a:r>
            <a:r>
              <a:rPr lang="da-DK" baseline="30000" dirty="0">
                <a:sym typeface="Wingdings" panose="05000000000000000000" pitchFamily="2" charset="2"/>
              </a:rPr>
              <a:t>8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33 – 0 = 33								</a:t>
            </a:r>
            <a:r>
              <a:rPr lang="da-DK" dirty="0">
                <a:sym typeface="Wingdings" panose="05000000000000000000" pitchFamily="2" charset="2"/>
              </a:rPr>
              <a:t> 	0 * 2</a:t>
            </a:r>
            <a:r>
              <a:rPr lang="da-DK" baseline="30000" dirty="0">
                <a:sym typeface="Wingdings" panose="05000000000000000000" pitchFamily="2" charset="2"/>
              </a:rPr>
              <a:t>7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33 – 0 = 33								</a:t>
            </a:r>
            <a:r>
              <a:rPr lang="da-DK" dirty="0">
                <a:sym typeface="Wingdings" panose="05000000000000000000" pitchFamily="2" charset="2"/>
              </a:rPr>
              <a:t> 	0 * 2</a:t>
            </a:r>
            <a:r>
              <a:rPr lang="da-DK" baseline="30000" dirty="0">
                <a:sym typeface="Wingdings" panose="05000000000000000000" pitchFamily="2" charset="2"/>
              </a:rPr>
              <a:t>6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33 – 32 = 1								</a:t>
            </a:r>
            <a:r>
              <a:rPr lang="da-DK" dirty="0">
                <a:sym typeface="Wingdings" panose="05000000000000000000" pitchFamily="2" charset="2"/>
              </a:rPr>
              <a:t>	1 * 2</a:t>
            </a:r>
            <a:r>
              <a:rPr lang="da-DK" baseline="30000" dirty="0">
                <a:sym typeface="Wingdings" panose="05000000000000000000" pitchFamily="2" charset="2"/>
              </a:rPr>
              <a:t>5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1 – 0	 = 1									</a:t>
            </a:r>
            <a:r>
              <a:rPr lang="da-DK" dirty="0">
                <a:sym typeface="Wingdings" panose="05000000000000000000" pitchFamily="2" charset="2"/>
              </a:rPr>
              <a:t>	0 * 2</a:t>
            </a:r>
            <a:r>
              <a:rPr lang="da-DK" baseline="30000" dirty="0">
                <a:sym typeface="Wingdings" panose="05000000000000000000" pitchFamily="2" charset="2"/>
              </a:rPr>
              <a:t>4</a:t>
            </a:r>
            <a:endParaRPr lang="da-DK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dirty="0"/>
              <a:t>1 – 0 = 1									</a:t>
            </a:r>
            <a:r>
              <a:rPr lang="da-DK" dirty="0">
                <a:sym typeface="Wingdings" panose="05000000000000000000" pitchFamily="2" charset="2"/>
              </a:rPr>
              <a:t> 	0 * 2</a:t>
            </a:r>
            <a:r>
              <a:rPr lang="da-DK" baseline="30000" dirty="0">
                <a:sym typeface="Wingdings" panose="05000000000000000000" pitchFamily="2" charset="2"/>
              </a:rPr>
              <a:t>3</a:t>
            </a:r>
            <a:endParaRPr lang="da-DK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dirty="0">
                <a:sym typeface="Wingdings" panose="05000000000000000000" pitchFamily="2" charset="2"/>
              </a:rPr>
              <a:t>1 – 0 = 1										0 * 2</a:t>
            </a:r>
            <a:r>
              <a:rPr lang="da-DK" baseline="30000" dirty="0">
                <a:sym typeface="Wingdings" panose="05000000000000000000" pitchFamily="2" charset="2"/>
              </a:rPr>
              <a:t>2</a:t>
            </a:r>
            <a:endParaRPr lang="da-DK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dirty="0">
                <a:sym typeface="Wingdings" panose="05000000000000000000" pitchFamily="2" charset="2"/>
              </a:rPr>
              <a:t>1 – 0 = 1									 	0 * 2</a:t>
            </a:r>
            <a:r>
              <a:rPr lang="da-DK" baseline="30000" dirty="0">
                <a:sym typeface="Wingdings" panose="05000000000000000000" pitchFamily="2" charset="2"/>
              </a:rPr>
              <a:t>1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1 – 1 = 0									</a:t>
            </a:r>
            <a:r>
              <a:rPr lang="da-DK" dirty="0">
                <a:sym typeface="Wingdings" panose="05000000000000000000" pitchFamily="2" charset="2"/>
              </a:rPr>
              <a:t>	1 * 2</a:t>
            </a:r>
            <a:r>
              <a:rPr lang="da-DK" baseline="30000" dirty="0">
                <a:sym typeface="Wingdings" panose="05000000000000000000" pitchFamily="2" charset="2"/>
              </a:rPr>
              <a:t>0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7DA9307-BB7E-4472-936A-5FDB5CE14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141" y="194996"/>
            <a:ext cx="9303302" cy="871804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69E1EAA0-1DDD-4EF8-84B0-5520FC5C43D4}"/>
              </a:ext>
            </a:extLst>
          </p:cNvPr>
          <p:cNvSpPr txBox="1"/>
          <p:nvPr/>
        </p:nvSpPr>
        <p:spPr>
          <a:xfrm>
            <a:off x="7830105" y="3542191"/>
            <a:ext cx="2858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/>
              <a:t>Altså:</a:t>
            </a:r>
          </a:p>
          <a:p>
            <a:r>
              <a:rPr lang="da-DK" sz="3200" dirty="0"/>
              <a:t>1 0 0 1 0 0 0 0 1</a:t>
            </a:r>
          </a:p>
        </p:txBody>
      </p:sp>
    </p:spTree>
    <p:extLst>
      <p:ext uri="{BB962C8B-B14F-4D97-AF65-F5344CB8AC3E}">
        <p14:creationId xmlns:p14="http://schemas.microsoft.com/office/powerpoint/2010/main" val="177514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sk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TM03457452[[fn=Himmelsk]]</Template>
  <TotalTime>3208</TotalTime>
  <Words>404</Words>
  <Application>Microsoft Office PowerPoint</Application>
  <PresentationFormat>Widescreen</PresentationFormat>
  <Paragraphs>127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Himmelsk</vt:lpstr>
      <vt:lpstr>Binære tal</vt:lpstr>
      <vt:lpstr>Positions systemet </vt:lpstr>
      <vt:lpstr>Binære talsystem  0 &amp; 1</vt:lpstr>
      <vt:lpstr>Talrække  binær 0 &amp; 1</vt:lpstr>
      <vt:lpstr>Fra binær til 10’talsystem</vt:lpstr>
      <vt:lpstr>Fra 10’er til binær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Binære tal</dc:title>
  <dc:creator>Leif Agerlund</dc:creator>
  <cp:lastModifiedBy>Michael Petersen</cp:lastModifiedBy>
  <cp:revision>16</cp:revision>
  <dcterms:created xsi:type="dcterms:W3CDTF">2022-02-25T07:36:25Z</dcterms:created>
  <dcterms:modified xsi:type="dcterms:W3CDTF">2024-04-12T10:27:07Z</dcterms:modified>
</cp:coreProperties>
</file>