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8"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193D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F3114-E6D8-498D-A5F8-5B7744674E7B}" type="datetimeFigureOut">
              <a:rPr lang="da-DK" smtClean="0"/>
              <a:t>25-12-2025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522445-9343-49C0-9BCA-EB2546ADFEE9}" type="slidenum">
              <a:rPr lang="da-DK" smtClean="0"/>
              <a:t>‹nr.›</a:t>
            </a:fld>
            <a:endParaRPr lang="da-DK"/>
          </a:p>
        </p:txBody>
      </p:sp>
    </p:spTree>
    <p:extLst>
      <p:ext uri="{BB962C8B-B14F-4D97-AF65-F5344CB8AC3E}">
        <p14:creationId xmlns:p14="http://schemas.microsoft.com/office/powerpoint/2010/main" val="186020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F4F5B0-BB79-0A4B-2E88-B729C47B4D2C}"/>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da-DK"/>
              <a:t>Klik for at redigere titeltypografien i masteren</a:t>
            </a:r>
            <a:endParaRPr lang="da-DK" dirty="0"/>
          </a:p>
        </p:txBody>
      </p:sp>
      <p:sp>
        <p:nvSpPr>
          <p:cNvPr id="3" name="Undertitel 2">
            <a:extLst>
              <a:ext uri="{FF2B5EF4-FFF2-40B4-BE49-F238E27FC236}">
                <a16:creationId xmlns:a16="http://schemas.microsoft.com/office/drawing/2014/main" id="{DB4F81D0-2D70-A5B3-554B-AFCE1E8DF896}"/>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sp>
        <p:nvSpPr>
          <p:cNvPr id="4" name="Pladsholder til sidefod 3">
            <a:extLst>
              <a:ext uri="{FF2B5EF4-FFF2-40B4-BE49-F238E27FC236}">
                <a16:creationId xmlns:a16="http://schemas.microsoft.com/office/drawing/2014/main" id="{DBCE9CE7-5AD6-64A9-9F9C-71C1F24135D5}"/>
              </a:ext>
            </a:extLst>
          </p:cNvPr>
          <p:cNvSpPr>
            <a:spLocks noGrp="1"/>
          </p:cNvSpPr>
          <p:nvPr>
            <p:ph type="ftr" sz="quarter" idx="10"/>
          </p:nvPr>
        </p:nvSpPr>
        <p:spPr/>
        <p:txBody>
          <a:bodyPr/>
          <a:lstStyle/>
          <a:p>
            <a:r>
              <a:rPr lang="da-DK"/>
              <a:t>21649 Modul 1.2          Introduktion af PLCén</a:t>
            </a:r>
          </a:p>
        </p:txBody>
      </p:sp>
    </p:spTree>
    <p:extLst>
      <p:ext uri="{BB962C8B-B14F-4D97-AF65-F5344CB8AC3E}">
        <p14:creationId xmlns:p14="http://schemas.microsoft.com/office/powerpoint/2010/main" val="403100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48EAD-2C1D-AA65-92FA-F88A1A7F41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45F3A69-2B8E-329E-FD60-EEA6D5C767AA}"/>
              </a:ext>
            </a:extLst>
          </p:cNvPr>
          <p:cNvSpPr>
            <a:spLocks noGrp="1"/>
          </p:cNvSpPr>
          <p:nvPr>
            <p:ph idx="1"/>
          </p:nvPr>
        </p:nvSpPr>
        <p:spPr>
          <a:xfrm>
            <a:off x="838200" y="1825626"/>
            <a:ext cx="10515600" cy="409931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a-DK"/>
              <a:t>Klik for at redigere teksttypografierne i masteren</a:t>
            </a:r>
          </a:p>
        </p:txBody>
      </p:sp>
      <p:sp>
        <p:nvSpPr>
          <p:cNvPr id="4" name="Pladsholder til sidefod 3">
            <a:extLst>
              <a:ext uri="{FF2B5EF4-FFF2-40B4-BE49-F238E27FC236}">
                <a16:creationId xmlns:a16="http://schemas.microsoft.com/office/drawing/2014/main" id="{6BD2B656-9608-3EDF-C67C-BE120AB703F3}"/>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257934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2E6ABFF8-A7BF-61CA-1D3B-33313568277E}"/>
              </a:ext>
            </a:extLst>
          </p:cNvPr>
          <p:cNvSpPr>
            <a:spLocks noGrp="1"/>
          </p:cNvSpPr>
          <p:nvPr>
            <p:ph sz="half" idx="1"/>
          </p:nvPr>
        </p:nvSpPr>
        <p:spPr>
          <a:xfrm>
            <a:off x="838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4659947-5E97-1DA9-E641-4C04AEA6436E}"/>
              </a:ext>
            </a:extLst>
          </p:cNvPr>
          <p:cNvSpPr>
            <a:spLocks noGrp="1"/>
          </p:cNvSpPr>
          <p:nvPr>
            <p:ph sz="half" idx="2"/>
          </p:nvPr>
        </p:nvSpPr>
        <p:spPr>
          <a:xfrm>
            <a:off x="6172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Titel 4">
            <a:extLst>
              <a:ext uri="{FF2B5EF4-FFF2-40B4-BE49-F238E27FC236}">
                <a16:creationId xmlns:a16="http://schemas.microsoft.com/office/drawing/2014/main" id="{F1498B7D-FAD8-DD44-BD5D-5E833160EEA8}"/>
              </a:ext>
            </a:extLst>
          </p:cNvPr>
          <p:cNvSpPr>
            <a:spLocks noGrp="1"/>
          </p:cNvSpPr>
          <p:nvPr>
            <p:ph type="title"/>
          </p:nvPr>
        </p:nvSpPr>
        <p:spPr/>
        <p:txBody>
          <a:bodyPr/>
          <a:lstStyle/>
          <a:p>
            <a:r>
              <a:rPr lang="da-DK"/>
              <a:t>Klik for at redigere titeltypografien i masteren</a:t>
            </a:r>
          </a:p>
        </p:txBody>
      </p:sp>
      <p:sp>
        <p:nvSpPr>
          <p:cNvPr id="6" name="Pladsholder til sidefod 5">
            <a:extLst>
              <a:ext uri="{FF2B5EF4-FFF2-40B4-BE49-F238E27FC236}">
                <a16:creationId xmlns:a16="http://schemas.microsoft.com/office/drawing/2014/main" id="{68836D52-81EC-7C56-655A-7696DBE43A4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97355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71E57-763B-9D71-89DC-72C21D68E22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DB31E72-C4FD-45FD-02DD-67D319348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B906BD4-479A-E294-52D7-96A402B49CCF}"/>
              </a:ext>
            </a:extLst>
          </p:cNvPr>
          <p:cNvSpPr>
            <a:spLocks noGrp="1"/>
          </p:cNvSpPr>
          <p:nvPr>
            <p:ph sz="half" idx="2"/>
          </p:nvPr>
        </p:nvSpPr>
        <p:spPr>
          <a:xfrm>
            <a:off x="839788" y="2505075"/>
            <a:ext cx="5157787"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A1CC65A-D940-8D0A-AE60-7BBC30ED08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96EDF1F-2A4E-6E22-8314-10E501DC7729}"/>
              </a:ext>
            </a:extLst>
          </p:cNvPr>
          <p:cNvSpPr>
            <a:spLocks noGrp="1"/>
          </p:cNvSpPr>
          <p:nvPr>
            <p:ph sz="quarter" idx="4"/>
          </p:nvPr>
        </p:nvSpPr>
        <p:spPr>
          <a:xfrm>
            <a:off x="6172200" y="2505075"/>
            <a:ext cx="5183188"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sidefod 6">
            <a:extLst>
              <a:ext uri="{FF2B5EF4-FFF2-40B4-BE49-F238E27FC236}">
                <a16:creationId xmlns:a16="http://schemas.microsoft.com/office/drawing/2014/main" id="{8D7F4D6D-8FB2-4655-8834-ABC88FB9433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39589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B28FB-7908-A168-4479-33C32222884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1C8ADCE-CC14-D3F2-2B95-268EA0B113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484F4BF-F12E-0109-0E6A-AF1DD9AB8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5300481B-ABB1-7D89-84C2-FACD85E30594}"/>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55568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63DD68-9DBC-CAB2-53D8-A64671CD2F8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6B020CD-C734-CFB8-1806-5625EA5699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a:extLst>
              <a:ext uri="{FF2B5EF4-FFF2-40B4-BE49-F238E27FC236}">
                <a16:creationId xmlns:a16="http://schemas.microsoft.com/office/drawing/2014/main" id="{45F6DE2E-8162-8DC7-73E3-97A540276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19F8D8EC-84F4-2CDF-3EA9-C44F41B02632}"/>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43934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931BEC-4174-E4F8-6192-F85F3D3990D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CEBA424-E888-C83B-7C01-4540FAE5089C}"/>
              </a:ext>
            </a:extLst>
          </p:cNvPr>
          <p:cNvSpPr>
            <a:spLocks noGrp="1"/>
          </p:cNvSpPr>
          <p:nvPr>
            <p:ph type="body" orient="vert" idx="1"/>
          </p:nvPr>
        </p:nvSpPr>
        <p:spPr>
          <a:xfrm>
            <a:off x="838200" y="1825625"/>
            <a:ext cx="10515600" cy="411392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A5004B6E-1DA9-4112-3ED4-29E12178C40D}"/>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95916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534E3D0-1D6F-66AF-4721-D6EA1CF2DCAE}"/>
              </a:ext>
            </a:extLst>
          </p:cNvPr>
          <p:cNvSpPr>
            <a:spLocks noGrp="1"/>
          </p:cNvSpPr>
          <p:nvPr>
            <p:ph type="title" orient="vert"/>
          </p:nvPr>
        </p:nvSpPr>
        <p:spPr>
          <a:xfrm>
            <a:off x="8724900" y="365125"/>
            <a:ext cx="2628900" cy="5606797"/>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6E90672-F2AD-817F-D54A-33E1FF77FC43}"/>
              </a:ext>
            </a:extLst>
          </p:cNvPr>
          <p:cNvSpPr>
            <a:spLocks noGrp="1"/>
          </p:cNvSpPr>
          <p:nvPr>
            <p:ph type="body" orient="vert" idx="1"/>
          </p:nvPr>
        </p:nvSpPr>
        <p:spPr>
          <a:xfrm>
            <a:off x="838200" y="365125"/>
            <a:ext cx="7734300" cy="560679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27AE5156-65E8-DC8D-05DE-AC0BCA168C9A}"/>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421848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3D66"/>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A21C613-6374-A149-FD86-352A57B63A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C09898B3-0FD4-D52E-78C8-D14E789E8B4E}"/>
              </a:ext>
            </a:extLst>
          </p:cNvPr>
          <p:cNvSpPr>
            <a:spLocks noGrp="1"/>
          </p:cNvSpPr>
          <p:nvPr>
            <p:ph type="body" idx="1"/>
          </p:nvPr>
        </p:nvSpPr>
        <p:spPr>
          <a:xfrm>
            <a:off x="838200" y="1825625"/>
            <a:ext cx="10515600" cy="4186555"/>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2" name="Billede 11">
            <a:extLst>
              <a:ext uri="{FF2B5EF4-FFF2-40B4-BE49-F238E27FC236}">
                <a16:creationId xmlns:a16="http://schemas.microsoft.com/office/drawing/2014/main" id="{FE6352AD-C535-ADED-0988-08CC30E4AD1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12180"/>
            <a:ext cx="12192000" cy="845820"/>
          </a:xfrm>
          <a:prstGeom prst="rect">
            <a:avLst/>
          </a:prstGeom>
        </p:spPr>
      </p:pic>
      <p:sp>
        <p:nvSpPr>
          <p:cNvPr id="4" name="Pladsholder til sidefod 3">
            <a:extLst>
              <a:ext uri="{FF2B5EF4-FFF2-40B4-BE49-F238E27FC236}">
                <a16:creationId xmlns:a16="http://schemas.microsoft.com/office/drawing/2014/main" id="{F3341673-B3FA-D902-AC0D-DB66C7DF0800}"/>
              </a:ext>
            </a:extLst>
          </p:cNvPr>
          <p:cNvSpPr>
            <a:spLocks noGrp="1"/>
          </p:cNvSpPr>
          <p:nvPr>
            <p:ph type="ftr" sz="quarter" idx="3"/>
          </p:nvPr>
        </p:nvSpPr>
        <p:spPr>
          <a:xfrm>
            <a:off x="4038600" y="6147117"/>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da-DK"/>
              <a:t>21649 Modul 1.2          Introduktion af PLCén</a:t>
            </a:r>
            <a:endParaRPr lang="da-DK" dirty="0"/>
          </a:p>
        </p:txBody>
      </p:sp>
    </p:spTree>
    <p:extLst>
      <p:ext uri="{BB962C8B-B14F-4D97-AF65-F5344CB8AC3E}">
        <p14:creationId xmlns:p14="http://schemas.microsoft.com/office/powerpoint/2010/main" val="4191238680"/>
      </p:ext>
    </p:extLst>
  </p:cSld>
  <p:clrMap bg1="lt1" tx1="dk1" bg2="lt2" tx2="dk2" accent1="accent1" accent2="accent2" accent3="accent3" accent4="accent4" accent5="accent5" accent6="accent6" hlink="hlink" folHlink="folHlink"/>
  <p:sldLayoutIdLst>
    <p:sldLayoutId id="2147483673" r:id="rId1"/>
    <p:sldLayoutId id="2147483682" r:id="rId2"/>
    <p:sldLayoutId id="2147483676" r:id="rId3"/>
    <p:sldLayoutId id="2147483677" r:id="rId4"/>
    <p:sldLayoutId id="2147483678" r:id="rId5"/>
    <p:sldLayoutId id="2147483679" r:id="rId6"/>
    <p:sldLayoutId id="2147483680" r:id="rId7"/>
    <p:sldLayoutId id="2147483681" r:id="rId8"/>
  </p:sldLayoutIdLst>
  <p:hf sldNum="0" hd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mailto:eucsj@eucsj.dk"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1776919" y="3173124"/>
            <a:ext cx="8638161" cy="2062103"/>
          </a:xfrm>
          <a:prstGeom prst="rect">
            <a:avLst/>
          </a:prstGeom>
          <a:noFill/>
        </p:spPr>
        <p:txBody>
          <a:bodyPr wrap="square">
            <a:spAutoFit/>
          </a:bodyPr>
          <a:lstStyle/>
          <a:p>
            <a:pPr algn="ctr"/>
            <a:r>
              <a:rPr lang="da-DK" sz="3200" dirty="0">
                <a:solidFill>
                  <a:schemeClr val="bg1"/>
                </a:solidFill>
              </a:rPr>
              <a:t>Velkommen til EUC Sjælland</a:t>
            </a:r>
          </a:p>
          <a:p>
            <a:pPr algn="ctr"/>
            <a:br>
              <a:rPr lang="da-DK" sz="3200" dirty="0">
                <a:solidFill>
                  <a:schemeClr val="bg1"/>
                </a:solidFill>
              </a:rPr>
            </a:br>
            <a:r>
              <a:rPr lang="da-DK" sz="3200" dirty="0">
                <a:solidFill>
                  <a:schemeClr val="bg1"/>
                </a:solidFill>
              </a:rPr>
              <a:t>Gennemgang af ordensregler.</a:t>
            </a:r>
          </a:p>
          <a:p>
            <a:pPr algn="ctr"/>
            <a:endParaRPr lang="da-DK" sz="3200" dirty="0">
              <a:solidFill>
                <a:schemeClr val="bg1"/>
              </a:solidFill>
            </a:endParaRPr>
          </a:p>
        </p:txBody>
      </p:sp>
      <p:pic>
        <p:nvPicPr>
          <p:cNvPr id="1026" name="Picture 2" descr="Read about EUC Sjælland | Jobfinder">
            <a:extLst>
              <a:ext uri="{FF2B5EF4-FFF2-40B4-BE49-F238E27FC236}">
                <a16:creationId xmlns:a16="http://schemas.microsoft.com/office/drawing/2014/main" id="{63DD495D-2457-03D8-FF7C-BAB5DFD292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390" y="404875"/>
            <a:ext cx="5075217" cy="2537609"/>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2532DB45-80B4-3EF4-F322-1496811A244F}"/>
              </a:ext>
            </a:extLst>
          </p:cNvPr>
          <p:cNvSpPr txBox="1"/>
          <p:nvPr/>
        </p:nvSpPr>
        <p:spPr>
          <a:xfrm>
            <a:off x="3048809" y="4925146"/>
            <a:ext cx="6094378" cy="646331"/>
          </a:xfrm>
          <a:prstGeom prst="rect">
            <a:avLst/>
          </a:prstGeom>
          <a:noFill/>
        </p:spPr>
        <p:txBody>
          <a:bodyPr wrap="square">
            <a:spAutoFit/>
          </a:bodyPr>
          <a:lstStyle/>
          <a:p>
            <a:pPr algn="ctr"/>
            <a:r>
              <a:rPr lang="da-DK" sz="1800" dirty="0">
                <a:solidFill>
                  <a:schemeClr val="bg1"/>
                </a:solidFill>
              </a:rPr>
              <a:t>EUD_ordensregler_juni_2024.pdf</a:t>
            </a:r>
          </a:p>
          <a:p>
            <a:pPr algn="ctr"/>
            <a:endParaRPr lang="da-DK" sz="1800" dirty="0">
              <a:solidFill>
                <a:schemeClr val="bg1"/>
              </a:solidFill>
            </a:endParaRPr>
          </a:p>
        </p:txBody>
      </p:sp>
    </p:spTree>
    <p:extLst>
      <p:ext uri="{BB962C8B-B14F-4D97-AF65-F5344CB8AC3E}">
        <p14:creationId xmlns:p14="http://schemas.microsoft.com/office/powerpoint/2010/main" val="201751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154984"/>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Røgfri skoletid – gælder også uden for skolens matrikel.</a:t>
            </a:r>
          </a:p>
          <a:p>
            <a:endParaRPr lang="da-DK" sz="2400" dirty="0">
              <a:solidFill>
                <a:schemeClr val="bg1"/>
              </a:solidFill>
            </a:endParaRPr>
          </a:p>
          <a:p>
            <a:r>
              <a:rPr lang="da-DK" sz="2400" dirty="0">
                <a:solidFill>
                  <a:schemeClr val="bg1"/>
                </a:solidFill>
              </a:rPr>
              <a:t>• Skolen er et alkohol- og stoffrit miljø – det accepteres ikke at være påvirket af rusmidler på skolen. </a:t>
            </a:r>
          </a:p>
          <a:p>
            <a:r>
              <a:rPr lang="da-DK" sz="2400" dirty="0">
                <a:solidFill>
                  <a:schemeClr val="bg1"/>
                </a:solidFill>
              </a:rPr>
              <a:t>Ved mistanke kan du blive bedt om tage en alkohol- eller narkotest.</a:t>
            </a:r>
          </a:p>
          <a:p>
            <a:endParaRPr lang="da-DK" sz="2400" dirty="0">
              <a:solidFill>
                <a:schemeClr val="bg1"/>
              </a:solidFill>
            </a:endParaRPr>
          </a:p>
          <a:p>
            <a:r>
              <a:rPr lang="da-DK" sz="2400" dirty="0">
                <a:solidFill>
                  <a:schemeClr val="bg1"/>
                </a:solidFill>
              </a:rPr>
              <a:t>• Når du møder til undervisning i skolens værksteder, kræver det af sikkerhedsmæssige</a:t>
            </a:r>
          </a:p>
          <a:p>
            <a:r>
              <a:rPr lang="da-DK" sz="2400" dirty="0">
                <a:solidFill>
                  <a:schemeClr val="bg1"/>
                </a:solidFill>
              </a:rPr>
              <a:t>årsager, korrekt påklædning som er arbejdsbukser, t-shirt og sikkerhedssko. </a:t>
            </a:r>
          </a:p>
          <a:p>
            <a:r>
              <a:rPr lang="da-DK" sz="2400" dirty="0">
                <a:solidFill>
                  <a:schemeClr val="bg1"/>
                </a:solidFill>
              </a:rPr>
              <a:t>Uden for værkstedsundervisningen skal din påklædning være passende for et skolemiljø.</a:t>
            </a:r>
          </a:p>
        </p:txBody>
      </p:sp>
    </p:spTree>
    <p:extLst>
      <p:ext uri="{BB962C8B-B14F-4D97-AF65-F5344CB8AC3E}">
        <p14:creationId xmlns:p14="http://schemas.microsoft.com/office/powerpoint/2010/main" val="137442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Såvel undervisningsmiljøloven som arbejdsmiljøloven er gældende på skolen.</a:t>
            </a:r>
            <a:br>
              <a:rPr lang="da-DK" sz="2400" dirty="0">
                <a:solidFill>
                  <a:schemeClr val="bg1"/>
                </a:solidFill>
              </a:rPr>
            </a:br>
            <a:br>
              <a:rPr lang="da-DK" sz="2400" dirty="0">
                <a:solidFill>
                  <a:schemeClr val="bg1"/>
                </a:solidFill>
              </a:rPr>
            </a:br>
            <a:r>
              <a:rPr lang="da-DK" sz="2400" dirty="0">
                <a:solidFill>
                  <a:schemeClr val="bg1"/>
                </a:solidFill>
              </a:rPr>
              <a:t>Bestemmelserne omkring arbejdsmiljølovens udvidede områder finder anvendelse, når elever/lærlinge udfører praktiske øvelser af arbejdsmæssig karakter som led i undervisningen.</a:t>
            </a:r>
            <a:br>
              <a:rPr lang="da-DK" sz="2400" dirty="0">
                <a:solidFill>
                  <a:schemeClr val="bg1"/>
                </a:solidFill>
              </a:rPr>
            </a:br>
            <a:br>
              <a:rPr lang="da-DK" sz="2400" dirty="0">
                <a:solidFill>
                  <a:schemeClr val="bg1"/>
                </a:solidFill>
              </a:rPr>
            </a:br>
            <a:r>
              <a:rPr lang="da-DK" sz="2400" dirty="0">
                <a:solidFill>
                  <a:schemeClr val="bg1"/>
                </a:solidFill>
              </a:rPr>
              <a:t>Det drejer sig blandt andet om bestemmelser om arbejdets udførelse, bestemmelser om</a:t>
            </a:r>
          </a:p>
          <a:p>
            <a:r>
              <a:rPr lang="da-DK" sz="2400" dirty="0">
                <a:solidFill>
                  <a:schemeClr val="bg1"/>
                </a:solidFill>
              </a:rPr>
              <a:t>tekniske hjælpemidler og bestemmelser om stoffer og materialer.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1817309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Du skal altid følge de udstukne retningslinjer, så din sundhed og sikkerhed ikke bringes i fare.</a:t>
            </a:r>
          </a:p>
          <a:p>
            <a:endParaRPr lang="da-DK" sz="2400" dirty="0">
              <a:solidFill>
                <a:schemeClr val="bg1"/>
              </a:solidFill>
            </a:endParaRPr>
          </a:p>
          <a:p>
            <a:r>
              <a:rPr lang="da-DK" sz="2400" dirty="0">
                <a:solidFill>
                  <a:schemeClr val="bg1"/>
                </a:solidFill>
              </a:rPr>
              <a:t>• Brug arbejdstøj og -fodtøj som anvist i faglokaler, værksteder mv.</a:t>
            </a:r>
          </a:p>
          <a:p>
            <a:endParaRPr lang="da-DK" sz="2400" dirty="0">
              <a:solidFill>
                <a:schemeClr val="bg1"/>
              </a:solidFill>
            </a:endParaRPr>
          </a:p>
          <a:p>
            <a:r>
              <a:rPr lang="da-DK" sz="2400" dirty="0">
                <a:solidFill>
                  <a:schemeClr val="bg1"/>
                </a:solidFill>
              </a:rPr>
              <a:t>• Brug altid sikkerhedsfodtøj og -udstyr for eksempel hjelm og briller som anvist i faglokaler, laboratorier, værksteder mv.</a:t>
            </a:r>
          </a:p>
          <a:p>
            <a:endParaRPr lang="da-DK" sz="2400" dirty="0">
              <a:solidFill>
                <a:schemeClr val="bg1"/>
              </a:solidFill>
            </a:endParaRPr>
          </a:p>
          <a:p>
            <a:r>
              <a:rPr lang="da-DK" sz="2400" dirty="0">
                <a:solidFill>
                  <a:schemeClr val="bg1"/>
                </a:solidFill>
              </a:rPr>
              <a:t>• Følg altid anvisningerne for udførelse af arbejdet.</a:t>
            </a:r>
          </a:p>
          <a:p>
            <a:endParaRPr lang="da-DK" sz="2400" dirty="0">
              <a:solidFill>
                <a:schemeClr val="bg1"/>
              </a:solidFill>
            </a:endParaRPr>
          </a:p>
          <a:p>
            <a:r>
              <a:rPr lang="da-DK" sz="2400" dirty="0">
                <a:solidFill>
                  <a:schemeClr val="bg1"/>
                </a:solidFill>
              </a:rPr>
              <a:t>• Følg altid anvisningerne for arbejde med stoffer og materialer.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21528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IT-regler:</a:t>
            </a:r>
          </a:p>
          <a:p>
            <a:r>
              <a:rPr lang="da-DK" sz="2400" dirty="0">
                <a:solidFill>
                  <a:schemeClr val="bg1"/>
                </a:solidFill>
              </a:rPr>
              <a:t>Dansk lov om IT-kriminalitet er gældende på skolen.</a:t>
            </a:r>
          </a:p>
          <a:p>
            <a:endParaRPr lang="da-DK" sz="2400" dirty="0">
              <a:solidFill>
                <a:schemeClr val="bg1"/>
              </a:solidFill>
            </a:endParaRPr>
          </a:p>
          <a:p>
            <a:r>
              <a:rPr lang="da-DK" sz="2400" dirty="0">
                <a:solidFill>
                  <a:schemeClr val="bg1"/>
                </a:solidFill>
              </a:rPr>
              <a:t>• Dit brugernavn og password er personligt, og du hæfter for eventuelt misbrug:</a:t>
            </a:r>
          </a:p>
          <a:p>
            <a:r>
              <a:rPr lang="da-DK" sz="2400" dirty="0">
                <a:solidFill>
                  <a:schemeClr val="bg1"/>
                </a:solidFill>
              </a:rPr>
              <a:t> - udlever ikke brugernavn og password til andre.</a:t>
            </a:r>
          </a:p>
          <a:p>
            <a:r>
              <a:rPr lang="da-DK" sz="2400" dirty="0">
                <a:solidFill>
                  <a:schemeClr val="bg1"/>
                </a:solidFill>
              </a:rPr>
              <a:t> - forlad ikke en PC, hvor du er logget på.</a:t>
            </a:r>
          </a:p>
          <a:p>
            <a:endParaRPr lang="da-DK" sz="2400" dirty="0">
              <a:solidFill>
                <a:schemeClr val="bg1"/>
              </a:solidFill>
            </a:endParaRPr>
          </a:p>
          <a:p>
            <a:r>
              <a:rPr lang="da-DK" sz="2400" dirty="0">
                <a:solidFill>
                  <a:schemeClr val="bg1"/>
                </a:solidFill>
              </a:rPr>
              <a:t>• Skolens internetforbindelse må kun anvendes til skolerelateret arbejde.</a:t>
            </a:r>
          </a:p>
          <a:p>
            <a:endParaRPr lang="da-DK" sz="2400" dirty="0">
              <a:solidFill>
                <a:schemeClr val="bg1"/>
              </a:solidFill>
            </a:endParaRPr>
          </a:p>
          <a:p>
            <a:r>
              <a:rPr lang="da-DK" sz="2400" dirty="0">
                <a:solidFill>
                  <a:schemeClr val="bg1"/>
                </a:solidFill>
              </a:rPr>
              <a:t>• Det er ikke tilladt at benytte fildelingsværktøjer.</a:t>
            </a:r>
          </a:p>
          <a:p>
            <a:endParaRPr lang="da-DK" sz="2400" dirty="0">
              <a:solidFill>
                <a:schemeClr val="bg1"/>
              </a:solidFill>
            </a:endParaRPr>
          </a:p>
          <a:p>
            <a:r>
              <a:rPr lang="da-DK" sz="2400" dirty="0">
                <a:solidFill>
                  <a:schemeClr val="bg1"/>
                </a:solidFill>
              </a:rPr>
              <a:t>• Hvis du medbringer eget IT-udstyr, skal det være beskyttet af antivirus software.</a:t>
            </a:r>
          </a:p>
          <a:p>
            <a:endParaRPr lang="da-DK" sz="2400" dirty="0">
              <a:solidFill>
                <a:schemeClr val="bg1"/>
              </a:solidFill>
            </a:endParaRPr>
          </a:p>
          <a:p>
            <a:r>
              <a:rPr lang="da-DK" sz="2400" dirty="0">
                <a:solidFill>
                  <a:schemeClr val="bg1"/>
                </a:solidFill>
              </a:rPr>
              <a:t>• Låner du en af skolens bærbare </a:t>
            </a:r>
            <a:r>
              <a:rPr lang="da-DK" sz="2400" dirty="0" err="1">
                <a:solidFill>
                  <a:schemeClr val="bg1"/>
                </a:solidFill>
              </a:rPr>
              <a:t>PC’er</a:t>
            </a:r>
            <a:r>
              <a:rPr lang="da-DK" sz="2400" dirty="0">
                <a:solidFill>
                  <a:schemeClr val="bg1"/>
                </a:solidFill>
              </a:rPr>
              <a:t>, er du ansvarlig for udstyret.</a:t>
            </a:r>
          </a:p>
          <a:p>
            <a:endParaRPr lang="da-DK" sz="2400" dirty="0">
              <a:solidFill>
                <a:schemeClr val="bg1"/>
              </a:solidFill>
            </a:endParaRPr>
          </a:p>
        </p:txBody>
      </p:sp>
    </p:spTree>
    <p:extLst>
      <p:ext uri="{BB962C8B-B14F-4D97-AF65-F5344CB8AC3E}">
        <p14:creationId xmlns:p14="http://schemas.microsoft.com/office/powerpoint/2010/main" val="353822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Hensynsfuld brug af bygninger, udstyr, værksteder mv. :</a:t>
            </a:r>
          </a:p>
          <a:p>
            <a:endParaRPr lang="da-DK" sz="2400" b="1" i="1" u="sng" dirty="0">
              <a:solidFill>
                <a:schemeClr val="bg1"/>
              </a:solidFill>
            </a:endParaRPr>
          </a:p>
          <a:p>
            <a:r>
              <a:rPr lang="da-DK" sz="2400" dirty="0">
                <a:solidFill>
                  <a:schemeClr val="bg1"/>
                </a:solidFill>
              </a:rPr>
              <a:t>Du skal behandle skolens bygninger, inventar, udstyr og undervisningsmaterialer hensynsfuldt, og det må ikke anvendes til andre formål end undervisning uden forudgående tilladelse.</a:t>
            </a:r>
          </a:p>
          <a:p>
            <a:endParaRPr lang="da-DK" sz="2400" dirty="0">
              <a:solidFill>
                <a:schemeClr val="bg1"/>
              </a:solidFill>
            </a:endParaRPr>
          </a:p>
          <a:p>
            <a:r>
              <a:rPr lang="da-DK" sz="2400" dirty="0">
                <a:solidFill>
                  <a:schemeClr val="bg1"/>
                </a:solidFill>
              </a:rPr>
              <a:t>Du har pligt til at rydde op efter dig selv i undervisningslokaler, værksteder og på fællesarealer ude som inde.</a:t>
            </a:r>
          </a:p>
          <a:p>
            <a:endParaRPr lang="da-DK" sz="2400" dirty="0">
              <a:solidFill>
                <a:schemeClr val="bg1"/>
              </a:solidFill>
            </a:endParaRPr>
          </a:p>
          <a:p>
            <a:r>
              <a:rPr lang="da-DK" sz="2400" dirty="0">
                <a:solidFill>
                  <a:schemeClr val="bg1"/>
                </a:solidFill>
              </a:rPr>
              <a:t>• Pas godt på skolens inventar, udstyr og undervisningsmaterialer.</a:t>
            </a:r>
          </a:p>
          <a:p>
            <a:r>
              <a:rPr lang="da-DK" sz="2400" dirty="0">
                <a:solidFill>
                  <a:schemeClr val="bg1"/>
                </a:solidFill>
              </a:rPr>
              <a:t>• Hold orden i teori- og faglokaler samt på værksteder.</a:t>
            </a:r>
          </a:p>
          <a:p>
            <a:r>
              <a:rPr lang="da-DK" sz="2400" dirty="0">
                <a:solidFill>
                  <a:schemeClr val="bg1"/>
                </a:solidFill>
              </a:rPr>
              <a:t>• Hold orden på skolens fællesarealer – ude som inde.</a:t>
            </a:r>
          </a:p>
          <a:p>
            <a:r>
              <a:rPr lang="da-DK" sz="2400" dirty="0">
                <a:solidFill>
                  <a:schemeClr val="bg1"/>
                </a:solidFill>
              </a:rPr>
              <a:t>• Brug affaldsbeholderne og sortér affaldet som anvist.</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561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6001643"/>
          </a:xfrm>
          <a:prstGeom prst="rect">
            <a:avLst/>
          </a:prstGeom>
          <a:noFill/>
        </p:spPr>
        <p:txBody>
          <a:bodyPr wrap="square">
            <a:spAutoFit/>
          </a:bodyPr>
          <a:lstStyle/>
          <a:p>
            <a:r>
              <a:rPr lang="da-DK" sz="2400" b="1" i="1" u="sng" dirty="0">
                <a:solidFill>
                  <a:schemeClr val="bg1"/>
                </a:solidFill>
              </a:rPr>
              <a:t>Kørsel på EUC Sjællands områder samt regler for parkering :</a:t>
            </a:r>
          </a:p>
          <a:p>
            <a:r>
              <a:rPr lang="da-DK" sz="2400" dirty="0">
                <a:solidFill>
                  <a:schemeClr val="bg1"/>
                </a:solidFill>
              </a:rPr>
              <a:t>På skolens parkeringspladser og tilkørselsveje er færdselsloven gældende.</a:t>
            </a:r>
          </a:p>
          <a:p>
            <a:r>
              <a:rPr lang="da-DK" sz="2400" dirty="0">
                <a:solidFill>
                  <a:schemeClr val="bg1"/>
                </a:solidFill>
              </a:rPr>
              <a:t>Hensynsløs kørsel accepteres ikke.</a:t>
            </a:r>
          </a:p>
          <a:p>
            <a:endParaRPr lang="da-DK" sz="2400" dirty="0">
              <a:solidFill>
                <a:schemeClr val="bg1"/>
              </a:solidFill>
            </a:endParaRPr>
          </a:p>
          <a:p>
            <a:r>
              <a:rPr lang="da-DK" sz="2400" dirty="0">
                <a:solidFill>
                  <a:schemeClr val="bg1"/>
                </a:solidFill>
              </a:rPr>
              <a:t>• Udvis hensyn over for andre på parkeringspladsen og kørsel til og fra.</a:t>
            </a:r>
          </a:p>
          <a:p>
            <a:endParaRPr lang="da-DK" sz="2400" dirty="0">
              <a:solidFill>
                <a:schemeClr val="bg1"/>
              </a:solidFill>
            </a:endParaRPr>
          </a:p>
          <a:p>
            <a:r>
              <a:rPr lang="da-DK" sz="2400" dirty="0">
                <a:solidFill>
                  <a:schemeClr val="bg1"/>
                </a:solidFill>
              </a:rPr>
              <a:t>• Brug de anviste områder til parkering af cykel, knallert, løbehjul mv.</a:t>
            </a:r>
          </a:p>
          <a:p>
            <a:endParaRPr lang="da-DK" sz="2400" dirty="0">
              <a:solidFill>
                <a:schemeClr val="bg1"/>
              </a:solidFill>
            </a:endParaRPr>
          </a:p>
          <a:p>
            <a:r>
              <a:rPr lang="da-DK" sz="2400" dirty="0">
                <a:solidFill>
                  <a:schemeClr val="bg1"/>
                </a:solidFill>
              </a:rPr>
              <a:t>• Cykler, løbehjul og andre transportmidler må ikke være inden for på skolen.</a:t>
            </a:r>
          </a:p>
          <a:p>
            <a:endParaRPr lang="da-DK" sz="2400" dirty="0">
              <a:solidFill>
                <a:schemeClr val="bg1"/>
              </a:solidFill>
            </a:endParaRPr>
          </a:p>
          <a:p>
            <a:r>
              <a:rPr lang="da-DK" sz="2400" dirty="0">
                <a:solidFill>
                  <a:schemeClr val="bg1"/>
                </a:solidFill>
              </a:rPr>
              <a:t>• Brug de anviste områder til parkering af bil, motorcykel mv. – </a:t>
            </a:r>
            <a:r>
              <a:rPr lang="da-DK" sz="2400" u="sng" dirty="0">
                <a:solidFill>
                  <a:schemeClr val="bg1"/>
                </a:solidFill>
              </a:rPr>
              <a:t>vær opmærksom på, at</a:t>
            </a:r>
          </a:p>
          <a:p>
            <a:r>
              <a:rPr lang="da-DK" sz="2400" u="sng" dirty="0">
                <a:solidFill>
                  <a:schemeClr val="bg1"/>
                </a:solidFill>
              </a:rPr>
              <a:t>du skal registrere din parkering på Campus Køge</a:t>
            </a:r>
            <a:r>
              <a:rPr lang="da-DK" sz="2400" dirty="0">
                <a:solidFill>
                  <a:schemeClr val="bg1"/>
                </a:solidFill>
              </a:rPr>
              <a:t>.</a:t>
            </a:r>
          </a:p>
          <a:p>
            <a:endParaRPr lang="da-DK" sz="2400" dirty="0">
              <a:solidFill>
                <a:schemeClr val="bg1"/>
              </a:solidFill>
            </a:endParaRPr>
          </a:p>
          <a:p>
            <a:r>
              <a:rPr lang="da-DK" sz="2400" dirty="0">
                <a:solidFill>
                  <a:schemeClr val="bg1"/>
                </a:solidFill>
              </a:rPr>
              <a:t>• Parkering på gæsteparkering, handicappladser samt pladser forbeholdt skolens biler er</a:t>
            </a:r>
          </a:p>
          <a:p>
            <a:r>
              <a:rPr lang="da-DK" sz="2400" dirty="0">
                <a:solidFill>
                  <a:schemeClr val="bg1"/>
                </a:solidFill>
              </a:rPr>
              <a:t>ikke tilladt.</a:t>
            </a:r>
          </a:p>
          <a:p>
            <a:endParaRPr lang="da-DK" sz="2400" dirty="0">
              <a:solidFill>
                <a:schemeClr val="bg1"/>
              </a:solidFill>
            </a:endParaRPr>
          </a:p>
        </p:txBody>
      </p:sp>
    </p:spTree>
    <p:extLst>
      <p:ext uri="{BB962C8B-B14F-4D97-AF65-F5344CB8AC3E}">
        <p14:creationId xmlns:p14="http://schemas.microsoft.com/office/powerpoint/2010/main" val="3672204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SANKTIONER VED OVERTRÆDELSE AF ORDENSREGLERNE :</a:t>
            </a:r>
          </a:p>
          <a:p>
            <a:endParaRPr lang="da-DK" sz="2400" dirty="0">
              <a:solidFill>
                <a:schemeClr val="bg1"/>
              </a:solidFill>
            </a:endParaRPr>
          </a:p>
          <a:p>
            <a:r>
              <a:rPr lang="da-DK" sz="2400" dirty="0">
                <a:solidFill>
                  <a:schemeClr val="bg1"/>
                </a:solidFill>
              </a:rPr>
              <a:t>Overtrædelse af ordensreglerne kan medføre udmeldelse. Der vil altid være tale om en</a:t>
            </a:r>
          </a:p>
          <a:p>
            <a:r>
              <a:rPr lang="da-DK" sz="2400" dirty="0">
                <a:solidFill>
                  <a:schemeClr val="bg1"/>
                </a:solidFill>
              </a:rPr>
              <a:t>individuel bedømmelse, og skolen bestræber sig på, at der er et rimeligt forhold mellem</a:t>
            </a:r>
          </a:p>
          <a:p>
            <a:r>
              <a:rPr lang="da-DK" sz="2400" dirty="0">
                <a:solidFill>
                  <a:schemeClr val="bg1"/>
                </a:solidFill>
              </a:rPr>
              <a:t>overtrædelse og sanktion.</a:t>
            </a:r>
          </a:p>
          <a:p>
            <a:endParaRPr lang="da-DK" sz="2400" dirty="0">
              <a:solidFill>
                <a:schemeClr val="bg1"/>
              </a:solidFill>
            </a:endParaRPr>
          </a:p>
          <a:p>
            <a:r>
              <a:rPr lang="da-DK" sz="2400" dirty="0">
                <a:solidFill>
                  <a:schemeClr val="bg1"/>
                </a:solidFill>
              </a:rPr>
              <a:t>Almindeligvis gives henstillinger, derefter første advarsel og anden advarsel før en eventuel</a:t>
            </a:r>
          </a:p>
          <a:p>
            <a:r>
              <a:rPr lang="da-DK" sz="2400" dirty="0">
                <a:solidFill>
                  <a:schemeClr val="bg1"/>
                </a:solidFill>
              </a:rPr>
              <a:t>udmeldelse. </a:t>
            </a:r>
          </a:p>
          <a:p>
            <a:endParaRPr lang="da-DK" sz="2400" dirty="0">
              <a:solidFill>
                <a:schemeClr val="bg1"/>
              </a:solidFill>
            </a:endParaRPr>
          </a:p>
          <a:p>
            <a:r>
              <a:rPr lang="da-DK" sz="2400" dirty="0">
                <a:solidFill>
                  <a:schemeClr val="bg1"/>
                </a:solidFill>
              </a:rPr>
              <a:t>Andre sanktioner kan komme på tale.</a:t>
            </a:r>
          </a:p>
          <a:p>
            <a:endParaRPr lang="da-DK" sz="2400" dirty="0">
              <a:solidFill>
                <a:schemeClr val="bg1"/>
              </a:solidFill>
            </a:endParaRPr>
          </a:p>
          <a:p>
            <a:r>
              <a:rPr lang="da-DK" sz="2400" dirty="0">
                <a:solidFill>
                  <a:schemeClr val="bg1"/>
                </a:solidFill>
              </a:rPr>
              <a:t>Helt uacceptabel adfærd kan medføre</a:t>
            </a:r>
          </a:p>
          <a:p>
            <a:r>
              <a:rPr lang="da-DK" sz="2400" dirty="0">
                <a:solidFill>
                  <a:schemeClr val="bg1"/>
                </a:solidFill>
              </a:rPr>
              <a:t>bortvisning, hvor uddannelsesforløbet stopper øjeblikkeligt. </a:t>
            </a:r>
          </a:p>
        </p:txBody>
      </p:sp>
    </p:spTree>
    <p:extLst>
      <p:ext uri="{BB962C8B-B14F-4D97-AF65-F5344CB8AC3E}">
        <p14:creationId xmlns:p14="http://schemas.microsoft.com/office/powerpoint/2010/main" val="585028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Henstilling :</a:t>
            </a:r>
          </a:p>
          <a:p>
            <a:endParaRPr lang="da-DK" sz="2400" dirty="0">
              <a:solidFill>
                <a:schemeClr val="bg1"/>
              </a:solidFill>
            </a:endParaRPr>
          </a:p>
          <a:p>
            <a:r>
              <a:rPr lang="da-DK" sz="2400" dirty="0">
                <a:solidFill>
                  <a:schemeClr val="bg1"/>
                </a:solidFill>
              </a:rPr>
              <a:t>Din kontaktlærer/gennemgående lærer følger op på uregelmæssigt fremmøde, fravær og</a:t>
            </a:r>
          </a:p>
          <a:p>
            <a:r>
              <a:rPr lang="da-DK" sz="2400" dirty="0">
                <a:solidFill>
                  <a:schemeClr val="bg1"/>
                </a:solidFill>
              </a:rPr>
              <a:t>adfærd.</a:t>
            </a:r>
          </a:p>
          <a:p>
            <a:br>
              <a:rPr lang="da-DK" sz="2400" dirty="0">
                <a:solidFill>
                  <a:schemeClr val="bg1"/>
                </a:solidFill>
              </a:rPr>
            </a:br>
            <a:r>
              <a:rPr lang="da-DK" sz="2400" dirty="0">
                <a:solidFill>
                  <a:schemeClr val="bg1"/>
                </a:solidFill>
              </a:rPr>
              <a:t>Hvis det er nødvendigt, tager kontaktlæreren en samtale med dig, hvor du får en</a:t>
            </a:r>
          </a:p>
          <a:p>
            <a:r>
              <a:rPr lang="da-DK" sz="2400" dirty="0">
                <a:solidFill>
                  <a:schemeClr val="bg1"/>
                </a:solidFill>
              </a:rPr>
              <a:t>henstilling.</a:t>
            </a:r>
          </a:p>
          <a:p>
            <a:endParaRPr lang="da-DK" sz="2400" dirty="0">
              <a:solidFill>
                <a:schemeClr val="bg1"/>
              </a:solidFill>
            </a:endParaRPr>
          </a:p>
          <a:p>
            <a:r>
              <a:rPr lang="da-DK" sz="2400" dirty="0">
                <a:solidFill>
                  <a:schemeClr val="bg1"/>
                </a:solidFill>
              </a:rPr>
              <a:t>Søg hjælp og støtte hos kontaktlærer eller uddannelsesvejleder så tidligt som muligt, hvis du har behov for at drøfte forhold omkring din uddannelse. </a:t>
            </a:r>
          </a:p>
        </p:txBody>
      </p:sp>
    </p:spTree>
    <p:extLst>
      <p:ext uri="{BB962C8B-B14F-4D97-AF65-F5344CB8AC3E}">
        <p14:creationId xmlns:p14="http://schemas.microsoft.com/office/powerpoint/2010/main" val="621554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 Ved 10% fravær og/eller uhensigtsmæssig adfærd får du </a:t>
            </a:r>
            <a:r>
              <a:rPr lang="da-DK" sz="2400" u="sng" dirty="0">
                <a:solidFill>
                  <a:schemeClr val="bg1"/>
                </a:solidFill>
              </a:rPr>
              <a:t>første advarsel</a:t>
            </a:r>
            <a:r>
              <a:rPr lang="da-DK" sz="2400" dirty="0">
                <a:solidFill>
                  <a:schemeClr val="bg1"/>
                </a:solidFill>
              </a:rPr>
              <a:t>.</a:t>
            </a:r>
          </a:p>
          <a:p>
            <a:r>
              <a:rPr lang="da-DK" sz="2400" dirty="0">
                <a:solidFill>
                  <a:schemeClr val="bg1"/>
                </a:solidFill>
              </a:rPr>
              <a:t>Du indkaldes til en samtale med kontaktlærer, her taler I blandt andet om, hvad du</a:t>
            </a:r>
          </a:p>
          <a:p>
            <a:r>
              <a:rPr lang="da-DK" sz="2400" dirty="0">
                <a:solidFill>
                  <a:schemeClr val="bg1"/>
                </a:solidFill>
              </a:rPr>
              <a:t>skal ændre.</a:t>
            </a:r>
          </a:p>
          <a:p>
            <a:endParaRPr lang="da-DK" sz="2400" dirty="0">
              <a:solidFill>
                <a:schemeClr val="bg1"/>
              </a:solidFill>
            </a:endParaRPr>
          </a:p>
          <a:p>
            <a:r>
              <a:rPr lang="da-DK" sz="2400" dirty="0">
                <a:solidFill>
                  <a:schemeClr val="bg1"/>
                </a:solidFill>
              </a:rPr>
              <a:t>• Hvis henstillingen i den første advarsel ikke ændrer på dit fravær og/eller din adfærd,</a:t>
            </a:r>
          </a:p>
          <a:p>
            <a:r>
              <a:rPr lang="da-DK" sz="2400" dirty="0">
                <a:solidFill>
                  <a:schemeClr val="bg1"/>
                </a:solidFill>
              </a:rPr>
              <a:t>får du </a:t>
            </a:r>
            <a:r>
              <a:rPr lang="da-DK" sz="2400" u="sng" dirty="0">
                <a:solidFill>
                  <a:schemeClr val="bg1"/>
                </a:solidFill>
              </a:rPr>
              <a:t>anden advarsel</a:t>
            </a:r>
            <a:r>
              <a:rPr lang="da-DK" sz="2400" dirty="0">
                <a:solidFill>
                  <a:schemeClr val="bg1"/>
                </a:solidFill>
              </a:rPr>
              <a:t>. </a:t>
            </a:r>
            <a:br>
              <a:rPr lang="da-DK" sz="2400" dirty="0">
                <a:solidFill>
                  <a:schemeClr val="bg1"/>
                </a:solidFill>
              </a:rPr>
            </a:br>
            <a:r>
              <a:rPr lang="da-DK" sz="2400" dirty="0">
                <a:solidFill>
                  <a:schemeClr val="bg1"/>
                </a:solidFill>
              </a:rPr>
              <a:t>Du indkaldes til en samtale med kontaktlærer og vejleder, her taler I om, hvad du skal ændre, for at du kan gennemføre din uddannelse.</a:t>
            </a:r>
            <a:br>
              <a:rPr lang="da-DK" sz="2400" dirty="0">
                <a:solidFill>
                  <a:schemeClr val="bg1"/>
                </a:solidFill>
              </a:rPr>
            </a:br>
            <a:endParaRPr lang="da-DK" sz="2400" dirty="0">
              <a:solidFill>
                <a:schemeClr val="bg1"/>
              </a:solidFill>
            </a:endParaRPr>
          </a:p>
          <a:p>
            <a:r>
              <a:rPr lang="da-DK" sz="2400" dirty="0">
                <a:solidFill>
                  <a:schemeClr val="bg1"/>
                </a:solidFill>
              </a:rPr>
              <a:t>20% fravær vil udløse </a:t>
            </a:r>
            <a:r>
              <a:rPr lang="da-DK" sz="2400" u="sng" dirty="0">
                <a:solidFill>
                  <a:schemeClr val="bg1"/>
                </a:solidFill>
              </a:rPr>
              <a:t>anden advarsel</a:t>
            </a:r>
            <a:r>
              <a:rPr lang="da-DK" sz="2400" dirty="0">
                <a:solidFill>
                  <a:schemeClr val="bg1"/>
                </a:solidFill>
              </a:rPr>
              <a:t>, og du betragtes nu som værende i risiko for at</a:t>
            </a:r>
          </a:p>
          <a:p>
            <a:r>
              <a:rPr lang="da-DK" sz="2400" dirty="0">
                <a:solidFill>
                  <a:schemeClr val="bg1"/>
                </a:solidFill>
              </a:rPr>
              <a:t>falde fra på din uddannelse.</a:t>
            </a:r>
          </a:p>
          <a:p>
            <a:endParaRPr lang="da-DK" sz="2400" dirty="0">
              <a:solidFill>
                <a:schemeClr val="bg1"/>
              </a:solidFill>
            </a:endParaRPr>
          </a:p>
        </p:txBody>
      </p:sp>
    </p:spTree>
    <p:extLst>
      <p:ext uri="{BB962C8B-B14F-4D97-AF65-F5344CB8AC3E}">
        <p14:creationId xmlns:p14="http://schemas.microsoft.com/office/powerpoint/2010/main" val="1465616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En advarsel sendes til din e-Boks, og det vil fremgå om den gives på grund af adfærd eller</a:t>
            </a:r>
          </a:p>
          <a:p>
            <a:r>
              <a:rPr lang="da-DK" sz="2400" dirty="0">
                <a:solidFill>
                  <a:schemeClr val="bg1"/>
                </a:solidFill>
              </a:rPr>
              <a:t>fravær.</a:t>
            </a:r>
            <a:br>
              <a:rPr lang="da-DK" sz="2400" dirty="0">
                <a:solidFill>
                  <a:schemeClr val="bg1"/>
                </a:solidFill>
              </a:rPr>
            </a:br>
            <a:endParaRPr lang="da-DK" sz="2400" dirty="0">
              <a:solidFill>
                <a:schemeClr val="bg1"/>
              </a:solidFill>
            </a:endParaRPr>
          </a:p>
          <a:p>
            <a:r>
              <a:rPr lang="da-DK" sz="2400" dirty="0">
                <a:solidFill>
                  <a:schemeClr val="bg1"/>
                </a:solidFill>
              </a:rPr>
              <a:t>Hvis du er under 18 år, vil dine forældre/værge modtage advarslen, mens du får en kopi. Dine forældre/værge vil også blive indkaldt til samtalerne i forbindelse med første og anden advarsel.</a:t>
            </a:r>
          </a:p>
          <a:p>
            <a:endParaRPr lang="da-DK" sz="2400" dirty="0">
              <a:solidFill>
                <a:schemeClr val="bg1"/>
              </a:solidFill>
            </a:endParaRPr>
          </a:p>
          <a:p>
            <a:r>
              <a:rPr lang="da-DK" sz="2400" dirty="0">
                <a:solidFill>
                  <a:schemeClr val="bg1"/>
                </a:solidFill>
              </a:rPr>
              <a:t>Har du en oplæringsvirksomhed, får mester kopi af advarslen.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368373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dirty="0">
                <a:solidFill>
                  <a:schemeClr val="bg1"/>
                </a:solidFill>
              </a:rPr>
              <a:t>Ordensreglerne for erhvervsuddannelserne bidrager til et trygt og godt undervisningsmiljø.</a:t>
            </a:r>
          </a:p>
          <a:p>
            <a:endParaRPr lang="da-DK" sz="2400" dirty="0">
              <a:solidFill>
                <a:schemeClr val="bg1"/>
              </a:solidFill>
            </a:endParaRPr>
          </a:p>
          <a:p>
            <a:r>
              <a:rPr lang="da-DK" sz="2400" dirty="0">
                <a:solidFill>
                  <a:schemeClr val="bg1"/>
                </a:solidFill>
              </a:rPr>
              <a:t>De danner rammen om dit uddannelsesforløb på EUC Sjælland, og forbereder dig samtidig til nogle af de krav og forventninger, du kan møde hos oplæringsvirksomheden. </a:t>
            </a:r>
          </a:p>
          <a:p>
            <a:endParaRPr lang="da-DK" sz="2400" dirty="0">
              <a:solidFill>
                <a:schemeClr val="bg1"/>
              </a:solidFill>
            </a:endParaRPr>
          </a:p>
          <a:p>
            <a:r>
              <a:rPr lang="da-DK" sz="2400" dirty="0">
                <a:solidFill>
                  <a:schemeClr val="bg1"/>
                </a:solidFill>
              </a:rPr>
              <a:t>I ordensreglerne for erhvervsuddannelserne beskrives: </a:t>
            </a:r>
          </a:p>
          <a:p>
            <a:endParaRPr lang="da-DK" sz="2400" dirty="0">
              <a:solidFill>
                <a:schemeClr val="bg1"/>
              </a:solidFill>
            </a:endParaRPr>
          </a:p>
          <a:p>
            <a:r>
              <a:rPr lang="da-DK" sz="2400" dirty="0">
                <a:solidFill>
                  <a:schemeClr val="bg1"/>
                </a:solidFill>
              </a:rPr>
              <a:t>• Forventninger til aktiv deltagelse i undervisningen </a:t>
            </a:r>
          </a:p>
          <a:p>
            <a:r>
              <a:rPr lang="da-DK" sz="2400" dirty="0">
                <a:solidFill>
                  <a:schemeClr val="bg1"/>
                </a:solidFill>
              </a:rPr>
              <a:t>• Forventninger til samvær, omgangsformer og adfærd </a:t>
            </a:r>
          </a:p>
          <a:p>
            <a:r>
              <a:rPr lang="da-DK" sz="2400" dirty="0">
                <a:solidFill>
                  <a:schemeClr val="bg1"/>
                </a:solidFill>
              </a:rPr>
              <a:t>• Arbejdsmiljø og sikkerhed </a:t>
            </a:r>
          </a:p>
          <a:p>
            <a:r>
              <a:rPr lang="da-DK" sz="2400" dirty="0">
                <a:solidFill>
                  <a:schemeClr val="bg1"/>
                </a:solidFill>
              </a:rPr>
              <a:t>• IT-regler </a:t>
            </a:r>
          </a:p>
          <a:p>
            <a:r>
              <a:rPr lang="da-DK" sz="2400" dirty="0">
                <a:solidFill>
                  <a:schemeClr val="bg1"/>
                </a:solidFill>
              </a:rPr>
              <a:t>• Hensynsfuld brug af bygninger, udstyr, værksteder mv. </a:t>
            </a:r>
          </a:p>
          <a:p>
            <a:r>
              <a:rPr lang="da-DK" sz="2400" dirty="0">
                <a:solidFill>
                  <a:schemeClr val="bg1"/>
                </a:solidFill>
              </a:rPr>
              <a:t>• Kørsel på skolens områder og regler for parkering</a:t>
            </a:r>
          </a:p>
          <a:p>
            <a:endParaRPr lang="da-DK" sz="2400" dirty="0">
              <a:solidFill>
                <a:schemeClr val="bg1"/>
              </a:solidFill>
            </a:endParaRPr>
          </a:p>
        </p:txBody>
      </p:sp>
    </p:spTree>
    <p:extLst>
      <p:ext uri="{BB962C8B-B14F-4D97-AF65-F5344CB8AC3E}">
        <p14:creationId xmlns:p14="http://schemas.microsoft.com/office/powerpoint/2010/main" val="3011062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Hvis du har så meget fravær, at du vurderes ikke-studieaktiv, kan skolen tage initiativ til at</a:t>
            </a:r>
          </a:p>
          <a:p>
            <a:r>
              <a:rPr lang="da-DK" sz="2400" dirty="0">
                <a:solidFill>
                  <a:schemeClr val="bg1"/>
                </a:solidFill>
              </a:rPr>
              <a:t>stille evt. SU i bero i en kortere eller længere periode.</a:t>
            </a:r>
          </a:p>
          <a:p>
            <a:endParaRPr lang="da-DK" sz="2400" dirty="0">
              <a:solidFill>
                <a:schemeClr val="bg1"/>
              </a:solidFill>
            </a:endParaRPr>
          </a:p>
          <a:p>
            <a:r>
              <a:rPr lang="da-DK" sz="2400" dirty="0">
                <a:solidFill>
                  <a:schemeClr val="bg1"/>
                </a:solidFill>
              </a:rPr>
              <a:t>Advarsler givet på grund af din adfærd ”tæller” i hele uddannelsen, det vil sige al den tid du er elev på EUC Sjælland. </a:t>
            </a:r>
          </a:p>
          <a:p>
            <a:endParaRPr lang="da-DK" sz="2400" dirty="0">
              <a:solidFill>
                <a:schemeClr val="bg1"/>
              </a:solidFill>
            </a:endParaRPr>
          </a:p>
          <a:p>
            <a:r>
              <a:rPr lang="da-DK" sz="2400" dirty="0">
                <a:solidFill>
                  <a:schemeClr val="bg1"/>
                </a:solidFill>
              </a:rPr>
              <a:t>Advarsler givet på grund af fravær ”tæller” i det aktuelle skoleforløb.</a:t>
            </a:r>
          </a:p>
          <a:p>
            <a:endParaRPr lang="da-DK" sz="2400" dirty="0">
              <a:solidFill>
                <a:schemeClr val="bg1"/>
              </a:solidFill>
            </a:endParaRPr>
          </a:p>
        </p:txBody>
      </p:sp>
    </p:spTree>
    <p:extLst>
      <p:ext uri="{BB962C8B-B14F-4D97-AF65-F5344CB8AC3E}">
        <p14:creationId xmlns:p14="http://schemas.microsoft.com/office/powerpoint/2010/main" val="2113234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 udelukke dig fra konkrete arrangementer eller aktiviteter.</a:t>
            </a:r>
          </a:p>
          <a:p>
            <a:endParaRPr lang="da-DK" sz="2400" dirty="0">
              <a:solidFill>
                <a:schemeClr val="bg1"/>
              </a:solidFill>
            </a:endParaRPr>
          </a:p>
          <a:p>
            <a:r>
              <a:rPr lang="da-DK" sz="2400" dirty="0">
                <a:solidFill>
                  <a:schemeClr val="bg1"/>
                </a:solidFill>
              </a:rPr>
              <a:t>• hjemsende dig i op til fem dage. Hjemsendelsen registreres med fravær, og vil altid</a:t>
            </a:r>
          </a:p>
          <a:p>
            <a:r>
              <a:rPr lang="da-DK" sz="2400" dirty="0">
                <a:solidFill>
                  <a:schemeClr val="bg1"/>
                </a:solidFill>
              </a:rPr>
              <a:t>blive fulgt af en advarsel samt en samtale med uddannelseslederen.</a:t>
            </a:r>
          </a:p>
          <a:p>
            <a:endParaRPr lang="da-DK" sz="2400" dirty="0">
              <a:solidFill>
                <a:schemeClr val="bg1"/>
              </a:solidFill>
            </a:endParaRPr>
          </a:p>
          <a:p>
            <a:r>
              <a:rPr lang="da-DK" sz="2400" dirty="0">
                <a:solidFill>
                  <a:schemeClr val="bg1"/>
                </a:solidFill>
              </a:rPr>
              <a:t>• indkaldelse til fornyet skoleforløb.</a:t>
            </a:r>
          </a:p>
          <a:p>
            <a:endParaRPr lang="da-DK" sz="2400" dirty="0">
              <a:solidFill>
                <a:schemeClr val="bg1"/>
              </a:solidFill>
            </a:endParaRPr>
          </a:p>
          <a:p>
            <a:r>
              <a:rPr lang="da-DK" sz="2400" dirty="0">
                <a:solidFill>
                  <a:schemeClr val="bg1"/>
                </a:solidFill>
              </a:rPr>
              <a:t>• overflytning til en anden afdeling på EUC Sjælland eller anden skole.</a:t>
            </a:r>
          </a:p>
          <a:p>
            <a:endParaRPr lang="da-DK" sz="2400" dirty="0">
              <a:solidFill>
                <a:schemeClr val="bg1"/>
              </a:solidFill>
            </a:endParaRPr>
          </a:p>
          <a:p>
            <a:r>
              <a:rPr lang="da-DK" sz="2400" dirty="0">
                <a:solidFill>
                  <a:schemeClr val="bg1"/>
                </a:solidFill>
              </a:rPr>
              <a:t>• udmelde dig uden forudgående advarsler – dette kan ske i meget grove tilfælde.</a:t>
            </a:r>
          </a:p>
        </p:txBody>
      </p:sp>
    </p:spTree>
    <p:extLst>
      <p:ext uri="{BB962C8B-B14F-4D97-AF65-F5344CB8AC3E}">
        <p14:creationId xmlns:p14="http://schemas.microsoft.com/office/powerpoint/2010/main" val="1185715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2677656"/>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Desuden kan du stilles økonomiske ansvarlig overfor dine handlinger – dette kan ske ved grov uagtsom adfærd.</a:t>
            </a:r>
          </a:p>
          <a:p>
            <a:endParaRPr lang="da-DK" sz="2400" dirty="0">
              <a:solidFill>
                <a:schemeClr val="bg1"/>
              </a:solidFill>
            </a:endParaRPr>
          </a:p>
          <a:p>
            <a:r>
              <a:rPr lang="da-DK" sz="2400" dirty="0">
                <a:solidFill>
                  <a:schemeClr val="bg1"/>
                </a:solidFill>
              </a:rPr>
              <a:t>Uddannelsesvejlederen kan til enhver tid inddrages, og vil som oftest være en god støtte for dig, når du skal holde fast i din uddannelse.</a:t>
            </a:r>
          </a:p>
        </p:txBody>
      </p:sp>
    </p:spTree>
    <p:extLst>
      <p:ext uri="{BB962C8B-B14F-4D97-AF65-F5344CB8AC3E}">
        <p14:creationId xmlns:p14="http://schemas.microsoft.com/office/powerpoint/2010/main" val="2279319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Hvis anden advarsel ikke har ændret på dit fravær og/eller din adfærd, kan en udmeldelse</a:t>
            </a:r>
          </a:p>
          <a:p>
            <a:r>
              <a:rPr lang="da-DK" sz="2400" dirty="0">
                <a:solidFill>
                  <a:schemeClr val="bg1"/>
                </a:solidFill>
              </a:rPr>
              <a:t>komme på tale.</a:t>
            </a:r>
            <a:br>
              <a:rPr lang="da-DK" sz="2400" dirty="0">
                <a:solidFill>
                  <a:schemeClr val="bg1"/>
                </a:solidFill>
              </a:rPr>
            </a:br>
            <a:endParaRPr lang="da-DK" sz="2400" dirty="0">
              <a:solidFill>
                <a:schemeClr val="bg1"/>
              </a:solidFill>
            </a:endParaRPr>
          </a:p>
          <a:p>
            <a:r>
              <a:rPr lang="da-DK" sz="2400" dirty="0">
                <a:solidFill>
                  <a:schemeClr val="bg1"/>
                </a:solidFill>
              </a:rPr>
              <a:t>Du indkaldes til en samtale med kontaktlærer, vejleder og uddannelsesleder,</a:t>
            </a:r>
          </a:p>
          <a:p>
            <a:r>
              <a:rPr lang="da-DK" sz="2400" dirty="0">
                <a:solidFill>
                  <a:schemeClr val="bg1"/>
                </a:solidFill>
              </a:rPr>
              <a:t>her får du at vide, hvorfor skolen har til hensigt at melde dig ud.</a:t>
            </a:r>
          </a:p>
          <a:p>
            <a:endParaRPr lang="da-DK" sz="2400" dirty="0">
              <a:solidFill>
                <a:schemeClr val="bg1"/>
              </a:solidFill>
            </a:endParaRPr>
          </a:p>
          <a:p>
            <a:r>
              <a:rPr lang="da-DK" sz="2400" dirty="0">
                <a:solidFill>
                  <a:schemeClr val="bg1"/>
                </a:solidFill>
              </a:rPr>
              <a:t>Du har ret til at blive hørt i sagen (partshøring).</a:t>
            </a:r>
          </a:p>
          <a:p>
            <a:r>
              <a:rPr lang="da-DK" sz="2400" dirty="0">
                <a:solidFill>
                  <a:schemeClr val="bg1"/>
                </a:solidFill>
              </a:rPr>
              <a:t>Har du bemærkninger skal det enten ske på mødet eller senest en uge efter til uddannelseslederen eller på </a:t>
            </a:r>
            <a:r>
              <a:rPr lang="da-DK" sz="2400" dirty="0">
                <a:solidFill>
                  <a:srgbClr val="CCECFF"/>
                </a:solidFill>
                <a:hlinkClick r:id="rId2">
                  <a:extLst>
                    <a:ext uri="{A12FA001-AC4F-418D-AE19-62706E023703}">
                      <ahyp:hlinkClr xmlns:ahyp="http://schemas.microsoft.com/office/drawing/2018/hyperlinkcolor" val="tx"/>
                    </a:ext>
                  </a:extLst>
                </a:hlinkClick>
              </a:rPr>
              <a:t>eucsj@eucsj.dk</a:t>
            </a:r>
            <a:r>
              <a:rPr lang="da-DK" sz="2400" dirty="0">
                <a:solidFill>
                  <a:srgbClr val="CCECFF"/>
                </a:solidFill>
              </a:rPr>
              <a:t>.</a:t>
            </a:r>
          </a:p>
          <a:p>
            <a:r>
              <a:rPr lang="da-DK" sz="2400" dirty="0">
                <a:solidFill>
                  <a:schemeClr val="bg1"/>
                </a:solidFill>
              </a:rPr>
              <a:t>Efter partshøringen træffer skolen afgørelse i sagen og du får besked om en eventuel udmeldelse. </a:t>
            </a:r>
          </a:p>
        </p:txBody>
      </p:sp>
    </p:spTree>
    <p:extLst>
      <p:ext uri="{BB962C8B-B14F-4D97-AF65-F5344CB8AC3E}">
        <p14:creationId xmlns:p14="http://schemas.microsoft.com/office/powerpoint/2010/main" val="3767942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Møder du ikke til samtalen, får du i e-Boks besked om at skolen har til hensigt at melde dig</a:t>
            </a:r>
          </a:p>
          <a:p>
            <a:r>
              <a:rPr lang="da-DK" sz="2400" dirty="0">
                <a:solidFill>
                  <a:schemeClr val="bg1"/>
                </a:solidFill>
              </a:rPr>
              <a:t>ud.</a:t>
            </a:r>
            <a:br>
              <a:rPr lang="da-DK" sz="2400" dirty="0">
                <a:solidFill>
                  <a:schemeClr val="bg1"/>
                </a:solidFill>
              </a:rPr>
            </a:br>
            <a:r>
              <a:rPr lang="da-DK" sz="2400" dirty="0">
                <a:solidFill>
                  <a:schemeClr val="bg1"/>
                </a:solidFill>
              </a:rPr>
              <a:t>I brevet fremgår det, hvorfor skolen mener, du skal meldes dig ud, og at du ret til at blive</a:t>
            </a:r>
          </a:p>
          <a:p>
            <a:r>
              <a:rPr lang="da-DK" sz="2400" dirty="0">
                <a:solidFill>
                  <a:schemeClr val="bg1"/>
                </a:solidFill>
              </a:rPr>
              <a:t>hørt i sagen.</a:t>
            </a:r>
          </a:p>
          <a:p>
            <a:endParaRPr lang="da-DK" sz="2400" dirty="0">
              <a:solidFill>
                <a:schemeClr val="bg1"/>
              </a:solidFill>
            </a:endParaRPr>
          </a:p>
          <a:p>
            <a:r>
              <a:rPr lang="da-DK" sz="2400" dirty="0">
                <a:solidFill>
                  <a:schemeClr val="bg1"/>
                </a:solidFill>
              </a:rPr>
              <a:t>Er du under 18 år, vil dine forældre/værge modtage besked om, at skolen har til hensigt at</a:t>
            </a:r>
          </a:p>
          <a:p>
            <a:r>
              <a:rPr lang="da-DK" sz="2400" dirty="0">
                <a:solidFill>
                  <a:schemeClr val="bg1"/>
                </a:solidFill>
              </a:rPr>
              <a:t>melde dig ud samt eventuel afgørelse i sagen, mens du får en kopi.</a:t>
            </a:r>
          </a:p>
          <a:p>
            <a:r>
              <a:rPr lang="da-DK" sz="2400" dirty="0">
                <a:solidFill>
                  <a:schemeClr val="bg1"/>
                </a:solidFill>
              </a:rPr>
              <a:t>De vil også blive indkaldt til samtalen med skolen.</a:t>
            </a:r>
          </a:p>
          <a:p>
            <a:endParaRPr lang="da-DK" sz="2400" dirty="0">
              <a:solidFill>
                <a:schemeClr val="bg1"/>
              </a:solidFill>
            </a:endParaRPr>
          </a:p>
          <a:p>
            <a:r>
              <a:rPr lang="da-DK" sz="2400" dirty="0">
                <a:solidFill>
                  <a:schemeClr val="bg1"/>
                </a:solidFill>
              </a:rPr>
              <a:t>Har du en oplæringsvirksomhed, får mester tillige besked. </a:t>
            </a:r>
          </a:p>
          <a:p>
            <a:endParaRPr lang="da-DK" sz="2400" dirty="0">
              <a:solidFill>
                <a:schemeClr val="bg1"/>
              </a:solidFill>
            </a:endParaRPr>
          </a:p>
          <a:p>
            <a:r>
              <a:rPr lang="da-DK" sz="2400" dirty="0">
                <a:solidFill>
                  <a:schemeClr val="bg1"/>
                </a:solidFill>
              </a:rPr>
              <a:t>Ved udmeldelse tilbydes du en samtale med en uddannelsesvejleder med henblik på videre uddannelse.</a:t>
            </a:r>
          </a:p>
        </p:txBody>
      </p:sp>
    </p:spTree>
    <p:extLst>
      <p:ext uri="{BB962C8B-B14F-4D97-AF65-F5344CB8AC3E}">
        <p14:creationId xmlns:p14="http://schemas.microsoft.com/office/powerpoint/2010/main" val="3820945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Klagevejledning  :</a:t>
            </a:r>
          </a:p>
          <a:p>
            <a:endParaRPr lang="da-DK" sz="2400" dirty="0">
              <a:solidFill>
                <a:schemeClr val="bg1"/>
              </a:solidFill>
            </a:endParaRPr>
          </a:p>
          <a:p>
            <a:r>
              <a:rPr lang="da-DK" sz="2400" dirty="0">
                <a:solidFill>
                  <a:schemeClr val="bg1"/>
                </a:solidFill>
              </a:rPr>
              <a:t>Vil du klage over en udmeldelse i forbindelse med overtrædelse af skolens ordensregler, skal du sende en begrundet klage til eucsj@eucsj.dk, senest fire uger efter du har modtaget afgørelsen i sagen (udmeldelsen).</a:t>
            </a:r>
          </a:p>
          <a:p>
            <a:endParaRPr lang="da-DK" sz="2400" dirty="0">
              <a:solidFill>
                <a:schemeClr val="bg1"/>
              </a:solidFill>
            </a:endParaRPr>
          </a:p>
          <a:p>
            <a:r>
              <a:rPr lang="da-DK" sz="2400" dirty="0">
                <a:solidFill>
                  <a:schemeClr val="bg1"/>
                </a:solidFill>
              </a:rPr>
              <a:t>Du skal beskrive, hvorfor du mener, afgørelsen er truffet på</a:t>
            </a:r>
          </a:p>
          <a:p>
            <a:r>
              <a:rPr lang="da-DK" sz="2400" dirty="0">
                <a:solidFill>
                  <a:schemeClr val="bg1"/>
                </a:solidFill>
              </a:rPr>
              <a:t>et forkert grundlag.</a:t>
            </a:r>
          </a:p>
          <a:p>
            <a:endParaRPr lang="da-DK" sz="2400" dirty="0">
              <a:solidFill>
                <a:schemeClr val="bg1"/>
              </a:solidFill>
            </a:endParaRPr>
          </a:p>
          <a:p>
            <a:r>
              <a:rPr lang="da-DK" sz="2400" dirty="0">
                <a:solidFill>
                  <a:schemeClr val="bg1"/>
                </a:solidFill>
              </a:rPr>
              <a:t>Du kan forvente svar på klagen inden for 14 dage, hvis det ikke er op til en ferieperiode.</a:t>
            </a:r>
          </a:p>
          <a:p>
            <a:endParaRPr lang="da-DK" sz="2400" dirty="0">
              <a:solidFill>
                <a:schemeClr val="bg1"/>
              </a:solidFill>
            </a:endParaRPr>
          </a:p>
          <a:p>
            <a:r>
              <a:rPr lang="da-DK" sz="2400" dirty="0">
                <a:solidFill>
                  <a:schemeClr val="bg1"/>
                </a:solidFill>
              </a:rPr>
              <a:t>Fastholder skolen afgørelsen om udmeldelse har du en uge til at kommentere sagen inden</a:t>
            </a:r>
          </a:p>
          <a:p>
            <a:r>
              <a:rPr lang="da-DK" sz="2400" dirty="0">
                <a:solidFill>
                  <a:schemeClr val="bg1"/>
                </a:solidFill>
              </a:rPr>
              <a:t>klagesagen videresendes til STUK, Styrelsen for undervisning og kvalitet.</a:t>
            </a:r>
          </a:p>
          <a:p>
            <a:r>
              <a:rPr lang="da-DK" sz="2400" dirty="0">
                <a:solidFill>
                  <a:schemeClr val="bg1"/>
                </a:solidFill>
              </a:rPr>
              <a:t>STUK er sidste klageinstans og kan omgøre skolens afgørelse om udmeldelse.</a:t>
            </a:r>
          </a:p>
        </p:txBody>
      </p:sp>
    </p:spTree>
    <p:extLst>
      <p:ext uri="{BB962C8B-B14F-4D97-AF65-F5344CB8AC3E}">
        <p14:creationId xmlns:p14="http://schemas.microsoft.com/office/powerpoint/2010/main" val="135917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370975"/>
          </a:xfrm>
          <a:prstGeom prst="rect">
            <a:avLst/>
          </a:prstGeom>
          <a:noFill/>
        </p:spPr>
        <p:txBody>
          <a:bodyPr wrap="square">
            <a:spAutoFit/>
          </a:bodyPr>
          <a:lstStyle/>
          <a:p>
            <a:r>
              <a:rPr lang="da-DK" sz="2400" dirty="0">
                <a:solidFill>
                  <a:schemeClr val="bg1"/>
                </a:solidFill>
              </a:rPr>
              <a:t>Endelig beskrives brugen af sanktioner ved overtrædelse af skolens ordensregler. </a:t>
            </a:r>
            <a:br>
              <a:rPr lang="da-DK" sz="2400" dirty="0">
                <a:solidFill>
                  <a:schemeClr val="bg1"/>
                </a:solidFill>
              </a:rPr>
            </a:br>
            <a:r>
              <a:rPr lang="da-DK" sz="2400" dirty="0">
                <a:solidFill>
                  <a:schemeClr val="bg1"/>
                </a:solidFill>
              </a:rPr>
              <a:t>Der er primært tale om henstillinger og advarsler samt eventuelt udmeldelse.</a:t>
            </a:r>
          </a:p>
          <a:p>
            <a:r>
              <a:rPr lang="da-DK" sz="2400" dirty="0">
                <a:solidFill>
                  <a:schemeClr val="bg1"/>
                </a:solidFill>
              </a:rPr>
              <a:t>Afslutningsvis kan du læse om muligheden for at klage, hvis skolen beslutter, at du skal meldes ud. </a:t>
            </a:r>
          </a:p>
          <a:p>
            <a:endParaRPr lang="da-DK" sz="2400" dirty="0">
              <a:solidFill>
                <a:schemeClr val="bg1"/>
              </a:solidFill>
            </a:endParaRPr>
          </a:p>
          <a:p>
            <a:endParaRPr lang="da-DK" sz="2400" dirty="0">
              <a:solidFill>
                <a:schemeClr val="bg1"/>
              </a:solidFill>
            </a:endParaRPr>
          </a:p>
          <a:p>
            <a:r>
              <a:rPr lang="da-DK" sz="2400" b="1" i="1" dirty="0">
                <a:solidFill>
                  <a:schemeClr val="bg1"/>
                </a:solidFill>
              </a:rPr>
              <a:t>Forventninger til aktiv deltagelse i undervisningen:</a:t>
            </a:r>
          </a:p>
          <a:p>
            <a:endParaRPr lang="da-DK" sz="2400" dirty="0">
              <a:solidFill>
                <a:schemeClr val="bg1"/>
              </a:solidFill>
            </a:endParaRPr>
          </a:p>
          <a:p>
            <a:r>
              <a:rPr lang="da-DK" sz="2400" dirty="0">
                <a:solidFill>
                  <a:schemeClr val="bg1"/>
                </a:solidFill>
              </a:rPr>
              <a:t>For at du får mest muligt ud af din uddannelse, forventer EUC Sjælland, at du deltager aktivt i undervisningen.</a:t>
            </a:r>
          </a:p>
          <a:p>
            <a:r>
              <a:rPr lang="da-DK" sz="2400" dirty="0">
                <a:solidFill>
                  <a:schemeClr val="bg1"/>
                </a:solidFill>
              </a:rPr>
              <a:t>En erhvervsuddannelse er en fuldtidsuddannelse (37 timer om ugen).</a:t>
            </a:r>
          </a:p>
          <a:p>
            <a:r>
              <a:rPr lang="da-DK" sz="2400" dirty="0">
                <a:solidFill>
                  <a:schemeClr val="bg1"/>
                </a:solidFill>
              </a:rPr>
              <a:t>Størstedelen af tiden er skemalagt med mødepligt, mens den resterende del er til</a:t>
            </a:r>
          </a:p>
          <a:p>
            <a:r>
              <a:rPr lang="da-DK" sz="2400" dirty="0">
                <a:solidFill>
                  <a:schemeClr val="bg1"/>
                </a:solidFill>
              </a:rPr>
              <a:t>forberedelse.</a:t>
            </a: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94830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Du møder til tiden, er forberedt til undervisningen og deltager aktivt, uanset om der er</a:t>
            </a:r>
          </a:p>
          <a:p>
            <a:r>
              <a:rPr lang="da-DK" sz="2400" dirty="0">
                <a:solidFill>
                  <a:schemeClr val="bg1"/>
                </a:solidFill>
              </a:rPr>
              <a:t>tale om praktisk, teoretisk eller virtuel undervisning.</a:t>
            </a:r>
          </a:p>
          <a:p>
            <a:endParaRPr lang="da-DK" sz="2400" dirty="0">
              <a:solidFill>
                <a:schemeClr val="bg1"/>
              </a:solidFill>
            </a:endParaRPr>
          </a:p>
          <a:p>
            <a:r>
              <a:rPr lang="da-DK" sz="2400" dirty="0">
                <a:solidFill>
                  <a:schemeClr val="bg1"/>
                </a:solidFill>
              </a:rPr>
              <a:t>• Du holder dig orienteret om mål for undervisningen, opgaveløsning mv. på anviste</a:t>
            </a:r>
          </a:p>
          <a:p>
            <a:r>
              <a:rPr lang="da-DK" sz="2400" dirty="0">
                <a:solidFill>
                  <a:schemeClr val="bg1"/>
                </a:solidFill>
              </a:rPr>
              <a:t>medier/platforme og hos dine undervisere.</a:t>
            </a:r>
          </a:p>
          <a:p>
            <a:endParaRPr lang="da-DK" sz="2400" dirty="0">
              <a:solidFill>
                <a:schemeClr val="bg1"/>
              </a:solidFill>
            </a:endParaRPr>
          </a:p>
          <a:p>
            <a:r>
              <a:rPr lang="da-DK" sz="2400" dirty="0">
                <a:solidFill>
                  <a:schemeClr val="bg1"/>
                </a:solidFill>
              </a:rPr>
              <a:t>• Du afleverer skriftlige opgaver til tiden og udarbejder opgaverne efter underviserens</a:t>
            </a:r>
          </a:p>
          <a:p>
            <a:r>
              <a:rPr lang="da-DK" sz="2400">
                <a:solidFill>
                  <a:schemeClr val="bg1"/>
                </a:solidFill>
              </a:rPr>
              <a:t>anvisning.  Snyd</a:t>
            </a:r>
            <a:r>
              <a:rPr lang="da-DK" sz="2400" dirty="0">
                <a:solidFill>
                  <a:schemeClr val="bg1"/>
                </a:solidFill>
              </a:rPr>
              <a:t>, plagiat eller misbrug af AI kan betyde, at du ikke kan indstilles til</a:t>
            </a:r>
          </a:p>
          <a:p>
            <a:r>
              <a:rPr lang="da-DK" sz="2400" dirty="0">
                <a:solidFill>
                  <a:schemeClr val="bg1"/>
                </a:solidFill>
              </a:rPr>
              <a:t>eksamen.</a:t>
            </a:r>
          </a:p>
          <a:p>
            <a:endParaRPr lang="da-DK" sz="2400" dirty="0">
              <a:solidFill>
                <a:schemeClr val="bg1"/>
              </a:solidFill>
            </a:endParaRPr>
          </a:p>
          <a:p>
            <a:r>
              <a:rPr lang="da-DK" sz="2400" dirty="0">
                <a:solidFill>
                  <a:schemeClr val="bg1"/>
                </a:solidFill>
              </a:rPr>
              <a:t>• Du aftaler med din underviser eller uddannelseslederen på uddannelsen, hvis du har</a:t>
            </a:r>
          </a:p>
          <a:p>
            <a:r>
              <a:rPr lang="da-DK" sz="2400" dirty="0">
                <a:solidFill>
                  <a:schemeClr val="bg1"/>
                </a:solidFill>
              </a:rPr>
              <a:t>brug for at holde fri.</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795420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Hvis du er kronisk syg eller har andre problemer, der har betydning for fravær, skal du</a:t>
            </a:r>
          </a:p>
          <a:p>
            <a:r>
              <a:rPr lang="da-DK" sz="2400" dirty="0">
                <a:solidFill>
                  <a:schemeClr val="bg1"/>
                </a:solidFill>
              </a:rPr>
              <a:t>henvende dig til uddannelsesvejlederen på uddannelsen med dokumentation.</a:t>
            </a:r>
          </a:p>
          <a:p>
            <a:endParaRPr lang="da-DK" sz="2400" dirty="0">
              <a:solidFill>
                <a:schemeClr val="bg1"/>
              </a:solidFill>
            </a:endParaRPr>
          </a:p>
          <a:p>
            <a:r>
              <a:rPr lang="da-DK" sz="2400" dirty="0">
                <a:solidFill>
                  <a:schemeClr val="bg1"/>
                </a:solidFill>
              </a:rPr>
              <a:t>• Ved sygdom melder du fravær dagligt via Studie+ eller på telefon 25 23 59 00 mellem</a:t>
            </a:r>
          </a:p>
          <a:p>
            <a:r>
              <a:rPr lang="da-DK" sz="2400" dirty="0">
                <a:solidFill>
                  <a:schemeClr val="bg1"/>
                </a:solidFill>
              </a:rPr>
              <a:t>kl. 8:00-9:00. Har du en læreplads melder du også sygdom hos mester. </a:t>
            </a:r>
          </a:p>
          <a:p>
            <a:endParaRPr lang="da-DK" sz="2400" dirty="0">
              <a:solidFill>
                <a:schemeClr val="bg1"/>
              </a:solidFill>
            </a:endParaRPr>
          </a:p>
          <a:p>
            <a:endParaRPr lang="da-DK" sz="2400" dirty="0">
              <a:solidFill>
                <a:schemeClr val="bg1"/>
              </a:solidFill>
            </a:endParaRPr>
          </a:p>
          <a:p>
            <a:r>
              <a:rPr lang="da-DK" sz="2400" dirty="0">
                <a:solidFill>
                  <a:schemeClr val="bg1"/>
                </a:solidFill>
              </a:rPr>
              <a:t>Er du fraværende fra undervisningen tæller det fravær.</a:t>
            </a:r>
          </a:p>
          <a:p>
            <a:r>
              <a:rPr lang="da-DK" sz="2400" dirty="0">
                <a:solidFill>
                  <a:schemeClr val="bg1"/>
                </a:solidFill>
              </a:rPr>
              <a:t>Undlader du at give besked til skolen, eller kommer du for sent, er der tale om ulovligt fravær.</a:t>
            </a:r>
          </a:p>
          <a:p>
            <a:r>
              <a:rPr lang="da-DK" sz="2400" dirty="0">
                <a:solidFill>
                  <a:schemeClr val="bg1"/>
                </a:solidFill>
              </a:rPr>
              <a:t>Har du en læreplads, og har mester tilmeldt ”Fraværsbeskeder” på Lærepladsen.dk, får</a:t>
            </a:r>
          </a:p>
          <a:p>
            <a:r>
              <a:rPr lang="da-DK" sz="2400" dirty="0">
                <a:solidFill>
                  <a:schemeClr val="bg1"/>
                </a:solidFill>
              </a:rPr>
              <a:t>oplæringsvirksomheden besked om dit fravær.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853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Trivsel er et fælles ansvar og en forudsætning for et trygt og godt undervisningsmiljø.</a:t>
            </a:r>
          </a:p>
          <a:p>
            <a:r>
              <a:rPr lang="da-DK" sz="2400" dirty="0">
                <a:solidFill>
                  <a:schemeClr val="bg1"/>
                </a:solidFill>
              </a:rPr>
              <a:t>Alle skal bidrage til, at EUC Sjælland er: </a:t>
            </a:r>
            <a:r>
              <a:rPr lang="da-DK" sz="2400" b="1" i="1" dirty="0">
                <a:solidFill>
                  <a:schemeClr val="bg1"/>
                </a:solidFill>
              </a:rPr>
              <a:t>Et godt sted at være - et godt sted at lære.</a:t>
            </a:r>
          </a:p>
          <a:p>
            <a:endParaRPr lang="da-DK" sz="2400" b="1" i="1" dirty="0">
              <a:solidFill>
                <a:schemeClr val="bg1"/>
              </a:solidFill>
            </a:endParaRPr>
          </a:p>
          <a:p>
            <a:r>
              <a:rPr lang="da-DK" sz="2400" dirty="0">
                <a:solidFill>
                  <a:schemeClr val="bg1"/>
                </a:solidFill>
              </a:rPr>
              <a:t>• Du skal bidrage til et godt undervisningsmiljø ved at behandle alle ligeværdigt.</a:t>
            </a:r>
          </a:p>
          <a:p>
            <a:endParaRPr lang="da-DK" sz="2400" dirty="0">
              <a:solidFill>
                <a:schemeClr val="bg1"/>
              </a:solidFill>
            </a:endParaRPr>
          </a:p>
          <a:p>
            <a:r>
              <a:rPr lang="da-DK" sz="2400" dirty="0">
                <a:solidFill>
                  <a:schemeClr val="bg1"/>
                </a:solidFill>
              </a:rPr>
              <a:t>• Krænkende adfærd accepteres ikke, det kan for eksempel være mobning, aggressiv,</a:t>
            </a:r>
          </a:p>
          <a:p>
            <a:r>
              <a:rPr lang="da-DK" sz="2400" dirty="0">
                <a:solidFill>
                  <a:schemeClr val="bg1"/>
                </a:solidFill>
              </a:rPr>
              <a:t>truende, racistisk eller sexistisk adfærd.</a:t>
            </a:r>
          </a:p>
          <a:p>
            <a:endParaRPr lang="da-DK" sz="2400" dirty="0">
              <a:solidFill>
                <a:schemeClr val="bg1"/>
              </a:solidFill>
            </a:endParaRPr>
          </a:p>
          <a:p>
            <a:r>
              <a:rPr lang="da-DK" sz="2400" dirty="0">
                <a:solidFill>
                  <a:schemeClr val="bg1"/>
                </a:solidFill>
              </a:rPr>
              <a:t>• Invitér gerne holdkammerater ind i grupper og fællesskaber på din uddannelse.</a:t>
            </a:r>
          </a:p>
          <a:p>
            <a:endParaRPr lang="da-DK" sz="2400" dirty="0">
              <a:solidFill>
                <a:schemeClr val="bg1"/>
              </a:solidFill>
            </a:endParaRPr>
          </a:p>
          <a:p>
            <a:r>
              <a:rPr lang="da-DK" sz="2400" dirty="0">
                <a:solidFill>
                  <a:schemeClr val="bg1"/>
                </a:solidFill>
              </a:rPr>
              <a:t>• Reagér gerne ved at ”sige fra”, hvis du oplever andre bliver udsat for mobning eller</a:t>
            </a:r>
          </a:p>
          <a:p>
            <a:r>
              <a:rPr lang="da-DK" sz="2400" dirty="0">
                <a:solidFill>
                  <a:schemeClr val="bg1"/>
                </a:solidFill>
              </a:rPr>
              <a:t>krænkende adfærd. Det gælder også digital mobning.</a:t>
            </a:r>
          </a:p>
        </p:txBody>
      </p:sp>
    </p:spTree>
    <p:extLst>
      <p:ext uri="{BB962C8B-B14F-4D97-AF65-F5344CB8AC3E}">
        <p14:creationId xmlns:p14="http://schemas.microsoft.com/office/powerpoint/2010/main" val="124665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632311"/>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dirty="0">
              <a:solidFill>
                <a:schemeClr val="bg1"/>
              </a:solidFill>
            </a:endParaRPr>
          </a:p>
          <a:p>
            <a:r>
              <a:rPr lang="da-DK" sz="2400" dirty="0">
                <a:solidFill>
                  <a:schemeClr val="bg1"/>
                </a:solidFill>
              </a:rPr>
              <a:t>• Hvis du selv oplever mobning/digital mobning eller krænkende adfærd har du ret til at</a:t>
            </a:r>
          </a:p>
          <a:p>
            <a:r>
              <a:rPr lang="da-DK" sz="2400" dirty="0">
                <a:solidFill>
                  <a:schemeClr val="bg1"/>
                </a:solidFill>
              </a:rPr>
              <a:t>”sige fra”, og du opfordres til at tale med en ansat, du har tillid til.</a:t>
            </a:r>
            <a:br>
              <a:rPr lang="da-DK" sz="2400" dirty="0">
                <a:solidFill>
                  <a:schemeClr val="bg1"/>
                </a:solidFill>
              </a:rPr>
            </a:br>
            <a:r>
              <a:rPr lang="da-DK" sz="2400" dirty="0">
                <a:solidFill>
                  <a:schemeClr val="bg1"/>
                </a:solidFill>
              </a:rPr>
              <a:t>(underviser, vejleder, uddannelsesleder m.fl.) </a:t>
            </a:r>
          </a:p>
          <a:p>
            <a:endParaRPr lang="da-DK" sz="2400" dirty="0">
              <a:solidFill>
                <a:schemeClr val="bg1"/>
              </a:solidFill>
            </a:endParaRPr>
          </a:p>
          <a:p>
            <a:r>
              <a:rPr lang="da-DK" sz="2400" dirty="0">
                <a:solidFill>
                  <a:schemeClr val="bg1"/>
                </a:solidFill>
              </a:rPr>
              <a:t>Dårlig opførsel og negativ adfærd er uacceptabelt, det kan for eksempel være:</a:t>
            </a:r>
          </a:p>
          <a:p>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fysisk vold, skub, slag, spark, upassende og uønsket berøring mv.</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ledsaget af ord, trusler og hån, samt det at sige ubehagelige og lede ting.</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uden ord ved brug af grimasser, gestus, ved at vende ryggen til, eller</a:t>
            </a:r>
          </a:p>
          <a:p>
            <a:r>
              <a:rPr lang="da-DK" sz="2400" dirty="0">
                <a:solidFill>
                  <a:schemeClr val="bg1"/>
                </a:solidFill>
              </a:rPr>
              <a:t>   ved ikke at efterleve en persons ønske om at stoppe sårende eller irriterende</a:t>
            </a:r>
          </a:p>
          <a:p>
            <a:r>
              <a:rPr lang="da-DK" sz="2400" dirty="0">
                <a:solidFill>
                  <a:schemeClr val="bg1"/>
                </a:solidFill>
              </a:rPr>
              <a:t>   opførsel.</a:t>
            </a:r>
          </a:p>
        </p:txBody>
      </p:sp>
    </p:spTree>
    <p:extLst>
      <p:ext uri="{BB962C8B-B14F-4D97-AF65-F5344CB8AC3E}">
        <p14:creationId xmlns:p14="http://schemas.microsoft.com/office/powerpoint/2010/main" val="3921039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Billeder, film- og lydoptagelser må aldrig deles uden accept fra den eller de medvirkende.</a:t>
            </a:r>
          </a:p>
          <a:p>
            <a:endParaRPr lang="da-DK" sz="2400" dirty="0">
              <a:solidFill>
                <a:schemeClr val="bg1"/>
              </a:solidFill>
            </a:endParaRPr>
          </a:p>
          <a:p>
            <a:r>
              <a:rPr lang="da-DK" sz="2400" dirty="0">
                <a:solidFill>
                  <a:schemeClr val="bg1"/>
                </a:solidFill>
              </a:rPr>
              <a:t>• Mobiltelefoner sættes altid på lydløs i undervisningen, og de skal være gemt væk i</a:t>
            </a:r>
          </a:p>
          <a:p>
            <a:r>
              <a:rPr lang="da-DK" sz="2400" dirty="0">
                <a:solidFill>
                  <a:schemeClr val="bg1"/>
                </a:solidFill>
              </a:rPr>
              <a:t>lommer eller tasker. </a:t>
            </a:r>
          </a:p>
          <a:p>
            <a:endParaRPr lang="da-DK" sz="2400" dirty="0">
              <a:solidFill>
                <a:schemeClr val="bg1"/>
              </a:solidFill>
            </a:endParaRPr>
          </a:p>
          <a:p>
            <a:r>
              <a:rPr lang="da-DK" sz="2400" dirty="0">
                <a:solidFill>
                  <a:schemeClr val="bg1"/>
                </a:solidFill>
              </a:rPr>
              <a:t>Du må benytte mobilen som arbejdsredskab, når det er formålstjenligt i undervisningen og efter anvisning af din underviser.</a:t>
            </a:r>
          </a:p>
          <a:p>
            <a:endParaRPr lang="da-DK" sz="2400" dirty="0">
              <a:solidFill>
                <a:schemeClr val="bg1"/>
              </a:solidFill>
            </a:endParaRPr>
          </a:p>
        </p:txBody>
      </p:sp>
    </p:spTree>
    <p:extLst>
      <p:ext uri="{BB962C8B-B14F-4D97-AF65-F5344CB8AC3E}">
        <p14:creationId xmlns:p14="http://schemas.microsoft.com/office/powerpoint/2010/main" val="3204858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pPr marL="342900" indent="-342900">
              <a:buFont typeface="Arial" panose="020B0604020202020204" pitchFamily="34" charset="0"/>
              <a:buChar char="•"/>
            </a:pPr>
            <a:r>
              <a:rPr lang="da-DK" sz="2400" dirty="0">
                <a:solidFill>
                  <a:schemeClr val="bg1"/>
                </a:solidFill>
              </a:rPr>
              <a:t>Efterlever du ikke en tilrettevisning fra underviseren, kan mobiltelefonen inddrages.</a:t>
            </a:r>
            <a:br>
              <a:rPr lang="da-DK" sz="2400" dirty="0">
                <a:solidFill>
                  <a:schemeClr val="bg1"/>
                </a:solidFill>
              </a:rPr>
            </a:br>
            <a:r>
              <a:rPr lang="da-DK" sz="2400" dirty="0">
                <a:solidFill>
                  <a:schemeClr val="bg1"/>
                </a:solidFill>
              </a:rPr>
              <a:t>Du vil få telefonen udleveret, når undervisningsdagen slutter.</a:t>
            </a:r>
            <a:br>
              <a:rPr lang="da-DK" sz="2400" dirty="0">
                <a:solidFill>
                  <a:schemeClr val="bg1"/>
                </a:solidFill>
              </a:rPr>
            </a:b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Underviseren kan også vælge at indsamle alle mobiltelefoner i klassen, hvis det er formålstjenlig for undervisningen eller klassen generelt har udfordringer med at overholde reglerne for brug af mobiltelefoner.</a:t>
            </a:r>
            <a:br>
              <a:rPr lang="da-DK" sz="2400" dirty="0">
                <a:solidFill>
                  <a:schemeClr val="bg1"/>
                </a:solidFill>
              </a:rPr>
            </a:br>
            <a:r>
              <a:rPr lang="da-DK" sz="2400" dirty="0">
                <a:solidFill>
                  <a:schemeClr val="bg1"/>
                </a:solidFill>
              </a:rPr>
              <a:t>Telefonerne vil blive udleveret ved lektionens afslutning.</a:t>
            </a:r>
          </a:p>
          <a:p>
            <a:endParaRPr lang="da-DK" sz="2400" dirty="0">
              <a:solidFill>
                <a:schemeClr val="bg1"/>
              </a:solidFill>
            </a:endParaRPr>
          </a:p>
        </p:txBody>
      </p:sp>
    </p:spTree>
    <p:extLst>
      <p:ext uri="{BB962C8B-B14F-4D97-AF65-F5344CB8AC3E}">
        <p14:creationId xmlns:p14="http://schemas.microsoft.com/office/powerpoint/2010/main" val="3044486025"/>
      </p:ext>
    </p:extLst>
  </p:cSld>
  <p:clrMapOvr>
    <a:masterClrMapping/>
  </p:clrMapOvr>
</p:sld>
</file>

<file path=ppt/theme/theme1.xml><?xml version="1.0" encoding="utf-8"?>
<a:theme xmlns:a="http://schemas.openxmlformats.org/drawingml/2006/main" name="EUC PPT">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1" id="{F31A8555-53C3-4EF8-90BB-DCB14AEC5219}" vid="{4377F5C8-77AC-436D-B8DF-294DC4505B5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Skabelon_PPT_EUC_blå</Template>
  <TotalTime>348</TotalTime>
  <Words>2397</Words>
  <Application>Microsoft Office PowerPoint</Application>
  <PresentationFormat>Widescreen</PresentationFormat>
  <Paragraphs>306</Paragraphs>
  <Slides>25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25</vt:i4>
      </vt:variant>
    </vt:vector>
  </HeadingPairs>
  <TitlesOfParts>
    <vt:vector size="29" baseType="lpstr">
      <vt:lpstr>Arial</vt:lpstr>
      <vt:lpstr>Calibri</vt:lpstr>
      <vt:lpstr>Calibri Light</vt:lpstr>
      <vt:lpstr>EUC PPT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PLC er som tidligere nævnt en forkortelse af de engelske ord Programmable Logic Controller, som oversat betyder programmerbart logisk styresystem.   At en PLC er programmerbar betyder, at man ved hjælp af en programmeringsenhed kan programmere styresystemet.   Logisk styresystem betyder, at de logiske grundfunktioner AND, OR  og NOT kan programmeres.   Foruden disse findes følgende bit-instruktioner:  • Timer  • Tæller  • Flip-flop  • Skifteregistre   Derudover findes ordinstruktioner som f.eks:  • Compare-funktioner  • Regnefunktioner  • Matematiske funktioner  • Datafunktioner  • Talkonverteringer</dc:title>
  <dc:creator>Flemming Jensen</dc:creator>
  <cp:lastModifiedBy>Michael Petersen</cp:lastModifiedBy>
  <cp:revision>9</cp:revision>
  <dcterms:created xsi:type="dcterms:W3CDTF">2024-01-31T12:18:35Z</dcterms:created>
  <dcterms:modified xsi:type="dcterms:W3CDTF">2025-12-25T10:44:55Z</dcterms:modified>
</cp:coreProperties>
</file>