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9" r:id="rId4"/>
    <p:sldId id="266" r:id="rId5"/>
    <p:sldId id="260" r:id="rId6"/>
    <p:sldId id="273" r:id="rId7"/>
    <p:sldId id="259" r:id="rId8"/>
    <p:sldId id="261" r:id="rId9"/>
    <p:sldId id="262" r:id="rId10"/>
    <p:sldId id="275" r:id="rId11"/>
    <p:sldId id="267" r:id="rId12"/>
    <p:sldId id="263" r:id="rId13"/>
    <p:sldId id="274" r:id="rId14"/>
    <p:sldId id="264" r:id="rId15"/>
    <p:sldId id="265" r:id="rId16"/>
    <p:sldId id="269" r:id="rId17"/>
    <p:sldId id="270" r:id="rId18"/>
    <p:sldId id="271" r:id="rId19"/>
    <p:sldId id="277" r:id="rId20"/>
    <p:sldId id="278" r:id="rId21"/>
    <p:sldId id="27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Vestbo-Nielsen" userId="9a9185bb-4641-4384-afb8-8ee31170a458" providerId="ADAL" clId="{74A02C9F-99FF-444F-9760-4B60169C6698}"/>
    <pc:docChg chg="custSel modSld">
      <pc:chgData name="Frank Vestbo-Nielsen" userId="9a9185bb-4641-4384-afb8-8ee31170a458" providerId="ADAL" clId="{74A02C9F-99FF-444F-9760-4B60169C6698}" dt="2026-01-09T08:29:29.269" v="348" actId="20577"/>
      <pc:docMkLst>
        <pc:docMk/>
      </pc:docMkLst>
      <pc:sldChg chg="modSp mod">
        <pc:chgData name="Frank Vestbo-Nielsen" userId="9a9185bb-4641-4384-afb8-8ee31170a458" providerId="ADAL" clId="{74A02C9F-99FF-444F-9760-4B60169C6698}" dt="2026-01-09T07:38:40.959" v="34" actId="20577"/>
        <pc:sldMkLst>
          <pc:docMk/>
          <pc:sldMk cId="1952036268" sldId="260"/>
        </pc:sldMkLst>
        <pc:spChg chg="mod">
          <ac:chgData name="Frank Vestbo-Nielsen" userId="9a9185bb-4641-4384-afb8-8ee31170a458" providerId="ADAL" clId="{74A02C9F-99FF-444F-9760-4B60169C6698}" dt="2026-01-09T07:38:40.959" v="34" actId="20577"/>
          <ac:spMkLst>
            <pc:docMk/>
            <pc:sldMk cId="1952036268" sldId="260"/>
            <ac:spMk id="4" creationId="{00000000-0000-0000-0000-000000000000}"/>
          </ac:spMkLst>
        </pc:spChg>
      </pc:sldChg>
      <pc:sldChg chg="modSp mod">
        <pc:chgData name="Frank Vestbo-Nielsen" userId="9a9185bb-4641-4384-afb8-8ee31170a458" providerId="ADAL" clId="{74A02C9F-99FF-444F-9760-4B60169C6698}" dt="2026-01-09T07:56:09.657" v="230" actId="20577"/>
        <pc:sldMkLst>
          <pc:docMk/>
          <pc:sldMk cId="2255057593" sldId="261"/>
        </pc:sldMkLst>
        <pc:spChg chg="mod">
          <ac:chgData name="Frank Vestbo-Nielsen" userId="9a9185bb-4641-4384-afb8-8ee31170a458" providerId="ADAL" clId="{74A02C9F-99FF-444F-9760-4B60169C6698}" dt="2026-01-09T07:56:09.657" v="230" actId="20577"/>
          <ac:spMkLst>
            <pc:docMk/>
            <pc:sldMk cId="2255057593" sldId="261"/>
            <ac:spMk id="4" creationId="{00000000-0000-0000-0000-000000000000}"/>
          </ac:spMkLst>
        </pc:spChg>
      </pc:sldChg>
      <pc:sldChg chg="modSp mod">
        <pc:chgData name="Frank Vestbo-Nielsen" userId="9a9185bb-4641-4384-afb8-8ee31170a458" providerId="ADAL" clId="{74A02C9F-99FF-444F-9760-4B60169C6698}" dt="2026-01-09T07:49:54.595" v="119" actId="115"/>
        <pc:sldMkLst>
          <pc:docMk/>
          <pc:sldMk cId="1689357796" sldId="263"/>
        </pc:sldMkLst>
        <pc:spChg chg="mod">
          <ac:chgData name="Frank Vestbo-Nielsen" userId="9a9185bb-4641-4384-afb8-8ee31170a458" providerId="ADAL" clId="{74A02C9F-99FF-444F-9760-4B60169C6698}" dt="2026-01-09T07:49:54.595" v="119" actId="115"/>
          <ac:spMkLst>
            <pc:docMk/>
            <pc:sldMk cId="1689357796" sldId="263"/>
            <ac:spMk id="2" creationId="{00000000-0000-0000-0000-000000000000}"/>
          </ac:spMkLst>
        </pc:spChg>
      </pc:sldChg>
      <pc:sldChg chg="modSp mod">
        <pc:chgData name="Frank Vestbo-Nielsen" userId="9a9185bb-4641-4384-afb8-8ee31170a458" providerId="ADAL" clId="{74A02C9F-99FF-444F-9760-4B60169C6698}" dt="2026-01-09T07:49:17.381" v="107" actId="20577"/>
        <pc:sldMkLst>
          <pc:docMk/>
          <pc:sldMk cId="3202323204" sldId="267"/>
        </pc:sldMkLst>
        <pc:spChg chg="mod">
          <ac:chgData name="Frank Vestbo-Nielsen" userId="9a9185bb-4641-4384-afb8-8ee31170a458" providerId="ADAL" clId="{74A02C9F-99FF-444F-9760-4B60169C6698}" dt="2026-01-09T07:49:17.381" v="107" actId="20577"/>
          <ac:spMkLst>
            <pc:docMk/>
            <pc:sldMk cId="3202323204" sldId="267"/>
            <ac:spMk id="3" creationId="{00000000-0000-0000-0000-000000000000}"/>
          </ac:spMkLst>
        </pc:spChg>
      </pc:sldChg>
      <pc:sldChg chg="modSp mod">
        <pc:chgData name="Frank Vestbo-Nielsen" userId="9a9185bb-4641-4384-afb8-8ee31170a458" providerId="ADAL" clId="{74A02C9F-99FF-444F-9760-4B60169C6698}" dt="2026-01-09T07:39:46.283" v="57" actId="5793"/>
        <pc:sldMkLst>
          <pc:docMk/>
          <pc:sldMk cId="1388009032" sldId="273"/>
        </pc:sldMkLst>
        <pc:spChg chg="mod">
          <ac:chgData name="Frank Vestbo-Nielsen" userId="9a9185bb-4641-4384-afb8-8ee31170a458" providerId="ADAL" clId="{74A02C9F-99FF-444F-9760-4B60169C6698}" dt="2026-01-09T07:39:46.283" v="57" actId="5793"/>
          <ac:spMkLst>
            <pc:docMk/>
            <pc:sldMk cId="1388009032" sldId="273"/>
            <ac:spMk id="3" creationId="{00000000-0000-0000-0000-000000000000}"/>
          </ac:spMkLst>
        </pc:spChg>
      </pc:sldChg>
      <pc:sldChg chg="addSp modSp mod">
        <pc:chgData name="Frank Vestbo-Nielsen" userId="9a9185bb-4641-4384-afb8-8ee31170a458" providerId="ADAL" clId="{74A02C9F-99FF-444F-9760-4B60169C6698}" dt="2026-01-09T08:28:03.243" v="346" actId="20577"/>
        <pc:sldMkLst>
          <pc:docMk/>
          <pc:sldMk cId="2079400557" sldId="274"/>
        </pc:sldMkLst>
        <pc:spChg chg="mod">
          <ac:chgData name="Frank Vestbo-Nielsen" userId="9a9185bb-4641-4384-afb8-8ee31170a458" providerId="ADAL" clId="{74A02C9F-99FF-444F-9760-4B60169C6698}" dt="2026-01-09T08:21:59.233" v="232" actId="20577"/>
          <ac:spMkLst>
            <pc:docMk/>
            <pc:sldMk cId="2079400557" sldId="274"/>
            <ac:spMk id="2" creationId="{00000000-0000-0000-0000-000000000000}"/>
          </ac:spMkLst>
        </pc:spChg>
        <pc:spChg chg="mod">
          <ac:chgData name="Frank Vestbo-Nielsen" userId="9a9185bb-4641-4384-afb8-8ee31170a458" providerId="ADAL" clId="{74A02C9F-99FF-444F-9760-4B60169C6698}" dt="2026-01-09T08:28:03.243" v="346" actId="20577"/>
          <ac:spMkLst>
            <pc:docMk/>
            <pc:sldMk cId="2079400557" sldId="274"/>
            <ac:spMk id="3" creationId="{00000000-0000-0000-0000-000000000000}"/>
          </ac:spMkLst>
        </pc:spChg>
        <pc:spChg chg="add mod">
          <ac:chgData name="Frank Vestbo-Nielsen" userId="9a9185bb-4641-4384-afb8-8ee31170a458" providerId="ADAL" clId="{74A02C9F-99FF-444F-9760-4B60169C6698}" dt="2026-01-09T08:24:34.403" v="245" actId="1076"/>
          <ac:spMkLst>
            <pc:docMk/>
            <pc:sldMk cId="2079400557" sldId="274"/>
            <ac:spMk id="4" creationId="{3928373E-BCA1-FC6C-0606-98008971D810}"/>
          </ac:spMkLst>
        </pc:spChg>
      </pc:sldChg>
      <pc:sldChg chg="modSp mod">
        <pc:chgData name="Frank Vestbo-Nielsen" userId="9a9185bb-4641-4384-afb8-8ee31170a458" providerId="ADAL" clId="{74A02C9F-99FF-444F-9760-4B60169C6698}" dt="2026-01-09T08:29:29.269" v="348" actId="20577"/>
        <pc:sldMkLst>
          <pc:docMk/>
          <pc:sldMk cId="1699979485" sldId="278"/>
        </pc:sldMkLst>
        <pc:spChg chg="mod">
          <ac:chgData name="Frank Vestbo-Nielsen" userId="9a9185bb-4641-4384-afb8-8ee31170a458" providerId="ADAL" clId="{74A02C9F-99FF-444F-9760-4B60169C6698}" dt="2026-01-09T08:29:29.269" v="348" actId="20577"/>
          <ac:spMkLst>
            <pc:docMk/>
            <pc:sldMk cId="1699979485" sldId="278"/>
            <ac:spMk id="6" creationId="{00000000-0000-0000-0000-000000000000}"/>
          </ac:spMkLst>
        </pc:spChg>
      </pc:sldChg>
      <pc:sldChg chg="modSp mod">
        <pc:chgData name="Frank Vestbo-Nielsen" userId="9a9185bb-4641-4384-afb8-8ee31170a458" providerId="ADAL" clId="{74A02C9F-99FF-444F-9760-4B60169C6698}" dt="2026-01-09T07:37:36.769" v="2" actId="20577"/>
        <pc:sldMkLst>
          <pc:docMk/>
          <pc:sldMk cId="3474464912" sldId="279"/>
        </pc:sldMkLst>
        <pc:spChg chg="mod">
          <ac:chgData name="Frank Vestbo-Nielsen" userId="9a9185bb-4641-4384-afb8-8ee31170a458" providerId="ADAL" clId="{74A02C9F-99FF-444F-9760-4B60169C6698}" dt="2026-01-09T07:37:36.769" v="2" actId="20577"/>
          <ac:spMkLst>
            <pc:docMk/>
            <pc:sldMk cId="3474464912" sldId="279"/>
            <ac:spMk id="8" creationId="{2E02E7AA-5920-3ABA-FEE8-7804BA3029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1/9/2026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1/9/2026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1/9/2026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1/9/2026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1/9/2026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1/9/2026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1/9/2026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1/9/2026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1/9/2026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1/9/2026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1/9/2026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1/9/2026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1/9/2026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erepladsen.dk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ucsj.dk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6000" b="0" i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Velkommen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a-DK" sz="4000" b="0" i="0" baseline="0">
                <a:solidFill>
                  <a:srgbClr val="3691AA"/>
                </a:solidFill>
              </a:rPr>
              <a:t>GF-2 Elektriker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8" y="403273"/>
            <a:ext cx="4729264" cy="47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821634" y="1328468"/>
            <a:ext cx="671751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Vinterferie i Uge 8   (16 til 20 februar)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Påskeferie i Uge 14 (30 marts til 6 april)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1. Maj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Kristi Himmelfartsfri (14/15 maj)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2. Pinsedag (25. maj)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Sidste skoledag er 19. juni 2026</a:t>
            </a: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MEGET</a:t>
            </a:r>
            <a:r>
              <a:rPr lang="en-US" dirty="0"/>
              <a:t> </a:t>
            </a:r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redskaber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undervisningen</a:t>
            </a:r>
            <a:r>
              <a:rPr lang="en-US" dirty="0"/>
              <a:t>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606813" y="1981606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594146" y="3648301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1993004" y="3514493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3140014" y="1576220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2713489" y="4070670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95999" y="1690919"/>
            <a:ext cx="5032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PC.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Blyant og Kuglepen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Notesblok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Lommeregner TI30X- eller god APP til din smartphone.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 7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lave en synlig profil på </a:t>
            </a:r>
            <a:r>
              <a:rPr lang="da-DK" sz="2400" b="1" i="1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LÆREPLADSEN.DK</a:t>
            </a:r>
            <a:r>
              <a:rPr lang="da-DK" sz="2400" b="1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sz="2400" dirty="0">
                <a:solidFill>
                  <a:schemeClr val="accent2"/>
                </a:solidFill>
              </a:rPr>
              <a:t>og fremadrettet registrere dine ansøgninger og din profil.</a:t>
            </a:r>
          </a:p>
          <a:p>
            <a:pPr>
              <a:lnSpc>
                <a:spcPct val="90000"/>
              </a:lnSpc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uge 7 SKAL du i Virksomheds-Forlagt Undervisning (VFU),  og du skal derfor starte NU med at finde et firma, et sted du godt kunne tænke dig at komme i praktik/lærer.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err="1"/>
              <a:t>Vigtige</a:t>
            </a:r>
            <a:r>
              <a:rPr lang="en-US"/>
              <a:t> </a:t>
            </a:r>
            <a:r>
              <a:rPr lang="en-US" err="1"/>
              <a:t>personer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hverdagen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skolen</a:t>
            </a:r>
            <a:endParaRPr lang="en-US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" y="1988620"/>
            <a:ext cx="4925684" cy="36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6202393" y="1988620"/>
            <a:ext cx="55381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Kontaktlæreren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Faglæreren / Grundfagslæreren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Vejlederne, såvel Studievejleder som Læsevejleder.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Praktikpladskonsulenten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Uddannelseslederen / Uddannelseschefen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IT-medarbejderne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Bygningstjenesten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Og ikke mindst DIG SELV</a:t>
            </a: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>
                <a:solidFill>
                  <a:schemeClr val="accent2"/>
                </a:solidFill>
              </a:rPr>
              <a:t>Vi forventer at du deltager aktivt i ALT undervisning!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/>
              <a:t>Derefter kommer du på Hovedforløb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>
                <a:hlinkClick r:id="rId2"/>
              </a:rPr>
              <a:t>www.elektrikeruddannelsen.dk</a:t>
            </a:r>
            <a:endParaRPr lang="da-DK" sz="2800"/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Overgangskrav</a:t>
            </a:r>
            <a:r>
              <a:rPr lang="da-DK" sz="200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Matematik</a:t>
            </a:r>
            <a:r>
              <a:rPr lang="da-DK" sz="200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Fysik</a:t>
            </a:r>
            <a:r>
              <a:rPr lang="da-DK" sz="200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Dansk 	  </a:t>
            </a:r>
            <a:r>
              <a:rPr lang="da-DK" sz="200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Arbejde på eller nær ved spænding.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Grundforløbseksamen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283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 lvl="1"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Kapaciteter, selvinduktioner og de tilhørende effekter, strømme, spændinger og faseforskydninger.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Øvrige kompetencer.</a:t>
            </a:r>
            <a:endParaRPr lang="da-DK" sz="2000" b="1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err="1">
                <a:solidFill>
                  <a:schemeClr val="accent2"/>
                </a:solidFill>
              </a:rPr>
              <a:t>En-</a:t>
            </a:r>
            <a:r>
              <a:rPr lang="da-DK" sz="200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Opgaven der udføres praktisk, er en mindre installation, med alt hvad der kræves fra El-selskabets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E9704-9A3B-4DC4-B32E-7FFA6439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637134"/>
          </a:xfrm>
        </p:spPr>
        <p:txBody>
          <a:bodyPr/>
          <a:lstStyle/>
          <a:p>
            <a:pPr algn="ctr"/>
            <a:r>
              <a:rPr lang="da-DK" dirty="0"/>
              <a:t>EL-og DATA-afdelingen i Køge</a:t>
            </a:r>
          </a:p>
        </p:txBody>
      </p:sp>
      <p:pic>
        <p:nvPicPr>
          <p:cNvPr id="1028" name="Picture 4" descr="https://web.unv.eucsj.dk/profilbilled/frch.jpg">
            <a:extLst>
              <a:ext uri="{FF2B5EF4-FFF2-40B4-BE49-F238E27FC236}">
                <a16:creationId xmlns:a16="http://schemas.microsoft.com/office/drawing/2014/main" id="{1AD62FF0-2A6A-41F8-94B8-691A860B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17" y="1019966"/>
            <a:ext cx="1849667" cy="184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eb.unv.eucsj.dk/profilbilled/noimage.jpg">
            <a:extLst>
              <a:ext uri="{FF2B5EF4-FFF2-40B4-BE49-F238E27FC236}">
                <a16:creationId xmlns:a16="http://schemas.microsoft.com/office/drawing/2014/main" id="{44F000F9-DCD9-4505-9A85-52A13E15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02" y="953815"/>
            <a:ext cx="1849666" cy="1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eb.unv.eucsj.dk/profilbilled/clbi.jpg">
            <a:extLst>
              <a:ext uri="{FF2B5EF4-FFF2-40B4-BE49-F238E27FC236}">
                <a16:creationId xmlns:a16="http://schemas.microsoft.com/office/drawing/2014/main" id="{A29E7859-005A-49D7-AC2B-EAC31D05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13" y="953815"/>
            <a:ext cx="1849666" cy="1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eb.unv.eucsj.dk/profilbilled/aped.jpg">
            <a:extLst>
              <a:ext uri="{FF2B5EF4-FFF2-40B4-BE49-F238E27FC236}">
                <a16:creationId xmlns:a16="http://schemas.microsoft.com/office/drawing/2014/main" id="{D020E270-51ED-4CEB-86D8-AAB0303D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54" y="3529688"/>
            <a:ext cx="1380348" cy="1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5C770B6-CF46-4616-B9F4-80367EA8A881}"/>
              </a:ext>
            </a:extLst>
          </p:cNvPr>
          <p:cNvSpPr txBox="1"/>
          <p:nvPr/>
        </p:nvSpPr>
        <p:spPr>
          <a:xfrm>
            <a:off x="475694" y="2836003"/>
            <a:ext cx="232526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Mike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GF1+2,H1 Elektriker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79982AF-886A-4FE3-9698-45E15B7D31D2}"/>
              </a:ext>
            </a:extLst>
          </p:cNvPr>
          <p:cNvSpPr txBox="1"/>
          <p:nvPr/>
        </p:nvSpPr>
        <p:spPr>
          <a:xfrm>
            <a:off x="2800961" y="2895385"/>
            <a:ext cx="29234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Frank Christoffersen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H1 GF2 EUX-Elektriker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F70665A-AFC6-4144-B20E-A2AEA05605ED}"/>
              </a:ext>
            </a:extLst>
          </p:cNvPr>
          <p:cNvSpPr txBox="1"/>
          <p:nvPr/>
        </p:nvSpPr>
        <p:spPr>
          <a:xfrm>
            <a:off x="5977109" y="2803481"/>
            <a:ext cx="25010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Frank Vestbo-Nielsen</a:t>
            </a:r>
          </a:p>
          <a:p>
            <a:pPr algn="ctr"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GF1+ 2  Elektriker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C6D5947-A30E-47CB-A26B-FD970C09EDAF}"/>
              </a:ext>
            </a:extLst>
          </p:cNvPr>
          <p:cNvSpPr txBox="1"/>
          <p:nvPr/>
        </p:nvSpPr>
        <p:spPr>
          <a:xfrm>
            <a:off x="8879163" y="2836003"/>
            <a:ext cx="23777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Claus </a:t>
            </a:r>
            <a:r>
              <a:rPr lang="da-DK" dirty="0" err="1">
                <a:solidFill>
                  <a:schemeClr val="accent2"/>
                </a:solidFill>
              </a:rPr>
              <a:t>Birth</a:t>
            </a:r>
            <a:endParaRPr lang="da-DK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GF2 og H1 Elektriker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F51A44D-FFD4-48AF-910C-874B636674B8}"/>
              </a:ext>
            </a:extLst>
          </p:cNvPr>
          <p:cNvSpPr txBox="1"/>
          <p:nvPr/>
        </p:nvSpPr>
        <p:spPr>
          <a:xfrm>
            <a:off x="512167" y="5363999"/>
            <a:ext cx="22993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Anna Jørholt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Matematik og Fysik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0577A2F-BE37-42F1-BF50-714B919F3724}"/>
              </a:ext>
            </a:extLst>
          </p:cNvPr>
          <p:cNvSpPr txBox="1"/>
          <p:nvPr/>
        </p:nvSpPr>
        <p:spPr>
          <a:xfrm>
            <a:off x="6820564" y="5361734"/>
            <a:ext cx="183983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Anna Pedersen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Studievejleder</a:t>
            </a:r>
          </a:p>
        </p:txBody>
      </p:sp>
      <p:pic>
        <p:nvPicPr>
          <p:cNvPr id="16" name="Picture 6" descr="https://web.unv.eucsj.dk/profilbilled/noimage.jpg">
            <a:extLst>
              <a:ext uri="{FF2B5EF4-FFF2-40B4-BE49-F238E27FC236}">
                <a16:creationId xmlns:a16="http://schemas.microsoft.com/office/drawing/2014/main" id="{077E9529-C1A2-4159-A3F5-3F1FEF77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87" y="3512069"/>
            <a:ext cx="1849666" cy="1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EB1BE701-10F2-456D-8E58-C44F5132E8FA}"/>
              </a:ext>
            </a:extLst>
          </p:cNvPr>
          <p:cNvSpPr txBox="1"/>
          <p:nvPr/>
        </p:nvSpPr>
        <p:spPr>
          <a:xfrm>
            <a:off x="3230245" y="5379354"/>
            <a:ext cx="271265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Jacob Poulsen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Dansk og Praktiksøgning</a:t>
            </a:r>
          </a:p>
        </p:txBody>
      </p:sp>
      <p:pic>
        <p:nvPicPr>
          <p:cNvPr id="4" name="Picture 6" descr="https://web.unv.eucsj.dk/profilbilled/noimage.jpg">
            <a:extLst>
              <a:ext uri="{FF2B5EF4-FFF2-40B4-BE49-F238E27FC236}">
                <a16:creationId xmlns:a16="http://schemas.microsoft.com/office/drawing/2014/main" id="{E98E7AAB-3CAD-E568-E504-B029BAE9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4" y="953815"/>
            <a:ext cx="1849666" cy="1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eb.unv.eucsj.dk/profilbilled/noimage.jpg">
            <a:extLst>
              <a:ext uri="{FF2B5EF4-FFF2-40B4-BE49-F238E27FC236}">
                <a16:creationId xmlns:a16="http://schemas.microsoft.com/office/drawing/2014/main" id="{DD7DDB9D-D1A7-24A7-0FD6-041575DFA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7" y="3462828"/>
            <a:ext cx="1849666" cy="1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eb.unv.eucsj.dk/profilbilled/noimage.jpg">
            <a:extLst>
              <a:ext uri="{FF2B5EF4-FFF2-40B4-BE49-F238E27FC236}">
                <a16:creationId xmlns:a16="http://schemas.microsoft.com/office/drawing/2014/main" id="{88D9E8FF-7080-D539-8514-6974C32D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70" y="3394412"/>
            <a:ext cx="1849666" cy="18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E02E7AA-5920-3ABA-FEE8-7804BA3029A9}"/>
              </a:ext>
            </a:extLst>
          </p:cNvPr>
          <p:cNvSpPr txBox="1"/>
          <p:nvPr/>
        </p:nvSpPr>
        <p:spPr>
          <a:xfrm>
            <a:off x="8965346" y="5249350"/>
            <a:ext cx="237772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Jax</a:t>
            </a:r>
          </a:p>
          <a:p>
            <a:pPr>
              <a:lnSpc>
                <a:spcPct val="90000"/>
              </a:lnSpc>
            </a:pPr>
            <a:r>
              <a:rPr lang="da-DK" dirty="0">
                <a:solidFill>
                  <a:schemeClr val="accent2"/>
                </a:solidFill>
              </a:rPr>
              <a:t>GF1+2 Elektriker</a:t>
            </a:r>
          </a:p>
        </p:txBody>
      </p:sp>
    </p:spTree>
    <p:extLst>
      <p:ext uri="{BB962C8B-B14F-4D97-AF65-F5344CB8AC3E}">
        <p14:creationId xmlns:p14="http://schemas.microsoft.com/office/powerpoint/2010/main" val="34744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Eksamen i et af fagene </a:t>
            </a:r>
            <a:r>
              <a:rPr lang="da-DK" sz="2000" b="1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>
                <a:solidFill>
                  <a:schemeClr val="accent2"/>
                </a:solidFill>
              </a:rPr>
              <a:t>     </a:t>
            </a:r>
            <a:r>
              <a:rPr lang="da-DK" sz="200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Førstehjælp </a:t>
            </a:r>
            <a:r>
              <a:rPr lang="da-DK" sz="2000">
                <a:solidFill>
                  <a:schemeClr val="accent2"/>
                </a:solidFill>
              </a:rPr>
              <a:t>(bevis skal være opnået)</a:t>
            </a:r>
          </a:p>
          <a:p>
            <a:pPr>
              <a:lnSpc>
                <a:spcPct val="90000"/>
              </a:lnSpc>
            </a:pPr>
            <a:endParaRPr lang="da-DK" sz="2000" b="1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Elementær brandbekæmpelse. </a:t>
            </a:r>
            <a:r>
              <a:rPr lang="da-DK" sz="2000">
                <a:solidFill>
                  <a:schemeClr val="accent2"/>
                </a:solidFill>
              </a:rPr>
              <a:t>(bevis skal være opnået)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Rulle- og bukkestillads. </a:t>
            </a:r>
            <a:r>
              <a:rPr lang="da-DK" sz="2000">
                <a:solidFill>
                  <a:schemeClr val="accent2"/>
                </a:solidFill>
              </a:rPr>
              <a:t>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Arbejde nær ved eller under spænding</a:t>
            </a:r>
            <a:r>
              <a:rPr lang="da-DK" sz="200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El-teoretisk skriftlig eksamen </a:t>
            </a:r>
            <a:r>
              <a:rPr lang="da-DK" sz="200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>
                <a:solidFill>
                  <a:schemeClr val="accent2"/>
                </a:solidFill>
              </a:rPr>
              <a:t>Praktisk mundtlig eksamen i standen. </a:t>
            </a:r>
            <a:r>
              <a:rPr lang="da-DK" sz="200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Vurderingen til den praktisk mundtlige eksamen, er en kombination af vurderingen af </a:t>
            </a:r>
            <a:r>
              <a:rPr lang="da-DK" sz="2000" i="1">
                <a:solidFill>
                  <a:schemeClr val="accent2"/>
                </a:solidFill>
              </a:rPr>
              <a:t>rapporten</a:t>
            </a:r>
            <a:r>
              <a:rPr lang="da-DK" sz="2000">
                <a:solidFill>
                  <a:schemeClr val="accent2"/>
                </a:solidFill>
              </a:rPr>
              <a:t>, den </a:t>
            </a:r>
            <a:r>
              <a:rPr lang="da-DK" sz="2000" i="1">
                <a:solidFill>
                  <a:schemeClr val="accent2"/>
                </a:solidFill>
              </a:rPr>
              <a:t>mundtlige præstation </a:t>
            </a:r>
            <a:r>
              <a:rPr lang="da-DK" sz="2000">
                <a:solidFill>
                  <a:schemeClr val="accent2"/>
                </a:solidFill>
              </a:rPr>
              <a:t>og det </a:t>
            </a:r>
            <a:r>
              <a:rPr lang="da-DK" sz="2000" i="1">
                <a:solidFill>
                  <a:schemeClr val="accent2"/>
                </a:solidFill>
              </a:rPr>
              <a:t>praktiske arbejde</a:t>
            </a:r>
            <a:r>
              <a:rPr lang="da-DK" sz="2000">
                <a:solidFill>
                  <a:schemeClr val="accent2"/>
                </a:solidFill>
              </a:rPr>
              <a:t> der er udført.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>
                <a:solidFill>
                  <a:schemeClr val="accent2"/>
                </a:solidFill>
              </a:rPr>
              <a:t>      </a:t>
            </a:r>
            <a:r>
              <a:rPr lang="da-DK" sz="200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41" y="828136"/>
            <a:ext cx="5431616" cy="126233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400" b="0" i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9" name="Billede 8" descr="Billedresultat for praktiske inf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73" y="668546"/>
            <a:ext cx="4339650" cy="458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kan planlægges mellem 8.00 og 16.00</a:t>
            </a:r>
            <a:endParaRPr lang="da-DK" sz="2400" b="0" i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 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8.00		Mødetid morgen</a:t>
            </a:r>
          </a:p>
          <a:p>
            <a:r>
              <a:rPr lang="da-DK" sz="2400" dirty="0"/>
              <a:t>9.30		Dagens første pause</a:t>
            </a:r>
          </a:p>
          <a:p>
            <a:r>
              <a:rPr lang="da-DK" sz="2400" dirty="0"/>
              <a:t>9.45		Arbejdet genoptages</a:t>
            </a:r>
          </a:p>
          <a:p>
            <a:r>
              <a:rPr lang="da-DK" sz="2400" dirty="0"/>
              <a:t>11.15		Frokostpause</a:t>
            </a:r>
          </a:p>
          <a:p>
            <a:r>
              <a:rPr lang="da-DK" sz="2400" dirty="0"/>
              <a:t>11.45		Arbejdet genoptages</a:t>
            </a:r>
          </a:p>
          <a:p>
            <a:r>
              <a:rPr lang="da-DK" sz="2400" dirty="0"/>
              <a:t>14.00	Sluttidspunkt </a:t>
            </a:r>
          </a:p>
          <a:p>
            <a:r>
              <a:rPr lang="da-DK" sz="2400" dirty="0"/>
              <a:t>1-2 timer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i undervisningslokalerne.?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drikkevarer i lokalerne er tilladt, men det forpligter, det forventes at du selv rydder op efter dig.</a:t>
            </a:r>
          </a:p>
          <a:p>
            <a:pPr marL="45720" indent="0">
              <a:buClr>
                <a:srgbClr val="3691AA">
                  <a:lumMod val="75000"/>
                </a:srgbClr>
              </a:buClr>
              <a:buNone/>
            </a:pP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Parkering på EUC-Sjælland i Køge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992" y="1572767"/>
            <a:ext cx="5615796" cy="4479689"/>
          </a:xfrm>
        </p:spPr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000" b="0" i="0">
                <a:solidFill>
                  <a:srgbClr val="3691AA">
                    <a:lumMod val="75000"/>
                  </a:srgbClr>
                </a:solidFill>
                <a:latin typeface="Georgia"/>
                <a:ea typeface="+mn-ea"/>
                <a:cs typeface="+mn-cs"/>
              </a:rPr>
              <a:t>Parkering er tilladt med parkerings-tilladelse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>
                <a:solidFill>
                  <a:srgbClr val="3691AA">
                    <a:lumMod val="75000"/>
                  </a:srgbClr>
                </a:solidFill>
                <a:latin typeface="Georgia"/>
              </a:rPr>
              <a:t>Du kan </a:t>
            </a:r>
            <a:r>
              <a:rPr lang="da-DK" err="1">
                <a:solidFill>
                  <a:srgbClr val="3691AA">
                    <a:lumMod val="75000"/>
                  </a:srgbClr>
                </a:solidFill>
                <a:latin typeface="Georgia"/>
              </a:rPr>
              <a:t>taste</a:t>
            </a:r>
            <a:r>
              <a:rPr lang="da-DK">
                <a:solidFill>
                  <a:srgbClr val="3691AA">
                    <a:lumMod val="75000"/>
                  </a:srgbClr>
                </a:solidFill>
                <a:latin typeface="Georgia"/>
              </a:rPr>
              <a:t> dit bilnummer ind på tabletten i kantinen (det skal gøres hver dag)</a:t>
            </a:r>
            <a:endParaRPr lang="da-DK" sz="2000" b="0" i="0">
              <a:solidFill>
                <a:srgbClr val="3691AA">
                  <a:lumMod val="75000"/>
                </a:srgbClr>
              </a:solidFill>
              <a:latin typeface="Georgia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000" b="0" i="0">
                <a:solidFill>
                  <a:srgbClr val="3691AA">
                    <a:lumMod val="75000"/>
                  </a:srgbClr>
                </a:solidFill>
                <a:latin typeface="Georgia"/>
                <a:ea typeface="+mn-ea"/>
                <a:cs typeface="+mn-cs"/>
              </a:rPr>
              <a:t>Du kan også vælge at søge en parkeringstilladelse for hele perioden, se nærmere på skolens hjemmeside.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>
                <a:solidFill>
                  <a:srgbClr val="3691AA">
                    <a:lumMod val="75000"/>
                  </a:srgbClr>
                </a:solidFill>
                <a:latin typeface="Georgia"/>
                <a:hlinkClick r:id="rId2"/>
              </a:rPr>
              <a:t>www.eucsj.dk</a:t>
            </a:r>
            <a:r>
              <a:rPr lang="da-DK">
                <a:solidFill>
                  <a:srgbClr val="3691AA">
                    <a:lumMod val="75000"/>
                  </a:srgbClr>
                </a:solidFill>
                <a:latin typeface="Georgia"/>
              </a:rPr>
              <a:t> og klik på Genveje.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000" b="0" i="0">
                <a:solidFill>
                  <a:srgbClr val="3691AA">
                    <a:lumMod val="75000"/>
                  </a:srgbClr>
                </a:solidFill>
                <a:latin typeface="Georgia"/>
                <a:ea typeface="+mn-ea"/>
                <a:cs typeface="+mn-cs"/>
              </a:rPr>
              <a:t>Vær opmærksom på at EUC-parkering er sort zone, Hvis der skal parkeres i zoner med anden farve, skal bilnummer indtastes i de respektive uddannelsesinstitutioner.</a:t>
            </a:r>
            <a:br>
              <a:rPr lang="da-DK">
                <a:solidFill>
                  <a:srgbClr val="3691AA">
                    <a:lumMod val="75000"/>
                  </a:srgbClr>
                </a:solidFill>
                <a:latin typeface="Georgia"/>
              </a:rPr>
            </a:br>
            <a:r>
              <a:rPr lang="da-DK">
                <a:solidFill>
                  <a:srgbClr val="3691AA">
                    <a:lumMod val="75000"/>
                  </a:srgbClr>
                </a:solidFill>
                <a:latin typeface="Georgia"/>
              </a:rPr>
              <a:t>(f.eks. SOSU-skolen eller </a:t>
            </a:r>
            <a:r>
              <a:rPr lang="da-DK" err="1">
                <a:solidFill>
                  <a:srgbClr val="3691AA">
                    <a:lumMod val="75000"/>
                  </a:srgbClr>
                </a:solidFill>
                <a:latin typeface="Georgia"/>
              </a:rPr>
              <a:t>Handelskolen</a:t>
            </a:r>
            <a:r>
              <a:rPr lang="da-DK">
                <a:solidFill>
                  <a:srgbClr val="3691AA">
                    <a:lumMod val="75000"/>
                  </a:srgbClr>
                </a:solidFill>
                <a:latin typeface="Georgia"/>
              </a:rPr>
              <a:t>)</a:t>
            </a:r>
            <a:endParaRPr lang="da-DK" sz="2000" b="0" i="0">
              <a:solidFill>
                <a:srgbClr val="3691AA">
                  <a:lumMod val="75000"/>
                </a:srgbClr>
              </a:solidFill>
              <a:latin typeface="Georgia"/>
              <a:ea typeface="+mn-ea"/>
              <a:cs typeface="+mn-cs"/>
            </a:endParaRPr>
          </a:p>
        </p:txBody>
      </p:sp>
      <p:pic>
        <p:nvPicPr>
          <p:cNvPr id="1026" name="Picture 2" descr="Billedresultat for parkeri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8773" r="21956" b="7818"/>
          <a:stretch/>
        </p:blipFill>
        <p:spPr bwMode="auto">
          <a:xfrm>
            <a:off x="7039155" y="1572768"/>
            <a:ext cx="3450566" cy="37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err="1"/>
              <a:t>Røgfri</a:t>
            </a:r>
            <a:r>
              <a:rPr lang="en-US" sz="3200"/>
              <a:t> Skole </a:t>
            </a:r>
            <a:r>
              <a:rPr lang="en-US" sz="3200" err="1"/>
              <a:t>og</a:t>
            </a:r>
            <a:r>
              <a:rPr lang="en-US" sz="3200"/>
              <a:t> </a:t>
            </a:r>
            <a:r>
              <a:rPr lang="en-US" sz="3200" err="1"/>
              <a:t>arbejstid</a:t>
            </a:r>
            <a:endParaRPr lang="en-US" sz="32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accent2"/>
                </a:solidFill>
              </a:rPr>
              <a:t>Der må </a:t>
            </a:r>
            <a:r>
              <a:rPr lang="da-DK" sz="2000" b="1" u="sng">
                <a:solidFill>
                  <a:schemeClr val="accent2"/>
                </a:solidFill>
              </a:rPr>
              <a:t>ikke</a:t>
            </a:r>
            <a:r>
              <a:rPr lang="da-DK" sz="2000">
                <a:solidFill>
                  <a:schemeClr val="accent2"/>
                </a:solidFill>
              </a:rPr>
              <a:t> </a:t>
            </a:r>
            <a:r>
              <a:rPr lang="da-DK" sz="2000" dirty="0">
                <a:solidFill>
                  <a:schemeClr val="accent2"/>
                </a:solidFill>
              </a:rPr>
              <a:t>ryges, dampes eller lignende i skoletiden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r>
              <a:rPr lang="en-US" sz="2400" err="1"/>
              <a:t>Sygemelding</a:t>
            </a:r>
            <a:r>
              <a:rPr lang="en-US" sz="2400"/>
              <a:t> </a:t>
            </a:r>
            <a:r>
              <a:rPr lang="en-US" sz="2400" err="1"/>
              <a:t>ved</a:t>
            </a:r>
            <a:r>
              <a:rPr lang="en-US" sz="2400"/>
              <a:t> at </a:t>
            </a:r>
            <a:r>
              <a:rPr lang="en-US" sz="2400" err="1"/>
              <a:t>logge</a:t>
            </a:r>
            <a:r>
              <a:rPr lang="en-US" sz="2400"/>
              <a:t> </a:t>
            </a:r>
            <a:r>
              <a:rPr lang="en-US" sz="2400" err="1"/>
              <a:t>på</a:t>
            </a:r>
            <a:r>
              <a:rPr lang="en-US" sz="2400"/>
              <a:t> </a:t>
            </a:r>
            <a:r>
              <a:rPr lang="en-US" sz="2400" err="1"/>
              <a:t>Studie</a:t>
            </a:r>
            <a:r>
              <a:rPr lang="en-US" sz="2400"/>
              <a:t>+ </a:t>
            </a:r>
            <a:r>
              <a:rPr lang="en-US" sz="2400" err="1"/>
              <a:t>eller</a:t>
            </a:r>
            <a:r>
              <a:rPr lang="en-US" sz="2400"/>
              <a:t> I </a:t>
            </a:r>
            <a:r>
              <a:rPr lang="en-US" sz="2400" err="1"/>
              <a:t>App`en</a:t>
            </a:r>
            <a:r>
              <a:rPr lang="en-US" sz="2400"/>
              <a:t> </a:t>
            </a:r>
            <a:r>
              <a:rPr lang="en-US" sz="2400" err="1"/>
              <a:t>Studie</a:t>
            </a:r>
            <a:r>
              <a:rPr lang="en-US" sz="2400"/>
              <a:t>+, </a:t>
            </a:r>
            <a:r>
              <a:rPr lang="en-US" sz="2400" err="1">
                <a:solidFill>
                  <a:srgbClr val="FF0000"/>
                </a:solidFill>
              </a:rPr>
              <a:t>inden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første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lektion</a:t>
            </a:r>
            <a:r>
              <a:rPr lang="en-US" sz="2400">
                <a:solidFill>
                  <a:srgbClr val="FF0000"/>
                </a:solidFill>
              </a:rPr>
              <a:t>.</a:t>
            </a:r>
            <a:endParaRPr lang="en-US" sz="2400"/>
          </a:p>
          <a:p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Sygemelding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med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sms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læs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nærmere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informationsmappen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err="1">
                <a:solidFill>
                  <a:srgbClr val="FF0000"/>
                </a:solidFill>
              </a:rPr>
              <a:t>Inden</a:t>
            </a:r>
            <a:r>
              <a:rPr lang="en-US" sz="2400">
                <a:solidFill>
                  <a:srgbClr val="FF0000"/>
                </a:solidFill>
              </a:rPr>
              <a:t> kl. 9.00</a:t>
            </a:r>
          </a:p>
          <a:p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Sygemelding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telefonisk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mellem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8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og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 9.	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</a:rPr>
              <a:t>Tlf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. 25 23 59 00</a:t>
            </a:r>
            <a:br>
              <a:rPr lang="en-US" sz="2400">
                <a:solidFill>
                  <a:schemeClr val="accent1">
                    <a:lumMod val="75000"/>
                  </a:schemeClr>
                </a:solidFill>
              </a:rPr>
            </a:b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err="1">
                <a:solidFill>
                  <a:srgbClr val="FF0000"/>
                </a:solidFill>
              </a:rPr>
              <a:t>Oplys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navn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n-US" sz="2400" err="1">
                <a:solidFill>
                  <a:srgbClr val="FF0000"/>
                </a:solidFill>
              </a:rPr>
              <a:t>uddannelse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og</a:t>
            </a:r>
            <a:r>
              <a:rPr lang="en-US" sz="2400">
                <a:solidFill>
                  <a:srgbClr val="FF0000"/>
                </a:solidFill>
              </a:rPr>
              <a:t> by</a:t>
            </a:r>
            <a:br>
              <a:rPr lang="en-US" sz="2400">
                <a:solidFill>
                  <a:srgbClr val="FF0000"/>
                </a:solidFill>
              </a:rPr>
            </a:b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	</a:t>
            </a:r>
            <a:r>
              <a:rPr lang="en-US" sz="2400" err="1">
                <a:solidFill>
                  <a:srgbClr val="FF0000"/>
                </a:solidFill>
              </a:rPr>
              <a:t>f.eks</a:t>
            </a:r>
            <a:r>
              <a:rPr lang="en-US" sz="2400">
                <a:solidFill>
                  <a:srgbClr val="FF0000"/>
                </a:solidFill>
              </a:rPr>
              <a:t>.  Ole </a:t>
            </a:r>
            <a:r>
              <a:rPr lang="en-US" sz="2400" err="1">
                <a:solidFill>
                  <a:srgbClr val="FF0000"/>
                </a:solidFill>
              </a:rPr>
              <a:t>Svensen</a:t>
            </a:r>
            <a:r>
              <a:rPr lang="en-US" sz="2400">
                <a:solidFill>
                  <a:srgbClr val="FF0000"/>
                </a:solidFill>
              </a:rPr>
              <a:t>,  GF2-elektriker, </a:t>
            </a:r>
            <a:r>
              <a:rPr lang="en-US" sz="2400" err="1">
                <a:solidFill>
                  <a:srgbClr val="FF0000"/>
                </a:solidFill>
              </a:rPr>
              <a:t>Køge</a:t>
            </a:r>
            <a:r>
              <a:rPr lang="en-US" sz="2400">
                <a:solidFill>
                  <a:srgbClr val="FF0000"/>
                </a:solidFill>
              </a:rPr>
              <a:t>.</a:t>
            </a:r>
            <a:endParaRPr lang="en-US" sz="240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Sygemelding</a:t>
            </a:r>
            <a:endParaRPr lang="en-US"/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/>
          </a:bodyPr>
          <a:lstStyle/>
          <a:p>
            <a:r>
              <a:rPr lang="da-DK" sz="2200"/>
              <a:t>Alle elever skal screenes i sprog og talforståelse, denne screening finder for vores hold sted 	</a:t>
            </a:r>
          </a:p>
          <a:p>
            <a:r>
              <a:rPr lang="da-DK" sz="220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/>
          </a:p>
          <a:p>
            <a:r>
              <a:rPr lang="da-DK" sz="2200"/>
              <a:t>Det er rigtig godt, hvis du selv kan medbringe computer og høre-bøffer.</a:t>
            </a:r>
          </a:p>
          <a:p>
            <a:pPr marL="45720" indent="0">
              <a:buNone/>
            </a:pPr>
            <a:endParaRPr lang="da-DK" sz="2200"/>
          </a:p>
          <a:p>
            <a:r>
              <a:rPr lang="da-DK" sz="220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/>
              <a:t>    hjælp, er det vigtigt at du gør opmærksom på det, således at vi kan få gang i det.</a:t>
            </a:r>
          </a:p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27</TotalTime>
  <Words>1121</Words>
  <Application>Microsoft Office PowerPoint</Application>
  <PresentationFormat>Widescreen</PresentationFormat>
  <Paragraphs>195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4" baseType="lpstr">
      <vt:lpstr>Arial</vt:lpstr>
      <vt:lpstr>Georgia</vt:lpstr>
      <vt:lpstr>Ocean 16x9</vt:lpstr>
      <vt:lpstr>Velkommen</vt:lpstr>
      <vt:lpstr>EL-og DATA-afdelingen i Køge</vt:lpstr>
      <vt:lpstr>Lidt Praktisk information</vt:lpstr>
      <vt:lpstr>Mødetider og Pauser</vt:lpstr>
      <vt:lpstr>Oprydning samt Indtagelse af Mad og Drikke</vt:lpstr>
      <vt:lpstr>Parkering på EUC-Sjælland i Køge</vt:lpstr>
      <vt:lpstr>Røgfri Skole og arbejstid</vt:lpstr>
      <vt:lpstr>Sygemelding</vt:lpstr>
      <vt:lpstr>Speciel-pædagogiske hjælpemidler / Screening af elever.</vt:lpstr>
      <vt:lpstr>PowerPoint-præsentation</vt:lpstr>
      <vt:lpstr>MEGET Vigtige redskaber til undervisningen.</vt:lpstr>
      <vt:lpstr>Praktikpladssøgning samt VFU-uge 7</vt:lpstr>
      <vt:lpstr>PowerPoint-præsentation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Frank Vestbo-Nielsen</cp:lastModifiedBy>
  <cp:revision>1</cp:revision>
  <dcterms:created xsi:type="dcterms:W3CDTF">2017-08-08T09:55:39Z</dcterms:created>
  <dcterms:modified xsi:type="dcterms:W3CDTF">2026-01-09T08:29:34Z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