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3" r:id="rId5"/>
    <p:sldId id="259" r:id="rId6"/>
    <p:sldId id="260" r:id="rId7"/>
    <p:sldId id="261" r:id="rId8"/>
    <p:sldId id="264" r:id="rId9"/>
    <p:sldId id="265" r:id="rId10"/>
    <p:sldId id="266" r:id="rId11"/>
    <p:sldId id="262" r:id="rId12"/>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2104F3-E11A-4906-9EBB-9D5DBEFADED1}" v="2" dt="2023-06-20T11:32:49.2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k Christoffersen" userId="1b9c4d15-3d19-4e46-844e-3fde69f10c8e" providerId="ADAL" clId="{9D2104F3-E11A-4906-9EBB-9D5DBEFADED1}"/>
    <pc:docChg chg="undo custSel modSld">
      <pc:chgData name="Frank Christoffersen" userId="1b9c4d15-3d19-4e46-844e-3fde69f10c8e" providerId="ADAL" clId="{9D2104F3-E11A-4906-9EBB-9D5DBEFADED1}" dt="2023-06-20T11:32:50.076" v="23" actId="20577"/>
      <pc:docMkLst>
        <pc:docMk/>
      </pc:docMkLst>
      <pc:sldChg chg="modSp mod">
        <pc:chgData name="Frank Christoffersen" userId="1b9c4d15-3d19-4e46-844e-3fde69f10c8e" providerId="ADAL" clId="{9D2104F3-E11A-4906-9EBB-9D5DBEFADED1}" dt="2023-06-20T11:32:50.076" v="23" actId="20577"/>
        <pc:sldMkLst>
          <pc:docMk/>
          <pc:sldMk cId="0" sldId="262"/>
        </pc:sldMkLst>
        <pc:spChg chg="mod">
          <ac:chgData name="Frank Christoffersen" userId="1b9c4d15-3d19-4e46-844e-3fde69f10c8e" providerId="ADAL" clId="{9D2104F3-E11A-4906-9EBB-9D5DBEFADED1}" dt="2023-06-20T11:27:59.130" v="5" actId="20577"/>
          <ac:spMkLst>
            <pc:docMk/>
            <pc:sldMk cId="0" sldId="262"/>
            <ac:spMk id="2" creationId="{00000000-0000-0000-0000-000000000000}"/>
          </ac:spMkLst>
        </pc:spChg>
        <pc:spChg chg="mod">
          <ac:chgData name="Frank Christoffersen" userId="1b9c4d15-3d19-4e46-844e-3fde69f10c8e" providerId="ADAL" clId="{9D2104F3-E11A-4906-9EBB-9D5DBEFADED1}" dt="2023-06-20T11:32:50.076" v="23" actId="20577"/>
          <ac:spMkLst>
            <pc:docMk/>
            <pc:sldMk cId="0" sldId="262"/>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s">
    <p:spTree>
      <p:nvGrpSpPr>
        <p:cNvPr id="1" name=""/>
        <p:cNvGrpSpPr/>
        <p:nvPr/>
      </p:nvGrpSpPr>
      <p:grpSpPr>
        <a:xfrm>
          <a:off x="0" y="0"/>
          <a:ext cx="0" cy="0"/>
          <a:chOff x="0" y="0"/>
          <a:chExt cx="0" cy="0"/>
        </a:xfrm>
      </p:grpSpPr>
      <p:sp>
        <p:nvSpPr>
          <p:cNvPr id="28" name="Pladsholder til dato 27"/>
          <p:cNvSpPr>
            <a:spLocks noGrp="1"/>
          </p:cNvSpPr>
          <p:nvPr>
            <p:ph type="dt" sz="half" idx="10"/>
          </p:nvPr>
        </p:nvSpPr>
        <p:spPr/>
        <p:txBody>
          <a:bodyPr/>
          <a:lstStyle/>
          <a:p>
            <a:fld id="{EA02CEAE-5CBD-45E6-B6CD-95732EA66380}" type="datetimeFigureOut">
              <a:rPr lang="da-DK" smtClean="0"/>
              <a:t>20-06-2023</a:t>
            </a:fld>
            <a:endParaRPr lang="da-DK"/>
          </a:p>
        </p:txBody>
      </p:sp>
      <p:sp>
        <p:nvSpPr>
          <p:cNvPr id="17" name="Pladsholder til sidefod 16"/>
          <p:cNvSpPr>
            <a:spLocks noGrp="1"/>
          </p:cNvSpPr>
          <p:nvPr>
            <p:ph type="ftr" sz="quarter" idx="11"/>
          </p:nvPr>
        </p:nvSpPr>
        <p:spPr/>
        <p:txBody>
          <a:bodyPr/>
          <a:lstStyle/>
          <a:p>
            <a:endParaRPr lang="da-DK"/>
          </a:p>
        </p:txBody>
      </p:sp>
      <p:sp>
        <p:nvSpPr>
          <p:cNvPr id="29" name="Pladsholder til diasnummer 28"/>
          <p:cNvSpPr>
            <a:spLocks noGrp="1"/>
          </p:cNvSpPr>
          <p:nvPr>
            <p:ph type="sldNum" sz="quarter" idx="12"/>
          </p:nvPr>
        </p:nvSpPr>
        <p:spPr/>
        <p:txBody>
          <a:bodyPr/>
          <a:lstStyle/>
          <a:p>
            <a:fld id="{9D404D78-E3B8-48A3-986F-28EB84DB282F}" type="slidenum">
              <a:rPr lang="da-DK" smtClean="0"/>
              <a:t>‹nr.›</a:t>
            </a:fld>
            <a:endParaRPr lang="da-DK"/>
          </a:p>
        </p:txBody>
      </p:sp>
      <p:sp>
        <p:nvSpPr>
          <p:cNvPr id="32" name="Rektangel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ktangel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ktangel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ktangel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ktangel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el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da-DK"/>
              <a:t>Klik for at redigere titeltypografi i masteren</a:t>
            </a:r>
            <a:endParaRPr kumimoji="0" lang="en-US"/>
          </a:p>
        </p:txBody>
      </p:sp>
      <p:sp>
        <p:nvSpPr>
          <p:cNvPr id="9" name="Undertitel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da-DK"/>
              <a:t>Klik for at redigere undertiteltypografien i masteren</a:t>
            </a:r>
            <a:endParaRPr kumimoji="0" lang="en-US"/>
          </a:p>
        </p:txBody>
      </p:sp>
      <p:sp>
        <p:nvSpPr>
          <p:cNvPr id="56" name="Rektangel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Rektangel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Rektangel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Rektangel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titeltypografi i masteren</a:t>
            </a:r>
            <a:endParaRPr kumimoji="0" lang="en-US"/>
          </a:p>
        </p:txBody>
      </p:sp>
      <p:sp>
        <p:nvSpPr>
          <p:cNvPr id="3" name="Pladsholder til lodret titel 2"/>
          <p:cNvSpPr>
            <a:spLocks noGrp="1"/>
          </p:cNvSpPr>
          <p:nvPr>
            <p:ph type="body" orient="vert" idx="1"/>
          </p:nvPr>
        </p:nvSpPr>
        <p:spPr/>
        <p:txBody>
          <a:bodyPr vert="eaVer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fld id="{EA02CEAE-5CBD-45E6-B6CD-95732EA66380}" type="datetimeFigureOut">
              <a:rPr lang="da-DK" smtClean="0"/>
              <a:t>20-06-2023</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D404D78-E3B8-48A3-986F-28EB84DB282F}" type="slidenum">
              <a:rPr lang="da-DK" smtClean="0"/>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9"/>
            <a:ext cx="1981200" cy="5851525"/>
          </a:xfrm>
        </p:spPr>
        <p:txBody>
          <a:bodyPr vert="eaVert" anchor="ctr"/>
          <a:lstStyle/>
          <a:p>
            <a:r>
              <a:rPr kumimoji="0" lang="da-DK"/>
              <a:t>Klik for at redigere titeltypografi i masteren</a:t>
            </a:r>
            <a:endParaRPr kumimoji="0" lang="en-US"/>
          </a:p>
        </p:txBody>
      </p:sp>
      <p:sp>
        <p:nvSpPr>
          <p:cNvPr id="3" name="Pladsholder til lodret titel 2"/>
          <p:cNvSpPr>
            <a:spLocks noGrp="1"/>
          </p:cNvSpPr>
          <p:nvPr>
            <p:ph type="body" orient="vert" idx="1"/>
          </p:nvPr>
        </p:nvSpPr>
        <p:spPr>
          <a:xfrm>
            <a:off x="609600" y="274639"/>
            <a:ext cx="5867400" cy="5851525"/>
          </a:xfrm>
        </p:spPr>
        <p:txBody>
          <a:bodyPr vert="eaVer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fld id="{EA02CEAE-5CBD-45E6-B6CD-95732EA66380}" type="datetimeFigureOut">
              <a:rPr lang="da-DK" smtClean="0"/>
              <a:t>20-06-2023</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D404D78-E3B8-48A3-986F-28EB84DB282F}" type="slidenum">
              <a:rPr lang="da-DK" smtClean="0"/>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titeltypografi i masteren</a:t>
            </a:r>
            <a:endParaRPr kumimoji="0" lang="en-US"/>
          </a:p>
        </p:txBody>
      </p:sp>
      <p:sp>
        <p:nvSpPr>
          <p:cNvPr id="3" name="Pladsholder til indhold 2"/>
          <p:cNvSpPr>
            <a:spLocks noGrp="1"/>
          </p:cNvSpPr>
          <p:nvPr>
            <p:ph idx="1"/>
          </p:nvPr>
        </p:nvSpPr>
        <p:spPr/>
        <p:txBody>
          <a:bodyPr/>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fld id="{EA02CEAE-5CBD-45E6-B6CD-95732EA66380}" type="datetimeFigureOut">
              <a:rPr lang="da-DK" smtClean="0"/>
              <a:t>20-06-2023</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D404D78-E3B8-48A3-986F-28EB84DB282F}" type="slidenum">
              <a:rPr lang="da-DK" smtClean="0"/>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14" name="Kombinationstegning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Kombinationstegning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Kombinationstegning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Kombinationstegning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Kombinationstegning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Kombinationstegning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Kombinationstegning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Kombinationstegning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Kombinationstegning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Kombinationstegning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Kombinationstegning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Kombinationstegning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Kombinationstegning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Kombinationstegning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Kombinationstegning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Pladsholder til tekst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da-DK"/>
              <a:t>Klik for at redigere typografi i masteren</a:t>
            </a:r>
          </a:p>
        </p:txBody>
      </p:sp>
      <p:sp>
        <p:nvSpPr>
          <p:cNvPr id="4" name="Pladsholder til dato 3"/>
          <p:cNvSpPr>
            <a:spLocks noGrp="1"/>
          </p:cNvSpPr>
          <p:nvPr>
            <p:ph type="dt" sz="half" idx="10"/>
          </p:nvPr>
        </p:nvSpPr>
        <p:spPr/>
        <p:txBody>
          <a:bodyPr/>
          <a:lstStyle/>
          <a:p>
            <a:fld id="{EA02CEAE-5CBD-45E6-B6CD-95732EA66380}" type="datetimeFigureOut">
              <a:rPr lang="da-DK" smtClean="0"/>
              <a:t>20-06-2023</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D404D78-E3B8-48A3-986F-28EB84DB282F}" type="slidenum">
              <a:rPr lang="da-DK" smtClean="0"/>
              <a:t>‹nr.›</a:t>
            </a:fld>
            <a:endParaRPr lang="da-DK"/>
          </a:p>
        </p:txBody>
      </p:sp>
      <p:sp>
        <p:nvSpPr>
          <p:cNvPr id="7" name="Rektangel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da-DK"/>
              <a:t>Klik for at redigere titeltypografi i masteren</a:t>
            </a:r>
            <a:endParaRPr kumimoji="0" lang="en-US"/>
          </a:p>
        </p:txBody>
      </p:sp>
      <p:sp>
        <p:nvSpPr>
          <p:cNvPr id="8" name="Rektangel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ktangel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ktangel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ktangel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ktangel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a:xfrm>
            <a:off x="457200" y="512064"/>
            <a:ext cx="8229600" cy="914400"/>
          </a:xfrm>
        </p:spPr>
        <p:txBody>
          <a:bodyPr/>
          <a:lstStyle/>
          <a:p>
            <a:r>
              <a:rPr kumimoji="0" lang="da-DK"/>
              <a:t>Klik for at redigere titeltypografi i masteren</a:t>
            </a:r>
            <a:endParaRPr kumimoji="0" lang="en-US"/>
          </a:p>
        </p:txBody>
      </p:sp>
      <p:sp>
        <p:nvSpPr>
          <p:cNvPr id="3" name="Pladsholder til indhold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indhold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5" name="Pladsholder til dato 4"/>
          <p:cNvSpPr>
            <a:spLocks noGrp="1"/>
          </p:cNvSpPr>
          <p:nvPr>
            <p:ph type="dt" sz="half" idx="10"/>
          </p:nvPr>
        </p:nvSpPr>
        <p:spPr/>
        <p:txBody>
          <a:bodyPr/>
          <a:lstStyle/>
          <a:p>
            <a:fld id="{EA02CEAE-5CBD-45E6-B6CD-95732EA66380}" type="datetimeFigureOut">
              <a:rPr lang="da-DK" smtClean="0"/>
              <a:t>20-06-2023</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9D404D78-E3B8-48A3-986F-28EB84DB282F}" type="slidenum">
              <a:rPr lang="da-DK" smtClean="0"/>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Sammenligning">
    <p:spTree>
      <p:nvGrpSpPr>
        <p:cNvPr id="1" name=""/>
        <p:cNvGrpSpPr/>
        <p:nvPr/>
      </p:nvGrpSpPr>
      <p:grpSpPr>
        <a:xfrm>
          <a:off x="0" y="0"/>
          <a:ext cx="0" cy="0"/>
          <a:chOff x="0" y="0"/>
          <a:chExt cx="0" cy="0"/>
        </a:xfrm>
      </p:grpSpPr>
      <p:sp>
        <p:nvSpPr>
          <p:cNvPr id="25" name="Rektangel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504824" y="512064"/>
            <a:ext cx="7772400" cy="914400"/>
          </a:xfrm>
        </p:spPr>
        <p:txBody>
          <a:bodyPr anchor="t"/>
          <a:lstStyle>
            <a:lvl1pPr>
              <a:defRPr sz="4000"/>
            </a:lvl1pPr>
            <a:extLst/>
          </a:lstStyle>
          <a:p>
            <a:r>
              <a:rPr kumimoji="0" lang="da-DK"/>
              <a:t>Klik for at redigere titeltypografi i masteren</a:t>
            </a:r>
            <a:endParaRPr kumimoji="0" lang="en-US"/>
          </a:p>
        </p:txBody>
      </p:sp>
      <p:sp>
        <p:nvSpPr>
          <p:cNvPr id="3" name="Pladsholder til tekst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da-DK"/>
              <a:t>Klik for at redigere typografi i masteren</a:t>
            </a:r>
          </a:p>
        </p:txBody>
      </p:sp>
      <p:sp>
        <p:nvSpPr>
          <p:cNvPr id="4" name="Pladsholder til tekst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da-DK"/>
              <a:t>Klik for at redigere typografi i masteren</a:t>
            </a:r>
          </a:p>
        </p:txBody>
      </p:sp>
      <p:sp>
        <p:nvSpPr>
          <p:cNvPr id="5" name="Pladsholder til indhold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6" name="Pladsholder til indhold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7" name="Pladsholder til dato 6"/>
          <p:cNvSpPr>
            <a:spLocks noGrp="1"/>
          </p:cNvSpPr>
          <p:nvPr>
            <p:ph type="dt" sz="half" idx="10"/>
          </p:nvPr>
        </p:nvSpPr>
        <p:spPr/>
        <p:txBody>
          <a:bodyPr/>
          <a:lstStyle/>
          <a:p>
            <a:fld id="{EA02CEAE-5CBD-45E6-B6CD-95732EA66380}" type="datetimeFigureOut">
              <a:rPr lang="da-DK" smtClean="0"/>
              <a:t>20-06-2023</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9D404D78-E3B8-48A3-986F-28EB84DB282F}" type="slidenum">
              <a:rPr lang="da-DK" smtClean="0"/>
              <a:t>‹nr.›</a:t>
            </a:fld>
            <a:endParaRPr lang="da-DK"/>
          </a:p>
        </p:txBody>
      </p:sp>
      <p:sp>
        <p:nvSpPr>
          <p:cNvPr id="16" name="Rektangel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ktangel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ktangel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ktangel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ktangel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ktangel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ktangel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ktangel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ktangel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914400" y="512064"/>
            <a:ext cx="7772400" cy="914400"/>
          </a:xfrm>
        </p:spPr>
        <p:txBody>
          <a:bodyPr/>
          <a:lstStyle>
            <a:lvl1pPr>
              <a:defRPr sz="4000" cap="none" baseline="0"/>
            </a:lvl1pPr>
            <a:extLst/>
          </a:lstStyle>
          <a:p>
            <a:r>
              <a:rPr kumimoji="0" lang="da-DK"/>
              <a:t>Klik for at redigere titeltypografi i masteren</a:t>
            </a:r>
            <a:endParaRPr kumimoji="0" lang="en-US"/>
          </a:p>
        </p:txBody>
      </p:sp>
      <p:sp>
        <p:nvSpPr>
          <p:cNvPr id="3" name="Pladsholder til dato 2"/>
          <p:cNvSpPr>
            <a:spLocks noGrp="1"/>
          </p:cNvSpPr>
          <p:nvPr>
            <p:ph type="dt" sz="half" idx="10"/>
          </p:nvPr>
        </p:nvSpPr>
        <p:spPr/>
        <p:txBody>
          <a:bodyPr/>
          <a:lstStyle/>
          <a:p>
            <a:fld id="{EA02CEAE-5CBD-45E6-B6CD-95732EA66380}" type="datetimeFigureOut">
              <a:rPr lang="da-DK" smtClean="0"/>
              <a:t>20-06-2023</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9D404D78-E3B8-48A3-986F-28EB84DB282F}" type="slidenum">
              <a:rPr lang="da-DK" smtClean="0"/>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EA02CEAE-5CBD-45E6-B6CD-95732EA66380}" type="datetimeFigureOut">
              <a:rPr lang="da-DK" smtClean="0"/>
              <a:t>20-06-2023</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9D404D78-E3B8-48A3-986F-28EB84DB282F}" type="slidenum">
              <a:rPr lang="da-DK" smtClean="0"/>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685800" y="273050"/>
            <a:ext cx="8229600" cy="1162050"/>
          </a:xfrm>
        </p:spPr>
        <p:txBody>
          <a:bodyPr anchor="ctr"/>
          <a:lstStyle>
            <a:lvl1pPr algn="l">
              <a:buNone/>
              <a:defRPr sz="3600" b="0"/>
            </a:lvl1pPr>
            <a:extLst/>
          </a:lstStyle>
          <a:p>
            <a:r>
              <a:rPr kumimoji="0" lang="da-DK"/>
              <a:t>Klik for at redigere titeltypografi i masteren</a:t>
            </a:r>
            <a:endParaRPr kumimoji="0" lang="en-US"/>
          </a:p>
        </p:txBody>
      </p:sp>
      <p:sp>
        <p:nvSpPr>
          <p:cNvPr id="3" name="Pladsholder til tekst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da-DK"/>
              <a:t>Klik for at redigere typografi i masteren</a:t>
            </a:r>
          </a:p>
        </p:txBody>
      </p:sp>
      <p:sp>
        <p:nvSpPr>
          <p:cNvPr id="4" name="Pladsholder til indhold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5" name="Pladsholder til dato 4"/>
          <p:cNvSpPr>
            <a:spLocks noGrp="1"/>
          </p:cNvSpPr>
          <p:nvPr>
            <p:ph type="dt" sz="half" idx="10"/>
          </p:nvPr>
        </p:nvSpPr>
        <p:spPr/>
        <p:txBody>
          <a:bodyPr/>
          <a:lstStyle/>
          <a:p>
            <a:fld id="{EA02CEAE-5CBD-45E6-B6CD-95732EA66380}" type="datetimeFigureOut">
              <a:rPr lang="da-DK" smtClean="0"/>
              <a:t>20-06-2023</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9D404D78-E3B8-48A3-986F-28EB84DB282F}" type="slidenum">
              <a:rPr lang="da-DK" smtClean="0"/>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8" name="Rektangel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Lige forbindelse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uppe 9"/>
          <p:cNvGrpSpPr/>
          <p:nvPr/>
        </p:nvGrpSpPr>
        <p:grpSpPr>
          <a:xfrm rot="5400000">
            <a:off x="8514581" y="1219200"/>
            <a:ext cx="132763" cy="128466"/>
            <a:chOff x="6668087" y="1297746"/>
            <a:chExt cx="161840" cy="156602"/>
          </a:xfrm>
        </p:grpSpPr>
        <p:cxnSp>
          <p:nvCxnSpPr>
            <p:cNvPr id="15" name="Lige forbindelse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Lige forbindelse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Lige forbindelse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el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da-DK"/>
              <a:t>Klik for at redigere titeltypografi i masteren</a:t>
            </a:r>
            <a:endParaRPr kumimoji="0" lang="en-US"/>
          </a:p>
        </p:txBody>
      </p:sp>
      <p:sp>
        <p:nvSpPr>
          <p:cNvPr id="3" name="Pladsholder til billed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da-DK"/>
              <a:t>Klik på ikonet for at tilføje et billede</a:t>
            </a:r>
            <a:endParaRPr kumimoji="0" lang="en-US"/>
          </a:p>
        </p:txBody>
      </p:sp>
      <p:sp>
        <p:nvSpPr>
          <p:cNvPr id="4" name="Pladsholder til tekst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da-DK"/>
              <a:t>Klik for at redigere typografi i masteren</a:t>
            </a:r>
          </a:p>
        </p:txBody>
      </p:sp>
      <p:grpSp>
        <p:nvGrpSpPr>
          <p:cNvPr id="14" name="Gruppe 13"/>
          <p:cNvGrpSpPr/>
          <p:nvPr/>
        </p:nvGrpSpPr>
        <p:grpSpPr>
          <a:xfrm rot="5400000">
            <a:off x="8666981" y="1371600"/>
            <a:ext cx="132763" cy="128466"/>
            <a:chOff x="6668087" y="1297746"/>
            <a:chExt cx="161840" cy="156602"/>
          </a:xfrm>
        </p:grpSpPr>
        <p:cxnSp>
          <p:nvCxnSpPr>
            <p:cNvPr id="11" name="Lige forbindelse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Lige forbindelse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Lige forbindelse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uppe 17"/>
          <p:cNvGrpSpPr/>
          <p:nvPr/>
        </p:nvGrpSpPr>
        <p:grpSpPr>
          <a:xfrm rot="5400000">
            <a:off x="8320088" y="1474763"/>
            <a:ext cx="132763" cy="128466"/>
            <a:chOff x="6668087" y="1297746"/>
            <a:chExt cx="161840" cy="156602"/>
          </a:xfrm>
        </p:grpSpPr>
        <p:cxnSp>
          <p:nvCxnSpPr>
            <p:cNvPr id="19" name="Lige forbindelse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Lige forbindelse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Lige forbindelse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Pladsholder til dato 4"/>
          <p:cNvSpPr>
            <a:spLocks noGrp="1"/>
          </p:cNvSpPr>
          <p:nvPr>
            <p:ph type="dt" sz="half" idx="10"/>
          </p:nvPr>
        </p:nvSpPr>
        <p:spPr>
          <a:xfrm>
            <a:off x="6477000" y="55499"/>
            <a:ext cx="2133600" cy="365125"/>
          </a:xfrm>
        </p:spPr>
        <p:txBody>
          <a:bodyPr/>
          <a:lstStyle/>
          <a:p>
            <a:fld id="{EA02CEAE-5CBD-45E6-B6CD-95732EA66380}" type="datetimeFigureOut">
              <a:rPr lang="da-DK" smtClean="0"/>
              <a:t>20-06-2023</a:t>
            </a:fld>
            <a:endParaRPr lang="da-DK"/>
          </a:p>
        </p:txBody>
      </p:sp>
      <p:sp>
        <p:nvSpPr>
          <p:cNvPr id="6" name="Pladsholder til sidefod 5"/>
          <p:cNvSpPr>
            <a:spLocks noGrp="1"/>
          </p:cNvSpPr>
          <p:nvPr>
            <p:ph type="ftr" sz="quarter" idx="11"/>
          </p:nvPr>
        </p:nvSpPr>
        <p:spPr>
          <a:xfrm>
            <a:off x="914400" y="55499"/>
            <a:ext cx="5562600" cy="365125"/>
          </a:xfrm>
        </p:spPr>
        <p:txBody>
          <a:bodyPr/>
          <a:lstStyle/>
          <a:p>
            <a:endParaRPr lang="da-DK"/>
          </a:p>
        </p:txBody>
      </p:sp>
      <p:sp>
        <p:nvSpPr>
          <p:cNvPr id="7" name="Pladsholder til diasnummer 6"/>
          <p:cNvSpPr>
            <a:spLocks noGrp="1"/>
          </p:cNvSpPr>
          <p:nvPr>
            <p:ph type="sldNum" sz="quarter" idx="12"/>
          </p:nvPr>
        </p:nvSpPr>
        <p:spPr>
          <a:xfrm>
            <a:off x="8610600" y="55499"/>
            <a:ext cx="457200" cy="365125"/>
          </a:xfrm>
        </p:spPr>
        <p:txBody>
          <a:bodyPr/>
          <a:lstStyle/>
          <a:p>
            <a:fld id="{9D404D78-E3B8-48A3-986F-28EB84DB282F}" type="slidenum">
              <a:rPr lang="da-DK" smtClean="0"/>
              <a:t>‹nr.›</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ktangel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ktangel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ktangel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ktangel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ktangel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ktangel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ktangel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ktangel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ktangel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Pladsholder til titel 21"/>
          <p:cNvSpPr>
            <a:spLocks noGrp="1"/>
          </p:cNvSpPr>
          <p:nvPr>
            <p:ph type="title"/>
          </p:nvPr>
        </p:nvSpPr>
        <p:spPr>
          <a:xfrm>
            <a:off x="914400" y="512064"/>
            <a:ext cx="7772400" cy="914400"/>
          </a:xfrm>
          <a:prstGeom prst="rect">
            <a:avLst/>
          </a:prstGeom>
        </p:spPr>
        <p:txBody>
          <a:bodyPr vert="horz" anchor="t">
            <a:noAutofit/>
          </a:bodyPr>
          <a:lstStyle/>
          <a:p>
            <a:r>
              <a:rPr kumimoji="0" lang="da-DK"/>
              <a:t>Klik for at redigere titeltypografi i masteren</a:t>
            </a:r>
            <a:endParaRPr kumimoji="0" lang="en-US"/>
          </a:p>
        </p:txBody>
      </p:sp>
      <p:sp>
        <p:nvSpPr>
          <p:cNvPr id="13" name="Pladsholder til tekst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da-DK"/>
              <a:t>Klik for at redigere typografi i masteren</a:t>
            </a:r>
          </a:p>
          <a:p>
            <a:pPr lvl="1" eaLnBrk="1" latinLnBrk="0" hangingPunct="1"/>
            <a:r>
              <a:rPr kumimoji="0" lang="da-DK"/>
              <a:t>Andet niveau</a:t>
            </a:r>
          </a:p>
          <a:p>
            <a:pPr lvl="2" eaLnBrk="1" latinLnBrk="0" hangingPunct="1"/>
            <a:r>
              <a:rPr kumimoji="0" lang="da-DK"/>
              <a:t>Tredje niveau</a:t>
            </a:r>
          </a:p>
          <a:p>
            <a:pPr lvl="3" eaLnBrk="1" latinLnBrk="0" hangingPunct="1"/>
            <a:r>
              <a:rPr kumimoji="0" lang="da-DK"/>
              <a:t>Fjerde niveau</a:t>
            </a:r>
          </a:p>
          <a:p>
            <a:pPr lvl="4" eaLnBrk="1" latinLnBrk="0" hangingPunct="1"/>
            <a:r>
              <a:rPr kumimoji="0" lang="da-DK"/>
              <a:t>Femte niveau</a:t>
            </a:r>
            <a:endParaRPr kumimoji="0" lang="en-US"/>
          </a:p>
        </p:txBody>
      </p:sp>
      <p:sp>
        <p:nvSpPr>
          <p:cNvPr id="14" name="Pladsholder til dato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EA02CEAE-5CBD-45E6-B6CD-95732EA66380}" type="datetimeFigureOut">
              <a:rPr lang="da-DK" smtClean="0"/>
              <a:t>20-06-2023</a:t>
            </a:fld>
            <a:endParaRPr lang="da-DK"/>
          </a:p>
        </p:txBody>
      </p:sp>
      <p:sp>
        <p:nvSpPr>
          <p:cNvPr id="3" name="Pladsholder til sidefod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da-DK"/>
          </a:p>
        </p:txBody>
      </p:sp>
      <p:sp>
        <p:nvSpPr>
          <p:cNvPr id="23" name="Pladsholder til diasnumm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9D404D78-E3B8-48A3-986F-28EB84DB282F}" type="slidenum">
              <a:rPr lang="da-DK" smtClean="0"/>
              <a:t>‹nr.›</a:t>
            </a:fld>
            <a:endParaRPr lang="da-DK"/>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jensen-company.dk/guide-til-den-rigtige-led-paere" TargetMode="External"/><Relationship Id="rId2" Type="http://schemas.openxmlformats.org/officeDocument/2006/relationships/hyperlink" Target="https://www.greenline.dk/artikler/guide-til-at-vaelge-den-rigtige-led-paere?gclid=Cj0KCQjwnMWkBhDLARIsAHBOftpF0CvWeO5nARYsxxGny6CGKzAf0Q11qCwGlmEfPaSCiN9hGV6Ws-UaAk-gEALw_wcB"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a:t>Watt Vs. Lumen, </a:t>
            </a:r>
            <a:r>
              <a:rPr lang="da-DK" dirty="0" err="1"/>
              <a:t>Ra</a:t>
            </a:r>
            <a:r>
              <a:rPr lang="da-DK" dirty="0"/>
              <a:t> og Kelvin</a:t>
            </a:r>
          </a:p>
        </p:txBody>
      </p:sp>
      <p:sp>
        <p:nvSpPr>
          <p:cNvPr id="3" name="Undertitel 2"/>
          <p:cNvSpPr>
            <a:spLocks noGrp="1"/>
          </p:cNvSpPr>
          <p:nvPr>
            <p:ph type="subTitle" idx="1"/>
          </p:nvPr>
        </p:nvSpPr>
        <p:spPr/>
        <p:txBody>
          <a:bodyPr>
            <a:normAutofit/>
          </a:bodyPr>
          <a:lstStyle/>
          <a:p>
            <a:r>
              <a:rPr lang="da-DK" sz="6000" dirty="0"/>
              <a:t>Noget om lys: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dsholder til indhold 4">
            <a:extLst>
              <a:ext uri="{FF2B5EF4-FFF2-40B4-BE49-F238E27FC236}">
                <a16:creationId xmlns:a16="http://schemas.microsoft.com/office/drawing/2014/main" id="{ECE31FAA-B362-6BFE-AC1B-491728EFCD80}"/>
              </a:ext>
            </a:extLst>
          </p:cNvPr>
          <p:cNvPicPr>
            <a:picLocks noGrp="1" noChangeAspect="1"/>
          </p:cNvPicPr>
          <p:nvPr>
            <p:ph idx="1"/>
          </p:nvPr>
        </p:nvPicPr>
        <p:blipFill>
          <a:blip r:embed="rId2"/>
          <a:stretch>
            <a:fillRect/>
          </a:stretch>
        </p:blipFill>
        <p:spPr>
          <a:xfrm>
            <a:off x="899592" y="1556792"/>
            <a:ext cx="7640116" cy="1438476"/>
          </a:xfrm>
        </p:spPr>
      </p:pic>
    </p:spTree>
    <p:extLst>
      <p:ext uri="{BB962C8B-B14F-4D97-AF65-F5344CB8AC3E}">
        <p14:creationId xmlns:p14="http://schemas.microsoft.com/office/powerpoint/2010/main" val="278217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p:cNvSpPr>
            <a:spLocks noGrp="1"/>
          </p:cNvSpPr>
          <p:nvPr>
            <p:ph type="body" idx="1"/>
          </p:nvPr>
        </p:nvSpPr>
        <p:spPr>
          <a:xfrm>
            <a:off x="706902" y="1351672"/>
            <a:ext cx="7969554" cy="4741624"/>
          </a:xfrm>
        </p:spPr>
        <p:txBody>
          <a:bodyPr>
            <a:normAutofit/>
          </a:bodyPr>
          <a:lstStyle/>
          <a:p>
            <a:r>
              <a:rPr lang="da-DK" dirty="0">
                <a:hlinkClick r:id="rId2"/>
              </a:rPr>
              <a:t>https://www.greenline.dk/artikler/guide-til-at-vaelge-den-rigtige-led-paere?gclid=Cj0KCQjwnMWkBhDLARIsAHBOftpF0CvWeO5nARYsxxGny6CGKzAf0Q11qCwGlmEfPaSCiN9hGV6Ws-UaAk-gEALw_wcB</a:t>
            </a:r>
            <a:endParaRPr lang="da-DK" dirty="0"/>
          </a:p>
          <a:p>
            <a:endParaRPr lang="da-DK" dirty="0"/>
          </a:p>
          <a:p>
            <a:endParaRPr lang="da-DK" dirty="0"/>
          </a:p>
        </p:txBody>
      </p:sp>
      <p:sp>
        <p:nvSpPr>
          <p:cNvPr id="3" name="Titel 2"/>
          <p:cNvSpPr>
            <a:spLocks noGrp="1"/>
          </p:cNvSpPr>
          <p:nvPr>
            <p:ph type="title"/>
          </p:nvPr>
        </p:nvSpPr>
        <p:spPr/>
        <p:txBody>
          <a:bodyPr/>
          <a:lstStyle/>
          <a:p>
            <a:r>
              <a:rPr lang="da-DK" b="1" dirty="0"/>
              <a:t>Find den rigtige lyskilde</a:t>
            </a:r>
            <a:br>
              <a:rPr lang="da-DK" b="1" dirty="0"/>
            </a:br>
            <a:br>
              <a:rPr lang="da-DK" b="1" dirty="0"/>
            </a:br>
            <a:br>
              <a:rPr lang="da-DK" b="1" dirty="0"/>
            </a:br>
            <a:br>
              <a:rPr lang="da-DK" b="1"/>
            </a:br>
            <a:r>
              <a:rPr lang="da-DK" b="1">
                <a:hlinkClick r:id="rId3"/>
              </a:rPr>
              <a:t>https://www.jensen-company.dk/guide-til-den-rigtige-led-paere</a:t>
            </a:r>
            <a:br>
              <a:rPr lang="da-DK" b="1"/>
            </a:br>
            <a:br>
              <a:rPr lang="da-DK" b="1"/>
            </a:br>
            <a:br>
              <a:rPr lang="da-DK" b="1" dirty="0"/>
            </a:br>
            <a:br>
              <a:rPr lang="da-DK" b="1" dirty="0"/>
            </a:br>
            <a:br>
              <a:rPr lang="da-DK" b="1" dirty="0"/>
            </a:br>
            <a:br>
              <a:rPr lang="da-DK" b="1" dirty="0"/>
            </a:br>
            <a:br>
              <a:rPr lang="da-DK" b="1" dirty="0"/>
            </a:br>
            <a:br>
              <a:rPr lang="da-DK" b="1" dirty="0"/>
            </a:br>
            <a:br>
              <a:rPr lang="da-DK" b="1" dirty="0"/>
            </a:br>
            <a:br>
              <a:rPr lang="da-DK" b="1" dirty="0"/>
            </a:br>
            <a:br>
              <a:rPr lang="da-DK" b="1" dirty="0"/>
            </a:br>
            <a:br>
              <a:rPr lang="da-DK" b="1" dirty="0"/>
            </a:br>
            <a:endParaRPr lang="da-DK"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a:t>Watt Vs. Lumen, </a:t>
            </a:r>
            <a:r>
              <a:rPr lang="da-DK" b="1" dirty="0" err="1"/>
              <a:t>Ra</a:t>
            </a:r>
            <a:r>
              <a:rPr lang="da-DK" b="1" dirty="0"/>
              <a:t> og Kelvin</a:t>
            </a:r>
            <a:br>
              <a:rPr lang="da-DK" b="1" dirty="0"/>
            </a:br>
            <a:endParaRPr lang="da-DK" dirty="0"/>
          </a:p>
        </p:txBody>
      </p:sp>
      <p:sp>
        <p:nvSpPr>
          <p:cNvPr id="3" name="Pladsholder til indhold 2"/>
          <p:cNvSpPr>
            <a:spLocks noGrp="1"/>
          </p:cNvSpPr>
          <p:nvPr>
            <p:ph idx="1"/>
          </p:nvPr>
        </p:nvSpPr>
        <p:spPr>
          <a:xfrm>
            <a:off x="539552" y="1783560"/>
            <a:ext cx="8352928" cy="4957808"/>
          </a:xfrm>
        </p:spPr>
        <p:txBody>
          <a:bodyPr>
            <a:normAutofit fontScale="55000" lnSpcReduction="20000"/>
          </a:bodyPr>
          <a:lstStyle/>
          <a:p>
            <a:r>
              <a:rPr lang="da-DK" b="1" dirty="0"/>
              <a:t>Lys fra LED, gløde-, halogen- og sparepærer fremkommer på meget forskellige måder. Derfor giver det ikke længere mening at tale om antallet af watt, hvis du vil beskrive det lys, lyskilderne giver</a:t>
            </a:r>
            <a:r>
              <a:rPr lang="da-DK" dirty="0"/>
              <a:t> </a:t>
            </a:r>
            <a:br>
              <a:rPr lang="da-DK" dirty="0"/>
            </a:br>
            <a:br>
              <a:rPr lang="da-DK" dirty="0"/>
            </a:br>
            <a:r>
              <a:rPr lang="da-DK" dirty="0"/>
              <a:t>3. oktober 2015 </a:t>
            </a:r>
            <a:br>
              <a:rPr lang="da-DK" dirty="0"/>
            </a:br>
            <a:br>
              <a:rPr lang="da-DK" dirty="0"/>
            </a:br>
            <a:r>
              <a:rPr lang="da-DK" dirty="0"/>
              <a:t>Når det kommer til lyskilder som halogenpærer, sparepærer og LED, bør du vende dig til at beskrive det lys, som de giver med nogle andre karakteristika end antallet af Watt.</a:t>
            </a:r>
          </a:p>
          <a:p>
            <a:r>
              <a:rPr lang="da-DK" dirty="0"/>
              <a:t>Lys fra halogenpærer, sparepærer og LED genereres på 3 forskellige måder. Hvis du vil sammenligne lyskilderne både med hinanden og glødepæren, som vi kender bedst - bør du bruge disse værdier:</a:t>
            </a:r>
          </a:p>
          <a:p>
            <a:r>
              <a:rPr lang="da-DK" b="1" dirty="0"/>
              <a:t>Farvetemperaturen</a:t>
            </a:r>
            <a:r>
              <a:rPr lang="da-DK" dirty="0"/>
              <a:t>, der måles </a:t>
            </a:r>
            <a:r>
              <a:rPr lang="da-DK" b="1" dirty="0"/>
              <a:t>i Kelvin (K)</a:t>
            </a:r>
            <a:endParaRPr lang="da-DK" dirty="0"/>
          </a:p>
          <a:p>
            <a:r>
              <a:rPr lang="da-DK" b="1" dirty="0"/>
              <a:t>Farvegengivelsen</a:t>
            </a:r>
            <a:r>
              <a:rPr lang="da-DK" dirty="0"/>
              <a:t>, der måles i </a:t>
            </a:r>
            <a:r>
              <a:rPr lang="da-DK" b="1" dirty="0" err="1"/>
              <a:t>Ra</a:t>
            </a:r>
            <a:endParaRPr lang="da-DK" dirty="0"/>
          </a:p>
          <a:p>
            <a:r>
              <a:rPr lang="da-DK" b="1" dirty="0" err="1"/>
              <a:t>Lysstrømmen</a:t>
            </a:r>
            <a:r>
              <a:rPr lang="da-DK" dirty="0"/>
              <a:t>, dvs. den totale mængde lys, der udsendes fra lyskilden, nemlig den såkaldte </a:t>
            </a:r>
            <a:r>
              <a:rPr lang="da-DK" b="1" dirty="0"/>
              <a:t>lumenværdi (</a:t>
            </a:r>
            <a:r>
              <a:rPr lang="da-DK" b="1" dirty="0" err="1"/>
              <a:t>lm</a:t>
            </a:r>
            <a:r>
              <a:rPr lang="da-DK" b="1" dirty="0"/>
              <a:t>)</a:t>
            </a:r>
            <a:endParaRPr lang="da-DK" dirty="0"/>
          </a:p>
          <a:p>
            <a:r>
              <a:rPr lang="da-DK" dirty="0"/>
              <a:t> </a:t>
            </a:r>
          </a:p>
          <a:p>
            <a:r>
              <a:rPr lang="da-DK" b="1" dirty="0"/>
              <a:t>Bliv klogere på, hvordan du sammenligner og vælger de rigtige lyskilder i denne lille guide!</a:t>
            </a:r>
            <a:endParaRPr lang="da-DK" dirty="0"/>
          </a:p>
          <a:p>
            <a:endParaRPr lang="da-DK"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a:t>Kelvin (k) - Farvetemperatur</a:t>
            </a:r>
            <a:br>
              <a:rPr lang="da-DK" b="1" dirty="0"/>
            </a:br>
            <a:endParaRPr lang="da-DK" dirty="0"/>
          </a:p>
        </p:txBody>
      </p:sp>
      <p:sp>
        <p:nvSpPr>
          <p:cNvPr id="3" name="Pladsholder til indhold 2"/>
          <p:cNvSpPr>
            <a:spLocks noGrp="1"/>
          </p:cNvSpPr>
          <p:nvPr>
            <p:ph idx="1"/>
          </p:nvPr>
        </p:nvSpPr>
        <p:spPr/>
        <p:txBody>
          <a:bodyPr>
            <a:normAutofit fontScale="55000" lnSpcReduction="20000"/>
          </a:bodyPr>
          <a:lstStyle/>
          <a:p>
            <a:r>
              <a:rPr lang="da-DK" dirty="0"/>
              <a:t>Farvetemperatur måles i Kelvin (K) og er et udtryk for, hvilken farve lyset har. Jo højere Kelvintemperatur, desto hvidere er lyset. Høje farvetemperaturer kaldes kolde farver, og lave temperaturer kaldes varme farver.</a:t>
            </a:r>
          </a:p>
          <a:p>
            <a:r>
              <a:rPr lang="da-DK" dirty="0"/>
              <a:t> </a:t>
            </a:r>
          </a:p>
          <a:p>
            <a:r>
              <a:rPr lang="da-DK" dirty="0"/>
              <a:t>Glødepæren har typisk en farvetemperatur på 2400-2900 K.</a:t>
            </a:r>
          </a:p>
          <a:p>
            <a:r>
              <a:rPr lang="da-DK" dirty="0"/>
              <a:t> </a:t>
            </a:r>
          </a:p>
          <a:p>
            <a:r>
              <a:rPr lang="da-DK" dirty="0"/>
              <a:t>Halogenpæren har typisk en farvetemperatur på 2700-3100 K.</a:t>
            </a:r>
          </a:p>
          <a:p>
            <a:r>
              <a:rPr lang="da-DK" dirty="0"/>
              <a:t> </a:t>
            </a:r>
          </a:p>
          <a:p>
            <a:r>
              <a:rPr lang="da-DK" dirty="0"/>
              <a:t>Sparepæren har typisk en farvetemperatur på 2700 K (farve 827) eller 2500 K (farve 825).</a:t>
            </a:r>
          </a:p>
          <a:p>
            <a:r>
              <a:rPr lang="da-DK" dirty="0"/>
              <a:t> </a:t>
            </a:r>
          </a:p>
          <a:p>
            <a:r>
              <a:rPr lang="da-DK" dirty="0" err="1"/>
              <a:t>LED'ens</a:t>
            </a:r>
            <a:r>
              <a:rPr lang="da-DK" dirty="0"/>
              <a:t> farvetemperatur afhænger af valg af diode. De fleste lysdioder produceres med en temperatur på 3000-8000 K.</a:t>
            </a:r>
          </a:p>
          <a:p>
            <a:r>
              <a:rPr lang="da-DK" dirty="0"/>
              <a:t> </a:t>
            </a:r>
          </a:p>
          <a:p>
            <a:r>
              <a:rPr lang="da-DK" dirty="0"/>
              <a:t>NB: Dioderne belægges med fosfat for at gøre lyset mere varmt (2400-2900 K)</a:t>
            </a:r>
          </a:p>
          <a:p>
            <a:endParaRPr lang="da-DK"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dsholder til indhold 4">
            <a:extLst>
              <a:ext uri="{FF2B5EF4-FFF2-40B4-BE49-F238E27FC236}">
                <a16:creationId xmlns:a16="http://schemas.microsoft.com/office/drawing/2014/main" id="{CBF517BC-F57B-C593-27FA-252694E3003C}"/>
              </a:ext>
            </a:extLst>
          </p:cNvPr>
          <p:cNvPicPr>
            <a:picLocks noGrp="1" noChangeAspect="1"/>
          </p:cNvPicPr>
          <p:nvPr>
            <p:ph idx="1"/>
          </p:nvPr>
        </p:nvPicPr>
        <p:blipFill>
          <a:blip r:embed="rId2"/>
          <a:stretch>
            <a:fillRect/>
          </a:stretch>
        </p:blipFill>
        <p:spPr>
          <a:xfrm>
            <a:off x="1259632" y="597173"/>
            <a:ext cx="6454133" cy="5663654"/>
          </a:xfrm>
        </p:spPr>
      </p:pic>
    </p:spTree>
    <p:extLst>
      <p:ext uri="{BB962C8B-B14F-4D97-AF65-F5344CB8AC3E}">
        <p14:creationId xmlns:p14="http://schemas.microsoft.com/office/powerpoint/2010/main" val="2240263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err="1"/>
              <a:t>RA</a:t>
            </a:r>
            <a:r>
              <a:rPr lang="da-DK" b="1" dirty="0"/>
              <a:t> - Farvegengivelse</a:t>
            </a:r>
            <a:br>
              <a:rPr lang="da-DK" b="1" dirty="0"/>
            </a:br>
            <a:endParaRPr lang="da-DK" dirty="0"/>
          </a:p>
        </p:txBody>
      </p:sp>
      <p:sp>
        <p:nvSpPr>
          <p:cNvPr id="3" name="Pladsholder til indhold 2"/>
          <p:cNvSpPr>
            <a:spLocks noGrp="1"/>
          </p:cNvSpPr>
          <p:nvPr>
            <p:ph idx="1"/>
          </p:nvPr>
        </p:nvSpPr>
        <p:spPr>
          <a:xfrm>
            <a:off x="827584" y="1783560"/>
            <a:ext cx="7992888" cy="4813792"/>
          </a:xfrm>
        </p:spPr>
        <p:txBody>
          <a:bodyPr>
            <a:normAutofit fontScale="47500" lnSpcReduction="20000"/>
          </a:bodyPr>
          <a:lstStyle/>
          <a:p>
            <a:r>
              <a:rPr lang="da-DK" dirty="0"/>
              <a:t>Farvegengivelsesindekset, </a:t>
            </a:r>
            <a:r>
              <a:rPr lang="da-DK" dirty="0" err="1"/>
              <a:t>Ra</a:t>
            </a:r>
            <a:r>
              <a:rPr lang="da-DK" dirty="0"/>
              <a:t>, angiver, hvor god lyskilden er til at gengive en række referencefarver. </a:t>
            </a:r>
          </a:p>
          <a:p>
            <a:r>
              <a:rPr lang="da-DK" dirty="0"/>
              <a:t> </a:t>
            </a:r>
          </a:p>
          <a:p>
            <a:r>
              <a:rPr lang="da-DK" dirty="0"/>
              <a:t>Farvegengivelsesindekset går fra 0 til 100, hvor 100 er optimal farvegengivelse. Kun sollyset har en </a:t>
            </a:r>
            <a:r>
              <a:rPr lang="da-DK" dirty="0" err="1"/>
              <a:t>Ra</a:t>
            </a:r>
            <a:r>
              <a:rPr lang="da-DK" dirty="0"/>
              <a:t> værdi på 100. Ifølge Dansk Standard </a:t>
            </a:r>
            <a:r>
              <a:rPr lang="da-DK" dirty="0" err="1"/>
              <a:t>DS700</a:t>
            </a:r>
            <a:r>
              <a:rPr lang="da-DK" dirty="0"/>
              <a:t> skal farvegengivelsen være minimum 80, der hvor mennesker færdes.</a:t>
            </a:r>
          </a:p>
          <a:p>
            <a:r>
              <a:rPr lang="da-DK" dirty="0"/>
              <a:t> </a:t>
            </a:r>
          </a:p>
          <a:p>
            <a:r>
              <a:rPr lang="da-DK" dirty="0"/>
              <a:t>Glødepæren og halogenpæren lyser ved at en glødetråd varmes op. De har begge en </a:t>
            </a:r>
            <a:r>
              <a:rPr lang="da-DK" dirty="0" err="1"/>
              <a:t>Ra</a:t>
            </a:r>
            <a:r>
              <a:rPr lang="da-DK" dirty="0"/>
              <a:t> værdi på 99, og en varm farvetemperatur. Desuden er alle farver repræsenteret i farvespektret. Lyskilderne tænder øjeblikkeligt og kan dæmpes.</a:t>
            </a:r>
          </a:p>
          <a:p>
            <a:r>
              <a:rPr lang="da-DK" dirty="0"/>
              <a:t> </a:t>
            </a:r>
          </a:p>
          <a:p>
            <a:r>
              <a:rPr lang="da-DK" dirty="0"/>
              <a:t>Sparepæren lyser ved, at der sker en elektrisk udladning. Sparepæren har oftest en </a:t>
            </a:r>
            <a:r>
              <a:rPr lang="da-DK" dirty="0" err="1"/>
              <a:t>Ra</a:t>
            </a:r>
            <a:r>
              <a:rPr lang="da-DK" dirty="0"/>
              <a:t> værdi på 80-85 og en varm farvetemperatur. Farverne i det rødlige område er særligt underrepræsenteret, og farverne i det gul/grønne område er særligt overrepræsenteret. Sparepæren tænder langsomt, og kan som udgangspunkt ikke dæmpes.</a:t>
            </a:r>
          </a:p>
          <a:p>
            <a:r>
              <a:rPr lang="da-DK" dirty="0"/>
              <a:t> </a:t>
            </a:r>
          </a:p>
          <a:p>
            <a:r>
              <a:rPr lang="da-DK" dirty="0" err="1"/>
              <a:t>LED'en</a:t>
            </a:r>
            <a:r>
              <a:rPr lang="da-DK" dirty="0"/>
              <a:t> er en elektronisk komponent, som omsætter elektrisk energi til lys. Gode kvalitetsprodukter har en </a:t>
            </a:r>
            <a:r>
              <a:rPr lang="da-DK" dirty="0" err="1"/>
              <a:t>Ra</a:t>
            </a:r>
            <a:r>
              <a:rPr lang="da-DK" dirty="0"/>
              <a:t> værdi på 80-98 og en varm farvetemperatur. Alle farver er repræsenteret. </a:t>
            </a:r>
            <a:r>
              <a:rPr lang="da-DK" dirty="0" err="1"/>
              <a:t>LED'en</a:t>
            </a:r>
            <a:r>
              <a:rPr lang="da-DK" dirty="0"/>
              <a:t> tænder øjeblikkeligt, og findes i </a:t>
            </a:r>
            <a:r>
              <a:rPr lang="da-DK" dirty="0" err="1"/>
              <a:t>dæmpbare</a:t>
            </a:r>
            <a:r>
              <a:rPr lang="da-DK" dirty="0"/>
              <a:t> og ikke </a:t>
            </a:r>
            <a:r>
              <a:rPr lang="da-DK" dirty="0" err="1"/>
              <a:t>dæmpbare</a:t>
            </a:r>
            <a:r>
              <a:rPr lang="da-DK" dirty="0"/>
              <a:t> udgaver.</a:t>
            </a:r>
          </a:p>
          <a:p>
            <a:endParaRPr lang="da-DK"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p:cNvSpPr>
            <a:spLocks noGrp="1"/>
          </p:cNvSpPr>
          <p:nvPr>
            <p:ph type="body" idx="1"/>
          </p:nvPr>
        </p:nvSpPr>
        <p:spPr>
          <a:xfrm>
            <a:off x="706902" y="1351672"/>
            <a:ext cx="8185578" cy="5173672"/>
          </a:xfrm>
        </p:spPr>
        <p:txBody>
          <a:bodyPr/>
          <a:lstStyle/>
          <a:p>
            <a:r>
              <a:rPr lang="da-DK" dirty="0"/>
              <a:t>En stor udfordring ved de forskellige lyskilder i dag er, at vi skal lære at bruge tallet for lumen i stedet for watt. Lumen, der også kaldes lysstrøm, er et mål for den totale mængde lys, der udsendes fra en given lyskilde.</a:t>
            </a:r>
          </a:p>
          <a:p>
            <a:r>
              <a:rPr lang="da-DK" dirty="0"/>
              <a:t> </a:t>
            </a:r>
          </a:p>
          <a:p>
            <a:r>
              <a:rPr lang="da-DK" dirty="0"/>
              <a:t>Med udfasningen af glødepæren har EU fremsat en række krav til, hvor meget lumen en alternativ lyskilde skal have for at blive sidestillet med en glødepære.</a:t>
            </a:r>
          </a:p>
          <a:p>
            <a:r>
              <a:rPr lang="da-DK" dirty="0"/>
              <a:t> </a:t>
            </a:r>
          </a:p>
          <a:p>
            <a:r>
              <a:rPr lang="da-DK" dirty="0"/>
              <a:t>Lumenkravene gør det nemmere at sammenligne alternativerne, og man er sikker på, at </a:t>
            </a:r>
            <a:r>
              <a:rPr lang="da-DK" dirty="0" err="1"/>
              <a:t>lysniveauet</a:t>
            </a:r>
            <a:r>
              <a:rPr lang="da-DK" dirty="0"/>
              <a:t> bevares efter udskiftningen. </a:t>
            </a:r>
          </a:p>
          <a:p>
            <a:r>
              <a:rPr lang="da-DK" dirty="0"/>
              <a:t> </a:t>
            </a:r>
          </a:p>
          <a:p>
            <a:r>
              <a:rPr lang="da-DK" dirty="0"/>
              <a:t>Se værdierne for lumen i nedenstående tabel. Næste billede:</a:t>
            </a:r>
          </a:p>
          <a:p>
            <a:endParaRPr lang="da-DK" dirty="0"/>
          </a:p>
        </p:txBody>
      </p:sp>
      <p:sp>
        <p:nvSpPr>
          <p:cNvPr id="3" name="Titel 2"/>
          <p:cNvSpPr>
            <a:spLocks noGrp="1"/>
          </p:cNvSpPr>
          <p:nvPr>
            <p:ph type="title"/>
          </p:nvPr>
        </p:nvSpPr>
        <p:spPr/>
        <p:txBody>
          <a:bodyPr/>
          <a:lstStyle/>
          <a:p>
            <a:r>
              <a:rPr lang="da-DK" b="1" dirty="0"/>
              <a:t>Lumen - Lysstrøm</a:t>
            </a:r>
            <a:br>
              <a:rPr lang="da-DK" b="1" dirty="0"/>
            </a:br>
            <a:endParaRPr lang="da-DK"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a:t>Lumen - Lysstrøm</a:t>
            </a:r>
            <a:br>
              <a:rPr lang="da-DK" b="1" dirty="0"/>
            </a:br>
            <a:endParaRPr lang="da-DK" dirty="0"/>
          </a:p>
        </p:txBody>
      </p:sp>
      <p:pic>
        <p:nvPicPr>
          <p:cNvPr id="4" name="Pladsholder til indhold 3" descr="Watt vs. lumen.PNG"/>
          <p:cNvPicPr>
            <a:picLocks noGrp="1" noChangeAspect="1"/>
          </p:cNvPicPr>
          <p:nvPr>
            <p:ph idx="1"/>
          </p:nvPr>
        </p:nvPicPr>
        <p:blipFill>
          <a:blip r:embed="rId2" cstate="print"/>
          <a:stretch>
            <a:fillRect/>
          </a:stretch>
        </p:blipFill>
        <p:spPr>
          <a:xfrm>
            <a:off x="1687865" y="2132856"/>
            <a:ext cx="6322487" cy="3816424"/>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A47700DA-B18C-3EAA-0B93-4FA1F74D474E}"/>
              </a:ext>
            </a:extLst>
          </p:cNvPr>
          <p:cNvSpPr>
            <a:spLocks noGrp="1"/>
          </p:cNvSpPr>
          <p:nvPr>
            <p:ph idx="1"/>
          </p:nvPr>
        </p:nvSpPr>
        <p:spPr>
          <a:xfrm>
            <a:off x="914400" y="476672"/>
            <a:ext cx="7772400" cy="5878888"/>
          </a:xfrm>
        </p:spPr>
        <p:txBody>
          <a:bodyPr>
            <a:normAutofit/>
          </a:bodyPr>
          <a:lstStyle/>
          <a:p>
            <a:r>
              <a:rPr lang="da-DK" sz="2400" b="0" i="0" dirty="0">
                <a:solidFill>
                  <a:srgbClr val="202124"/>
                </a:solidFill>
                <a:effectLst/>
                <a:highlight>
                  <a:srgbClr val="00FF00"/>
                </a:highlight>
                <a:latin typeface="Google Sans"/>
              </a:rPr>
              <a:t>Kelvin tallet(K) er derfor hvilken temperatur lyset har. </a:t>
            </a:r>
            <a:r>
              <a:rPr lang="da-DK" sz="2400" b="0" i="0" dirty="0">
                <a:solidFill>
                  <a:srgbClr val="040C28"/>
                </a:solidFill>
                <a:effectLst/>
                <a:highlight>
                  <a:srgbClr val="00FF00"/>
                </a:highlight>
                <a:latin typeface="Google Sans"/>
              </a:rPr>
              <a:t>Ra værdien fortæller hvor god en farvegengivelse lyset har</a:t>
            </a:r>
            <a:r>
              <a:rPr lang="da-DK" sz="2400" b="0" i="0" dirty="0">
                <a:solidFill>
                  <a:srgbClr val="202124"/>
                </a:solidFill>
                <a:effectLst/>
                <a:highlight>
                  <a:srgbClr val="00FF00"/>
                </a:highlight>
                <a:latin typeface="Google Sans"/>
              </a:rPr>
              <a:t>, og er umiddelbart ikke noget du vil kunne se med det blotte øje, medmindre </a:t>
            </a:r>
            <a:r>
              <a:rPr lang="da-DK" sz="2400" b="0" i="0" dirty="0" err="1">
                <a:solidFill>
                  <a:srgbClr val="202124"/>
                </a:solidFill>
                <a:effectLst/>
                <a:highlight>
                  <a:srgbClr val="00FF00"/>
                </a:highlight>
                <a:latin typeface="Google Sans"/>
              </a:rPr>
              <a:t>ra</a:t>
            </a:r>
            <a:r>
              <a:rPr lang="da-DK" sz="2400" b="0" i="0" dirty="0">
                <a:solidFill>
                  <a:srgbClr val="202124"/>
                </a:solidFill>
                <a:effectLst/>
                <a:highlight>
                  <a:srgbClr val="00FF00"/>
                </a:highlight>
                <a:latin typeface="Google Sans"/>
              </a:rPr>
              <a:t> tallet er rigtig lavt.</a:t>
            </a:r>
            <a:r>
              <a:rPr lang="da-DK" sz="2400" b="0" i="0" dirty="0">
                <a:solidFill>
                  <a:srgbClr val="202124"/>
                </a:solidFill>
                <a:effectLst/>
                <a:latin typeface="Google Sans"/>
              </a:rPr>
              <a:t> </a:t>
            </a:r>
          </a:p>
          <a:p>
            <a:r>
              <a:rPr lang="da-DK" sz="2400" b="0" i="0" dirty="0">
                <a:solidFill>
                  <a:srgbClr val="040C28"/>
                </a:solidFill>
                <a:effectLst/>
                <a:latin typeface="Google Sans"/>
              </a:rPr>
              <a:t>Jo højere Ra værdien er, jo bedre lys, og mere levende omgivelser vil du få, for</a:t>
            </a:r>
          </a:p>
          <a:p>
            <a:endParaRPr lang="da-DK" sz="2400" dirty="0">
              <a:solidFill>
                <a:srgbClr val="040C28"/>
              </a:solidFill>
              <a:latin typeface="Google Sans"/>
            </a:endParaRPr>
          </a:p>
          <a:p>
            <a:r>
              <a:rPr lang="da-DK" sz="2400" b="0" i="0" dirty="0">
                <a:solidFill>
                  <a:srgbClr val="040C28"/>
                </a:solidFill>
                <a:effectLst/>
                <a:latin typeface="Google Sans"/>
              </a:rPr>
              <a:t>di lyset er meget kraftigere</a:t>
            </a:r>
            <a:r>
              <a:rPr lang="da-DK" sz="2400" b="0" i="0" dirty="0">
                <a:solidFill>
                  <a:srgbClr val="4D5156"/>
                </a:solidFill>
                <a:effectLst/>
                <a:highlight>
                  <a:srgbClr val="C0C0C0"/>
                </a:highlight>
                <a:latin typeface="Google Sans"/>
              </a:rPr>
              <a:t>. Hvis du tager solen som et eksempel, så er det den som giver gengiver farver bedst med en Ra værdi på 100. Du kan få pærer med en Ra værdi på 99, og det er de nærmeste der kommer til solens farvegengivelse.</a:t>
            </a:r>
            <a:endParaRPr lang="da-DK" sz="2400" b="0" i="0" dirty="0">
              <a:solidFill>
                <a:srgbClr val="202124"/>
              </a:solidFill>
              <a:effectLst/>
              <a:highlight>
                <a:srgbClr val="C0C0C0"/>
              </a:highlight>
              <a:latin typeface="Google Sans"/>
            </a:endParaRPr>
          </a:p>
        </p:txBody>
      </p:sp>
    </p:spTree>
    <p:extLst>
      <p:ext uri="{BB962C8B-B14F-4D97-AF65-F5344CB8AC3E}">
        <p14:creationId xmlns:p14="http://schemas.microsoft.com/office/powerpoint/2010/main" val="1539496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60E73365-69F6-AD62-AB40-1376ED3F4AF2}"/>
              </a:ext>
            </a:extLst>
          </p:cNvPr>
          <p:cNvSpPr>
            <a:spLocks noGrp="1"/>
          </p:cNvSpPr>
          <p:nvPr>
            <p:ph idx="1"/>
          </p:nvPr>
        </p:nvSpPr>
        <p:spPr>
          <a:xfrm>
            <a:off x="395536" y="0"/>
            <a:ext cx="7772400" cy="5264696"/>
          </a:xfrm>
        </p:spPr>
        <p:txBody>
          <a:bodyPr>
            <a:normAutofit fontScale="92500" lnSpcReduction="10000"/>
          </a:bodyPr>
          <a:lstStyle/>
          <a:p>
            <a:pPr algn="ctr"/>
            <a:r>
              <a:rPr lang="da-DK" b="1" i="0" cap="all" dirty="0">
                <a:solidFill>
                  <a:srgbClr val="3C3C3B"/>
                </a:solidFill>
                <a:effectLst/>
                <a:highlight>
                  <a:srgbClr val="FFFF00"/>
                </a:highlight>
                <a:latin typeface="Helvetica Neue"/>
              </a:rPr>
              <a:t>HVAD ER CRI?</a:t>
            </a:r>
          </a:p>
          <a:p>
            <a:pPr algn="just"/>
            <a:r>
              <a:rPr lang="da-DK" b="0" i="0" dirty="0">
                <a:solidFill>
                  <a:srgbClr val="3C3C3B"/>
                </a:solidFill>
                <a:effectLst/>
                <a:highlight>
                  <a:srgbClr val="FFFF00"/>
                </a:highlight>
                <a:latin typeface="Helvetica Neue"/>
              </a:rPr>
              <a:t>Farvegengivelsesindekset (CRI, fra </a:t>
            </a:r>
            <a:r>
              <a:rPr lang="da-DK" b="0" i="0" dirty="0" err="1">
                <a:solidFill>
                  <a:srgbClr val="3C3C3B"/>
                </a:solidFill>
                <a:effectLst/>
                <a:highlight>
                  <a:srgbClr val="FFFF00"/>
                </a:highlight>
                <a:latin typeface="Helvetica Neue"/>
              </a:rPr>
              <a:t>color</a:t>
            </a:r>
            <a:r>
              <a:rPr lang="da-DK" b="0" i="0" dirty="0">
                <a:solidFill>
                  <a:srgbClr val="3C3C3B"/>
                </a:solidFill>
                <a:effectLst/>
                <a:highlight>
                  <a:srgbClr val="FFFF00"/>
                </a:highlight>
                <a:latin typeface="Helvetica Neue"/>
              </a:rPr>
              <a:t> </a:t>
            </a:r>
            <a:r>
              <a:rPr lang="da-DK" b="0" i="0" dirty="0" err="1">
                <a:solidFill>
                  <a:srgbClr val="3C3C3B"/>
                </a:solidFill>
                <a:effectLst/>
                <a:highlight>
                  <a:srgbClr val="FFFF00"/>
                </a:highlight>
                <a:latin typeface="Helvetica Neue"/>
              </a:rPr>
              <a:t>rendering</a:t>
            </a:r>
            <a:r>
              <a:rPr lang="da-DK" b="0" i="0" dirty="0">
                <a:solidFill>
                  <a:srgbClr val="3C3C3B"/>
                </a:solidFill>
                <a:effectLst/>
                <a:highlight>
                  <a:srgbClr val="FFFF00"/>
                </a:highlight>
                <a:latin typeface="Helvetica Neue"/>
              </a:rPr>
              <a:t> </a:t>
            </a:r>
            <a:r>
              <a:rPr lang="da-DK" b="0" i="0" dirty="0" err="1">
                <a:solidFill>
                  <a:srgbClr val="3C3C3B"/>
                </a:solidFill>
                <a:effectLst/>
                <a:highlight>
                  <a:srgbClr val="FFFF00"/>
                </a:highlight>
                <a:latin typeface="Helvetica Neue"/>
              </a:rPr>
              <a:t>index</a:t>
            </a:r>
            <a:r>
              <a:rPr lang="da-DK" b="0" i="0" dirty="0">
                <a:solidFill>
                  <a:srgbClr val="3C3C3B"/>
                </a:solidFill>
                <a:effectLst/>
                <a:highlight>
                  <a:srgbClr val="FFFF00"/>
                </a:highlight>
                <a:latin typeface="Helvetica Neue"/>
              </a:rPr>
              <a:t> på engelsk) fortæller, hvor naturligt farverne på et objekt gengives, når de belyses af en bestemt lyskilde. Dette gør farvegengivelse til en kvalitetskarakteristik for en lyskilde. En CRI på Ra 100 betyder en naturlig gengivelse af farver. Ra&gt; = 90 indikerer meget god farvegengivelse, Ra&gt; = 80 indikerer god farvegengivelse. Lyskilder under Ra 80 anbefales ikke til stuer, da farver kan blive forvrænget eller gengivet på en grålig måde.</a:t>
            </a:r>
          </a:p>
          <a:p>
            <a:endParaRPr lang="da-DK" dirty="0"/>
          </a:p>
        </p:txBody>
      </p:sp>
      <p:pic>
        <p:nvPicPr>
          <p:cNvPr id="7" name="Billede 6">
            <a:extLst>
              <a:ext uri="{FF2B5EF4-FFF2-40B4-BE49-F238E27FC236}">
                <a16:creationId xmlns:a16="http://schemas.microsoft.com/office/drawing/2014/main" id="{88863DBA-E3C4-40A6-E03D-16D6BB2D9378}"/>
              </a:ext>
            </a:extLst>
          </p:cNvPr>
          <p:cNvPicPr>
            <a:picLocks noChangeAspect="1"/>
          </p:cNvPicPr>
          <p:nvPr/>
        </p:nvPicPr>
        <p:blipFill>
          <a:blip r:embed="rId2"/>
          <a:stretch>
            <a:fillRect/>
          </a:stretch>
        </p:blipFill>
        <p:spPr>
          <a:xfrm>
            <a:off x="2915816" y="4725144"/>
            <a:ext cx="5087060" cy="2019582"/>
          </a:xfrm>
          <a:prstGeom prst="rect">
            <a:avLst/>
          </a:prstGeom>
        </p:spPr>
      </p:pic>
    </p:spTree>
    <p:extLst>
      <p:ext uri="{BB962C8B-B14F-4D97-AF65-F5344CB8AC3E}">
        <p14:creationId xmlns:p14="http://schemas.microsoft.com/office/powerpoint/2010/main" val="39498826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299</TotalTime>
  <Words>886</Words>
  <Application>Microsoft Office PowerPoint</Application>
  <PresentationFormat>Skærmshow (4:3)</PresentationFormat>
  <Paragraphs>49</Paragraphs>
  <Slides>11</Slides>
  <Notes>0</Notes>
  <HiddenSlides>0</HiddenSlides>
  <MMClips>0</MMClips>
  <ScaleCrop>false</ScaleCrop>
  <HeadingPairs>
    <vt:vector size="6" baseType="variant">
      <vt:variant>
        <vt:lpstr>Benyttede skrifttyper</vt:lpstr>
      </vt:variant>
      <vt:variant>
        <vt:i4>8</vt:i4>
      </vt:variant>
      <vt:variant>
        <vt:lpstr>Tema</vt:lpstr>
      </vt:variant>
      <vt:variant>
        <vt:i4>1</vt:i4>
      </vt:variant>
      <vt:variant>
        <vt:lpstr>Slidetitler</vt:lpstr>
      </vt:variant>
      <vt:variant>
        <vt:i4>11</vt:i4>
      </vt:variant>
    </vt:vector>
  </HeadingPairs>
  <TitlesOfParts>
    <vt:vector size="20" baseType="lpstr">
      <vt:lpstr>Arial</vt:lpstr>
      <vt:lpstr>Consolas</vt:lpstr>
      <vt:lpstr>Corbel</vt:lpstr>
      <vt:lpstr>Google Sans</vt:lpstr>
      <vt:lpstr>Helvetica Neue</vt:lpstr>
      <vt:lpstr>Wingdings</vt:lpstr>
      <vt:lpstr>Wingdings 2</vt:lpstr>
      <vt:lpstr>Wingdings 3</vt:lpstr>
      <vt:lpstr>Metro</vt:lpstr>
      <vt:lpstr>Watt Vs. Lumen, Ra og Kelvin</vt:lpstr>
      <vt:lpstr>Watt Vs. Lumen, Ra og Kelvin </vt:lpstr>
      <vt:lpstr>Kelvin (k) - Farvetemperatur </vt:lpstr>
      <vt:lpstr>PowerPoint-præsentation</vt:lpstr>
      <vt:lpstr>RA - Farvegengivelse </vt:lpstr>
      <vt:lpstr>Lumen - Lysstrøm </vt:lpstr>
      <vt:lpstr>Lumen - Lysstrøm </vt:lpstr>
      <vt:lpstr>PowerPoint-præsentation</vt:lpstr>
      <vt:lpstr>PowerPoint-præsentation</vt:lpstr>
      <vt:lpstr>PowerPoint-præsentation</vt:lpstr>
      <vt:lpstr>Find den rigtige lyskilde    https://www.jensen-company.dk/guide-til-den-rigtige-led-paere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Watt Vs. Lumen, Ra og Kelvin</dc:title>
  <dc:creator>Claus</dc:creator>
  <cp:lastModifiedBy>Frank Christoffersen</cp:lastModifiedBy>
  <cp:revision>3</cp:revision>
  <dcterms:created xsi:type="dcterms:W3CDTF">2017-06-06T18:53:30Z</dcterms:created>
  <dcterms:modified xsi:type="dcterms:W3CDTF">2023-06-20T11:32:51Z</dcterms:modified>
</cp:coreProperties>
</file>