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12192000" cy="6858000"/>
  <p:notesSz cx="7559675" cy="10691813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605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 Dan Kastrup Flændsdal" userId="33b6c7b5-ee1e-40eb-861c-093f3b515efa" providerId="ADAL" clId="{CB7A241F-C025-4516-A337-0F13B85A0DEA}"/>
    <pc:docChg chg="undo custSel modSld sldOrd">
      <pc:chgData name="Ivan Dan Kastrup Flændsdal" userId="33b6c7b5-ee1e-40eb-861c-093f3b515efa" providerId="ADAL" clId="{CB7A241F-C025-4516-A337-0F13B85A0DEA}" dt="2026-08-05T18:09:21.045" v="176" actId="20577"/>
      <pc:docMkLst>
        <pc:docMk/>
      </pc:docMkLst>
      <pc:sldChg chg="addSp delSp modSp mod ord">
        <pc:chgData name="Ivan Dan Kastrup Flændsdal" userId="33b6c7b5-ee1e-40eb-861c-093f3b515efa" providerId="ADAL" clId="{CB7A241F-C025-4516-A337-0F13B85A0DEA}" dt="2026-08-05T18:09:21.045" v="176" actId="20577"/>
        <pc:sldMkLst>
          <pc:docMk/>
          <pc:sldMk cId="0" sldId="264"/>
        </pc:sldMkLst>
        <pc:spChg chg="mod">
          <ac:chgData name="Ivan Dan Kastrup Flændsdal" userId="33b6c7b5-ee1e-40eb-861c-093f3b515efa" providerId="ADAL" clId="{CB7A241F-C025-4516-A337-0F13B85A0DEA}" dt="2026-08-05T18:09:21.045" v="176" actId="20577"/>
          <ac:spMkLst>
            <pc:docMk/>
            <pc:sldMk cId="0" sldId="264"/>
            <ac:spMk id="4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09.747" v="126" actId="478"/>
          <ac:spMkLst>
            <pc:docMk/>
            <pc:sldMk cId="0" sldId="264"/>
            <ac:spMk id="5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8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9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10" creationId="{00000000-0000-0000-0000-000000000000}"/>
          </ac:spMkLst>
        </pc:spChg>
        <pc:spChg chg="del mod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11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12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13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14" creationId="{00000000-0000-0000-0000-000000000000}"/>
          </ac:spMkLst>
        </pc:spChg>
        <pc:spChg chg="del">
          <ac:chgData name="Ivan Dan Kastrup Flændsdal" userId="33b6c7b5-ee1e-40eb-861c-093f3b515efa" providerId="ADAL" clId="{CB7A241F-C025-4516-A337-0F13B85A0DEA}" dt="2026-08-05T18:01:18.053" v="127" actId="478"/>
          <ac:spMkLst>
            <pc:docMk/>
            <pc:sldMk cId="0" sldId="264"/>
            <ac:spMk id="15" creationId="{00000000-0000-0000-0000-000000000000}"/>
          </ac:spMkLst>
        </pc:spChg>
        <pc:spChg chg="add">
          <ac:chgData name="Ivan Dan Kastrup Flændsdal" userId="33b6c7b5-ee1e-40eb-861c-093f3b515efa" providerId="ADAL" clId="{CB7A241F-C025-4516-A337-0F13B85A0DEA}" dt="2026-08-05T18:04:37.706" v="159"/>
          <ac:spMkLst>
            <pc:docMk/>
            <pc:sldMk cId="0" sldId="264"/>
            <ac:spMk id="21" creationId="{7549D471-68B4-3ADD-DB0D-B6991C479A3B}"/>
          </ac:spMkLst>
        </pc:spChg>
        <pc:picChg chg="add del mod">
          <ac:chgData name="Ivan Dan Kastrup Flændsdal" userId="33b6c7b5-ee1e-40eb-861c-093f3b515efa" providerId="ADAL" clId="{CB7A241F-C025-4516-A337-0F13B85A0DEA}" dt="2026-08-05T18:02:33.654" v="131" actId="478"/>
          <ac:picMkLst>
            <pc:docMk/>
            <pc:sldMk cId="0" sldId="264"/>
            <ac:picMk id="17" creationId="{725B79A5-8BC6-4ED8-03B5-D7C17FFB8075}"/>
          </ac:picMkLst>
        </pc:picChg>
        <pc:picChg chg="add mod">
          <ac:chgData name="Ivan Dan Kastrup Flændsdal" userId="33b6c7b5-ee1e-40eb-861c-093f3b515efa" providerId="ADAL" clId="{CB7A241F-C025-4516-A337-0F13B85A0DEA}" dt="2026-08-05T18:03:48.913" v="133" actId="1076"/>
          <ac:picMkLst>
            <pc:docMk/>
            <pc:sldMk cId="0" sldId="264"/>
            <ac:picMk id="19" creationId="{276B6D15-AD04-7F53-4243-645A6E1FD3F2}"/>
          </ac:picMkLst>
        </pc:picChg>
        <pc:picChg chg="add mod">
          <ac:chgData name="Ivan Dan Kastrup Flændsdal" userId="33b6c7b5-ee1e-40eb-861c-093f3b515efa" providerId="ADAL" clId="{CB7A241F-C025-4516-A337-0F13B85A0DEA}" dt="2026-08-05T18:05:07.194" v="162" actId="1076"/>
          <ac:picMkLst>
            <pc:docMk/>
            <pc:sldMk cId="0" sldId="264"/>
            <ac:picMk id="23" creationId="{E74A727A-E4F9-5B7E-96C1-2DCF77B3AC47}"/>
          </ac:picMkLst>
        </pc:picChg>
        <pc:picChg chg="add mod">
          <ac:chgData name="Ivan Dan Kastrup Flændsdal" userId="33b6c7b5-ee1e-40eb-861c-093f3b515efa" providerId="ADAL" clId="{CB7A241F-C025-4516-A337-0F13B85A0DEA}" dt="2026-08-05T18:05:42.128" v="165" actId="1076"/>
          <ac:picMkLst>
            <pc:docMk/>
            <pc:sldMk cId="0" sldId="264"/>
            <ac:picMk id="25" creationId="{9FB9D776-1F81-4D16-836F-B3AF57CD8879}"/>
          </ac:picMkLst>
        </pc:picChg>
        <pc:picChg chg="add mod">
          <ac:chgData name="Ivan Dan Kastrup Flændsdal" userId="33b6c7b5-ee1e-40eb-861c-093f3b515efa" providerId="ADAL" clId="{CB7A241F-C025-4516-A337-0F13B85A0DEA}" dt="2026-08-05T18:06:35.811" v="168" actId="1076"/>
          <ac:picMkLst>
            <pc:docMk/>
            <pc:sldMk cId="0" sldId="264"/>
            <ac:picMk id="27" creationId="{CD7419C6-B94B-B1EE-4D64-68653118D7C9}"/>
          </ac:picMkLst>
        </pc:picChg>
        <pc:picChg chg="add mod">
          <ac:chgData name="Ivan Dan Kastrup Flændsdal" userId="33b6c7b5-ee1e-40eb-861c-093f3b515efa" providerId="ADAL" clId="{CB7A241F-C025-4516-A337-0F13B85A0DEA}" dt="2026-08-05T18:07:33.384" v="171" actId="1076"/>
          <ac:picMkLst>
            <pc:docMk/>
            <pc:sldMk cId="0" sldId="264"/>
            <ac:picMk id="29" creationId="{00BC20BA-4386-4B86-095F-25427081A273}"/>
          </ac:picMkLst>
        </pc:picChg>
        <pc:picChg chg="add del">
          <ac:chgData name="Ivan Dan Kastrup Flændsdal" userId="33b6c7b5-ee1e-40eb-861c-093f3b515efa" providerId="ADAL" clId="{CB7A241F-C025-4516-A337-0F13B85A0DEA}" dt="2026-08-05T18:08:59.284" v="173" actId="22"/>
          <ac:picMkLst>
            <pc:docMk/>
            <pc:sldMk cId="0" sldId="264"/>
            <ac:picMk id="31" creationId="{40136A93-92C7-69D5-AEB1-D86C3009FAA6}"/>
          </ac:picMkLst>
        </pc:picChg>
        <pc:cxnChg chg="del">
          <ac:chgData name="Ivan Dan Kastrup Flændsdal" userId="33b6c7b5-ee1e-40eb-861c-093f3b515efa" providerId="ADAL" clId="{CB7A241F-C025-4516-A337-0F13B85A0DEA}" dt="2026-08-05T18:01:18.053" v="127" actId="478"/>
          <ac:cxnSpMkLst>
            <pc:docMk/>
            <pc:sldMk cId="0" sldId="264"/>
            <ac:cxnSpMk id="7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da-DK" sz="60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ftr" idx="1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og indholdsobjekt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44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098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ftr" idx="2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 indholdsobjekter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129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129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11" name="PlaceHolder 3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44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3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mmenligning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44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a-DK" sz="24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  <a:endParaRPr lang="da-DK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4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a-DK" sz="24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  <a:endParaRPr lang="da-DK" sz="2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4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19" name="PlaceHolder 6"/>
          <p:cNvSpPr>
            <a:spLocks noGrp="1"/>
          </p:cNvSpPr>
          <p:nvPr>
            <p:ph type="ftr" idx="4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dhold med billedtekst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32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32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a-DK" sz="1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ftr" idx="5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llede med billedtekst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32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a-DK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Klik på ikonet for at tilføje et billede</a:t>
            </a:r>
            <a:endParaRPr lang="da-DK" sz="3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a-DK" sz="16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</p:txBody>
      </p:sp>
      <p:sp>
        <p:nvSpPr>
          <p:cNvPr id="29" name="PlaceHolder 4"/>
          <p:cNvSpPr>
            <a:spLocks noGrp="1"/>
          </p:cNvSpPr>
          <p:nvPr>
            <p:ph type="ftr" idx="6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44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11372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33" name="PlaceHolder 3"/>
          <p:cNvSpPr>
            <a:spLocks noGrp="1"/>
          </p:cNvSpPr>
          <p:nvPr>
            <p:ph type="ftr" idx="7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6062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44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6062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37" name="PlaceHolder 3"/>
          <p:cNvSpPr>
            <a:spLocks noGrp="1"/>
          </p:cNvSpPr>
          <p:nvPr>
            <p:ph type="ftr" idx="8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 indholdsobjekter">
    <p:bg>
      <p:bgPr>
        <a:solidFill>
          <a:srgbClr val="19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Billede 11"/>
          <p:cNvPicPr/>
          <p:nvPr/>
        </p:nvPicPr>
        <p:blipFill>
          <a:blip r:embed="rId2"/>
          <a:stretch/>
        </p:blipFill>
        <p:spPr>
          <a:xfrm>
            <a:off x="0" y="6012360"/>
            <a:ext cx="12191760" cy="8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129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129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a-DK" sz="2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Klik for at redigere teksttypografierne i masteren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Andet niveau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20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Tredje niveau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Fjerde niveau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da-DK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Femte niveau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da-DK" sz="4400" b="0" u="none" strike="noStrike">
                <a:solidFill>
                  <a:schemeClr val="lt1"/>
                </a:solidFill>
                <a:effectLst/>
                <a:uFillTx/>
                <a:latin typeface="Calibri Light"/>
              </a:rPr>
              <a:t>Klik for at redigere titeltypografien i masteren</a:t>
            </a:r>
            <a:endParaRPr lang="da-DK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9"/>
          </p:nvPr>
        </p:nvSpPr>
        <p:spPr>
          <a:xfrm>
            <a:off x="4038480" y="614700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2960" y="1513774"/>
            <a:ext cx="7040880" cy="640080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l">
              <a:defRPr sz="4000" b="1">
                <a:solidFill>
                  <a:srgbClr val="FFFFFF"/>
                </a:solidFill>
                <a:latin typeface="Aptos"/>
              </a:defRPr>
            </a:pPr>
            <a:r>
              <a:t>Klemmetal og kendetal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4" y="2093975"/>
            <a:ext cx="7955279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800" b="0">
                <a:solidFill>
                  <a:srgbClr val="E5EFF6"/>
                </a:solidFill>
                <a:latin typeface="Aptos"/>
              </a:defRPr>
            </a:pPr>
            <a:r>
              <a:t>Kontaktorer, termorelæer, tidsrelæer og sikkerhedsrelæer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Klar til tavle, fejlfinding og dokumentation</a:t>
            </a:r>
          </a:p>
        </p:txBody>
      </p:sp>
      <p:pic>
        <p:nvPicPr>
          <p:cNvPr id="31" name="Billede 30">
            <a:extLst>
              <a:ext uri="{FF2B5EF4-FFF2-40B4-BE49-F238E27FC236}">
                <a16:creationId xmlns:a16="http://schemas.microsoft.com/office/drawing/2014/main" id="{0EACC8F6-0388-CB2E-32D3-6690842C7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234" y="3244212"/>
            <a:ext cx="3894157" cy="14860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Samlet huskeregel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0120" y="905256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A1–A2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7840" y="932688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t>Spole eller apparatforsyning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60120" y="1417320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1/L1–2/T1  •  3/L2–4/T2  •  5/L3–6/T3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7840" y="1444752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t>Hovedstrøm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60120" y="1929384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13–14, 23–24, 33–34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77840" y="1956816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t>Sluttekontakter, 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60120" y="2441448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11–12, 21–22, 31–32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7840" y="2468880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t>Brydekontakter, NC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60120" y="2953512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11–12–14 / 21–22–24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77840" y="2980944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t>Almindelige skiftekontakter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60120" y="4441572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15–16–18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77840" y="4469004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rPr dirty="0" err="1"/>
              <a:t>Tids</a:t>
            </a:r>
            <a:r>
              <a:rPr lang="da-DK" dirty="0"/>
              <a:t>…</a:t>
            </a:r>
            <a:r>
              <a:rPr dirty="0"/>
              <a:t> </a:t>
            </a:r>
            <a:r>
              <a:rPr dirty="0" err="1"/>
              <a:t>skiftekontakt</a:t>
            </a:r>
            <a:endParaRPr dirty="0"/>
          </a:p>
        </p:txBody>
      </p:sp>
      <p:sp>
        <p:nvSpPr>
          <p:cNvPr id="19" name="Rounded Rectangle 18"/>
          <p:cNvSpPr/>
          <p:nvPr/>
        </p:nvSpPr>
        <p:spPr>
          <a:xfrm>
            <a:off x="960120" y="4953636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95–96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77840" y="4981068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t>Termorelæets NC, åbner ved fejl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60120" y="5465700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t>97–98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77840" y="5493132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t>Termorelæets NO, lukker ved fejl</a:t>
            </a:r>
          </a:p>
        </p:txBody>
      </p:sp>
      <p:sp>
        <p:nvSpPr>
          <p:cNvPr id="23" name="Rounded Rectangle 22"/>
          <p:cNvSpPr/>
          <p:nvPr/>
        </p:nvSpPr>
        <p:spPr>
          <a:xfrm rot="2934511">
            <a:off x="6412729" y="2471497"/>
            <a:ext cx="6766560" cy="457200"/>
          </a:xfrm>
          <a:prstGeom prst="roundRect">
            <a:avLst/>
          </a:prstGeom>
          <a:solidFill>
            <a:srgbClr val="75AF4C"/>
          </a:solidFill>
          <a:ln>
            <a:solidFill>
              <a:srgbClr val="75AF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Når</a:t>
            </a:r>
            <a:r>
              <a:rPr dirty="0"/>
              <a:t> </a:t>
            </a:r>
            <a:r>
              <a:rPr dirty="0" err="1"/>
              <a:t>noget</a:t>
            </a:r>
            <a:r>
              <a:rPr dirty="0"/>
              <a:t> </a:t>
            </a:r>
            <a:r>
              <a:rPr dirty="0" err="1"/>
              <a:t>afviger</a:t>
            </a:r>
            <a:r>
              <a:rPr dirty="0"/>
              <a:t>: </a:t>
            </a:r>
            <a:r>
              <a:rPr dirty="0" err="1"/>
              <a:t>kig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symbolet</a:t>
            </a:r>
            <a:r>
              <a:rPr dirty="0"/>
              <a:t> </a:t>
            </a:r>
            <a:r>
              <a:rPr dirty="0" err="1"/>
              <a:t>og</a:t>
            </a:r>
            <a:r>
              <a:rPr dirty="0"/>
              <a:t> </a:t>
            </a:r>
            <a:r>
              <a:rPr dirty="0" err="1"/>
              <a:t>diagrammet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apparatet</a:t>
            </a:r>
            <a:r>
              <a:rPr dirty="0"/>
              <a:t>.</a:t>
            </a:r>
            <a:r>
              <a:rPr lang="da-DK" dirty="0"/>
              <a:t> </a:t>
            </a:r>
            <a:endParaRPr dirty="0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7475A7E1-3C11-64BF-9A9B-D52DB8C02EAC}"/>
              </a:ext>
            </a:extLst>
          </p:cNvPr>
          <p:cNvSpPr/>
          <p:nvPr/>
        </p:nvSpPr>
        <p:spPr>
          <a:xfrm>
            <a:off x="960120" y="3444876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rPr lang="da-DK" dirty="0"/>
              <a:t>17</a:t>
            </a:r>
            <a:r>
              <a:rPr dirty="0"/>
              <a:t>–1</a:t>
            </a:r>
            <a:r>
              <a:rPr lang="da-DK" dirty="0"/>
              <a:t>8</a:t>
            </a:r>
            <a:r>
              <a:rPr dirty="0"/>
              <a:t>, 2</a:t>
            </a:r>
            <a:r>
              <a:rPr lang="da-DK" dirty="0"/>
              <a:t>7</a:t>
            </a:r>
            <a:r>
              <a:rPr dirty="0"/>
              <a:t>–2</a:t>
            </a:r>
            <a:r>
              <a:rPr lang="da-DK" dirty="0"/>
              <a:t>8</a:t>
            </a:r>
            <a:r>
              <a:rPr dirty="0"/>
              <a:t>, 3</a:t>
            </a:r>
            <a:r>
              <a:rPr lang="da-DK" dirty="0"/>
              <a:t>7</a:t>
            </a:r>
            <a:r>
              <a:rPr dirty="0"/>
              <a:t>–3</a:t>
            </a:r>
            <a:r>
              <a:rPr lang="da-DK" dirty="0"/>
              <a:t>8</a:t>
            </a:r>
            <a:endParaRPr dirty="0"/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584EB20E-E870-5BA6-5573-3CA395CAA428}"/>
              </a:ext>
            </a:extLst>
          </p:cNvPr>
          <p:cNvSpPr txBox="1"/>
          <p:nvPr/>
        </p:nvSpPr>
        <p:spPr>
          <a:xfrm>
            <a:off x="5577840" y="3472308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rPr lang="da-DK" dirty="0"/>
              <a:t>Tids… </a:t>
            </a:r>
            <a:r>
              <a:rPr dirty="0" err="1"/>
              <a:t>Sluttekontakter</a:t>
            </a:r>
            <a:r>
              <a:rPr dirty="0"/>
              <a:t>, NO</a:t>
            </a:r>
          </a:p>
        </p:txBody>
      </p:sp>
      <p:sp>
        <p:nvSpPr>
          <p:cNvPr id="29" name="Rounded Rectangle 12">
            <a:extLst>
              <a:ext uri="{FF2B5EF4-FFF2-40B4-BE49-F238E27FC236}">
                <a16:creationId xmlns:a16="http://schemas.microsoft.com/office/drawing/2014/main" id="{CEA59902-7650-D57C-A5A8-C6D6204EA23D}"/>
              </a:ext>
            </a:extLst>
          </p:cNvPr>
          <p:cNvSpPr/>
          <p:nvPr/>
        </p:nvSpPr>
        <p:spPr>
          <a:xfrm>
            <a:off x="960120" y="3956940"/>
            <a:ext cx="429768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400" b="1">
                <a:solidFill>
                  <a:srgbClr val="134267"/>
                </a:solidFill>
                <a:latin typeface="Aptos"/>
              </a:defRPr>
            </a:pPr>
            <a:r>
              <a:rPr dirty="0"/>
              <a:t>1</a:t>
            </a:r>
            <a:r>
              <a:rPr lang="da-DK" dirty="0"/>
              <a:t>5</a:t>
            </a:r>
            <a:r>
              <a:rPr dirty="0"/>
              <a:t>–1</a:t>
            </a:r>
            <a:r>
              <a:rPr lang="da-DK" dirty="0"/>
              <a:t>6</a:t>
            </a:r>
            <a:r>
              <a:rPr dirty="0"/>
              <a:t>, 2</a:t>
            </a:r>
            <a:r>
              <a:rPr lang="da-DK" dirty="0"/>
              <a:t>5</a:t>
            </a:r>
            <a:r>
              <a:rPr dirty="0"/>
              <a:t>–2</a:t>
            </a:r>
            <a:r>
              <a:rPr lang="da-DK" dirty="0"/>
              <a:t>6</a:t>
            </a:r>
            <a:r>
              <a:rPr dirty="0"/>
              <a:t>, 3</a:t>
            </a:r>
            <a:r>
              <a:rPr lang="da-DK" dirty="0"/>
              <a:t>5</a:t>
            </a:r>
            <a:r>
              <a:rPr dirty="0"/>
              <a:t>–3</a:t>
            </a:r>
            <a:r>
              <a:rPr lang="da-DK" dirty="0"/>
              <a:t>6</a:t>
            </a:r>
            <a:endParaRPr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BADA526-9894-4756-28CC-971B2C137B6E}"/>
              </a:ext>
            </a:extLst>
          </p:cNvPr>
          <p:cNvSpPr txBox="1"/>
          <p:nvPr/>
        </p:nvSpPr>
        <p:spPr>
          <a:xfrm>
            <a:off x="5577840" y="3984372"/>
            <a:ext cx="5029200" cy="292608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1600" b="0">
                <a:solidFill>
                  <a:srgbClr val="FFFFFF"/>
                </a:solidFill>
                <a:latin typeface="Aptos"/>
              </a:defRPr>
            </a:pPr>
            <a:r>
              <a:rPr lang="da-DK" dirty="0"/>
              <a:t>Tids… </a:t>
            </a:r>
            <a:r>
              <a:rPr dirty="0" err="1"/>
              <a:t>Brydekontakter</a:t>
            </a:r>
            <a:r>
              <a:rPr dirty="0"/>
              <a:t>, NC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rPr lang="da-DK" dirty="0"/>
              <a:t>Gælder også for håndbetjente </a:t>
            </a:r>
            <a:r>
              <a:rPr lang="da-DK"/>
              <a:t>aktuatorer.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276B6D15-AD04-7F53-4243-645A6E1FD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080" y="1744344"/>
            <a:ext cx="5387807" cy="1051651"/>
          </a:xfrm>
          <a:prstGeom prst="rect">
            <a:avLst/>
          </a:prstGeom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7549D471-68B4-3ADD-DB0D-B6991C479A3B}"/>
              </a:ext>
            </a:extLst>
          </p:cNvPr>
          <p:cNvSpPr txBox="1"/>
          <p:nvPr/>
        </p:nvSpPr>
        <p:spPr>
          <a:xfrm>
            <a:off x="3048828" y="3244334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a-DK" dirty="0"/>
          </a:p>
        </p:txBody>
      </p:sp>
      <p:pic>
        <p:nvPicPr>
          <p:cNvPr id="23" name="Billede 22">
            <a:extLst>
              <a:ext uri="{FF2B5EF4-FFF2-40B4-BE49-F238E27FC236}">
                <a16:creationId xmlns:a16="http://schemas.microsoft.com/office/drawing/2014/main" id="{E74A727A-E4F9-5B7E-96C1-2DCF77B3A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80" y="3349487"/>
            <a:ext cx="1834332" cy="1849542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9FB9D776-1F81-4D16-836F-B3AF57CD88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516" y="3349487"/>
            <a:ext cx="1750173" cy="184954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CD7419C6-B94B-B1EE-4D64-68653118D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0455" y="3367591"/>
            <a:ext cx="2226369" cy="1831438"/>
          </a:xfrm>
          <a:prstGeom prst="rect">
            <a:avLst/>
          </a:prstGeom>
        </p:spPr>
      </p:pic>
      <p:pic>
        <p:nvPicPr>
          <p:cNvPr id="29" name="Billede 28">
            <a:extLst>
              <a:ext uri="{FF2B5EF4-FFF2-40B4-BE49-F238E27FC236}">
                <a16:creationId xmlns:a16="http://schemas.microsoft.com/office/drawing/2014/main" id="{00BC20BA-4386-4B86-095F-25427081A2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3840" y="2076086"/>
            <a:ext cx="2088061" cy="21452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To forskellige 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896112"/>
            <a:ext cx="1024128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Klemmetal og kendetal bliver tit blandet sammen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05840" y="1874519"/>
            <a:ext cx="402336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2400" b="1">
                <a:solidFill>
                  <a:srgbClr val="134267"/>
                </a:solidFill>
                <a:latin typeface="Aptos"/>
              </a:defRPr>
            </a:pPr>
            <a:r>
              <a:t>KLEM-METAL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2606040"/>
            <a:ext cx="3749039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900" b="0">
                <a:solidFill>
                  <a:srgbClr val="FFFFFF"/>
                </a:solidFill>
                <a:latin typeface="Aptos"/>
              </a:defRPr>
            </a:pPr>
            <a:r>
              <a:t>Fortæller hvor ledningen skal sidde</a:t>
            </a:r>
            <a:br/>
            <a:r>
              <a:t>Eksempel: A1–A2, 13–14, 95–96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92240" y="1874519"/>
            <a:ext cx="402336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2400" b="1">
                <a:solidFill>
                  <a:srgbClr val="134267"/>
                </a:solidFill>
                <a:latin typeface="Aptos"/>
              </a:defRPr>
            </a:pPr>
            <a:r>
              <a:t>KENDE-TAL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606040"/>
            <a:ext cx="3749039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900" b="0">
                <a:solidFill>
                  <a:srgbClr val="FFFFFF"/>
                </a:solidFill>
                <a:latin typeface="Aptos"/>
              </a:defRPr>
            </a:pPr>
            <a:r>
              <a:t>Fortæller hvilke kontakter apparatet har</a:t>
            </a:r>
            <a:br/>
            <a:r>
              <a:t>Eksempel: 22 = 2 NO + 2 NC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440680" y="1874519"/>
            <a:ext cx="0" cy="2194561"/>
          </a:xfrm>
          <a:prstGeom prst="line">
            <a:avLst/>
          </a:prstGeom>
          <a:ln w="16510">
            <a:solidFill>
              <a:srgbClr val="E5EF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17520" y="4251960"/>
            <a:ext cx="630936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Aptos"/>
              </a:defRPr>
            </a:pPr>
            <a:r>
              <a:t>Tommelfingerregel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4709160"/>
            <a:ext cx="786384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Aptos"/>
              </a:defRPr>
            </a:pPr>
            <a:r>
              <a:t>Klemmetal = tilslutning.  Kendetal = indhold.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Kontaktoren: hovedstrøm og spole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896112"/>
            <a:ext cx="1024128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De ulige numre er normalt forsyning. De lige numre er normalt belastning.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57400" y="1920240"/>
            <a:ext cx="7772400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1143000" y="1673352"/>
            <a:ext cx="109728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800" b="1">
                <a:solidFill>
                  <a:srgbClr val="134267"/>
                </a:solidFill>
                <a:latin typeface="Aptos"/>
              </a:defRPr>
            </a:pPr>
            <a:r>
              <a:t>1/L1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829800" y="1673352"/>
            <a:ext cx="109728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800" b="1">
                <a:solidFill>
                  <a:srgbClr val="134267"/>
                </a:solidFill>
                <a:latin typeface="Aptos"/>
              </a:defRPr>
            </a:pPr>
            <a:r>
              <a:t>2/T1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36967" y="1884550"/>
            <a:ext cx="146304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1700" b="1">
                <a:solidFill>
                  <a:srgbClr val="E5EFF6"/>
                </a:solidFill>
                <a:latin typeface="Aptos"/>
              </a:defRPr>
            </a:pPr>
            <a:r>
              <a:t>L1 → U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057400" y="2743200"/>
            <a:ext cx="7772400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143000" y="2496312"/>
            <a:ext cx="109728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800" b="1">
                <a:solidFill>
                  <a:srgbClr val="134267"/>
                </a:solidFill>
                <a:latin typeface="Aptos"/>
              </a:defRPr>
            </a:pPr>
            <a:r>
              <a:t>3/L2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829800" y="2496312"/>
            <a:ext cx="109728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800" b="1">
                <a:solidFill>
                  <a:srgbClr val="134267"/>
                </a:solidFill>
                <a:latin typeface="Aptos"/>
              </a:defRPr>
            </a:pPr>
            <a:r>
              <a:t>4/T2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36967" y="2707510"/>
            <a:ext cx="146304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1700" b="1">
                <a:solidFill>
                  <a:srgbClr val="E5EFF6"/>
                </a:solidFill>
                <a:latin typeface="Aptos"/>
              </a:defRPr>
            </a:pPr>
            <a:r>
              <a:t>L2 → V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057400" y="3566160"/>
            <a:ext cx="7772400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143000" y="3319272"/>
            <a:ext cx="109728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800" b="1">
                <a:solidFill>
                  <a:srgbClr val="134267"/>
                </a:solidFill>
                <a:latin typeface="Aptos"/>
              </a:defRPr>
            </a:pPr>
            <a:r>
              <a:t>5/L3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829800" y="3319272"/>
            <a:ext cx="109728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800" b="1">
                <a:solidFill>
                  <a:srgbClr val="134267"/>
                </a:solidFill>
                <a:latin typeface="Aptos"/>
              </a:defRPr>
            </a:pPr>
            <a:r>
              <a:t>6/T3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36967" y="3530470"/>
            <a:ext cx="146304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1700" b="1">
                <a:solidFill>
                  <a:srgbClr val="E5EFF6"/>
                </a:solidFill>
                <a:latin typeface="Aptos"/>
              </a:defRPr>
            </a:pPr>
            <a:r>
              <a:t>L3 → 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1417320"/>
            <a:ext cx="18288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Aptos"/>
              </a:defRPr>
            </a:pPr>
            <a:r>
              <a:t>Forsyning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06840" y="1417320"/>
            <a:ext cx="219456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Motor / belastning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749039" y="4572000"/>
            <a:ext cx="77724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600" b="1">
                <a:solidFill>
                  <a:srgbClr val="134267"/>
                </a:solidFill>
                <a:latin typeface="Aptos"/>
              </a:defRPr>
            </a:pPr>
            <a:r>
              <a:t>A1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83680" y="4572000"/>
            <a:ext cx="77724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600" b="1">
                <a:solidFill>
                  <a:srgbClr val="134267"/>
                </a:solidFill>
                <a:latin typeface="Aptos"/>
              </a:defRPr>
            </a:pPr>
            <a:r>
              <a:t>A2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526280" y="4773168"/>
            <a:ext cx="2057400" cy="0"/>
          </a:xfrm>
          <a:prstGeom prst="line">
            <a:avLst/>
          </a:prstGeom>
          <a:ln w="38100">
            <a:solidFill>
              <a:srgbClr val="77C0D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99432" y="4224528"/>
            <a:ext cx="192024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1900" b="1">
                <a:solidFill>
                  <a:srgbClr val="FFFFFF"/>
                </a:solidFill>
                <a:latin typeface="Aptos"/>
              </a:defRPr>
            </a:pPr>
            <a:r>
              <a:t>Spole: A1–A2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Hjælpekontakter: NO og NC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896112"/>
            <a:ext cx="1024128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Kontakter vises normalt spændingsløse og upåvirkede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080" y="2275416"/>
            <a:ext cx="4023360" cy="329184"/>
          </a:xfrm>
          <a:prstGeom prst="rect">
            <a:avLst/>
          </a:prstGeom>
          <a:noFill/>
        </p:spPr>
        <p:txBody>
          <a:bodyPr wrap="square">
            <a:normAutofit fontScale="70000" lnSpcReduction="20000"/>
          </a:bodyPr>
          <a:lstStyle/>
          <a:p>
            <a:pPr algn="l"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Sluttekontakt</a:t>
            </a:r>
            <a:r>
              <a:rPr dirty="0"/>
              <a:t>, NO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914400" y="3246120"/>
          <a:ext cx="41148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NO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Klemmer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13–14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23–24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33–34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rPr dirty="0"/>
                        <a:t>43–44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446520" y="2275416"/>
            <a:ext cx="4023360" cy="329184"/>
          </a:xfrm>
          <a:prstGeom prst="rect">
            <a:avLst/>
          </a:prstGeom>
          <a:noFill/>
        </p:spPr>
        <p:txBody>
          <a:bodyPr wrap="square">
            <a:normAutofit fontScale="70000" lnSpcReduction="20000"/>
          </a:bodyPr>
          <a:lstStyle/>
          <a:p>
            <a:pPr algn="l"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Brydekontakt</a:t>
            </a:r>
            <a:r>
              <a:rPr dirty="0"/>
              <a:t>, NC</a:t>
            </a:r>
          </a:p>
        </p:txBody>
      </p: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6400800" y="3246120"/>
          <a:ext cx="41148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NC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Klemmer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11–12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21–22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31–32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41–42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28800" y="5166360"/>
            <a:ext cx="8412480" cy="34747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2300" b="1">
                <a:solidFill>
                  <a:srgbClr val="FFFFFF"/>
                </a:solidFill>
                <a:latin typeface="Aptos"/>
              </a:defRPr>
            </a:pPr>
            <a:r>
              <a:t>Endeciffer: 1–2 = NC   •   3–4 = NO</a:t>
            </a:r>
          </a:p>
        </p:txBody>
      </p:sp>
      <p:pic>
        <p:nvPicPr>
          <p:cNvPr id="30" name="Billede 29">
            <a:extLst>
              <a:ext uri="{FF2B5EF4-FFF2-40B4-BE49-F238E27FC236}">
                <a16:creationId xmlns:a16="http://schemas.microsoft.com/office/drawing/2014/main" id="{534606F9-CB2E-3056-7173-3B4AEE63D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272" y="1801352"/>
            <a:ext cx="845893" cy="1333616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9FF7BEFE-8687-14CA-EAEA-BEBA949AC8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499"/>
          <a:stretch>
            <a:fillRect/>
          </a:stretch>
        </p:blipFill>
        <p:spPr>
          <a:xfrm>
            <a:off x="9218433" y="1868450"/>
            <a:ext cx="983927" cy="12299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Skiftekontakter på relæer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896112"/>
            <a:ext cx="1024128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Fælles klemme skifter mellem NC og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337560"/>
            <a:ext cx="30175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1900" b="0">
                <a:solidFill>
                  <a:srgbClr val="FFFFFF"/>
                </a:solidFill>
                <a:latin typeface="Aptos"/>
              </a:defRPr>
            </a:pPr>
            <a:r>
              <a:t>1. skiftekontakt</a:t>
            </a:r>
            <a:br/>
            <a:r>
              <a:t>11 = COM</a:t>
            </a:r>
            <a:br/>
            <a:r>
              <a:t>12 = NC</a:t>
            </a:r>
            <a:br/>
            <a:r>
              <a:t>14 = NO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09360" y="3337560"/>
            <a:ext cx="30175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1900" b="0">
                <a:solidFill>
                  <a:srgbClr val="FFFFFF"/>
                </a:solidFill>
                <a:latin typeface="Aptos"/>
              </a:defRPr>
            </a:pPr>
            <a:r>
              <a:t>2. skiftekontakt</a:t>
            </a:r>
            <a:br/>
            <a:r>
              <a:t>21 = COM</a:t>
            </a:r>
            <a:br/>
            <a:r>
              <a:t>22 = NC</a:t>
            </a:r>
            <a:br/>
            <a:r>
              <a:t>24 = NO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805136"/>
              </p:ext>
            </p:extLst>
          </p:nvPr>
        </p:nvGraphicFramePr>
        <p:xfrm>
          <a:off x="2486770" y="4604004"/>
          <a:ext cx="59436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0312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Kontakt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COM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NC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NO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11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21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31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4.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41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rPr dirty="0"/>
                        <a:t>44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1" name="Billede 30">
            <a:extLst>
              <a:ext uri="{FF2B5EF4-FFF2-40B4-BE49-F238E27FC236}">
                <a16:creationId xmlns:a16="http://schemas.microsoft.com/office/drawing/2014/main" id="{CC05D62B-7A94-45AB-9872-757C03E36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366" y="1998313"/>
            <a:ext cx="1005927" cy="1257409"/>
          </a:xfrm>
          <a:prstGeom prst="rect">
            <a:avLst/>
          </a:prstGeom>
        </p:spPr>
      </p:pic>
      <p:pic>
        <p:nvPicPr>
          <p:cNvPr id="33" name="Billede 32">
            <a:extLst>
              <a:ext uri="{FF2B5EF4-FFF2-40B4-BE49-F238E27FC236}">
                <a16:creationId xmlns:a16="http://schemas.microsoft.com/office/drawing/2014/main" id="{F64420BF-BA89-B23D-E795-65B12679B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932" y="1888888"/>
            <a:ext cx="876376" cy="12726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Kontaktorens kendetal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896112"/>
            <a:ext cx="1024128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Kendetallet er en lille inventarliste over kontakter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508760"/>
            <a:ext cx="5181600" cy="365760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22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Første</a:t>
            </a:r>
            <a:r>
              <a:rPr dirty="0"/>
              <a:t> </a:t>
            </a:r>
            <a:r>
              <a:rPr dirty="0" err="1"/>
              <a:t>ciffer</a:t>
            </a:r>
            <a:r>
              <a:rPr dirty="0"/>
              <a:t> = </a:t>
            </a:r>
            <a:r>
              <a:rPr dirty="0" err="1"/>
              <a:t>antal</a:t>
            </a:r>
            <a:r>
              <a:rPr dirty="0"/>
              <a:t> </a:t>
            </a:r>
            <a:r>
              <a:rPr dirty="0" err="1"/>
              <a:t>sluttekontakter</a:t>
            </a:r>
            <a:r>
              <a:rPr dirty="0"/>
              <a:t>, 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399" y="1965960"/>
            <a:ext cx="5357191" cy="365760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>
              <a:defRPr sz="22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Andet</a:t>
            </a:r>
            <a:r>
              <a:rPr dirty="0"/>
              <a:t> </a:t>
            </a:r>
            <a:r>
              <a:rPr dirty="0" err="1"/>
              <a:t>ciffer</a:t>
            </a:r>
            <a:r>
              <a:rPr dirty="0"/>
              <a:t> = </a:t>
            </a:r>
            <a:r>
              <a:rPr dirty="0" err="1"/>
              <a:t>antal</a:t>
            </a:r>
            <a:r>
              <a:rPr dirty="0"/>
              <a:t> </a:t>
            </a:r>
            <a:r>
              <a:rPr dirty="0" err="1"/>
              <a:t>brydekontakter</a:t>
            </a:r>
            <a:r>
              <a:rPr dirty="0"/>
              <a:t>, NC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29400" y="1325880"/>
            <a:ext cx="182880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4400" b="1">
                <a:solidFill>
                  <a:srgbClr val="134267"/>
                </a:solidFill>
                <a:latin typeface="Aptos"/>
              </a:defRPr>
            </a:pPr>
            <a:r>
              <a:t>22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41080" y="1691640"/>
            <a:ext cx="210312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2300" b="1">
                <a:solidFill>
                  <a:srgbClr val="FFFFFF"/>
                </a:solidFill>
                <a:latin typeface="Aptos"/>
              </a:defRPr>
            </a:pPr>
            <a:r>
              <a:t>= 2 NO + 2 NC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051560" y="2834640"/>
          <a:ext cx="96012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Kendetal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Betydning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10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 NO, 0 NC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01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0 NO, 1 NC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11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 NO, 1 NC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20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 NO, 0 NC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2 NO, 2 NC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31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3 NO, 1 NC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40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 NO, 0 NC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Termisk motorværn / termorelæ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896112"/>
            <a:ext cx="1024128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Termorelæets kontakter bruges til stop og alarm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1417320"/>
            <a:ext cx="22860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900" b="1">
                <a:solidFill>
                  <a:srgbClr val="FFFFFF"/>
                </a:solidFill>
                <a:latin typeface="Aptos"/>
              </a:defRPr>
            </a:pPr>
            <a:r>
              <a:t>Normal drift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0" y="2221272"/>
            <a:ext cx="1554480" cy="27432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rPr dirty="0" err="1"/>
              <a:t>Lukket</a:t>
            </a:r>
            <a:r>
              <a:rPr dirty="0"/>
              <a:t> NC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76252" y="3633361"/>
            <a:ext cx="1554480" cy="274320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Åben NO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0" y="4927867"/>
            <a:ext cx="2468880" cy="274320"/>
          </a:xfrm>
          <a:prstGeom prst="rect">
            <a:avLst/>
          </a:prstGeom>
          <a:noFill/>
        </p:spPr>
        <p:txBody>
          <a:bodyPr wrap="square">
            <a:normAutofit fontScale="70000" lnSpcReduction="20000"/>
          </a:bodyPr>
          <a:lstStyle/>
          <a:p>
            <a:pPr algn="l">
              <a:defRPr sz="1900" b="1">
                <a:solidFill>
                  <a:srgbClr val="FFFFFF"/>
                </a:solidFill>
                <a:latin typeface="Aptos"/>
              </a:defRPr>
            </a:pPr>
            <a:r>
              <a:rPr dirty="0"/>
              <a:t>Ved </a:t>
            </a:r>
            <a:r>
              <a:rPr dirty="0" err="1"/>
              <a:t>overbelastning</a:t>
            </a:r>
            <a:endParaRPr dirty="0"/>
          </a:p>
        </p:txBody>
      </p:sp>
      <p:sp>
        <p:nvSpPr>
          <p:cNvPr id="29" name="Rounded Rectangle 28"/>
          <p:cNvSpPr/>
          <p:nvPr/>
        </p:nvSpPr>
        <p:spPr>
          <a:xfrm>
            <a:off x="6172200" y="4824454"/>
            <a:ext cx="228600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600" b="1">
                <a:solidFill>
                  <a:srgbClr val="134267"/>
                </a:solidFill>
                <a:latin typeface="Aptos"/>
              </a:defRPr>
            </a:pPr>
            <a:r>
              <a:t>95–96 åbner</a:t>
            </a:r>
            <a:br/>
            <a:r>
              <a:t>stopper kontaktoren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686800" y="4824454"/>
            <a:ext cx="228600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rIns="73152" rtlCol="0" anchor="ctr">
            <a:normAutofit/>
          </a:bodyPr>
          <a:lstStyle/>
          <a:p>
            <a:pPr algn="ctr">
              <a:defRPr sz="1600" b="1">
                <a:solidFill>
                  <a:srgbClr val="134267"/>
                </a:solidFill>
                <a:latin typeface="Aptos"/>
              </a:defRPr>
            </a:pPr>
            <a:r>
              <a:rPr dirty="0"/>
              <a:t>97–98 </a:t>
            </a:r>
            <a:r>
              <a:rPr dirty="0" err="1"/>
              <a:t>lukker</a:t>
            </a:r>
            <a:br>
              <a:rPr dirty="0"/>
            </a:br>
            <a:r>
              <a:rPr dirty="0"/>
              <a:t>alarm / PLC-signal</a:t>
            </a:r>
          </a:p>
        </p:txBody>
      </p:sp>
      <p:pic>
        <p:nvPicPr>
          <p:cNvPr id="38" name="Billede 37">
            <a:extLst>
              <a:ext uri="{FF2B5EF4-FFF2-40B4-BE49-F238E27FC236}">
                <a16:creationId xmlns:a16="http://schemas.microsoft.com/office/drawing/2014/main" id="{6236F3E8-2FDD-1EB9-292E-980F4B75F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529" y="1956816"/>
            <a:ext cx="3322608" cy="3353091"/>
          </a:xfrm>
          <a:prstGeom prst="rect">
            <a:avLst/>
          </a:prstGeom>
        </p:spPr>
      </p:pic>
      <p:pic>
        <p:nvPicPr>
          <p:cNvPr id="40" name="Billede 39">
            <a:extLst>
              <a:ext uri="{FF2B5EF4-FFF2-40B4-BE49-F238E27FC236}">
                <a16:creationId xmlns:a16="http://schemas.microsoft.com/office/drawing/2014/main" id="{FA748CF7-E675-42E6-F2C5-9611AED7D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525" y="1810512"/>
            <a:ext cx="1158340" cy="25605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 lnSpcReduction="10000"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Tidsrelæer</a:t>
            </a:r>
            <a:r>
              <a:rPr dirty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pic>
        <p:nvPicPr>
          <p:cNvPr id="41" name="Billede 40">
            <a:extLst>
              <a:ext uri="{FF2B5EF4-FFF2-40B4-BE49-F238E27FC236}">
                <a16:creationId xmlns:a16="http://schemas.microsoft.com/office/drawing/2014/main" id="{2447B648-2468-20E2-6BC2-4D0C3AD2C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78" y="1055470"/>
            <a:ext cx="5947099" cy="474705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310896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Trykknapper, endestop og sikkerhedsrelæer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896112"/>
            <a:ext cx="1024128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defRPr sz="1600" b="0">
                <a:solidFill>
                  <a:srgbClr val="E5EFF6"/>
                </a:solidFill>
                <a:latin typeface="Aptos"/>
              </a:defRPr>
            </a:pPr>
            <a:r>
              <a:t>Samme kontaktlogik, men sikkerhedsrelæer har særlige indgange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6144768"/>
            <a:ext cx="32004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800" b="0">
                <a:solidFill>
                  <a:srgbClr val="134267"/>
                </a:solidFill>
                <a:latin typeface="Aptos"/>
              </a:defRPr>
            </a:pPr>
            <a:r>
              <a:t>IEC-principper. Tjek altid diagrammet på det konkrete apparat.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417320"/>
          <a:ext cx="1060704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Enhed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Typiske klemmer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Funktion</a:t>
                      </a:r>
                    </a:p>
                  </a:txBody>
                  <a:tcPr marL="54864" marR="45720" marT="27432" marB="27432">
                    <a:solidFill>
                      <a:srgbClr val="75AF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STOP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11–12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NC, bryder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START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13–14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NO, slutter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Endestop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11–12 / 13–14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NC eller NO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Sikkerhedsudgang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13–14, 23–24, 33–34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Tvangsførte NO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Signaludgang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41–42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0">
                          <a:solidFill>
                            <a:srgbClr val="134267"/>
                          </a:solidFill>
                          <a:latin typeface="Aptos"/>
                        </a:defRPr>
                      </a:pPr>
                      <a:r>
                        <a:t>NC / status</a:t>
                      </a:r>
                    </a:p>
                  </a:txBody>
                  <a:tcPr marL="54864" marR="45720" marT="27432" marB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60120" y="4251960"/>
            <a:ext cx="10058400" cy="4114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Aptos"/>
              </a:defRPr>
            </a:pPr>
            <a:r>
              <a:t>Sikkerhedsrelæer kan også have S11–S12, S21–S22, S33–S34 eller Y1–Y2.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4892040"/>
            <a:ext cx="950976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defRPr sz="2100" b="0">
                <a:solidFill>
                  <a:srgbClr val="E5EFF6"/>
                </a:solidFill>
                <a:latin typeface="Aptos"/>
              </a:defRPr>
            </a:pPr>
            <a:r>
              <a:t>Her er apparatets diagram facit. Klemmetallet er kun halvdelen af eventyret.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UC v2">
  <a:themeElements>
    <a:clrScheme name="Gråtoneskala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649</Words>
  <Application>Microsoft Office PowerPoint</Application>
  <PresentationFormat>Widescreen</PresentationFormat>
  <Paragraphs>162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Wingdings</vt:lpstr>
      <vt:lpstr>EUC v2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Ivan Dan Kastrup Flændsdal</dc:creator>
  <cp:lastModifiedBy>Ivan Dan Kastrup Flændsdal</cp:lastModifiedBy>
  <cp:revision>1</cp:revision>
  <dcterms:modified xsi:type="dcterms:W3CDTF">2026-08-05T18:09:24Z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2024-02-20T19:10:53Z</dcterms:created>
  <dc:creator>Tommy Sulbæk Reinholdt Frederiksen</dc:creator>
  <dc:description/>
  <dc:language>en-US</dc:language>
  <cp:lastModifiedBy>Tommy Sulbæk Reinholdt Frederiksen</cp:lastModifiedBy>
  <dcterms:modified xsi:type="dcterms:W3CDTF">2024-02-20T19:11:25Z</dcterms:modified>
  <cp:revision>1</cp:revision>
  <dc:subject/>
  <dc:title>PowerPoint-præsentation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2</vt:r8>
  </property>
</Properties>
</file>