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1" r:id="rId3"/>
    <p:sldId id="270" r:id="rId4"/>
    <p:sldId id="273" r:id="rId5"/>
    <p:sldId id="256" r:id="rId6"/>
    <p:sldId id="257" r:id="rId7"/>
    <p:sldId id="264" r:id="rId8"/>
    <p:sldId id="265" r:id="rId9"/>
    <p:sldId id="267" r:id="rId10"/>
    <p:sldId id="259" r:id="rId11"/>
    <p:sldId id="266" r:id="rId12"/>
    <p:sldId id="260" r:id="rId13"/>
    <p:sldId id="261" r:id="rId14"/>
    <p:sldId id="263" r:id="rId15"/>
    <p:sldId id="258" r:id="rId16"/>
    <p:sldId id="26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erginet.dk/energisystem_fullscre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ZOWG5tUtMxg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3" y="1402783"/>
            <a:ext cx="9127763" cy="51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974957" y="231169"/>
            <a:ext cx="480131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6500" b="1" dirty="0" err="1" smtClean="0">
                <a:solidFill>
                  <a:srgbClr val="002060"/>
                </a:solidFill>
              </a:rPr>
              <a:t>El-forsyning</a:t>
            </a:r>
            <a:endParaRPr lang="da-DK" sz="65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80" y="1235009"/>
            <a:ext cx="3151657" cy="179806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50971" y="3033070"/>
            <a:ext cx="8656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2060"/>
                </a:solidFill>
              </a:rPr>
              <a:t>Spændingen over hver vinding er ens for primær- og sekundær viklingen.</a:t>
            </a:r>
          </a:p>
          <a:p>
            <a:endParaRPr lang="da-DK" sz="2000" dirty="0" smtClean="0">
              <a:solidFill>
                <a:srgbClr val="002060"/>
              </a:solidFill>
            </a:endParaRPr>
          </a:p>
          <a:p>
            <a:r>
              <a:rPr lang="da-DK" sz="2000" dirty="0" smtClean="0">
                <a:solidFill>
                  <a:srgbClr val="002060"/>
                </a:solidFill>
              </a:rPr>
              <a:t>Så forholdet mellem primær- og sekundær spænding er det samme</a:t>
            </a:r>
          </a:p>
          <a:p>
            <a:r>
              <a:rPr lang="da-DK" sz="2000" dirty="0" smtClean="0">
                <a:solidFill>
                  <a:srgbClr val="002060"/>
                </a:solidFill>
              </a:rPr>
              <a:t>som forholdet mellem primær- og sekundær vindingstal.</a:t>
            </a:r>
          </a:p>
        </p:txBody>
      </p:sp>
      <p:sp>
        <p:nvSpPr>
          <p:cNvPr id="7" name="Tekstfelt 6"/>
          <p:cNvSpPr txBox="1"/>
          <p:nvPr/>
        </p:nvSpPr>
        <p:spPr>
          <a:xfrm flipH="1">
            <a:off x="662243" y="173181"/>
            <a:ext cx="7491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 smtClean="0">
                <a:solidFill>
                  <a:srgbClr val="002060"/>
                </a:solidFill>
              </a:rPr>
              <a:t>Omsætningsforhold (n)</a:t>
            </a:r>
            <a:endParaRPr lang="da-DK" sz="5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ktangel 7"/>
              <p:cNvSpPr/>
              <p:nvPr/>
            </p:nvSpPr>
            <p:spPr>
              <a:xfrm>
                <a:off x="662243" y="4852625"/>
                <a:ext cx="2896297" cy="1246911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𝐍𝟏</m:t>
                          </m:r>
                        </m:num>
                        <m:den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𝐍𝟐</m:t>
                          </m:r>
                        </m:den>
                      </m:f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𝐞𝐥𝐥𝐞𝐫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𝐍𝐩</m:t>
                          </m:r>
                        </m:num>
                        <m:den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𝐍𝐬</m:t>
                          </m:r>
                        </m:den>
                      </m:f>
                    </m:oMath>
                  </m:oMathPara>
                </a14:m>
                <a:endParaRPr lang="da-DK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ktange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43" y="4852625"/>
                <a:ext cx="2896297" cy="1246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ktangel 8"/>
              <p:cNvSpPr/>
              <p:nvPr/>
            </p:nvSpPr>
            <p:spPr>
              <a:xfrm>
                <a:off x="7437116" y="4852625"/>
                <a:ext cx="2951019" cy="1246911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da-DK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𝐞𝐥𝐥𝐞𝐫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da-DK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r>
                            <a:rPr lang="da-DK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da-DK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da-DK" b="1" dirty="0"/>
              </a:p>
            </p:txBody>
          </p:sp>
        </mc:Choice>
        <mc:Fallback xmlns="">
          <p:sp>
            <p:nvSpPr>
              <p:cNvPr id="9" name="Rektange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16" y="4852625"/>
                <a:ext cx="2951019" cy="1246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frundet rektangel 9"/>
          <p:cNvSpPr/>
          <p:nvPr/>
        </p:nvSpPr>
        <p:spPr>
          <a:xfrm>
            <a:off x="3784017" y="4886164"/>
            <a:ext cx="3436624" cy="1213372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 = Omsætningsforhold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N1 = vindinger </a:t>
            </a:r>
            <a:r>
              <a:rPr lang="da-DK" dirty="0" err="1" smtClean="0">
                <a:solidFill>
                  <a:schemeClr val="bg1"/>
                </a:solidFill>
              </a:rPr>
              <a:t>Pimær</a:t>
            </a:r>
            <a:r>
              <a:rPr lang="da-DK" dirty="0" smtClean="0">
                <a:solidFill>
                  <a:schemeClr val="bg1"/>
                </a:solidFill>
              </a:rPr>
              <a:t> side</a:t>
            </a:r>
          </a:p>
          <a:p>
            <a:r>
              <a:rPr lang="da-DK" dirty="0" smtClean="0"/>
              <a:t>N2 = vindinger Sekundær side</a:t>
            </a:r>
            <a:endParaRPr lang="da-DK" dirty="0"/>
          </a:p>
        </p:txBody>
      </p:sp>
      <p:sp>
        <p:nvSpPr>
          <p:cNvPr id="28" name="Bøjet pil 27"/>
          <p:cNvSpPr/>
          <p:nvPr/>
        </p:nvSpPr>
        <p:spPr>
          <a:xfrm rot="6149764">
            <a:off x="8821734" y="3365366"/>
            <a:ext cx="1382134" cy="1144089"/>
          </a:xfrm>
          <a:prstGeom prst="bentArrow">
            <a:avLst>
              <a:gd name="adj1" fmla="val 20271"/>
              <a:gd name="adj2" fmla="val 25233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/>
              <p:cNvSpPr/>
              <p:nvPr/>
            </p:nvSpPr>
            <p:spPr>
              <a:xfrm>
                <a:off x="552450" y="4181475"/>
                <a:ext cx="5057775" cy="207645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3200" b="1" dirty="0" smtClean="0">
                    <a:solidFill>
                      <a:srgbClr val="002060"/>
                    </a:solidFill>
                  </a:rPr>
                  <a:t>S = VA = Voltampere (U*I) </a:t>
                </a:r>
              </a:p>
              <a:p>
                <a:r>
                  <a:rPr lang="da-DK" sz="3200" b="1" dirty="0" smtClean="0">
                    <a:solidFill>
                      <a:srgbClr val="00206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𝑽𝑨</m:t>
                        </m:r>
                      </m:e>
                      <m:sub>
                        <m: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da-DK" sz="3200" b="1" dirty="0" smtClean="0">
                    <a:solidFill>
                      <a:srgbClr val="002060"/>
                    </a:solidFill>
                  </a:rPr>
                  <a:t>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𝑽𝑨</m:t>
                        </m:r>
                      </m:e>
                      <m:sub>
                        <m:r>
                          <a:rPr lang="da-DK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da-DK" sz="3200" b="1" dirty="0" smtClean="0">
                  <a:solidFill>
                    <a:srgbClr val="002060"/>
                  </a:solidFill>
                </a:endParaRPr>
              </a:p>
              <a:p>
                <a:r>
                  <a:rPr lang="da-DK" sz="3200" b="1" dirty="0">
                    <a:solidFill>
                      <a:srgbClr val="00206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da-DK" sz="3200" b="1" dirty="0">
                    <a:solidFill>
                      <a:srgbClr val="002060"/>
                    </a:solidFill>
                  </a:rPr>
                  <a:t>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a-DK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da-DK" sz="3200" b="1" dirty="0" smtClean="0">
                  <a:solidFill>
                    <a:srgbClr val="002060"/>
                  </a:solidFill>
                </a:endParaRPr>
              </a:p>
              <a:p>
                <a:r>
                  <a:rPr lang="da-DK" sz="3200" b="1" dirty="0" smtClean="0">
                    <a:solidFill>
                      <a:srgbClr val="002060"/>
                    </a:solidFill>
                  </a:rPr>
                  <a:t>P = S * Cos</a:t>
                </a:r>
                <a:r>
                  <a:rPr lang="el-GR" sz="3200" b="1" dirty="0" smtClean="0">
                    <a:solidFill>
                      <a:srgbClr val="002060"/>
                    </a:solidFill>
                  </a:rPr>
                  <a:t>φ</a:t>
                </a:r>
                <a:r>
                  <a:rPr lang="da-DK" sz="3200" b="1" dirty="0" smtClean="0">
                    <a:solidFill>
                      <a:srgbClr val="002060"/>
                    </a:solidFill>
                  </a:rPr>
                  <a:t> </a:t>
                </a:r>
                <a:endParaRPr lang="da-DK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ktange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4181475"/>
                <a:ext cx="5057775" cy="2076450"/>
              </a:xfrm>
              <a:prstGeom prst="rect">
                <a:avLst/>
              </a:prstGeom>
              <a:blipFill>
                <a:blip r:embed="rId2"/>
                <a:stretch>
                  <a:fillRect l="-3005" t="-2616" r="-3726" b="-814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øjrepil 3"/>
          <p:cNvSpPr/>
          <p:nvPr/>
        </p:nvSpPr>
        <p:spPr>
          <a:xfrm>
            <a:off x="857250" y="4883944"/>
            <a:ext cx="397382" cy="25241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857250" y="5318522"/>
            <a:ext cx="397382" cy="25241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405101" y="314325"/>
            <a:ext cx="648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b="1" dirty="0" smtClean="0">
                <a:solidFill>
                  <a:srgbClr val="002060"/>
                </a:solidFill>
              </a:rPr>
              <a:t>Transformerstørrelser</a:t>
            </a:r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247650" y="1223962"/>
            <a:ext cx="10420349" cy="188595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a-DK" sz="2800" dirty="0" smtClean="0">
                <a:solidFill>
                  <a:srgbClr val="002060"/>
                </a:solidFill>
              </a:rPr>
              <a:t>På de fleste transformere opgives størrelsen i VA. Størrelsen kan variere fra nogle få VA (som i en radio) til mange MVA (som i forsyningsnettet). Men princippet er </a:t>
            </a:r>
            <a:r>
              <a:rPr lang="da-DK" sz="2800" u="sng" dirty="0" smtClean="0">
                <a:solidFill>
                  <a:srgbClr val="002060"/>
                </a:solidFill>
              </a:rPr>
              <a:t>ALTID</a:t>
            </a:r>
            <a:r>
              <a:rPr lang="da-DK" sz="2800" dirty="0" smtClean="0">
                <a:solidFill>
                  <a:srgbClr val="002060"/>
                </a:solidFill>
              </a:rPr>
              <a:t> det samme. </a:t>
            </a:r>
            <a:endParaRPr lang="da-DK" sz="2800" dirty="0">
              <a:solidFill>
                <a:srgbClr val="002060"/>
              </a:solidFill>
            </a:endParaRPr>
          </a:p>
        </p:txBody>
      </p:sp>
      <p:sp>
        <p:nvSpPr>
          <p:cNvPr id="6" name="Oval billedforklaring 5"/>
          <p:cNvSpPr/>
          <p:nvPr/>
        </p:nvSpPr>
        <p:spPr>
          <a:xfrm>
            <a:off x="1055941" y="2783681"/>
            <a:ext cx="3067049" cy="1065609"/>
          </a:xfrm>
          <a:prstGeom prst="wedgeEllipseCallout">
            <a:avLst>
              <a:gd name="adj1" fmla="val -29475"/>
              <a:gd name="adj2" fmla="val 75971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800" b="1" dirty="0" smtClean="0">
                <a:solidFill>
                  <a:srgbClr val="002060"/>
                </a:solidFill>
              </a:rPr>
              <a:t>Effekt (VA)</a:t>
            </a:r>
            <a:endParaRPr lang="da-DK" sz="2800" b="1" dirty="0">
              <a:solidFill>
                <a:srgbClr val="002060"/>
              </a:solidFill>
            </a:endParaRPr>
          </a:p>
        </p:txBody>
      </p:sp>
      <p:sp>
        <p:nvSpPr>
          <p:cNvPr id="12" name="Sky 11"/>
          <p:cNvSpPr/>
          <p:nvPr/>
        </p:nvSpPr>
        <p:spPr>
          <a:xfrm>
            <a:off x="5800725" y="3343275"/>
            <a:ext cx="5714999" cy="3228974"/>
          </a:xfrm>
          <a:prstGeom prst="cloud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rgbClr val="002060"/>
                </a:solidFill>
              </a:rPr>
              <a:t>Effekten som en transformer opgives i, er ALTID den afgivne effekt, beregnet ud fra sekundær spænding og strøm</a:t>
            </a:r>
            <a:endParaRPr lang="da-DK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70" y="1672934"/>
            <a:ext cx="3234996" cy="2397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923925" y="1568158"/>
                <a:ext cx="2952750" cy="292763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da-DK" sz="20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sub>
                          </m:sSub>
                        </m:den>
                      </m:f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da-DK" sz="2000" b="1" dirty="0" smtClean="0">
                  <a:solidFill>
                    <a:srgbClr val="002060"/>
                  </a:solidFill>
                </a:endParaRPr>
              </a:p>
              <a:p>
                <a:endParaRPr lang="da-DK" sz="20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da-DK" sz="20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a-DK" sz="2000" b="1" dirty="0" smtClean="0"/>
              </a:p>
              <a:p>
                <a:endParaRPr lang="da-DK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den>
                      </m:f>
                      <m:r>
                        <a:rPr lang="da-DK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∗ </m:t>
                      </m:r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da-DK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1568158"/>
                <a:ext cx="2952750" cy="2927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/>
              <p:cNvSpPr/>
              <p:nvPr/>
            </p:nvSpPr>
            <p:spPr>
              <a:xfrm>
                <a:off x="8104661" y="1568159"/>
                <a:ext cx="2952750" cy="2927639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sub>
                          </m:sSub>
                        </m:den>
                      </m:f>
                      <m:r>
                        <a:rPr lang="da-DK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sub>
                          </m:sSub>
                        </m:num>
                        <m:den>
                          <m: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da-DK" sz="2000" b="1" i="0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endParaRPr lang="da-DK" sz="20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num>
                        <m:den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a-DK" sz="2000" b="1" dirty="0" smtClean="0"/>
              </a:p>
              <a:p>
                <a:endParaRPr lang="da-DK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a-DK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0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</m:sSub>
                      <m:r>
                        <a:rPr lang="da-DK" sz="20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den>
                      </m:f>
                      <m:r>
                        <a:rPr lang="da-DK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a-DK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a-DK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da-DK" sz="2000" b="1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sub>
                          </m:sSub>
                        </m:num>
                        <m:den>
                          <m:r>
                            <a:rPr lang="da-DK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</m:oMath>
                  </m:oMathPara>
                </a14:m>
                <a:endParaRPr lang="da-DK" sz="20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ktang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661" y="1568159"/>
                <a:ext cx="2952750" cy="2927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billedforklaring 6"/>
          <p:cNvSpPr/>
          <p:nvPr/>
        </p:nvSpPr>
        <p:spPr>
          <a:xfrm>
            <a:off x="1409700" y="539668"/>
            <a:ext cx="1866900" cy="714166"/>
          </a:xfrm>
          <a:prstGeom prst="wedgeEllipseCallout">
            <a:avLst>
              <a:gd name="adj1" fmla="val -28486"/>
              <a:gd name="adj2" fmla="val 81172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PRIMÆR </a:t>
            </a:r>
          </a:p>
        </p:txBody>
      </p:sp>
      <p:sp>
        <p:nvSpPr>
          <p:cNvPr id="8" name="Oval billedforklaring 7"/>
          <p:cNvSpPr/>
          <p:nvPr/>
        </p:nvSpPr>
        <p:spPr>
          <a:xfrm>
            <a:off x="8448675" y="476250"/>
            <a:ext cx="2038350" cy="777584"/>
          </a:xfrm>
          <a:prstGeom prst="wedgeEllipseCallout">
            <a:avLst>
              <a:gd name="adj1" fmla="val -26440"/>
              <a:gd name="adj2" fmla="val 82099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SEKUNDÆR </a:t>
            </a:r>
          </a:p>
        </p:txBody>
      </p:sp>
      <p:sp>
        <p:nvSpPr>
          <p:cNvPr id="9" name="Vandret skriftrulle 8"/>
          <p:cNvSpPr/>
          <p:nvPr/>
        </p:nvSpPr>
        <p:spPr>
          <a:xfrm>
            <a:off x="4800043" y="476250"/>
            <a:ext cx="2381250" cy="1033272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rgbClr val="002060"/>
                </a:solidFill>
              </a:rPr>
              <a:t>FORMLER</a:t>
            </a:r>
            <a:endParaRPr lang="da-DK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ktangel 10"/>
              <p:cNvSpPr/>
              <p:nvPr/>
            </p:nvSpPr>
            <p:spPr>
              <a:xfrm>
                <a:off x="4133293" y="3994437"/>
                <a:ext cx="3714750" cy="2404876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da-DK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da-DK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sub>
                    </m:sSub>
                  </m:oMath>
                </a14:m>
                <a:r>
                  <a:rPr lang="da-DK" sz="2000" b="1" dirty="0" smtClean="0">
                    <a:solidFill>
                      <a:srgbClr val="002060"/>
                    </a:solidFill>
                    <a:latin typeface="+mj-lt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sub>
                    </m:sSub>
                  </m:oMath>
                </a14:m>
                <a:r>
                  <a:rPr lang="da-DK" sz="2000" b="1" dirty="0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da-DK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</m:oMath>
                </a14:m>
                <a:r>
                  <a:rPr lang="da-DK" sz="2000" b="1" dirty="0">
                    <a:solidFill>
                      <a:srgbClr val="002060"/>
                    </a:solidFill>
                    <a:latin typeface="+mj-lt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</m:oMath>
                </a14:m>
                <a:endParaRPr lang="da-DK" sz="2000" b="1" dirty="0" smtClean="0">
                  <a:solidFill>
                    <a:srgbClr val="002060"/>
                  </a:solidFill>
                  <a:latin typeface="+mj-lt"/>
                </a:endParaRPr>
              </a:p>
              <a:p>
                <a:pPr algn="ctr"/>
                <a:endParaRPr lang="da-DK" sz="2000" b="1" dirty="0" smtClean="0">
                  <a:solidFill>
                    <a:srgbClr val="002060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a-DK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da-DK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2000" b="1" dirty="0" smtClean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den>
                    </m:f>
                  </m:oMath>
                </a14:m>
                <a:endParaRPr lang="da-DK" sz="2000" b="1" dirty="0" smtClean="0">
                  <a:latin typeface="+mj-lt"/>
                </a:endParaRPr>
              </a:p>
              <a:p>
                <a:pPr algn="ctr"/>
                <a:endParaRPr lang="da-DK" sz="2000" b="1" dirty="0" smtClean="0">
                  <a:latin typeface="+mj-lt"/>
                </a:endParaRPr>
              </a:p>
              <a:p>
                <a:pPr algn="ctr"/>
                <a:r>
                  <a:rPr lang="da-DK" sz="2000" b="1" dirty="0" smtClean="0">
                    <a:solidFill>
                      <a:srgbClr val="002060"/>
                    </a:solidFill>
                    <a:latin typeface="+mj-lt"/>
                  </a:rPr>
                  <a:t>N/V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2000" b="1" dirty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2000" b="1" dirty="0" smtClean="0">
                    <a:latin typeface="+mj-lt"/>
                  </a:rPr>
                  <a:t> </a:t>
                </a:r>
                <a:r>
                  <a:rPr lang="da-DK" sz="2000" b="1" dirty="0">
                    <a:solidFill>
                      <a:srgbClr val="002060"/>
                    </a:solidFill>
                    <a:latin typeface="+mj-lt"/>
                  </a:rPr>
                  <a:t>	</a:t>
                </a:r>
                <a:r>
                  <a:rPr lang="da-DK" sz="2000" b="1" dirty="0" smtClean="0">
                    <a:solidFill>
                      <a:srgbClr val="002060"/>
                    </a:solidFill>
                    <a:latin typeface="+mj-lt"/>
                  </a:rPr>
                  <a:t>V/N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sz="2000" b="1" dirty="0">
                    <a:solidFill>
                      <a:srgbClr val="00206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b>
                            <m:r>
                              <a:rPr lang="da-DK" sz="20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da-DK" sz="20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sub>
                        </m:sSub>
                      </m:den>
                    </m:f>
                  </m:oMath>
                </a14:m>
                <a:endParaRPr lang="da-DK" sz="2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Rektange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93" y="3994437"/>
                <a:ext cx="3714750" cy="2404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billedforklaring 12"/>
          <p:cNvSpPr/>
          <p:nvPr/>
        </p:nvSpPr>
        <p:spPr>
          <a:xfrm>
            <a:off x="7991475" y="4949743"/>
            <a:ext cx="1866900" cy="714166"/>
          </a:xfrm>
          <a:prstGeom prst="wedgeEllipseCallout">
            <a:avLst>
              <a:gd name="adj1" fmla="val -55527"/>
              <a:gd name="adj2" fmla="val 85173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FÆLLES </a:t>
            </a:r>
          </a:p>
        </p:txBody>
      </p:sp>
      <p:sp>
        <p:nvSpPr>
          <p:cNvPr id="2" name="Skyformet billedforklaring 1"/>
          <p:cNvSpPr/>
          <p:nvPr/>
        </p:nvSpPr>
        <p:spPr>
          <a:xfrm>
            <a:off x="1089660" y="4650377"/>
            <a:ext cx="2594066" cy="1748936"/>
          </a:xfrm>
          <a:prstGeom prst="cloudCallout">
            <a:avLst>
              <a:gd name="adj1" fmla="val -65731"/>
              <a:gd name="adj2" fmla="val 67445"/>
            </a:avLst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Ligebenet trekant 5"/>
          <p:cNvSpPr/>
          <p:nvPr/>
        </p:nvSpPr>
        <p:spPr>
          <a:xfrm>
            <a:off x="1619794" y="4862373"/>
            <a:ext cx="1295836" cy="1067880"/>
          </a:xfrm>
          <a:prstGeom prst="triangl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smtClean="0">
              <a:solidFill>
                <a:srgbClr val="002060"/>
              </a:solidFill>
            </a:endParaRPr>
          </a:p>
          <a:p>
            <a:pPr algn="ctr"/>
            <a:endParaRPr lang="da-DK" dirty="0"/>
          </a:p>
        </p:txBody>
      </p:sp>
      <p:cxnSp>
        <p:nvCxnSpPr>
          <p:cNvPr id="12" name="Lige forbindelse 11"/>
          <p:cNvCxnSpPr>
            <a:stCxn id="6" idx="1"/>
            <a:endCxn id="6" idx="5"/>
          </p:cNvCxnSpPr>
          <p:nvPr/>
        </p:nvCxnSpPr>
        <p:spPr>
          <a:xfrm>
            <a:off x="1943753" y="5396313"/>
            <a:ext cx="64791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 flipH="1" flipV="1">
            <a:off x="2267712" y="5396939"/>
            <a:ext cx="3483" cy="5339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felt 20"/>
          <p:cNvSpPr txBox="1"/>
          <p:nvPr/>
        </p:nvSpPr>
        <p:spPr>
          <a:xfrm>
            <a:off x="2111259" y="505644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P</a:t>
            </a:r>
            <a:endParaRPr lang="da-DK" b="1" dirty="0"/>
          </a:p>
        </p:txBody>
      </p:sp>
      <p:sp>
        <p:nvSpPr>
          <p:cNvPr id="23" name="Tekstfelt 22"/>
          <p:cNvSpPr txBox="1"/>
          <p:nvPr/>
        </p:nvSpPr>
        <p:spPr>
          <a:xfrm>
            <a:off x="1882619" y="551429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U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2362494" y="5514298"/>
            <a:ext cx="26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I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333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7" y="3846602"/>
            <a:ext cx="2867596" cy="245326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241657" y="699273"/>
            <a:ext cx="2670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b="1" dirty="0" smtClean="0">
                <a:solidFill>
                  <a:srgbClr val="002060"/>
                </a:solidFill>
              </a:rPr>
              <a:t>Tomgang</a:t>
            </a:r>
            <a:endParaRPr lang="da-DK" sz="4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2002971" y="2111157"/>
                <a:ext cx="2542903" cy="1276478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b="1" dirty="0" smtClean="0">
                    <a:solidFill>
                      <a:srgbClr val="002060"/>
                    </a:solidFill>
                  </a:rPr>
                  <a:t>Tomgangsstrøm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da-DK" b="1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da-DK" b="1" dirty="0" smtClean="0">
                    <a:solidFill>
                      <a:srgbClr val="002060"/>
                    </a:solidFill>
                  </a:rPr>
                  <a:t> </a:t>
                </a:r>
                <a:endParaRPr lang="da-DK" b="1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da-DK" b="1" dirty="0" smtClean="0">
                    <a:solidFill>
                      <a:srgbClr val="002060"/>
                    </a:solidFill>
                  </a:rPr>
                  <a:t>Fuldlaststrøm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da-DK" b="1" dirty="0"/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71" y="2111157"/>
                <a:ext cx="2542903" cy="127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ky 5"/>
          <p:cNvSpPr/>
          <p:nvPr/>
        </p:nvSpPr>
        <p:spPr>
          <a:xfrm>
            <a:off x="4824548" y="1815066"/>
            <a:ext cx="4174398" cy="2250212"/>
          </a:xfrm>
          <a:prstGeom prst="cloud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002060"/>
                </a:solidFill>
              </a:rPr>
              <a:t>Ved tomgang forstås tilstanden når transformeren er </a:t>
            </a:r>
            <a:r>
              <a:rPr lang="da-DK" sz="2000" b="1" u="sng" dirty="0" smtClean="0">
                <a:solidFill>
                  <a:srgbClr val="002060"/>
                </a:solidFill>
              </a:rPr>
              <a:t>uden</a:t>
            </a:r>
            <a:r>
              <a:rPr lang="da-DK" sz="2000" b="1" dirty="0" smtClean="0">
                <a:solidFill>
                  <a:srgbClr val="002060"/>
                </a:solidFill>
              </a:rPr>
              <a:t> belastning på sekundærsiden</a:t>
            </a:r>
            <a:endParaRPr lang="da-DK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billedforklaring 7"/>
              <p:cNvSpPr/>
              <p:nvPr/>
            </p:nvSpPr>
            <p:spPr>
              <a:xfrm>
                <a:off x="4824548" y="4232377"/>
                <a:ext cx="5434150" cy="1681715"/>
              </a:xfrm>
              <a:prstGeom prst="wedgeEllipseCallout">
                <a:avLst>
                  <a:gd name="adj1" fmla="val -85897"/>
                  <a:gd name="adj2" fmla="val 177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a-DK" b="1" dirty="0">
                    <a:solidFill>
                      <a:srgbClr val="002060"/>
                    </a:solidFill>
                  </a:rPr>
                  <a:t> er meget lille i forhold 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da-DK" b="1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a-DK" b="1" dirty="0">
                    <a:solidFill>
                      <a:srgbClr val="002060"/>
                    </a:solidFill>
                  </a:rPr>
                  <a:t> er faseforskudt 80-85° </a:t>
                </a:r>
                <a:r>
                  <a:rPr lang="da-DK" b="1" dirty="0" smtClean="0">
                    <a:solidFill>
                      <a:srgbClr val="002060"/>
                    </a:solidFill>
                  </a:rPr>
                  <a:t>efter spændingen</a:t>
                </a:r>
                <a:endParaRPr lang="da-DK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Oval billedforklaring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8" y="4232377"/>
                <a:ext cx="5434150" cy="1681715"/>
              </a:xfrm>
              <a:prstGeom prst="wedgeEllipseCallout">
                <a:avLst>
                  <a:gd name="adj1" fmla="val -85897"/>
                  <a:gd name="adj2" fmla="val 1776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Vandret skriftrulle 1"/>
              <p:cNvSpPr/>
              <p:nvPr/>
            </p:nvSpPr>
            <p:spPr>
              <a:xfrm>
                <a:off x="496389" y="226423"/>
                <a:ext cx="9396548" cy="6505303"/>
              </a:xfrm>
              <a:prstGeom prst="horizontalScroll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7200" b="1" u="sng" dirty="0" smtClean="0">
                    <a:solidFill>
                      <a:srgbClr val="002060"/>
                    </a:solidFill>
                  </a:rPr>
                  <a:t>Under belastning</a:t>
                </a:r>
              </a:p>
              <a:p>
                <a:pPr algn="ctr"/>
                <a:endParaRPr lang="da-DK" sz="2400" dirty="0">
                  <a:solidFill>
                    <a:srgbClr val="002060"/>
                  </a:solidFill>
                </a:endParaRPr>
              </a:p>
              <a:p>
                <a:r>
                  <a:rPr lang="da-DK" sz="2400" dirty="0" smtClean="0">
                    <a:solidFill>
                      <a:srgbClr val="002060"/>
                    </a:solidFill>
                  </a:rPr>
                  <a:t>Når der tilsluttes en belastning til sekundærviklingen, går der en strøm i viklingen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a-DK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</m:oMath>
                </a14:m>
                <a:endParaRPr lang="da-DK" sz="2400" dirty="0" smtClean="0"/>
              </a:p>
              <a:p>
                <a:endParaRPr lang="da-DK" sz="2400" dirty="0"/>
              </a:p>
              <a:p>
                <a:r>
                  <a:rPr lang="da-DK" sz="2400" dirty="0" smtClean="0">
                    <a:solidFill>
                      <a:srgbClr val="002060"/>
                    </a:solidFill>
                  </a:rPr>
                  <a:t>Primærstrømmen vil stige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a-DK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sub>
                    </m:sSub>
                  </m:oMath>
                </a14:m>
                <a:endParaRPr lang="da-DK" sz="2400" dirty="0"/>
              </a:p>
            </p:txBody>
          </p:sp>
        </mc:Choice>
        <mc:Fallback xmlns="">
          <p:sp>
            <p:nvSpPr>
              <p:cNvPr id="2" name="Vandret skriftrul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" y="226423"/>
                <a:ext cx="9396548" cy="6505303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øjrepil 2"/>
          <p:cNvSpPr/>
          <p:nvPr/>
        </p:nvSpPr>
        <p:spPr>
          <a:xfrm>
            <a:off x="5194663" y="3971109"/>
            <a:ext cx="287382" cy="20029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Højrepil 3"/>
          <p:cNvSpPr/>
          <p:nvPr/>
        </p:nvSpPr>
        <p:spPr>
          <a:xfrm>
            <a:off x="5429794" y="4689566"/>
            <a:ext cx="287382" cy="20029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0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4145281" y="261255"/>
            <a:ext cx="1842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0" b="1" dirty="0" smtClean="0">
                <a:solidFill>
                  <a:srgbClr val="002060"/>
                </a:solidFill>
              </a:rPr>
              <a:t>Tab</a:t>
            </a:r>
            <a:endParaRPr lang="da-DK" sz="8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/>
              <p:cNvSpPr/>
              <p:nvPr/>
            </p:nvSpPr>
            <p:spPr>
              <a:xfrm>
                <a:off x="1471749" y="1454067"/>
                <a:ext cx="7506787" cy="466779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b="1" u="sng" dirty="0" smtClean="0">
                    <a:solidFill>
                      <a:srgbClr val="002060"/>
                    </a:solidFill>
                  </a:rPr>
                  <a:t>2 Typer: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a-DK" dirty="0" smtClean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dirty="0" smtClean="0">
                    <a:solidFill>
                      <a:srgbClr val="002060"/>
                    </a:solidFill>
                  </a:rPr>
                  <a:t>Strømvarmetab i viklingerne (afhænger af belastningen)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dirty="0" smtClean="0">
                    <a:solidFill>
                      <a:srgbClr val="002060"/>
                    </a:solidFill>
                  </a:rPr>
                  <a:t>Magnetiseringstabet 󠅋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a-DK" dirty="0" smtClean="0">
                    <a:solidFill>
                      <a:srgbClr val="002060"/>
                    </a:solidFill>
                  </a:rPr>
                  <a:t> Jerntabet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a-DK" dirty="0">
                  <a:solidFill>
                    <a:srgbClr val="002060"/>
                  </a:solidFill>
                </a:endParaRPr>
              </a:p>
              <a:p>
                <a:r>
                  <a:rPr lang="da-DK" dirty="0" smtClean="0">
                    <a:solidFill>
                      <a:srgbClr val="002060"/>
                    </a:solidFill>
                  </a:rPr>
                  <a:t>Der skal tilføres mere effekt til primærsiden end der kan aftages på sekundærsiden</a:t>
                </a:r>
              </a:p>
              <a:p>
                <a:endParaRPr lang="da-DK" dirty="0">
                  <a:solidFill>
                    <a:srgbClr val="002060"/>
                  </a:solidFill>
                </a:endParaRPr>
              </a:p>
              <a:p>
                <a:r>
                  <a:rPr lang="da-DK" b="1" u="sng" dirty="0" smtClean="0">
                    <a:solidFill>
                      <a:srgbClr val="002060"/>
                    </a:solidFill>
                  </a:rPr>
                  <a:t>STRØMVARMETAB</a:t>
                </a:r>
                <a:r>
                  <a:rPr lang="da-DK" b="1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da-DK" dirty="0" smtClean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𝐂𝐮</m:t>
                        </m:r>
                      </m:sub>
                    </m:sSub>
                    <m:r>
                      <a:rPr lang="da-DK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p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a-DK" sz="2400" b="1" dirty="0">
                    <a:solidFill>
                      <a:srgbClr val="002060"/>
                    </a:solidFill>
                  </a:rPr>
                  <a:t> * R</a:t>
                </a:r>
              </a:p>
              <a:p>
                <a:endParaRPr lang="da-DK" dirty="0">
                  <a:solidFill>
                    <a:srgbClr val="002060"/>
                  </a:solidFill>
                </a:endParaRPr>
              </a:p>
              <a:p>
                <a:r>
                  <a:rPr lang="da-DK" b="1" u="sng" dirty="0" smtClean="0">
                    <a:solidFill>
                      <a:srgbClr val="002060"/>
                    </a:solidFill>
                  </a:rPr>
                  <a:t>JERNTABET: </a:t>
                </a:r>
                <a:r>
                  <a:rPr lang="da-DK" dirty="0" smtClean="0">
                    <a:solidFill>
                      <a:srgbClr val="002060"/>
                    </a:solidFill>
                  </a:rPr>
                  <a:t>(udregnes som det tab der er, når den kører i tomgang)</a:t>
                </a:r>
                <a:endParaRPr lang="da-DK" b="1" u="sng" dirty="0" smtClean="0">
                  <a:solidFill>
                    <a:srgbClr val="002060"/>
                  </a:solidFill>
                </a:endParaRPr>
              </a:p>
              <a:p>
                <a:endParaRPr lang="da-DK" u="sng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𝐟𝐞</m:t>
                        </m:r>
                      </m:sub>
                    </m:sSub>
                    <m:r>
                      <a:rPr lang="da-DK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≈&gt; </m:t>
                    </m:r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a-DK" sz="2400" b="1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a-DK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a-DK" sz="24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da-DK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𝛗</m:t>
                        </m:r>
                      </m:e>
                      <m:sub>
                        <m:r>
                          <a:rPr lang="da-DK" sz="2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da-DK" sz="2400" b="1" dirty="0"/>
              </a:p>
              <a:p>
                <a:endParaRPr lang="da-DK" u="sng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9" y="1454067"/>
                <a:ext cx="7506787" cy="4667794"/>
              </a:xfrm>
              <a:prstGeom prst="rect">
                <a:avLst/>
              </a:prstGeom>
              <a:blipFill>
                <a:blip r:embed="rId2"/>
                <a:stretch>
                  <a:fillRect l="-567" t="-78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8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222170" y="293391"/>
            <a:ext cx="5031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b="1" dirty="0" smtClean="0">
                <a:solidFill>
                  <a:srgbClr val="002060"/>
                </a:solidFill>
              </a:rPr>
              <a:t>Virkningsgrad</a:t>
            </a:r>
            <a:endParaRPr lang="da-DK" sz="6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2907414" y="1622663"/>
                <a:ext cx="5660571" cy="195942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da-DK" dirty="0" smtClean="0">
                    <a:solidFill>
                      <a:srgbClr val="002060"/>
                    </a:solidFill>
                  </a:rPr>
                  <a:t>Virkningsgraden er afhængig af de tab der er i transformeren. Er tabene små, er virkningsgraden god. Tilført effekt minus tab giver afgiven effekt</a:t>
                </a:r>
              </a:p>
              <a:p>
                <a:pPr algn="ctr"/>
                <a:endParaRPr lang="da-DK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a-DK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a-DK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a-DK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a-DK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a-DK" sz="28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da-DK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da-DK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da-DK" sz="2800" b="1" dirty="0">
                  <a:solidFill>
                    <a:srgbClr val="002060"/>
                  </a:solidFill>
                </a:endParaRPr>
              </a:p>
              <a:p>
                <a:pPr algn="ctr"/>
                <a:endParaRPr lang="da-DK" dirty="0"/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14" y="1622663"/>
                <a:ext cx="5660571" cy="1959429"/>
              </a:xfrm>
              <a:prstGeom prst="rect">
                <a:avLst/>
              </a:prstGeom>
              <a:blipFill>
                <a:blip r:embed="rId2"/>
                <a:stretch>
                  <a:fillRect l="-858" r="-53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/>
              <p:cNvSpPr/>
              <p:nvPr/>
            </p:nvSpPr>
            <p:spPr>
              <a:xfrm>
                <a:off x="2907414" y="4032067"/>
                <a:ext cx="3814354" cy="1715589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da-DK" dirty="0" smtClean="0">
                    <a:solidFill>
                      <a:srgbClr val="002060"/>
                    </a:solidFill>
                  </a:rPr>
                  <a:t>Virkningsgraden er et ubenævnt tal og kan beregnes således:</a:t>
                </a:r>
              </a:p>
              <a:p>
                <a:pPr algn="ctr"/>
                <a:endParaRPr lang="da-DK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l-GR" sz="2800" b="1" dirty="0" smtClean="0">
                    <a:solidFill>
                      <a:srgbClr val="002060"/>
                    </a:solidFill>
                  </a:rPr>
                  <a:t>η</a:t>
                </a:r>
                <a:r>
                  <a:rPr lang="da-DK" sz="2800" b="1" dirty="0" smtClean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da-DK" sz="2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da-DK" sz="2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da-DK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ktang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14" y="4032067"/>
                <a:ext cx="3814354" cy="1715589"/>
              </a:xfrm>
              <a:prstGeom prst="rect">
                <a:avLst/>
              </a:prstGeom>
              <a:blipFill>
                <a:blip r:embed="rId3"/>
                <a:stretch>
                  <a:fillRect l="-1272" r="-95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billedforklaring 5"/>
              <p:cNvSpPr/>
              <p:nvPr/>
            </p:nvSpPr>
            <p:spPr>
              <a:xfrm>
                <a:off x="6537639" y="4316580"/>
                <a:ext cx="2876326" cy="1146562"/>
              </a:xfrm>
              <a:prstGeom prst="wedgeEllipseCallout">
                <a:avLst>
                  <a:gd name="adj1" fmla="val -75833"/>
                  <a:gd name="adj2" fmla="val 32118"/>
                </a:avLst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>
                    <a:solidFill>
                      <a:srgbClr val="002060"/>
                    </a:solidFill>
                  </a:rPr>
                  <a:t>Beregnes af fuldlastværdierne for</a:t>
                </a:r>
                <a14:m>
                  <m:oMath xmlns:m="http://schemas.openxmlformats.org/officeDocument/2006/math">
                    <m:r>
                      <a:rPr lang="da-DK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a-DK" dirty="0" smtClean="0">
                    <a:solidFill>
                      <a:srgbClr val="002060"/>
                    </a:solidFill>
                  </a:rPr>
                  <a:t>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a-DK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6" name="Oval billedforklaring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39" y="4316580"/>
                <a:ext cx="2876326" cy="1146562"/>
              </a:xfrm>
              <a:prstGeom prst="wedgeEllipseCallout">
                <a:avLst>
                  <a:gd name="adj1" fmla="val -75833"/>
                  <a:gd name="adj2" fmla="val 3211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formet billedforklaring 1"/>
          <p:cNvSpPr/>
          <p:nvPr/>
        </p:nvSpPr>
        <p:spPr>
          <a:xfrm>
            <a:off x="6167030" y="250304"/>
            <a:ext cx="4717324" cy="4095137"/>
          </a:xfrm>
          <a:prstGeom prst="cloudCallout">
            <a:avLst>
              <a:gd name="adj1" fmla="val 51399"/>
              <a:gd name="adj2" fmla="val 97912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rgbClr val="002060"/>
                </a:solidFill>
              </a:rPr>
              <a:t>Da der </a:t>
            </a:r>
            <a:r>
              <a:rPr lang="da-DK" b="1" u="sng" dirty="0" smtClean="0">
                <a:solidFill>
                  <a:srgbClr val="002060"/>
                </a:solidFill>
              </a:rPr>
              <a:t>ALTID</a:t>
            </a:r>
            <a:r>
              <a:rPr lang="da-DK" b="1" dirty="0" smtClean="0">
                <a:solidFill>
                  <a:srgbClr val="002060"/>
                </a:solidFill>
              </a:rPr>
              <a:t> tilføres mere effekt end der afgives, kan omsætningsforholdet </a:t>
            </a:r>
            <a:r>
              <a:rPr lang="da-DK" b="1" u="sng" dirty="0" smtClean="0">
                <a:solidFill>
                  <a:srgbClr val="002060"/>
                </a:solidFill>
              </a:rPr>
              <a:t>IKKE</a:t>
            </a:r>
            <a:r>
              <a:rPr lang="da-DK" b="1" dirty="0" smtClean="0">
                <a:solidFill>
                  <a:srgbClr val="002060"/>
                </a:solidFill>
              </a:rPr>
              <a:t> bruges til at finde forholdet mellem primær- og sekundær strøm </a:t>
            </a:r>
            <a:endParaRPr lang="da-DK" b="1" dirty="0">
              <a:solidFill>
                <a:srgbClr val="00206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97280" y="617122"/>
            <a:ext cx="4624252" cy="17504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b="1" u="sng" dirty="0" smtClean="0">
                <a:solidFill>
                  <a:srgbClr val="002060"/>
                </a:solidFill>
              </a:rPr>
              <a:t>Virkningsgraden kan sættes til: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0,90 – 0,95 = Transformere op til 10 </a:t>
            </a:r>
            <a:r>
              <a:rPr lang="da-DK" dirty="0" err="1" smtClean="0">
                <a:solidFill>
                  <a:srgbClr val="002060"/>
                </a:solidFill>
              </a:rPr>
              <a:t>kVA</a:t>
            </a:r>
            <a:endParaRPr lang="da-DK" dirty="0" smtClean="0">
              <a:solidFill>
                <a:srgbClr val="002060"/>
              </a:solidFill>
            </a:endParaRPr>
          </a:p>
          <a:p>
            <a:r>
              <a:rPr lang="da-DK" dirty="0" smtClean="0">
                <a:solidFill>
                  <a:srgbClr val="002060"/>
                </a:solidFill>
              </a:rPr>
              <a:t>0,95 – 0,98 = Transformere 100 – 300 </a:t>
            </a:r>
            <a:r>
              <a:rPr lang="da-DK" dirty="0" err="1" smtClean="0">
                <a:solidFill>
                  <a:srgbClr val="002060"/>
                </a:solidFill>
              </a:rPr>
              <a:t>kVA</a:t>
            </a:r>
            <a:endParaRPr lang="da-DK" dirty="0" smtClean="0">
              <a:solidFill>
                <a:srgbClr val="002060"/>
              </a:solidFill>
            </a:endParaRPr>
          </a:p>
          <a:p>
            <a:r>
              <a:rPr lang="da-DK" dirty="0" smtClean="0">
                <a:solidFill>
                  <a:srgbClr val="002060"/>
                </a:solidFill>
              </a:rPr>
              <a:t>0,98 – 0,99 = Transformere 1 – 10 MVA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4" name="Sky 3"/>
          <p:cNvSpPr/>
          <p:nvPr/>
        </p:nvSpPr>
        <p:spPr>
          <a:xfrm>
            <a:off x="766354" y="2297873"/>
            <a:ext cx="5111932" cy="2290355"/>
          </a:xfrm>
          <a:prstGeom prst="cloud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002060"/>
                </a:solidFill>
              </a:rPr>
              <a:t>Jerntabet anses for at være konstant, så virkningsgraden ved </a:t>
            </a:r>
            <a:r>
              <a:rPr lang="da-DK" u="sng" dirty="0" smtClean="0">
                <a:solidFill>
                  <a:srgbClr val="002060"/>
                </a:solidFill>
              </a:rPr>
              <a:t>svag belastning </a:t>
            </a:r>
            <a:r>
              <a:rPr lang="da-DK" dirty="0" smtClean="0">
                <a:solidFill>
                  <a:srgbClr val="002060"/>
                </a:solidFill>
              </a:rPr>
              <a:t>vil ikke være så god som ved større belastning 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96687" y="4530566"/>
            <a:ext cx="8142513" cy="17459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2060"/>
                </a:solidFill>
              </a:rPr>
              <a:t>Jo </a:t>
            </a:r>
            <a:r>
              <a:rPr lang="da-DK" sz="2800" b="1" u="sng" dirty="0" smtClean="0">
                <a:solidFill>
                  <a:srgbClr val="002060"/>
                </a:solidFill>
              </a:rPr>
              <a:t>større belastning</a:t>
            </a:r>
            <a:r>
              <a:rPr lang="da-DK" sz="2800" b="1" dirty="0" smtClean="0">
                <a:solidFill>
                  <a:srgbClr val="002060"/>
                </a:solidFill>
              </a:rPr>
              <a:t> des </a:t>
            </a:r>
            <a:r>
              <a:rPr lang="da-DK" sz="2800" b="1" u="sng" dirty="0" smtClean="0">
                <a:solidFill>
                  <a:srgbClr val="002060"/>
                </a:solidFill>
              </a:rPr>
              <a:t>bedre virkningsgrad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 smtClean="0">
                <a:solidFill>
                  <a:srgbClr val="002060"/>
                </a:solidFill>
              </a:rPr>
              <a:t>Virkningsgraden ved tomgang er = 0</a:t>
            </a:r>
            <a:endParaRPr lang="da-DK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1637211" y="2505927"/>
                <a:ext cx="7454538" cy="375384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a-DK" b="1" dirty="0" smtClean="0">
                    <a:solidFill>
                      <a:srgbClr val="002060"/>
                    </a:solidFill>
                  </a:rPr>
                  <a:t>Beregn følgende for ovenstående transformer :</a:t>
                </a:r>
              </a:p>
              <a:p>
                <a:r>
                  <a:rPr lang="da-DK" dirty="0">
                    <a:solidFill>
                      <a:srgbClr val="002060"/>
                    </a:solidFill>
                  </a:rPr>
                  <a:t> </a:t>
                </a:r>
                <a:endParaRPr lang="da-DK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endParaRPr lang="da-DK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</a:p>
              <a:p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a-DK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a-DK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b="0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VA</m:t>
                        </m:r>
                      </m:num>
                      <m:den>
                        <m: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da-DK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sty m:val="p"/>
                      </m:rPr>
                      <a:rPr lang="da-DK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da-DK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</a:t>
                </a:r>
              </a:p>
              <a:p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da-DK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da-DK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da-DK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da-DK" b="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da-DK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 * 10 = 100V</a:t>
                </a:r>
                <a:endParaRPr lang="da-DK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a-DK" dirty="0">
                  <a:solidFill>
                    <a:srgbClr val="002060"/>
                  </a:solidFill>
                </a:endParaRPr>
              </a:p>
              <a:p>
                <a:r>
                  <a:rPr lang="da-DK" dirty="0">
                    <a:solidFill>
                      <a:srgbClr val="002060"/>
                    </a:solidFill>
                  </a:rPr>
                  <a:t>I</a:t>
                </a:r>
                <a:r>
                  <a:rPr lang="da-DK" baseline="-25000" dirty="0">
                    <a:solidFill>
                      <a:srgbClr val="002060"/>
                    </a:solidFill>
                  </a:rPr>
                  <a:t>1</a:t>
                </a:r>
                <a:r>
                  <a:rPr lang="da-DK" dirty="0">
                    <a:solidFill>
                      <a:srgbClr val="002060"/>
                    </a:solidFill>
                  </a:rPr>
                  <a:t> </a:t>
                </a:r>
                <a:r>
                  <a:rPr lang="da-DK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VA</m:t>
                        </m:r>
                      </m:num>
                      <m:den>
                        <m:r>
                          <a:rPr lang="da-DK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da-DK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da-DK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da-DK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da-DK" dirty="0">
                  <a:solidFill>
                    <a:srgbClr val="002060"/>
                  </a:solidFill>
                </a:endParaRPr>
              </a:p>
              <a:p>
                <a:endParaRPr lang="da-DK" dirty="0">
                  <a:solidFill>
                    <a:srgbClr val="002060"/>
                  </a:solidFill>
                </a:endParaRPr>
              </a:p>
              <a:p>
                <a:r>
                  <a:rPr lang="da-DK" dirty="0" smtClean="0">
                    <a:solidFill>
                      <a:srgbClr val="002060"/>
                    </a:solidFill>
                  </a:rPr>
                  <a:t>N/V = </a:t>
                </a:r>
                <a:r>
                  <a:rPr lang="da-DK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a-DK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da-DK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da-DK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da-DK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a-DK" dirty="0" smtClean="0">
                    <a:solidFill>
                      <a:srgbClr val="002060"/>
                    </a:solidFill>
                  </a:rPr>
                  <a:t> N/V (vindinger pr. volt)</a:t>
                </a:r>
                <a:endParaRPr lang="da-DK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11" y="2505927"/>
                <a:ext cx="7454538" cy="3753848"/>
              </a:xfrm>
              <a:prstGeom prst="rect">
                <a:avLst/>
              </a:prstGeom>
              <a:blipFill>
                <a:blip r:embed="rId2"/>
                <a:stretch>
                  <a:fillRect l="-489" t="-482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ktangel 4"/>
          <p:cNvSpPr/>
          <p:nvPr/>
        </p:nvSpPr>
        <p:spPr>
          <a:xfrm>
            <a:off x="1637211" y="416136"/>
            <a:ext cx="7454538" cy="191590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transformer har følgende data :</a:t>
            </a:r>
            <a:endParaRPr lang="da-DK" sz="105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a-DK" sz="10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 = 300VA     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da-DK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=30A	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da-DK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600 vindinger		</a:t>
            </a:r>
            <a:endParaRPr lang="da-DK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da-DK" baseline="-25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60 vindinger</a:t>
            </a:r>
            <a:endParaRPr lang="da-DK" sz="10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a-DK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kyformet billedforklaring 5"/>
          <p:cNvSpPr/>
          <p:nvPr/>
        </p:nvSpPr>
        <p:spPr>
          <a:xfrm>
            <a:off x="5290457" y="3311159"/>
            <a:ext cx="3448593" cy="1626602"/>
          </a:xfrm>
          <a:prstGeom prst="cloudCallout">
            <a:avLst>
              <a:gd name="adj1" fmla="val -64544"/>
              <a:gd name="adj2" fmla="val 67679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rgbClr val="002060"/>
                </a:solidFill>
              </a:rPr>
              <a:t>Primær = 1</a:t>
            </a:r>
            <a:endParaRPr lang="da-DK" sz="2400" b="1" dirty="0">
              <a:solidFill>
                <a:srgbClr val="002060"/>
              </a:solidFill>
            </a:endParaRPr>
          </a:p>
          <a:p>
            <a:pPr algn="ctr"/>
            <a:r>
              <a:rPr lang="da-DK" sz="2400" b="1" dirty="0" smtClean="0">
                <a:solidFill>
                  <a:srgbClr val="002060"/>
                </a:solidFill>
              </a:rPr>
              <a:t>Sekundær = 2</a:t>
            </a:r>
            <a:endParaRPr lang="da-DK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el-grossisten.dk/media/catalog/product/cache/1/image/400x400/0dc2d03fe217f8c83829496872af24a0/p/h/philips-halogentransformer-certaline-12v-150w-2049050789-049050789.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4" b="15302"/>
          <a:stretch/>
        </p:blipFill>
        <p:spPr bwMode="auto">
          <a:xfrm>
            <a:off x="5923900" y="656396"/>
            <a:ext cx="2058685" cy="1435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9" y="1161199"/>
            <a:ext cx="4815356" cy="27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elforsy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0" y="573846"/>
            <a:ext cx="4120334" cy="17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dresultat for elforsy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80" y="4698591"/>
            <a:ext cx="3319145" cy="17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ledresultat for solce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30" y="241007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lledresultat for solvar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71" y="251485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illedresultat for vandkra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76" y="4589935"/>
            <a:ext cx="3288766" cy="18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lateret bille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71" y="4393974"/>
            <a:ext cx="2988178" cy="22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ledresultat for elforsy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78" y="437838"/>
            <a:ext cx="3850368" cy="59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et bill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5" y="871342"/>
            <a:ext cx="3890009" cy="42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778953" y="1944018"/>
            <a:ext cx="654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energinet.dk/energisystem_fullscreen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829219" y="836022"/>
            <a:ext cx="9437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1" dirty="0" smtClean="0">
                <a:solidFill>
                  <a:srgbClr val="002060"/>
                </a:solidFill>
              </a:rPr>
              <a:t>Import og eksport af EL</a:t>
            </a:r>
            <a:endParaRPr lang="da-DK" sz="6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Photo of DieselHouse - KÃ¸benhavn, Denmark. Der groÃe 8-Zylinder-Zweitakt-DoppelwirkÂ­ungs-Reihendieselmotor 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80" y="3373835"/>
            <a:ext cx="3054344" cy="2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04626" y="2727504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Dieselhouse – største og første</a:t>
            </a:r>
          </a:p>
        </p:txBody>
      </p:sp>
      <p:pic>
        <p:nvPicPr>
          <p:cNvPr id="4102" name="Picture 6" descr="Photo of DieselHouse - KÃ¸benhavn, Denmark. The big diesel en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77" y="2727504"/>
            <a:ext cx="2265408" cy="30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1088849" y="5885203"/>
            <a:ext cx="5520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5"/>
              </a:rPr>
              <a:t>https://</a:t>
            </a:r>
            <a:r>
              <a:rPr lang="da-DK" dirty="0" smtClean="0">
                <a:hlinkClick r:id="rId5"/>
              </a:rPr>
              <a:t>www.youtube.com/watch?v=ZOWG5tUtMxg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104" name="Picture 8" descr="Relateret bille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7257338" y="2727504"/>
            <a:ext cx="2734095" cy="33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400593"/>
            <a:ext cx="7766936" cy="1298927"/>
          </a:xfrm>
        </p:spPr>
        <p:txBody>
          <a:bodyPr/>
          <a:lstStyle/>
          <a:p>
            <a:pPr algn="ctr"/>
            <a:r>
              <a:rPr lang="da-DK" sz="7500" b="1" dirty="0" smtClean="0">
                <a:solidFill>
                  <a:srgbClr val="002060"/>
                </a:solidFill>
              </a:rPr>
              <a:t>Transformer</a:t>
            </a:r>
            <a:endParaRPr lang="da-DK" sz="7500" b="1" dirty="0">
              <a:solidFill>
                <a:srgbClr val="00206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73" y="2134950"/>
            <a:ext cx="5438509" cy="41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4169" r="6016" b="4114"/>
          <a:stretch/>
        </p:blipFill>
        <p:spPr>
          <a:xfrm>
            <a:off x="428589" y="1045028"/>
            <a:ext cx="2490653" cy="21074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8" y="3700453"/>
            <a:ext cx="2421054" cy="242105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3838" r="1863" b="2717"/>
          <a:stretch/>
        </p:blipFill>
        <p:spPr>
          <a:xfrm>
            <a:off x="3079042" y="1306286"/>
            <a:ext cx="2846577" cy="172429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7" y="4079411"/>
            <a:ext cx="2466975" cy="18478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2" y="3885165"/>
            <a:ext cx="2747349" cy="223634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6" y="1627950"/>
            <a:ext cx="4330660" cy="1948797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045253" y="112162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Elektronisk transformer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2391617" y="3637753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Jernkerne transformer</a:t>
            </a:r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7622812" y="1078077"/>
            <a:ext cx="243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Transformerstationer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3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481148" y="792480"/>
            <a:ext cx="95866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 smtClean="0">
                <a:solidFill>
                  <a:srgbClr val="002060"/>
                </a:solidFill>
              </a:rPr>
              <a:t>Transformere: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Er en vekselmaskine UDEN bevægelige dele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002060"/>
                </a:solidFill>
              </a:rPr>
              <a:t>D</a:t>
            </a:r>
            <a:r>
              <a:rPr lang="da-DK" sz="2800" dirty="0" smtClean="0">
                <a:solidFill>
                  <a:srgbClr val="002060"/>
                </a:solidFill>
              </a:rPr>
              <a:t>en tilføres elektrisk energi og afgiver elektrisk energi igen.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000" dirty="0" smtClean="0">
              <a:solidFill>
                <a:srgbClr val="002060"/>
              </a:solidFill>
            </a:endParaRPr>
          </a:p>
          <a:p>
            <a:r>
              <a:rPr lang="da-DK" sz="4800" b="1" dirty="0">
                <a:solidFill>
                  <a:srgbClr val="002060"/>
                </a:solidFill>
              </a:rPr>
              <a:t>B</a:t>
            </a:r>
            <a:r>
              <a:rPr lang="da-DK" sz="4800" b="1" dirty="0" smtClean="0">
                <a:solidFill>
                  <a:srgbClr val="002060"/>
                </a:solidFill>
              </a:rPr>
              <a:t>ruges bl.a. til:</a:t>
            </a:r>
          </a:p>
          <a:p>
            <a:pPr algn="ctr"/>
            <a:endParaRPr lang="da-DK" sz="1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Omsætte høj vekselspænding (fra forsyningsnettet) til lavere vekselspænding (i boligen).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Opnå adskillelse mellem 2 strømkredse.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002060"/>
                </a:solidFill>
              </a:rPr>
              <a:t>Omsætte lav vekselspænding til højere vekselspænding.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15" y="1126272"/>
            <a:ext cx="3857625" cy="2490603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588770" y="295275"/>
            <a:ext cx="7739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b="1" dirty="0" smtClean="0">
                <a:solidFill>
                  <a:srgbClr val="002060"/>
                </a:solidFill>
              </a:rPr>
              <a:t>Opbygning og bestanddele</a:t>
            </a:r>
            <a:endParaRPr lang="da-DK" sz="4800" b="1" dirty="0">
              <a:solidFill>
                <a:srgbClr val="00206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76299" y="3543298"/>
            <a:ext cx="9648825" cy="287655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smtClean="0">
                <a:solidFill>
                  <a:srgbClr val="002060"/>
                </a:solidFill>
              </a:rPr>
              <a:t>Kernen, der bærer viklingerne gennemløbes af de magnetiske kraftliner, der skabes af </a:t>
            </a:r>
            <a:r>
              <a:rPr lang="da-DK" sz="2000" b="1" dirty="0" smtClean="0">
                <a:solidFill>
                  <a:srgbClr val="002060"/>
                </a:solidFill>
              </a:rPr>
              <a:t>strømmen</a:t>
            </a:r>
            <a:r>
              <a:rPr lang="da-DK" sz="2000" dirty="0" smtClean="0">
                <a:solidFill>
                  <a:srgbClr val="002060"/>
                </a:solidFill>
              </a:rPr>
              <a:t> i viklingerne.</a:t>
            </a:r>
          </a:p>
          <a:p>
            <a:endParaRPr lang="da-DK" sz="2000" dirty="0" smtClean="0">
              <a:solidFill>
                <a:srgbClr val="002060"/>
              </a:solidFill>
            </a:endParaRPr>
          </a:p>
          <a:p>
            <a:r>
              <a:rPr lang="da-DK" sz="2000" b="1" dirty="0" err="1" smtClean="0">
                <a:solidFill>
                  <a:srgbClr val="002060"/>
                </a:solidFill>
              </a:rPr>
              <a:t>PRIMÆR</a:t>
            </a:r>
            <a:r>
              <a:rPr lang="da-DK" sz="2000" dirty="0" err="1" smtClean="0">
                <a:solidFill>
                  <a:srgbClr val="002060"/>
                </a:solidFill>
              </a:rPr>
              <a:t>viklingen</a:t>
            </a:r>
            <a:r>
              <a:rPr lang="da-DK" sz="2000" dirty="0">
                <a:solidFill>
                  <a:srgbClr val="002060"/>
                </a:solidFill>
              </a:rPr>
              <a:t> </a:t>
            </a:r>
            <a:r>
              <a:rPr lang="da-DK" sz="2000" dirty="0" smtClean="0">
                <a:solidFill>
                  <a:srgbClr val="002060"/>
                </a:solidFill>
              </a:rPr>
              <a:t>der tilsluttes forsyningsspænding og kaldes </a:t>
            </a:r>
            <a:r>
              <a:rPr lang="da-DK" sz="2000" b="1" dirty="0" smtClean="0">
                <a:solidFill>
                  <a:srgbClr val="002060"/>
                </a:solidFill>
              </a:rPr>
              <a:t>1. vikling.</a:t>
            </a:r>
          </a:p>
          <a:p>
            <a:endParaRPr lang="da-DK" sz="2000" b="1" dirty="0" smtClean="0">
              <a:solidFill>
                <a:srgbClr val="002060"/>
              </a:solidFill>
            </a:endParaRPr>
          </a:p>
          <a:p>
            <a:r>
              <a:rPr lang="da-DK" sz="2000" b="1" dirty="0" err="1" smtClean="0">
                <a:solidFill>
                  <a:srgbClr val="002060"/>
                </a:solidFill>
              </a:rPr>
              <a:t>SEKUNDÆR</a:t>
            </a:r>
            <a:r>
              <a:rPr lang="da-DK" sz="2000" dirty="0" err="1" smtClean="0">
                <a:solidFill>
                  <a:srgbClr val="002060"/>
                </a:solidFill>
              </a:rPr>
              <a:t>viklingen</a:t>
            </a:r>
            <a:r>
              <a:rPr lang="da-DK" sz="2000" dirty="0" smtClean="0">
                <a:solidFill>
                  <a:srgbClr val="002060"/>
                </a:solidFill>
              </a:rPr>
              <a:t> der afgiver en spænding kaldes </a:t>
            </a:r>
            <a:r>
              <a:rPr lang="da-DK" sz="2000" b="1" dirty="0" smtClean="0">
                <a:solidFill>
                  <a:srgbClr val="002060"/>
                </a:solidFill>
              </a:rPr>
              <a:t>2. vikling.</a:t>
            </a:r>
          </a:p>
          <a:p>
            <a:endParaRPr lang="da-DK" sz="2000" b="1" dirty="0">
              <a:solidFill>
                <a:srgbClr val="002060"/>
              </a:solidFill>
            </a:endParaRPr>
          </a:p>
          <a:p>
            <a:r>
              <a:rPr lang="da-DK" sz="2000" dirty="0" smtClean="0">
                <a:solidFill>
                  <a:srgbClr val="002060"/>
                </a:solidFill>
              </a:rPr>
              <a:t>En vikling kan bestå af en eller flere spoler, og en spole kan bestå af en eller flere vindinger.</a:t>
            </a:r>
            <a:endParaRPr lang="da-DK" sz="2000" dirty="0">
              <a:solidFill>
                <a:srgbClr val="002060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103223" y="1642287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Sekundær</a:t>
            </a:r>
          </a:p>
          <a:p>
            <a:pPr algn="ctr"/>
            <a:r>
              <a:rPr lang="da-D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vikling</a:t>
            </a:r>
            <a:endParaRPr lang="da-DK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4" y="1415593"/>
            <a:ext cx="5321397" cy="394409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061165" y="1915887"/>
            <a:ext cx="1506583" cy="248194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/>
          <p:cNvSpPr/>
          <p:nvPr/>
        </p:nvSpPr>
        <p:spPr>
          <a:xfrm>
            <a:off x="3936275" y="3783877"/>
            <a:ext cx="1249679" cy="50944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billedforklaring 4"/>
          <p:cNvSpPr/>
          <p:nvPr/>
        </p:nvSpPr>
        <p:spPr>
          <a:xfrm>
            <a:off x="703602" y="3584020"/>
            <a:ext cx="2403566" cy="1071155"/>
          </a:xfrm>
          <a:prstGeom prst="wedgeEllipseCallout">
            <a:avLst>
              <a:gd name="adj1" fmla="val 78805"/>
              <a:gd name="adj2" fmla="val -3354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002060"/>
                </a:solidFill>
              </a:rPr>
              <a:t>VINDING</a:t>
            </a:r>
            <a:endParaRPr lang="da-DK" sz="2800" b="1" dirty="0">
              <a:solidFill>
                <a:srgbClr val="002060"/>
              </a:solidFill>
            </a:endParaRPr>
          </a:p>
        </p:txBody>
      </p:sp>
      <p:sp>
        <p:nvSpPr>
          <p:cNvPr id="7" name="Oval billedforklaring 6"/>
          <p:cNvSpPr/>
          <p:nvPr/>
        </p:nvSpPr>
        <p:spPr>
          <a:xfrm>
            <a:off x="8721634" y="3584020"/>
            <a:ext cx="2403566" cy="1071155"/>
          </a:xfrm>
          <a:prstGeom prst="wedgeEllipseCallout">
            <a:avLst>
              <a:gd name="adj1" fmla="val -96920"/>
              <a:gd name="adj2" fmla="val -42379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002060"/>
                </a:solidFill>
              </a:rPr>
              <a:t>VIKLING</a:t>
            </a:r>
            <a:endParaRPr lang="da-DK" sz="2800" b="1" dirty="0">
              <a:solidFill>
                <a:srgbClr val="002060"/>
              </a:solidFill>
            </a:endParaRPr>
          </a:p>
        </p:txBody>
      </p:sp>
      <p:sp>
        <p:nvSpPr>
          <p:cNvPr id="8" name="Oval billedforklaring 7"/>
          <p:cNvSpPr/>
          <p:nvPr/>
        </p:nvSpPr>
        <p:spPr>
          <a:xfrm>
            <a:off x="659163" y="1835995"/>
            <a:ext cx="2403566" cy="1367250"/>
          </a:xfrm>
          <a:prstGeom prst="wedgeEllipseCallout">
            <a:avLst>
              <a:gd name="adj1" fmla="val 82790"/>
              <a:gd name="adj2" fmla="val 42667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002060"/>
                </a:solidFill>
              </a:rPr>
              <a:t>PRIMÆR</a:t>
            </a:r>
            <a:endParaRPr lang="da-DK" sz="2800" b="1" dirty="0">
              <a:solidFill>
                <a:srgbClr val="002060"/>
              </a:solidFill>
            </a:endParaRPr>
          </a:p>
        </p:txBody>
      </p:sp>
      <p:sp>
        <p:nvSpPr>
          <p:cNvPr id="9" name="Oval billedforklaring 8"/>
          <p:cNvSpPr/>
          <p:nvPr/>
        </p:nvSpPr>
        <p:spPr>
          <a:xfrm>
            <a:off x="8284413" y="2020391"/>
            <a:ext cx="2920392" cy="1367250"/>
          </a:xfrm>
          <a:prstGeom prst="wedgeEllipseCallout">
            <a:avLst>
              <a:gd name="adj1" fmla="val -71561"/>
              <a:gd name="adj2" fmla="val 16552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002060"/>
                </a:solidFill>
              </a:rPr>
              <a:t>SEKUNDÆR</a:t>
            </a:r>
            <a:endParaRPr lang="da-DK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481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Times New Roman</vt:lpstr>
      <vt:lpstr>Trebuchet MS</vt:lpstr>
      <vt:lpstr>Wingdings 3</vt:lpstr>
      <vt:lpstr>Facet</vt:lpstr>
      <vt:lpstr>PowerPoint-præsentation</vt:lpstr>
      <vt:lpstr>PowerPoint-præsentation</vt:lpstr>
      <vt:lpstr>PowerPoint-præsentation</vt:lpstr>
      <vt:lpstr>PowerPoint-præsentation</vt:lpstr>
      <vt:lpstr>Transformer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</dc:title>
  <dc:creator>Dorte Grothe Svane</dc:creator>
  <cp:lastModifiedBy>Frank Nielsen (FRNI.ZBC - Lærer - SLWI - ZBC)</cp:lastModifiedBy>
  <cp:revision>64</cp:revision>
  <dcterms:created xsi:type="dcterms:W3CDTF">2018-03-28T07:39:38Z</dcterms:created>
  <dcterms:modified xsi:type="dcterms:W3CDTF">2019-05-22T06:49:24Z</dcterms:modified>
</cp:coreProperties>
</file>