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0"/>
  </p:notesMasterIdLst>
  <p:sldIdLst>
    <p:sldId id="297" r:id="rId2"/>
    <p:sldId id="257" r:id="rId3"/>
    <p:sldId id="298" r:id="rId4"/>
    <p:sldId id="258" r:id="rId5"/>
    <p:sldId id="299" r:id="rId6"/>
    <p:sldId id="300" r:id="rId7"/>
    <p:sldId id="301" r:id="rId8"/>
    <p:sldId id="302" r:id="rId9"/>
    <p:sldId id="303" r:id="rId10"/>
    <p:sldId id="304" r:id="rId11"/>
    <p:sldId id="305" r:id="rId12"/>
    <p:sldId id="306" r:id="rId13"/>
    <p:sldId id="307" r:id="rId14"/>
    <p:sldId id="328" r:id="rId15"/>
    <p:sldId id="308" r:id="rId16"/>
    <p:sldId id="309" r:id="rId17"/>
    <p:sldId id="311" r:id="rId18"/>
    <p:sldId id="310" r:id="rId19"/>
    <p:sldId id="312" r:id="rId20"/>
    <p:sldId id="313" r:id="rId21"/>
    <p:sldId id="314" r:id="rId22"/>
    <p:sldId id="315" r:id="rId23"/>
    <p:sldId id="316" r:id="rId24"/>
    <p:sldId id="317" r:id="rId25"/>
    <p:sldId id="318" r:id="rId26"/>
    <p:sldId id="260" r:id="rId27"/>
    <p:sldId id="261" r:id="rId28"/>
    <p:sldId id="262" r:id="rId29"/>
    <p:sldId id="263" r:id="rId30"/>
    <p:sldId id="264" r:id="rId31"/>
    <p:sldId id="329" r:id="rId32"/>
    <p:sldId id="330" r:id="rId33"/>
    <p:sldId id="331" r:id="rId34"/>
    <p:sldId id="332" r:id="rId35"/>
    <p:sldId id="333" r:id="rId36"/>
    <p:sldId id="334" r:id="rId37"/>
    <p:sldId id="335" r:id="rId38"/>
    <p:sldId id="336" r:id="rId39"/>
    <p:sldId id="337" r:id="rId40"/>
    <p:sldId id="338" r:id="rId41"/>
    <p:sldId id="339" r:id="rId42"/>
    <p:sldId id="340" r:id="rId43"/>
    <p:sldId id="341" r:id="rId44"/>
    <p:sldId id="342" r:id="rId45"/>
    <p:sldId id="343" r:id="rId46"/>
    <p:sldId id="344" r:id="rId47"/>
    <p:sldId id="319" r:id="rId48"/>
    <p:sldId id="320" r:id="rId49"/>
    <p:sldId id="321" r:id="rId50"/>
    <p:sldId id="322" r:id="rId51"/>
    <p:sldId id="323" r:id="rId52"/>
    <p:sldId id="324" r:id="rId53"/>
    <p:sldId id="325" r:id="rId54"/>
    <p:sldId id="282" r:id="rId55"/>
    <p:sldId id="283" r:id="rId56"/>
    <p:sldId id="271" r:id="rId57"/>
    <p:sldId id="272" r:id="rId58"/>
    <p:sldId id="273" r:id="rId59"/>
    <p:sldId id="274" r:id="rId60"/>
    <p:sldId id="275" r:id="rId61"/>
    <p:sldId id="265" r:id="rId62"/>
    <p:sldId id="266" r:id="rId63"/>
    <p:sldId id="267" r:id="rId64"/>
    <p:sldId id="276" r:id="rId65"/>
    <p:sldId id="277" r:id="rId66"/>
    <p:sldId id="278" r:id="rId67"/>
    <p:sldId id="326" r:id="rId68"/>
    <p:sldId id="327"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94660"/>
  </p:normalViewPr>
  <p:slideViewPr>
    <p:cSldViewPr snapToGrid="0">
      <p:cViewPr varScale="1">
        <p:scale>
          <a:sx n="105" d="100"/>
          <a:sy n="105" d="100"/>
        </p:scale>
        <p:origin x="112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0F4633-FD38-4749-A0B8-FBA0579EAA05}"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da-DK"/>
        </a:p>
      </dgm:t>
    </dgm:pt>
    <dgm:pt modelId="{7CC8DE6D-F291-4DFA-AA68-888C72CB1E69}">
      <dgm:prSet phldrT="[Tekst]" custT="1"/>
      <dgm:spPr>
        <a:solidFill>
          <a:srgbClr val="C00000"/>
        </a:solidFill>
        <a:ln>
          <a:solidFill>
            <a:schemeClr val="bg1"/>
          </a:solidFill>
        </a:ln>
      </dgm:spPr>
      <dgm:t>
        <a:bodyPr/>
        <a:lstStyle/>
        <a:p>
          <a:pPr>
            <a:spcAft>
              <a:spcPts val="600"/>
            </a:spcAft>
          </a:pPr>
          <a:endParaRPr lang="da-DK" sz="2800" b="1" dirty="0">
            <a:solidFill>
              <a:schemeClr val="bg1"/>
            </a:solidFill>
            <a:latin typeface="Corbel" panose="020B0503020204020204" pitchFamily="34" charset="0"/>
          </a:endParaRPr>
        </a:p>
        <a:p>
          <a:pPr>
            <a:spcAft>
              <a:spcPts val="600"/>
            </a:spcAft>
          </a:pPr>
          <a:r>
            <a:rPr lang="da-DK" sz="2400" b="1" dirty="0" err="1">
              <a:solidFill>
                <a:schemeClr val="tx1"/>
              </a:solidFill>
              <a:latin typeface="Corbel" panose="020B0503020204020204" pitchFamily="34" charset="0"/>
            </a:rPr>
            <a:t>Arbejdsgiver-forening</a:t>
          </a:r>
          <a:endParaRPr lang="da-DK" sz="2400" b="1" dirty="0">
            <a:solidFill>
              <a:schemeClr val="tx1"/>
            </a:solidFill>
            <a:latin typeface="Corbel" panose="020B0503020204020204" pitchFamily="34" charset="0"/>
          </a:endParaRPr>
        </a:p>
      </dgm:t>
    </dgm:pt>
    <dgm:pt modelId="{024AAE5F-6350-42B3-928A-853611536351}" type="parTrans" cxnId="{0846063F-73A6-4C12-9D24-E2C91200F608}">
      <dgm:prSet/>
      <dgm:spPr/>
      <dgm:t>
        <a:bodyPr/>
        <a:lstStyle/>
        <a:p>
          <a:endParaRPr lang="da-DK"/>
        </a:p>
      </dgm:t>
    </dgm:pt>
    <dgm:pt modelId="{33F8F063-3466-48FF-B3CC-C3114CBB707F}" type="sibTrans" cxnId="{0846063F-73A6-4C12-9D24-E2C91200F608}">
      <dgm:prSet/>
      <dgm:spPr/>
      <dgm:t>
        <a:bodyPr/>
        <a:lstStyle/>
        <a:p>
          <a:endParaRPr lang="da-DK"/>
        </a:p>
      </dgm:t>
    </dgm:pt>
    <dgm:pt modelId="{49EB168C-8A4F-479D-92E1-31D58AEB96FF}">
      <dgm:prSet phldrT="[Tekst]" custT="1"/>
      <dgm:spPr>
        <a:solidFill>
          <a:schemeClr val="accent6">
            <a:alpha val="50000"/>
          </a:schemeClr>
        </a:solidFill>
      </dgm:spPr>
      <dgm:t>
        <a:bodyPr/>
        <a:lstStyle/>
        <a:p>
          <a:pPr algn="ctr" defTabSz="1066800">
            <a:lnSpc>
              <a:spcPct val="90000"/>
            </a:lnSpc>
            <a:spcBef>
              <a:spcPct val="0"/>
            </a:spcBef>
            <a:spcAft>
              <a:spcPct val="35000"/>
            </a:spcAft>
          </a:pPr>
          <a:endParaRPr lang="da-DK" sz="2400" b="1" dirty="0"/>
        </a:p>
        <a:p>
          <a:pPr algn="ctr" defTabSz="1066800">
            <a:lnSpc>
              <a:spcPct val="90000"/>
            </a:lnSpc>
            <a:spcBef>
              <a:spcPct val="0"/>
            </a:spcBef>
            <a:spcAft>
              <a:spcPct val="35000"/>
            </a:spcAft>
          </a:pPr>
          <a:endParaRPr lang="da-DK" sz="2800" b="1" dirty="0">
            <a:solidFill>
              <a:schemeClr val="tx1"/>
            </a:solidFill>
            <a:latin typeface="Corbel" panose="020B0503020204020204" pitchFamily="34" charset="0"/>
          </a:endParaRPr>
        </a:p>
        <a:p>
          <a:pPr algn="ctr" defTabSz="1066800">
            <a:lnSpc>
              <a:spcPct val="90000"/>
            </a:lnSpc>
            <a:spcBef>
              <a:spcPct val="0"/>
            </a:spcBef>
            <a:spcAft>
              <a:spcPct val="35000"/>
            </a:spcAft>
          </a:pPr>
          <a:endParaRPr lang="da-DK" sz="2800" b="1" dirty="0">
            <a:solidFill>
              <a:schemeClr val="tx1"/>
            </a:solidFill>
            <a:latin typeface="Corbel" panose="020B0503020204020204" pitchFamily="34" charset="0"/>
          </a:endParaRPr>
        </a:p>
        <a:p>
          <a:pPr algn="ctr" defTabSz="1066800">
            <a:lnSpc>
              <a:spcPct val="90000"/>
            </a:lnSpc>
            <a:spcBef>
              <a:spcPct val="0"/>
            </a:spcBef>
            <a:spcAft>
              <a:spcPct val="35000"/>
            </a:spcAft>
          </a:pPr>
          <a:r>
            <a:rPr lang="da-DK" sz="2800" b="1" dirty="0">
              <a:solidFill>
                <a:schemeClr val="tx1"/>
              </a:solidFill>
              <a:latin typeface="Corbel" panose="020B0503020204020204" pitchFamily="34" charset="0"/>
            </a:rPr>
            <a:t>Arbejdstilsyn</a:t>
          </a:r>
          <a:endParaRPr lang="da-DK" sz="2800" dirty="0">
            <a:solidFill>
              <a:schemeClr val="tx1"/>
            </a:solidFill>
            <a:latin typeface="Corbel" panose="020B0503020204020204" pitchFamily="34" charset="0"/>
          </a:endParaRPr>
        </a:p>
        <a:p>
          <a:pPr algn="l" defTabSz="1066800">
            <a:lnSpc>
              <a:spcPct val="90000"/>
            </a:lnSpc>
            <a:spcBef>
              <a:spcPct val="0"/>
            </a:spcBef>
            <a:spcAft>
              <a:spcPct val="35000"/>
            </a:spcAft>
          </a:pPr>
          <a:endParaRPr lang="da-DK" sz="2000" dirty="0"/>
        </a:p>
        <a:p>
          <a:pPr algn="ctr" defTabSz="1066800">
            <a:lnSpc>
              <a:spcPct val="90000"/>
            </a:lnSpc>
            <a:spcBef>
              <a:spcPct val="0"/>
            </a:spcBef>
            <a:spcAft>
              <a:spcPct val="35000"/>
            </a:spcAft>
          </a:pPr>
          <a:endParaRPr lang="da-DK" sz="2000" dirty="0"/>
        </a:p>
      </dgm:t>
    </dgm:pt>
    <dgm:pt modelId="{75083CA0-F6A0-4E27-9B3C-63CED67CB2B5}" type="parTrans" cxnId="{2A4477C7-342B-4232-B6DA-CDF19DC31C26}">
      <dgm:prSet/>
      <dgm:spPr/>
      <dgm:t>
        <a:bodyPr/>
        <a:lstStyle/>
        <a:p>
          <a:endParaRPr lang="da-DK"/>
        </a:p>
      </dgm:t>
    </dgm:pt>
    <dgm:pt modelId="{C57567C0-AACA-467B-8EF4-B4B5ED09B60F}" type="sibTrans" cxnId="{2A4477C7-342B-4232-B6DA-CDF19DC31C26}">
      <dgm:prSet/>
      <dgm:spPr/>
      <dgm:t>
        <a:bodyPr/>
        <a:lstStyle/>
        <a:p>
          <a:endParaRPr lang="da-DK"/>
        </a:p>
      </dgm:t>
    </dgm:pt>
    <dgm:pt modelId="{AF8C3FBC-27E6-4257-BA2B-1ACB3BD9A03D}">
      <dgm:prSet phldrT="[Tekst]" custT="1"/>
      <dgm:spPr>
        <a:solidFill>
          <a:srgbClr val="FFC000">
            <a:alpha val="50000"/>
          </a:srgbClr>
        </a:solidFill>
      </dgm:spPr>
      <dgm:t>
        <a:bodyPr/>
        <a:lstStyle/>
        <a:p>
          <a:pPr algn="ctr" defTabSz="1066800">
            <a:lnSpc>
              <a:spcPct val="90000"/>
            </a:lnSpc>
            <a:spcBef>
              <a:spcPct val="0"/>
            </a:spcBef>
            <a:spcAft>
              <a:spcPct val="35000"/>
            </a:spcAft>
          </a:pPr>
          <a:endParaRPr lang="da-DK" sz="3200" b="1" dirty="0">
            <a:solidFill>
              <a:schemeClr val="bg1"/>
            </a:solidFill>
            <a:latin typeface="Corbel" panose="020B0503020204020204" pitchFamily="34" charset="0"/>
          </a:endParaRPr>
        </a:p>
        <a:p>
          <a:pPr algn="ctr" defTabSz="1066800">
            <a:lnSpc>
              <a:spcPct val="90000"/>
            </a:lnSpc>
            <a:spcBef>
              <a:spcPct val="0"/>
            </a:spcBef>
            <a:spcAft>
              <a:spcPct val="35000"/>
            </a:spcAft>
          </a:pPr>
          <a:endParaRPr lang="da-DK" sz="2800" b="1" dirty="0">
            <a:solidFill>
              <a:schemeClr val="tx1"/>
            </a:solidFill>
            <a:latin typeface="Corbel" panose="020B0503020204020204" pitchFamily="34" charset="0"/>
          </a:endParaRPr>
        </a:p>
        <a:p>
          <a:pPr algn="r" defTabSz="1066800">
            <a:lnSpc>
              <a:spcPct val="90000"/>
            </a:lnSpc>
            <a:spcBef>
              <a:spcPct val="0"/>
            </a:spcBef>
            <a:spcAft>
              <a:spcPct val="35000"/>
            </a:spcAft>
          </a:pPr>
          <a:r>
            <a:rPr lang="da-DK" sz="2800" b="1" dirty="0">
              <a:solidFill>
                <a:schemeClr val="tx1"/>
              </a:solidFill>
              <a:latin typeface="Corbel" panose="020B0503020204020204" pitchFamily="34" charset="0"/>
            </a:rPr>
            <a:t>                 Fagforening</a:t>
          </a:r>
          <a:endParaRPr lang="da-DK" sz="3200" b="0" dirty="0">
            <a:solidFill>
              <a:schemeClr val="tx1"/>
            </a:solidFill>
            <a:latin typeface="Corbel" panose="020B0503020204020204" pitchFamily="34" charset="0"/>
          </a:endParaRPr>
        </a:p>
        <a:p>
          <a:pPr algn="l" defTabSz="1066800">
            <a:lnSpc>
              <a:spcPct val="90000"/>
            </a:lnSpc>
            <a:spcBef>
              <a:spcPct val="0"/>
            </a:spcBef>
            <a:spcAft>
              <a:spcPct val="35000"/>
            </a:spcAft>
          </a:pPr>
          <a:endParaRPr lang="da-DK" sz="2400" b="0" dirty="0"/>
        </a:p>
      </dgm:t>
    </dgm:pt>
    <dgm:pt modelId="{98D278DB-CEAC-459F-9250-2BEA72B2E14A}" type="parTrans" cxnId="{8F4A07ED-95D2-4B16-AF03-C52DFB1D404B}">
      <dgm:prSet/>
      <dgm:spPr/>
      <dgm:t>
        <a:bodyPr/>
        <a:lstStyle/>
        <a:p>
          <a:endParaRPr lang="da-DK"/>
        </a:p>
      </dgm:t>
    </dgm:pt>
    <dgm:pt modelId="{B311D09A-C97F-4477-91FF-081C989BE190}" type="sibTrans" cxnId="{8F4A07ED-95D2-4B16-AF03-C52DFB1D404B}">
      <dgm:prSet/>
      <dgm:spPr/>
      <dgm:t>
        <a:bodyPr/>
        <a:lstStyle/>
        <a:p>
          <a:endParaRPr lang="da-DK"/>
        </a:p>
      </dgm:t>
    </dgm:pt>
    <dgm:pt modelId="{90B37829-8A69-4E5A-B9AC-E9DA1EC0C4D3}" type="pres">
      <dgm:prSet presAssocID="{4D0F4633-FD38-4749-A0B8-FBA0579EAA05}" presName="compositeShape" presStyleCnt="0">
        <dgm:presLayoutVars>
          <dgm:chMax val="7"/>
          <dgm:dir/>
          <dgm:resizeHandles val="exact"/>
        </dgm:presLayoutVars>
      </dgm:prSet>
      <dgm:spPr/>
    </dgm:pt>
    <dgm:pt modelId="{641A3FC1-AD5B-406D-99A5-C9858FCCB4A2}" type="pres">
      <dgm:prSet presAssocID="{7CC8DE6D-F291-4DFA-AA68-888C72CB1E69}" presName="circ1" presStyleLbl="vennNode1" presStyleIdx="0" presStyleCnt="3" custScaleX="161777" custLinFactNeighborY="-5366"/>
      <dgm:spPr/>
    </dgm:pt>
    <dgm:pt modelId="{C8A0A1C2-B96C-492D-ADF0-D0894488A90B}" type="pres">
      <dgm:prSet presAssocID="{7CC8DE6D-F291-4DFA-AA68-888C72CB1E69}" presName="circ1Tx" presStyleLbl="revTx" presStyleIdx="0" presStyleCnt="0">
        <dgm:presLayoutVars>
          <dgm:chMax val="0"/>
          <dgm:chPref val="0"/>
          <dgm:bulletEnabled val="1"/>
        </dgm:presLayoutVars>
      </dgm:prSet>
      <dgm:spPr/>
    </dgm:pt>
    <dgm:pt modelId="{C7C08543-07E6-4421-91F9-EED555FBBFF1}" type="pres">
      <dgm:prSet presAssocID="{49EB168C-8A4F-479D-92E1-31D58AEB96FF}" presName="circ2" presStyleLbl="vennNode1" presStyleIdx="1" presStyleCnt="3" custScaleX="171914" custLinFactNeighborX="34819" custLinFactNeighborY="944"/>
      <dgm:spPr/>
    </dgm:pt>
    <dgm:pt modelId="{2BCE70D3-59BA-4F31-AF4E-76CA3888AE2D}" type="pres">
      <dgm:prSet presAssocID="{49EB168C-8A4F-479D-92E1-31D58AEB96FF}" presName="circ2Tx" presStyleLbl="revTx" presStyleIdx="0" presStyleCnt="0">
        <dgm:presLayoutVars>
          <dgm:chMax val="0"/>
          <dgm:chPref val="0"/>
          <dgm:bulletEnabled val="1"/>
        </dgm:presLayoutVars>
      </dgm:prSet>
      <dgm:spPr/>
    </dgm:pt>
    <dgm:pt modelId="{0348A230-CD67-4C1C-814C-D65BF4FA8AE8}" type="pres">
      <dgm:prSet presAssocID="{AF8C3FBC-27E6-4257-BA2B-1ACB3BD9A03D}" presName="circ3" presStyleLbl="vennNode1" presStyleIdx="2" presStyleCnt="3" custScaleX="181802" custLinFactNeighborX="-27867" custLinFactNeighborY="-82"/>
      <dgm:spPr/>
    </dgm:pt>
    <dgm:pt modelId="{DD9E5D09-1827-47D0-8352-9801F7B745E2}" type="pres">
      <dgm:prSet presAssocID="{AF8C3FBC-27E6-4257-BA2B-1ACB3BD9A03D}" presName="circ3Tx" presStyleLbl="revTx" presStyleIdx="0" presStyleCnt="0">
        <dgm:presLayoutVars>
          <dgm:chMax val="0"/>
          <dgm:chPref val="0"/>
          <dgm:bulletEnabled val="1"/>
        </dgm:presLayoutVars>
      </dgm:prSet>
      <dgm:spPr/>
    </dgm:pt>
  </dgm:ptLst>
  <dgm:cxnLst>
    <dgm:cxn modelId="{B06F051E-123A-4876-9E69-30E4DDDC16F7}" type="presOf" srcId="{49EB168C-8A4F-479D-92E1-31D58AEB96FF}" destId="{2BCE70D3-59BA-4F31-AF4E-76CA3888AE2D}" srcOrd="1" destOrd="0" presId="urn:microsoft.com/office/officeart/2005/8/layout/venn1"/>
    <dgm:cxn modelId="{0846063F-73A6-4C12-9D24-E2C91200F608}" srcId="{4D0F4633-FD38-4749-A0B8-FBA0579EAA05}" destId="{7CC8DE6D-F291-4DFA-AA68-888C72CB1E69}" srcOrd="0" destOrd="0" parTransId="{024AAE5F-6350-42B3-928A-853611536351}" sibTransId="{33F8F063-3466-48FF-B3CC-C3114CBB707F}"/>
    <dgm:cxn modelId="{5532C168-89DF-47AE-A37B-BAF068ED1ADA}" type="presOf" srcId="{4D0F4633-FD38-4749-A0B8-FBA0579EAA05}" destId="{90B37829-8A69-4E5A-B9AC-E9DA1EC0C4D3}" srcOrd="0" destOrd="0" presId="urn:microsoft.com/office/officeart/2005/8/layout/venn1"/>
    <dgm:cxn modelId="{A8856677-15EA-4564-B9C5-2718D2699BBA}" type="presOf" srcId="{7CC8DE6D-F291-4DFA-AA68-888C72CB1E69}" destId="{C8A0A1C2-B96C-492D-ADF0-D0894488A90B}" srcOrd="1" destOrd="0" presId="urn:microsoft.com/office/officeart/2005/8/layout/venn1"/>
    <dgm:cxn modelId="{5A627F77-B014-4139-9E7C-B38BFEABD8A9}" type="presOf" srcId="{AF8C3FBC-27E6-4257-BA2B-1ACB3BD9A03D}" destId="{DD9E5D09-1827-47D0-8352-9801F7B745E2}" srcOrd="1" destOrd="0" presId="urn:microsoft.com/office/officeart/2005/8/layout/venn1"/>
    <dgm:cxn modelId="{DE18AAC2-6077-497F-9272-65E16AF46703}" type="presOf" srcId="{AF8C3FBC-27E6-4257-BA2B-1ACB3BD9A03D}" destId="{0348A230-CD67-4C1C-814C-D65BF4FA8AE8}" srcOrd="0" destOrd="0" presId="urn:microsoft.com/office/officeart/2005/8/layout/venn1"/>
    <dgm:cxn modelId="{2A4477C7-342B-4232-B6DA-CDF19DC31C26}" srcId="{4D0F4633-FD38-4749-A0B8-FBA0579EAA05}" destId="{49EB168C-8A4F-479D-92E1-31D58AEB96FF}" srcOrd="1" destOrd="0" parTransId="{75083CA0-F6A0-4E27-9B3C-63CED67CB2B5}" sibTransId="{C57567C0-AACA-467B-8EF4-B4B5ED09B60F}"/>
    <dgm:cxn modelId="{889462D1-0421-45AC-B923-DA643805F3AB}" type="presOf" srcId="{49EB168C-8A4F-479D-92E1-31D58AEB96FF}" destId="{C7C08543-07E6-4421-91F9-EED555FBBFF1}" srcOrd="0" destOrd="0" presId="urn:microsoft.com/office/officeart/2005/8/layout/venn1"/>
    <dgm:cxn modelId="{80444AD6-DACD-494E-A5C1-46C29C49C739}" type="presOf" srcId="{7CC8DE6D-F291-4DFA-AA68-888C72CB1E69}" destId="{641A3FC1-AD5B-406D-99A5-C9858FCCB4A2}" srcOrd="0" destOrd="0" presId="urn:microsoft.com/office/officeart/2005/8/layout/venn1"/>
    <dgm:cxn modelId="{8F4A07ED-95D2-4B16-AF03-C52DFB1D404B}" srcId="{4D0F4633-FD38-4749-A0B8-FBA0579EAA05}" destId="{AF8C3FBC-27E6-4257-BA2B-1ACB3BD9A03D}" srcOrd="2" destOrd="0" parTransId="{98D278DB-CEAC-459F-9250-2BEA72B2E14A}" sibTransId="{B311D09A-C97F-4477-91FF-081C989BE190}"/>
    <dgm:cxn modelId="{B16FAD3A-F19E-4361-AE3E-0675E9FEFFD7}" type="presParOf" srcId="{90B37829-8A69-4E5A-B9AC-E9DA1EC0C4D3}" destId="{641A3FC1-AD5B-406D-99A5-C9858FCCB4A2}" srcOrd="0" destOrd="0" presId="urn:microsoft.com/office/officeart/2005/8/layout/venn1"/>
    <dgm:cxn modelId="{5AF00EDD-C81F-4853-847F-EF4E0C04A601}" type="presParOf" srcId="{90B37829-8A69-4E5A-B9AC-E9DA1EC0C4D3}" destId="{C8A0A1C2-B96C-492D-ADF0-D0894488A90B}" srcOrd="1" destOrd="0" presId="urn:microsoft.com/office/officeart/2005/8/layout/venn1"/>
    <dgm:cxn modelId="{A0434D12-E35E-45F3-8C5B-F4CA12A83805}" type="presParOf" srcId="{90B37829-8A69-4E5A-B9AC-E9DA1EC0C4D3}" destId="{C7C08543-07E6-4421-91F9-EED555FBBFF1}" srcOrd="2" destOrd="0" presId="urn:microsoft.com/office/officeart/2005/8/layout/venn1"/>
    <dgm:cxn modelId="{B2D51E43-6C12-4E87-9B09-492BE136FF23}" type="presParOf" srcId="{90B37829-8A69-4E5A-B9AC-E9DA1EC0C4D3}" destId="{2BCE70D3-59BA-4F31-AF4E-76CA3888AE2D}" srcOrd="3" destOrd="0" presId="urn:microsoft.com/office/officeart/2005/8/layout/venn1"/>
    <dgm:cxn modelId="{BCF7C803-FE4C-4E65-AC13-152975C0296E}" type="presParOf" srcId="{90B37829-8A69-4E5A-B9AC-E9DA1EC0C4D3}" destId="{0348A230-CD67-4C1C-814C-D65BF4FA8AE8}" srcOrd="4" destOrd="0" presId="urn:microsoft.com/office/officeart/2005/8/layout/venn1"/>
    <dgm:cxn modelId="{C4639FD5-BB69-4EB0-AFFB-165D888C509B}" type="presParOf" srcId="{90B37829-8A69-4E5A-B9AC-E9DA1EC0C4D3}" destId="{DD9E5D09-1827-47D0-8352-9801F7B745E2}"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A3FC1-AD5B-406D-99A5-C9858FCCB4A2}">
      <dsp:nvSpPr>
        <dsp:cNvPr id="0" name=""/>
        <dsp:cNvSpPr/>
      </dsp:nvSpPr>
      <dsp:spPr>
        <a:xfrm>
          <a:off x="1420671" y="0"/>
          <a:ext cx="3862314" cy="2387431"/>
        </a:xfrm>
        <a:prstGeom prst="ellipse">
          <a:avLst/>
        </a:prstGeom>
        <a:solidFill>
          <a:srgbClr val="C00000"/>
        </a:solidFill>
        <a:ln w="15875" cap="rnd" cmpd="sng" algn="ctr">
          <a:solidFill>
            <a:schemeClr val="bg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ts val="600"/>
            </a:spcAft>
            <a:buNone/>
          </a:pPr>
          <a:endParaRPr lang="da-DK" sz="2800" b="1" kern="1200" dirty="0">
            <a:solidFill>
              <a:schemeClr val="bg1"/>
            </a:solidFill>
            <a:latin typeface="Corbel" panose="020B0503020204020204" pitchFamily="34" charset="0"/>
          </a:endParaRPr>
        </a:p>
        <a:p>
          <a:pPr marL="0" lvl="0" indent="0" algn="ctr" defTabSz="1244600">
            <a:lnSpc>
              <a:spcPct val="90000"/>
            </a:lnSpc>
            <a:spcBef>
              <a:spcPct val="0"/>
            </a:spcBef>
            <a:spcAft>
              <a:spcPts val="600"/>
            </a:spcAft>
            <a:buNone/>
          </a:pPr>
          <a:r>
            <a:rPr lang="da-DK" sz="2400" b="1" kern="1200" dirty="0" err="1">
              <a:solidFill>
                <a:schemeClr val="tx1"/>
              </a:solidFill>
              <a:latin typeface="Corbel" panose="020B0503020204020204" pitchFamily="34" charset="0"/>
            </a:rPr>
            <a:t>Arbejdsgiver-forening</a:t>
          </a:r>
          <a:endParaRPr lang="da-DK" sz="2400" b="1" kern="1200" dirty="0">
            <a:solidFill>
              <a:schemeClr val="tx1"/>
            </a:solidFill>
            <a:latin typeface="Corbel" panose="020B0503020204020204" pitchFamily="34" charset="0"/>
          </a:endParaRPr>
        </a:p>
      </dsp:txBody>
      <dsp:txXfrm>
        <a:off x="1935647" y="417800"/>
        <a:ext cx="2832364" cy="1074344"/>
      </dsp:txXfrm>
    </dsp:sp>
    <dsp:sp modelId="{C7C08543-07E6-4421-91F9-EED555FBBFF1}">
      <dsp:nvSpPr>
        <dsp:cNvPr id="0" name=""/>
        <dsp:cNvSpPr/>
      </dsp:nvSpPr>
      <dsp:spPr>
        <a:xfrm>
          <a:off x="2481295" y="1630074"/>
          <a:ext cx="4104328" cy="2387431"/>
        </a:xfrm>
        <a:prstGeom prst="ellipse">
          <a:avLst/>
        </a:prstGeom>
        <a:solidFill>
          <a:schemeClr val="accent6">
            <a:alpha val="5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da-DK" sz="2400" b="1" kern="1200" dirty="0"/>
        </a:p>
        <a:p>
          <a:pPr marL="0" lvl="0" indent="0" algn="ctr" defTabSz="1066800">
            <a:lnSpc>
              <a:spcPct val="90000"/>
            </a:lnSpc>
            <a:spcBef>
              <a:spcPct val="0"/>
            </a:spcBef>
            <a:spcAft>
              <a:spcPct val="35000"/>
            </a:spcAft>
            <a:buNone/>
          </a:pPr>
          <a:endParaRPr lang="da-DK" sz="2800" b="1" kern="1200" dirty="0">
            <a:solidFill>
              <a:schemeClr val="tx1"/>
            </a:solidFill>
            <a:latin typeface="Corbel" panose="020B0503020204020204" pitchFamily="34" charset="0"/>
          </a:endParaRPr>
        </a:p>
        <a:p>
          <a:pPr marL="0" lvl="0" indent="0" algn="ctr" defTabSz="1066800">
            <a:lnSpc>
              <a:spcPct val="90000"/>
            </a:lnSpc>
            <a:spcBef>
              <a:spcPct val="0"/>
            </a:spcBef>
            <a:spcAft>
              <a:spcPct val="35000"/>
            </a:spcAft>
            <a:buNone/>
          </a:pPr>
          <a:endParaRPr lang="da-DK" sz="2800" b="1" kern="1200" dirty="0">
            <a:solidFill>
              <a:schemeClr val="tx1"/>
            </a:solidFill>
            <a:latin typeface="Corbel" panose="020B0503020204020204" pitchFamily="34" charset="0"/>
          </a:endParaRPr>
        </a:p>
        <a:p>
          <a:pPr marL="0" lvl="0" indent="0" algn="ctr" defTabSz="1066800">
            <a:lnSpc>
              <a:spcPct val="90000"/>
            </a:lnSpc>
            <a:spcBef>
              <a:spcPct val="0"/>
            </a:spcBef>
            <a:spcAft>
              <a:spcPct val="35000"/>
            </a:spcAft>
            <a:buNone/>
          </a:pPr>
          <a:r>
            <a:rPr lang="da-DK" sz="2800" b="1" kern="1200" dirty="0">
              <a:solidFill>
                <a:schemeClr val="tx1"/>
              </a:solidFill>
              <a:latin typeface="Corbel" panose="020B0503020204020204" pitchFamily="34" charset="0"/>
            </a:rPr>
            <a:t>Arbejdstilsyn</a:t>
          </a:r>
          <a:endParaRPr lang="da-DK" sz="2800" kern="1200" dirty="0">
            <a:solidFill>
              <a:schemeClr val="tx1"/>
            </a:solidFill>
            <a:latin typeface="Corbel" panose="020B0503020204020204" pitchFamily="34" charset="0"/>
          </a:endParaRPr>
        </a:p>
        <a:p>
          <a:pPr marL="0" lvl="0" indent="0" algn="l" defTabSz="1066800">
            <a:lnSpc>
              <a:spcPct val="90000"/>
            </a:lnSpc>
            <a:spcBef>
              <a:spcPct val="0"/>
            </a:spcBef>
            <a:spcAft>
              <a:spcPct val="35000"/>
            </a:spcAft>
            <a:buNone/>
          </a:pPr>
          <a:endParaRPr lang="da-DK" sz="2000" kern="1200" dirty="0"/>
        </a:p>
        <a:p>
          <a:pPr marL="0" lvl="0" indent="0" algn="ctr" defTabSz="1066800">
            <a:lnSpc>
              <a:spcPct val="90000"/>
            </a:lnSpc>
            <a:spcBef>
              <a:spcPct val="0"/>
            </a:spcBef>
            <a:spcAft>
              <a:spcPct val="35000"/>
            </a:spcAft>
            <a:buNone/>
          </a:pPr>
          <a:endParaRPr lang="da-DK" sz="2000" kern="1200" dirty="0"/>
        </a:p>
      </dsp:txBody>
      <dsp:txXfrm>
        <a:off x="3736535" y="2246827"/>
        <a:ext cx="2462597" cy="1313087"/>
      </dsp:txXfrm>
    </dsp:sp>
    <dsp:sp modelId="{0348A230-CD67-4C1C-814C-D65BF4FA8AE8}">
      <dsp:nvSpPr>
        <dsp:cNvPr id="0" name=""/>
        <dsp:cNvSpPr/>
      </dsp:nvSpPr>
      <dsp:spPr>
        <a:xfrm>
          <a:off x="0" y="1605579"/>
          <a:ext cx="4340397" cy="2387431"/>
        </a:xfrm>
        <a:prstGeom prst="ellipse">
          <a:avLst/>
        </a:prstGeom>
        <a:solidFill>
          <a:srgbClr val="FFC000">
            <a:alpha val="50000"/>
          </a:srgb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da-DK" sz="3200" b="1" kern="1200" dirty="0">
            <a:solidFill>
              <a:schemeClr val="bg1"/>
            </a:solidFill>
            <a:latin typeface="Corbel" panose="020B0503020204020204" pitchFamily="34" charset="0"/>
          </a:endParaRPr>
        </a:p>
        <a:p>
          <a:pPr marL="0" lvl="0" indent="0" algn="ctr" defTabSz="1066800">
            <a:lnSpc>
              <a:spcPct val="90000"/>
            </a:lnSpc>
            <a:spcBef>
              <a:spcPct val="0"/>
            </a:spcBef>
            <a:spcAft>
              <a:spcPct val="35000"/>
            </a:spcAft>
            <a:buNone/>
          </a:pPr>
          <a:endParaRPr lang="da-DK" sz="2800" b="1" kern="1200" dirty="0">
            <a:solidFill>
              <a:schemeClr val="tx1"/>
            </a:solidFill>
            <a:latin typeface="Corbel" panose="020B0503020204020204" pitchFamily="34" charset="0"/>
          </a:endParaRPr>
        </a:p>
        <a:p>
          <a:pPr marL="0" lvl="0" indent="0" algn="r" defTabSz="1066800">
            <a:lnSpc>
              <a:spcPct val="90000"/>
            </a:lnSpc>
            <a:spcBef>
              <a:spcPct val="0"/>
            </a:spcBef>
            <a:spcAft>
              <a:spcPct val="35000"/>
            </a:spcAft>
            <a:buNone/>
          </a:pPr>
          <a:r>
            <a:rPr lang="da-DK" sz="2800" b="1" kern="1200" dirty="0">
              <a:solidFill>
                <a:schemeClr val="tx1"/>
              </a:solidFill>
              <a:latin typeface="Corbel" panose="020B0503020204020204" pitchFamily="34" charset="0"/>
            </a:rPr>
            <a:t>                 Fagforening</a:t>
          </a:r>
          <a:endParaRPr lang="da-DK" sz="3200" b="0" kern="1200" dirty="0">
            <a:solidFill>
              <a:schemeClr val="tx1"/>
            </a:solidFill>
            <a:latin typeface="Corbel" panose="020B0503020204020204" pitchFamily="34" charset="0"/>
          </a:endParaRPr>
        </a:p>
        <a:p>
          <a:pPr marL="0" lvl="0" indent="0" algn="l" defTabSz="1066800">
            <a:lnSpc>
              <a:spcPct val="90000"/>
            </a:lnSpc>
            <a:spcBef>
              <a:spcPct val="0"/>
            </a:spcBef>
            <a:spcAft>
              <a:spcPct val="35000"/>
            </a:spcAft>
            <a:buNone/>
          </a:pPr>
          <a:endParaRPr lang="da-DK" sz="2400" b="0" kern="1200" dirty="0"/>
        </a:p>
      </dsp:txBody>
      <dsp:txXfrm>
        <a:off x="408720" y="2222332"/>
        <a:ext cx="2604238" cy="131308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16C7A-1F8A-4B6A-AB32-10B2FB70546D}" type="datetimeFigureOut">
              <a:rPr lang="da-DK" smtClean="0"/>
              <a:t>24-01-2024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F9BA22-771D-4CA5-A8B2-DB2A8B48B970}" type="slidenum">
              <a:rPr lang="da-DK" smtClean="0"/>
              <a:t>‹nr.›</a:t>
            </a:fld>
            <a:endParaRPr lang="da-DK"/>
          </a:p>
        </p:txBody>
      </p:sp>
    </p:spTree>
    <p:extLst>
      <p:ext uri="{BB962C8B-B14F-4D97-AF65-F5344CB8AC3E}">
        <p14:creationId xmlns:p14="http://schemas.microsoft.com/office/powerpoint/2010/main" val="1099738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leksikon.org/art.php?n=3072"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leksikon.org/art.php?n=12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fa-ba.dk/kemi-og-stoev/brugsanvisninger"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bfa-ba.dk/kemi-og-stoev/de-farlige-stoffe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 til Arbejdsmiljø</a:t>
            </a:r>
          </a:p>
          <a:p>
            <a:r>
              <a:rPr lang="da-DK" dirty="0"/>
              <a:t>Mit</a:t>
            </a:r>
            <a:r>
              <a:rPr lang="da-DK" baseline="0" dirty="0"/>
              <a:t> navn er Michael Petersen og jeg er……</a:t>
            </a:r>
          </a:p>
          <a:p>
            <a:endParaRPr lang="da-DK" dirty="0"/>
          </a:p>
        </p:txBody>
      </p:sp>
      <p:sp>
        <p:nvSpPr>
          <p:cNvPr id="4" name="Pladsholder til diasnummer 3"/>
          <p:cNvSpPr>
            <a:spLocks noGrp="1"/>
          </p:cNvSpPr>
          <p:nvPr>
            <p:ph type="sldNum" sz="quarter" idx="10"/>
          </p:nvPr>
        </p:nvSpPr>
        <p:spPr/>
        <p:txBody>
          <a:bodyPr/>
          <a:lstStyle/>
          <a:p>
            <a:fld id="{8584088D-5157-4260-AB48-F7EB96DA6C1E}" type="slidenum">
              <a:rPr lang="da-DK" smtClean="0"/>
              <a:t>1</a:t>
            </a:fld>
            <a:endParaRPr lang="da-DK" dirty="0"/>
          </a:p>
        </p:txBody>
      </p:sp>
    </p:spTree>
    <p:extLst>
      <p:ext uri="{BB962C8B-B14F-4D97-AF65-F5344CB8AC3E}">
        <p14:creationId xmlns:p14="http://schemas.microsoft.com/office/powerpoint/2010/main" val="363672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Hvad koster er arbejdsulykke. Film om AM med Bent</a:t>
            </a:r>
          </a:p>
          <a:p>
            <a:endParaRPr lang="da-DK" dirty="0"/>
          </a:p>
        </p:txBody>
      </p:sp>
      <p:sp>
        <p:nvSpPr>
          <p:cNvPr id="4" name="Pladsholder til diasnummer 3"/>
          <p:cNvSpPr>
            <a:spLocks noGrp="1"/>
          </p:cNvSpPr>
          <p:nvPr>
            <p:ph type="sldNum" sz="quarter" idx="10"/>
          </p:nvPr>
        </p:nvSpPr>
        <p:spPr/>
        <p:txBody>
          <a:bodyPr/>
          <a:lstStyle/>
          <a:p>
            <a:fld id="{8584088D-5157-4260-AB48-F7EB96DA6C1E}" type="slidenum">
              <a:rPr lang="da-DK" smtClean="0"/>
              <a:t>15</a:t>
            </a:fld>
            <a:endParaRPr lang="da-DK" dirty="0"/>
          </a:p>
        </p:txBody>
      </p:sp>
    </p:spTree>
    <p:extLst>
      <p:ext uri="{BB962C8B-B14F-4D97-AF65-F5344CB8AC3E}">
        <p14:creationId xmlns:p14="http://schemas.microsoft.com/office/powerpoint/2010/main" val="1955217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584088D-5157-4260-AB48-F7EB96DA6C1E}" type="slidenum">
              <a:rPr lang="da-DK" smtClean="0"/>
              <a:t>16</a:t>
            </a:fld>
            <a:endParaRPr lang="da-DK" dirty="0"/>
          </a:p>
        </p:txBody>
      </p:sp>
    </p:spTree>
    <p:extLst>
      <p:ext uri="{BB962C8B-B14F-4D97-AF65-F5344CB8AC3E}">
        <p14:creationId xmlns:p14="http://schemas.microsoft.com/office/powerpoint/2010/main" val="1220846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584088D-5157-4260-AB48-F7EB96DA6C1E}" type="slidenum">
              <a:rPr lang="da-DK" smtClean="0"/>
              <a:t>17</a:t>
            </a:fld>
            <a:endParaRPr lang="da-DK" dirty="0"/>
          </a:p>
        </p:txBody>
      </p:sp>
    </p:spTree>
    <p:extLst>
      <p:ext uri="{BB962C8B-B14F-4D97-AF65-F5344CB8AC3E}">
        <p14:creationId xmlns:p14="http://schemas.microsoft.com/office/powerpoint/2010/main" val="3081828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584088D-5157-4260-AB48-F7EB96DA6C1E}" type="slidenum">
              <a:rPr lang="da-DK" smtClean="0"/>
              <a:t>18</a:t>
            </a:fld>
            <a:endParaRPr lang="da-DK" dirty="0"/>
          </a:p>
        </p:txBody>
      </p:sp>
    </p:spTree>
    <p:extLst>
      <p:ext uri="{BB962C8B-B14F-4D97-AF65-F5344CB8AC3E}">
        <p14:creationId xmlns:p14="http://schemas.microsoft.com/office/powerpoint/2010/main" val="2284641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Problemløsning</a:t>
            </a:r>
          </a:p>
          <a:p>
            <a:endParaRPr lang="da-DK" dirty="0"/>
          </a:p>
        </p:txBody>
      </p:sp>
      <p:sp>
        <p:nvSpPr>
          <p:cNvPr id="4" name="Pladsholder til diasnummer 3"/>
          <p:cNvSpPr>
            <a:spLocks noGrp="1"/>
          </p:cNvSpPr>
          <p:nvPr>
            <p:ph type="sldNum" sz="quarter" idx="10"/>
          </p:nvPr>
        </p:nvSpPr>
        <p:spPr/>
        <p:txBody>
          <a:bodyPr/>
          <a:lstStyle/>
          <a:p>
            <a:fld id="{8584088D-5157-4260-AB48-F7EB96DA6C1E}" type="slidenum">
              <a:rPr lang="da-DK" smtClean="0"/>
              <a:t>19</a:t>
            </a:fld>
            <a:endParaRPr lang="da-DK" dirty="0"/>
          </a:p>
        </p:txBody>
      </p:sp>
    </p:spTree>
    <p:extLst>
      <p:ext uri="{BB962C8B-B14F-4D97-AF65-F5344CB8AC3E}">
        <p14:creationId xmlns:p14="http://schemas.microsoft.com/office/powerpoint/2010/main" val="2068118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I </a:t>
            </a:r>
            <a:r>
              <a:rPr lang="da-DK" dirty="0"/>
              <a:t>skal lave en APV mindst hvert 3. år samt hver gang, I får nye maskiner eller indfører nye arbejdsmetoder. </a:t>
            </a:r>
            <a:br>
              <a:rPr lang="da-DK" dirty="0"/>
            </a:br>
            <a:r>
              <a:rPr lang="da-DK" dirty="0"/>
              <a:t>Det er ledelsens ansvar, at der bliver lavet en arbejdspladsvurdering. Ofte er det arbejdsmiljørepræsentanten og lederen, som laver APV'en i samarbejde med de ansatte.</a:t>
            </a:r>
          </a:p>
          <a:p>
            <a:r>
              <a:rPr lang="da-DK" b="1" dirty="0"/>
              <a:t>Faser i APV</a:t>
            </a:r>
            <a:br>
              <a:rPr lang="da-DK" dirty="0"/>
            </a:br>
            <a:r>
              <a:rPr lang="da-DK" dirty="0"/>
              <a:t>APV’en skal være skriftlig, og alle ansatte skal kende APV’en og have adgang til den. Der er ingen fast formel for, hvordan APV’en skal laves, men den skal altid indeholde følgende faser:</a:t>
            </a:r>
          </a:p>
          <a:p>
            <a:r>
              <a:rPr lang="da-DK" b="1" dirty="0"/>
              <a:t>Indhold i APV</a:t>
            </a:r>
            <a:br>
              <a:rPr lang="da-DK" dirty="0"/>
            </a:br>
            <a:r>
              <a:rPr lang="da-DK" dirty="0"/>
              <a:t>Loven stiller konkrete krav til indholdet af en arbejdspladsvurdering. Man skal "hele vejen rundt" om arbejdsmiljøet i virksomheden. Det betyder, at man som minimum skal have vurderet: </a:t>
            </a:r>
          </a:p>
          <a:p>
            <a:r>
              <a:rPr lang="da-DK" dirty="0"/>
              <a:t>Fysiske påvirkninger (fx lys, støj, kulde og træk) </a:t>
            </a:r>
          </a:p>
          <a:p>
            <a:r>
              <a:rPr lang="da-DK" dirty="0"/>
              <a:t>Kemiske påvirkninger </a:t>
            </a:r>
          </a:p>
          <a:p>
            <a:r>
              <a:rPr lang="da-DK" dirty="0"/>
              <a:t>Biologiske påvirkninger (fx risiko for smitte) </a:t>
            </a:r>
          </a:p>
          <a:p>
            <a:r>
              <a:rPr lang="da-DK" dirty="0"/>
              <a:t>Ergonomiske påvirkninger (fx arbejdsstillinger og tunge løft) </a:t>
            </a:r>
          </a:p>
          <a:p>
            <a:r>
              <a:rPr lang="da-DK" dirty="0"/>
              <a:t>Psykiske påvirkninger (trivsel på arbejdspladsen) </a:t>
            </a:r>
          </a:p>
          <a:p>
            <a:r>
              <a:rPr lang="da-DK" dirty="0"/>
              <a:t>Risikoen for ulykker</a:t>
            </a:r>
          </a:p>
          <a:p>
            <a:r>
              <a:rPr lang="da-DK" dirty="0"/>
              <a:t>Sygefravær</a:t>
            </a:r>
          </a:p>
          <a:p>
            <a:r>
              <a:rPr lang="da-DK" dirty="0"/>
              <a:t>10 ansatte</a:t>
            </a:r>
          </a:p>
          <a:p>
            <a:endParaRPr lang="da-DK" dirty="0"/>
          </a:p>
        </p:txBody>
      </p:sp>
      <p:sp>
        <p:nvSpPr>
          <p:cNvPr id="4" name="Pladsholder til diasnummer 3"/>
          <p:cNvSpPr>
            <a:spLocks noGrp="1"/>
          </p:cNvSpPr>
          <p:nvPr>
            <p:ph type="sldNum" sz="quarter" idx="10"/>
          </p:nvPr>
        </p:nvSpPr>
        <p:spPr/>
        <p:txBody>
          <a:bodyPr/>
          <a:lstStyle/>
          <a:p>
            <a:fld id="{8584088D-5157-4260-AB48-F7EB96DA6C1E}" type="slidenum">
              <a:rPr lang="da-DK" smtClean="0"/>
              <a:t>20</a:t>
            </a:fld>
            <a:endParaRPr lang="da-DK" dirty="0"/>
          </a:p>
        </p:txBody>
      </p:sp>
    </p:spTree>
    <p:extLst>
      <p:ext uri="{BB962C8B-B14F-4D97-AF65-F5344CB8AC3E}">
        <p14:creationId xmlns:p14="http://schemas.microsoft.com/office/powerpoint/2010/main" val="4257588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Se mere på BYGERGO</a:t>
            </a:r>
          </a:p>
        </p:txBody>
      </p:sp>
      <p:sp>
        <p:nvSpPr>
          <p:cNvPr id="4" name="Pladsholder til diasnummer 3"/>
          <p:cNvSpPr>
            <a:spLocks noGrp="1"/>
          </p:cNvSpPr>
          <p:nvPr>
            <p:ph type="sldNum" sz="quarter" idx="10"/>
          </p:nvPr>
        </p:nvSpPr>
        <p:spPr/>
        <p:txBody>
          <a:bodyPr/>
          <a:lstStyle/>
          <a:p>
            <a:fld id="{8584088D-5157-4260-AB48-F7EB96DA6C1E}" type="slidenum">
              <a:rPr lang="da-DK" smtClean="0"/>
              <a:t>21</a:t>
            </a:fld>
            <a:endParaRPr lang="da-DK" dirty="0"/>
          </a:p>
        </p:txBody>
      </p:sp>
    </p:spTree>
    <p:extLst>
      <p:ext uri="{BB962C8B-B14F-4D97-AF65-F5344CB8AC3E}">
        <p14:creationId xmlns:p14="http://schemas.microsoft.com/office/powerpoint/2010/main" val="2686133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Motion og styrkelse af kroppen er essentiel </a:t>
            </a:r>
          </a:p>
        </p:txBody>
      </p:sp>
      <p:sp>
        <p:nvSpPr>
          <p:cNvPr id="4" name="Pladsholder til diasnummer 3"/>
          <p:cNvSpPr>
            <a:spLocks noGrp="1"/>
          </p:cNvSpPr>
          <p:nvPr>
            <p:ph type="sldNum" sz="quarter" idx="10"/>
          </p:nvPr>
        </p:nvSpPr>
        <p:spPr/>
        <p:txBody>
          <a:bodyPr/>
          <a:lstStyle/>
          <a:p>
            <a:fld id="{8584088D-5157-4260-AB48-F7EB96DA6C1E}" type="slidenum">
              <a:rPr lang="da-DK" smtClean="0"/>
              <a:t>25</a:t>
            </a:fld>
            <a:endParaRPr lang="da-DK" dirty="0"/>
          </a:p>
        </p:txBody>
      </p:sp>
    </p:spTree>
    <p:extLst>
      <p:ext uri="{BB962C8B-B14F-4D97-AF65-F5344CB8AC3E}">
        <p14:creationId xmlns:p14="http://schemas.microsoft.com/office/powerpoint/2010/main" val="735517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Asbest og </a:t>
            </a:r>
            <a:r>
              <a:rPr lang="da-DK" dirty="0" err="1"/>
              <a:t>PCBer</a:t>
            </a:r>
            <a:endParaRPr lang="da-DK" dirty="0"/>
          </a:p>
        </p:txBody>
      </p:sp>
      <p:sp>
        <p:nvSpPr>
          <p:cNvPr id="4" name="Pladsholder til diasnummer 3"/>
          <p:cNvSpPr>
            <a:spLocks noGrp="1"/>
          </p:cNvSpPr>
          <p:nvPr>
            <p:ph type="sldNum" sz="quarter" idx="10"/>
          </p:nvPr>
        </p:nvSpPr>
        <p:spPr/>
        <p:txBody>
          <a:bodyPr/>
          <a:lstStyle/>
          <a:p>
            <a:fld id="{8584088D-5157-4260-AB48-F7EB96DA6C1E}" type="slidenum">
              <a:rPr lang="da-DK" smtClean="0"/>
              <a:t>47</a:t>
            </a:fld>
            <a:endParaRPr lang="da-DK" dirty="0"/>
          </a:p>
        </p:txBody>
      </p:sp>
    </p:spTree>
    <p:extLst>
      <p:ext uri="{BB962C8B-B14F-4D97-AF65-F5344CB8AC3E}">
        <p14:creationId xmlns:p14="http://schemas.microsoft.com/office/powerpoint/2010/main" val="3886882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685800" y="1143000"/>
            <a:ext cx="5486400" cy="3086100"/>
          </a:xfrm>
        </p:spPr>
      </p:sp>
      <p:sp>
        <p:nvSpPr>
          <p:cNvPr id="3" name="Pladsholder til noter 2"/>
          <p:cNvSpPr>
            <a:spLocks noGrp="1"/>
          </p:cNvSpPr>
          <p:nvPr>
            <p:ph type="body" idx="1"/>
          </p:nvPr>
        </p:nvSpPr>
        <p:spPr/>
        <p:txBody>
          <a:bodyPr/>
          <a:lstStyle/>
          <a:p>
            <a:r>
              <a:rPr lang="da-DK" dirty="0"/>
              <a:t>Her afsluttes hvidløgsøvelsen og</a:t>
            </a:r>
            <a:r>
              <a:rPr lang="da-DK" baseline="0" dirty="0"/>
              <a:t> eleverne bedes om at lugte til huden.</a:t>
            </a:r>
            <a:endParaRPr lang="da-DK" dirty="0"/>
          </a:p>
        </p:txBody>
      </p:sp>
      <p:sp>
        <p:nvSpPr>
          <p:cNvPr id="4" name="Pladsholder til diasnummer 3"/>
          <p:cNvSpPr>
            <a:spLocks noGrp="1"/>
          </p:cNvSpPr>
          <p:nvPr>
            <p:ph type="sldNum" sz="quarter" idx="10"/>
          </p:nvPr>
        </p:nvSpPr>
        <p:spPr/>
        <p:txBody>
          <a:bodyPr/>
          <a:lstStyle/>
          <a:p>
            <a:fld id="{C3A2990F-D69D-4FCE-982C-0EE3CA1EBFD9}" type="slidenum">
              <a:rPr lang="da-DK" smtClean="0"/>
              <a:t>48</a:t>
            </a:fld>
            <a:endParaRPr lang="da-DK"/>
          </a:p>
        </p:txBody>
      </p:sp>
    </p:spTree>
    <p:extLst>
      <p:ext uri="{BB962C8B-B14F-4D97-AF65-F5344CB8AC3E}">
        <p14:creationId xmlns:p14="http://schemas.microsoft.com/office/powerpoint/2010/main" val="3135400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Hvorfor er arbejdsmiljø vigtigt? </a:t>
            </a:r>
            <a:r>
              <a:rPr lang="da-DK" cap="all" dirty="0"/>
              <a:t>ID</a:t>
            </a:r>
            <a:endParaRPr lang="da-DK" b="1" dirty="0"/>
          </a:p>
          <a:p>
            <a:r>
              <a:rPr lang="da-DK" dirty="0"/>
              <a:t>Uanset din uddannelse, stillingsbetegnelse og den virksomhed du arbejder i, er du en del af et fysisk og et psykisk arbejdsmiljø. Arbejdsmiljøet har stor betydning for medarbejdernes trivsel. Hvis arbejdsmiljøet ikke fungerer, kan det betyde både fysiske og psykiske belastninger for den enkelte.</a:t>
            </a:r>
          </a:p>
          <a:p>
            <a:r>
              <a:rPr lang="da-DK" dirty="0"/>
              <a:t>Et godt fysisk og psykisk arbejdsmiljø er afgørende for, at den enkelte medarbejder:</a:t>
            </a:r>
          </a:p>
          <a:p>
            <a:r>
              <a:rPr lang="da-DK" dirty="0"/>
              <a:t>Har lyst til at gå på arbejde</a:t>
            </a:r>
          </a:p>
          <a:p>
            <a:r>
              <a:rPr lang="da-DK" dirty="0"/>
              <a:t>Er motiveret for at løse sine opgaver</a:t>
            </a:r>
          </a:p>
          <a:p>
            <a:r>
              <a:rPr lang="da-DK" dirty="0"/>
              <a:t>Har overskud til sine kolleger</a:t>
            </a:r>
          </a:p>
          <a:p>
            <a:r>
              <a:rPr lang="da-DK" dirty="0"/>
              <a:t>Har interesse i sit job</a:t>
            </a:r>
          </a:p>
          <a:p>
            <a:r>
              <a:rPr lang="da-DK" dirty="0"/>
              <a:t>Ikke bliver nedslidt og udvikler stress</a:t>
            </a:r>
          </a:p>
          <a:p>
            <a:endParaRPr lang="da-DK" dirty="0"/>
          </a:p>
        </p:txBody>
      </p:sp>
      <p:sp>
        <p:nvSpPr>
          <p:cNvPr id="4" name="Pladsholder til diasnummer 3"/>
          <p:cNvSpPr>
            <a:spLocks noGrp="1"/>
          </p:cNvSpPr>
          <p:nvPr>
            <p:ph type="sldNum" sz="quarter" idx="10"/>
          </p:nvPr>
        </p:nvSpPr>
        <p:spPr/>
        <p:txBody>
          <a:bodyPr/>
          <a:lstStyle/>
          <a:p>
            <a:fld id="{8584088D-5157-4260-AB48-F7EB96DA6C1E}" type="slidenum">
              <a:rPr lang="da-DK" smtClean="0"/>
              <a:t>3</a:t>
            </a:fld>
            <a:endParaRPr lang="da-DK" dirty="0"/>
          </a:p>
        </p:txBody>
      </p:sp>
    </p:spTree>
    <p:extLst>
      <p:ext uri="{BB962C8B-B14F-4D97-AF65-F5344CB8AC3E}">
        <p14:creationId xmlns:p14="http://schemas.microsoft.com/office/powerpoint/2010/main" val="4173156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685800" y="1143000"/>
            <a:ext cx="5486400" cy="3086100"/>
          </a:xfrm>
        </p:spPr>
      </p:sp>
      <p:sp>
        <p:nvSpPr>
          <p:cNvPr id="3" name="Pladsholder til noter 2"/>
          <p:cNvSpPr>
            <a:spLocks noGrp="1"/>
          </p:cNvSpPr>
          <p:nvPr>
            <p:ph type="body" idx="1"/>
          </p:nvPr>
        </p:nvSpPr>
        <p:spPr/>
        <p:txBody>
          <a:bodyPr/>
          <a:lstStyle/>
          <a:p>
            <a:r>
              <a:rPr lang="da-DK"/>
              <a:t>En risikovurdering kræver både man har vide om Farligheden</a:t>
            </a:r>
            <a:r>
              <a:rPr lang="da-DK" baseline="0"/>
              <a:t> OG Eksponeringen.</a:t>
            </a:r>
            <a:endParaRPr lang="en-US"/>
          </a:p>
        </p:txBody>
      </p:sp>
      <p:sp>
        <p:nvSpPr>
          <p:cNvPr id="4" name="Pladsholder til diasnummer 3"/>
          <p:cNvSpPr>
            <a:spLocks noGrp="1"/>
          </p:cNvSpPr>
          <p:nvPr>
            <p:ph type="sldNum" sz="quarter" idx="10"/>
          </p:nvPr>
        </p:nvSpPr>
        <p:spPr/>
        <p:txBody>
          <a:bodyPr/>
          <a:lstStyle/>
          <a:p>
            <a:fld id="{C3A2990F-D69D-4FCE-982C-0EE3CA1EBFD9}" type="slidenum">
              <a:rPr lang="da-DK" smtClean="0"/>
              <a:t>49</a:t>
            </a:fld>
            <a:endParaRPr lang="da-DK"/>
          </a:p>
        </p:txBody>
      </p:sp>
    </p:spTree>
    <p:extLst>
      <p:ext uri="{BB962C8B-B14F-4D97-AF65-F5344CB8AC3E}">
        <p14:creationId xmlns:p14="http://schemas.microsoft.com/office/powerpoint/2010/main" val="3330120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685800" y="1143000"/>
            <a:ext cx="5486400" cy="30861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C3A2990F-D69D-4FCE-982C-0EE3CA1EBFD9}" type="slidenum">
              <a:rPr lang="da-DK" smtClean="0"/>
              <a:t>50</a:t>
            </a:fld>
            <a:endParaRPr lang="da-DK"/>
          </a:p>
        </p:txBody>
      </p:sp>
    </p:spTree>
    <p:extLst>
      <p:ext uri="{BB962C8B-B14F-4D97-AF65-F5344CB8AC3E}">
        <p14:creationId xmlns:p14="http://schemas.microsoft.com/office/powerpoint/2010/main" val="1174289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1: Hvordan var det mon før!</a:t>
            </a:r>
          </a:p>
          <a:p>
            <a:endParaRPr lang="da-DK" dirty="0"/>
          </a:p>
          <a:p>
            <a:r>
              <a:rPr lang="da-DK" dirty="0"/>
              <a:t>2: AT</a:t>
            </a:r>
          </a:p>
          <a:p>
            <a:endParaRPr lang="da-DK" dirty="0"/>
          </a:p>
          <a:p>
            <a:r>
              <a:rPr lang="da-DK" dirty="0"/>
              <a:t>3: </a:t>
            </a:r>
          </a:p>
          <a:p>
            <a:endParaRPr lang="da-DK" dirty="0"/>
          </a:p>
          <a:p>
            <a:r>
              <a:rPr lang="da-DK" dirty="0"/>
              <a:t>4:Arbejdsmiljøloven (1977-), er en rammelov der overordnet regulerer den statslige indsats overfor arbejdsmiljøproblemer i </a:t>
            </a:r>
            <a:r>
              <a:rPr lang="da-DK" dirty="0">
                <a:hlinkClick r:id="rId3"/>
              </a:rPr>
              <a:t>Danmark</a:t>
            </a:r>
            <a:r>
              <a:rPr lang="da-DK" dirty="0"/>
              <a:t>. Loven adskilte sig fra arbejderbeskyttelsesloven fra 1954 på et centralt område. Arbejderbeskyttelsesloven af 1954 beskrev præcist, hvad der var sundhedsfarligt og pålagde arbejdsgiveren ansvaret for at rette op på forholdene. Med den nye rammelov var det ikke nødvendigt, at problemer eksplicit var omtalt i loven for alligevel at være ulovlige. Den tilsynsførende kan altså foretage et skøn.</a:t>
            </a:r>
          </a:p>
          <a:p>
            <a:endParaRPr lang="da-DK" dirty="0"/>
          </a:p>
          <a:p>
            <a:r>
              <a:rPr lang="da-DK" dirty="0"/>
              <a:t>5: Opbremsningen afspejlede </a:t>
            </a:r>
            <a:r>
              <a:rPr lang="da-DK" u="sng" dirty="0">
                <a:hlinkClick r:id="rId4"/>
              </a:rPr>
              <a:t>arbejdsgivernes</a:t>
            </a:r>
            <a:r>
              <a:rPr lang="da-DK" dirty="0"/>
              <a:t> modvilje mod forbedring af arbejdsmiljøet - der rygmarvs refleksmæssigt jo måtte koste penge. At mange arbejdsgivere faktisk havde tjent penge på at forbedre arbejdsmiljøet, var en anden sag. Opbremsningen ledte direkte over i en EU-pause, hvor dansk lov blev «genskabt» i EU's billede. En proces der først var ved at være afsluttet i slutningen af 1990'erne.</a:t>
            </a:r>
          </a:p>
          <a:p>
            <a:r>
              <a:rPr lang="da-DK" dirty="0"/>
              <a:t>6: hvem er arbejdsmiljøets fortaler?</a:t>
            </a:r>
          </a:p>
          <a:p>
            <a:endParaRPr lang="da-DK" dirty="0"/>
          </a:p>
        </p:txBody>
      </p:sp>
      <p:sp>
        <p:nvSpPr>
          <p:cNvPr id="4" name="Pladsholder til diasnummer 3"/>
          <p:cNvSpPr>
            <a:spLocks noGrp="1"/>
          </p:cNvSpPr>
          <p:nvPr>
            <p:ph type="sldNum" sz="quarter" idx="10"/>
          </p:nvPr>
        </p:nvSpPr>
        <p:spPr/>
        <p:txBody>
          <a:bodyPr/>
          <a:lstStyle/>
          <a:p>
            <a:fld id="{8584088D-5157-4260-AB48-F7EB96DA6C1E}" type="slidenum">
              <a:rPr lang="da-DK" smtClean="0"/>
              <a:t>5</a:t>
            </a:fld>
            <a:endParaRPr lang="da-DK" dirty="0"/>
          </a:p>
        </p:txBody>
      </p:sp>
    </p:spTree>
    <p:extLst>
      <p:ext uri="{BB962C8B-B14F-4D97-AF65-F5344CB8AC3E}">
        <p14:creationId xmlns:p14="http://schemas.microsoft.com/office/powerpoint/2010/main" val="3939063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Arbejdsmiljøets myndigheder </a:t>
            </a:r>
            <a:r>
              <a:rPr lang="da-DK" cap="all" dirty="0"/>
              <a:t>ID</a:t>
            </a:r>
            <a:endParaRPr lang="da-DK" b="1" dirty="0"/>
          </a:p>
          <a:p>
            <a:r>
              <a:rPr lang="da-DK" dirty="0"/>
              <a:t>Flere offentlige myndigheder og organisationer samarbejder om at sikre det gode arbejdsmiljø:</a:t>
            </a:r>
          </a:p>
          <a:p>
            <a:r>
              <a:rPr lang="da-DK" b="1" dirty="0"/>
              <a:t>Arbejdstilsynet </a:t>
            </a:r>
            <a:r>
              <a:rPr lang="da-DK" cap="all" dirty="0"/>
              <a:t>ID</a:t>
            </a:r>
            <a:endParaRPr lang="da-DK" b="1" dirty="0"/>
          </a:p>
          <a:p>
            <a:r>
              <a:rPr lang="da-DK" dirty="0"/>
              <a:t>Arbejdstilsynet er den myndighed, der har til formål at medvirke til at skabe et sikkert, sundt og udviklende arbejdsmiljø på de danske arbejdspladser. Det gør de ved at føre tilsyn med arbejdspladserne.</a:t>
            </a:r>
          </a:p>
          <a:p>
            <a:r>
              <a:rPr lang="da-DK" dirty="0"/>
              <a:t>Arbejdstilsynet udarbejder også regler og vejledninger om arbejdsmiljø.</a:t>
            </a:r>
          </a:p>
          <a:p>
            <a:r>
              <a:rPr lang="da-DK" b="1" dirty="0"/>
              <a:t>Arbejdsmiljørådet </a:t>
            </a:r>
            <a:r>
              <a:rPr lang="da-DK" cap="all" dirty="0"/>
              <a:t>ID</a:t>
            </a:r>
            <a:endParaRPr lang="da-DK" b="1" dirty="0"/>
          </a:p>
          <a:p>
            <a:r>
              <a:rPr lang="da-DK" dirty="0"/>
              <a:t>Arbejdsmiljørådet er det forum, hvor arbejdsmarkedets parter kan drøfte og samarbejde om et sikkert og sundt arbejdsmiljø på de danske arbejdspladser.</a:t>
            </a:r>
          </a:p>
          <a:p>
            <a:r>
              <a:rPr lang="da-DK" b="1" dirty="0"/>
              <a:t>Arbejdsskadestyrelsen </a:t>
            </a:r>
            <a:r>
              <a:rPr lang="da-DK" cap="all" dirty="0"/>
              <a:t>ID</a:t>
            </a:r>
            <a:endParaRPr lang="da-DK" b="1" dirty="0"/>
          </a:p>
          <a:p>
            <a:r>
              <a:rPr lang="da-DK" dirty="0"/>
              <a:t>Arbejdsskadestyrelsen er den styrelse, der afgør om en skade eller sygdom kan blive anerkendt som en arbejdsskade. Styrelsen træffer også afgørelse om, hvor stor en evt. erstatning man kan få tilkendt for en arbejdsskade.</a:t>
            </a:r>
          </a:p>
          <a:p>
            <a:endParaRPr lang="da-DK" dirty="0"/>
          </a:p>
        </p:txBody>
      </p:sp>
      <p:sp>
        <p:nvSpPr>
          <p:cNvPr id="4" name="Pladsholder til diasnummer 3"/>
          <p:cNvSpPr>
            <a:spLocks noGrp="1"/>
          </p:cNvSpPr>
          <p:nvPr>
            <p:ph type="sldNum" sz="quarter" idx="10"/>
          </p:nvPr>
        </p:nvSpPr>
        <p:spPr/>
        <p:txBody>
          <a:bodyPr/>
          <a:lstStyle/>
          <a:p>
            <a:fld id="{8584088D-5157-4260-AB48-F7EB96DA6C1E}" type="slidenum">
              <a:rPr lang="da-DK" smtClean="0"/>
              <a:t>6</a:t>
            </a:fld>
            <a:endParaRPr lang="da-DK" dirty="0"/>
          </a:p>
        </p:txBody>
      </p:sp>
    </p:spTree>
    <p:extLst>
      <p:ext uri="{BB962C8B-B14F-4D97-AF65-F5344CB8AC3E}">
        <p14:creationId xmlns:p14="http://schemas.microsoft.com/office/powerpoint/2010/main" val="3993109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a:spcBef>
                <a:spcPts val="1200"/>
              </a:spcBef>
              <a:spcAft>
                <a:spcPts val="1200"/>
              </a:spcAft>
              <a:defRPr/>
            </a:pPr>
            <a:r>
              <a:rPr lang="da-DK" dirty="0"/>
              <a:t>Arbejdsmiljørepræsentanten er en del af Arbejdsmiljøorganisationen, som er virksomhedens egen arbejdsmiljøenhed, og som ledelsen inddrager i det forebyggende arbejdsmiljøarbejde. </a:t>
            </a:r>
          </a:p>
          <a:p>
            <a:pPr>
              <a:spcBef>
                <a:spcPts val="1200"/>
              </a:spcBef>
              <a:spcAft>
                <a:spcPts val="1200"/>
              </a:spcAft>
              <a:defRPr/>
            </a:pPr>
            <a:r>
              <a:rPr lang="da-DK" b="1" dirty="0"/>
              <a:t>Beskæftigelsesministeriet </a:t>
            </a:r>
          </a:p>
          <a:p>
            <a:pPr>
              <a:spcBef>
                <a:spcPts val="1200"/>
              </a:spcBef>
              <a:spcAft>
                <a:spcPts val="1200"/>
              </a:spcAft>
            </a:pPr>
            <a:r>
              <a:rPr lang="da-DK" b="1" dirty="0"/>
              <a:t>Arbejdstilsynet </a:t>
            </a:r>
            <a:r>
              <a:rPr lang="da-DK" dirty="0"/>
              <a:t>der administrerer loven og fører tilsyn med, at virksomhederne overholder loven. </a:t>
            </a:r>
          </a:p>
          <a:p>
            <a:endParaRPr lang="da-DK" b="1" dirty="0"/>
          </a:p>
          <a:p>
            <a:r>
              <a:rPr lang="da-DK" b="1" dirty="0"/>
              <a:t>Arbejdsmiljørådet </a:t>
            </a:r>
            <a:r>
              <a:rPr lang="da-DK" dirty="0"/>
              <a:t>er et fælles talerør for arbejdsmarkedets partere, der udvikler og inspirerer den arbejdsmiljøpolitiske dagorden. </a:t>
            </a:r>
            <a:r>
              <a:rPr lang="da-DK" b="1" dirty="0"/>
              <a:t>Arbejdsmiljørådet</a:t>
            </a:r>
            <a:r>
              <a:rPr lang="da-DK" dirty="0"/>
              <a:t> er det forum, hvor arbejdsgivere og arbejdstagere samarbejder om den fortsatte udvikling af et bedre arbejdsmiljø i Danmark.</a:t>
            </a:r>
          </a:p>
          <a:p>
            <a:r>
              <a:rPr lang="da-DK" dirty="0"/>
              <a:t>Dermed er en af rådets styrker, at dets indsatser og aktiviteter er fælles initiativer, som både arbejdsgiver- og arbejdstagerorganisationerne står bag og tager ansvar for.</a:t>
            </a:r>
          </a:p>
        </p:txBody>
      </p:sp>
      <p:sp>
        <p:nvSpPr>
          <p:cNvPr id="4" name="Pladsholder til diasnummer 3"/>
          <p:cNvSpPr>
            <a:spLocks noGrp="1"/>
          </p:cNvSpPr>
          <p:nvPr>
            <p:ph type="sldNum" sz="quarter" idx="10"/>
          </p:nvPr>
        </p:nvSpPr>
        <p:spPr/>
        <p:txBody>
          <a:bodyPr/>
          <a:lstStyle/>
          <a:p>
            <a:fld id="{8584088D-5157-4260-AB48-F7EB96DA6C1E}" type="slidenum">
              <a:rPr lang="da-DK" smtClean="0"/>
              <a:t>7</a:t>
            </a:fld>
            <a:endParaRPr lang="da-DK" dirty="0"/>
          </a:p>
        </p:txBody>
      </p:sp>
    </p:spTree>
    <p:extLst>
      <p:ext uri="{BB962C8B-B14F-4D97-AF65-F5344CB8AC3E}">
        <p14:creationId xmlns:p14="http://schemas.microsoft.com/office/powerpoint/2010/main" val="242035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Hvilke faktorer har indflydelse på arbejdsmiljøet? </a:t>
            </a:r>
            <a:r>
              <a:rPr lang="da-DK" cap="all" dirty="0"/>
              <a:t>ID</a:t>
            </a:r>
            <a:endParaRPr lang="da-DK" b="1" dirty="0"/>
          </a:p>
          <a:p>
            <a:r>
              <a:rPr lang="da-DK" dirty="0"/>
              <a:t>Modellen viser, hvilke faktorer der har indflydelse på arbejdsmiljøet - både det fysiske og det psykiske arbejdsmiljø. Som du kan se, er det ikke kun faktorer indenfor virksomheden, der kan have indflydelse på arbejdsmiljøet. Den enkelte medarbejders livssituation kan også have indflydelse, specielt på det psykiske arbejdsmiljø. </a:t>
            </a:r>
          </a:p>
          <a:p>
            <a:endParaRPr lang="da-DK" dirty="0"/>
          </a:p>
        </p:txBody>
      </p:sp>
      <p:sp>
        <p:nvSpPr>
          <p:cNvPr id="4" name="Pladsholder til diasnummer 3"/>
          <p:cNvSpPr>
            <a:spLocks noGrp="1"/>
          </p:cNvSpPr>
          <p:nvPr>
            <p:ph type="sldNum" sz="quarter" idx="10"/>
          </p:nvPr>
        </p:nvSpPr>
        <p:spPr/>
        <p:txBody>
          <a:bodyPr/>
          <a:lstStyle/>
          <a:p>
            <a:fld id="{8584088D-5157-4260-AB48-F7EB96DA6C1E}" type="slidenum">
              <a:rPr lang="da-DK" smtClean="0"/>
              <a:t>8</a:t>
            </a:fld>
            <a:endParaRPr lang="da-DK" dirty="0"/>
          </a:p>
        </p:txBody>
      </p:sp>
    </p:spTree>
    <p:extLst>
      <p:ext uri="{BB962C8B-B14F-4D97-AF65-F5344CB8AC3E}">
        <p14:creationId xmlns:p14="http://schemas.microsoft.com/office/powerpoint/2010/main" val="1935864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584088D-5157-4260-AB48-F7EB96DA6C1E}" type="slidenum">
              <a:rPr lang="da-DK" smtClean="0"/>
              <a:t>10</a:t>
            </a:fld>
            <a:endParaRPr lang="da-DK" dirty="0"/>
          </a:p>
        </p:txBody>
      </p:sp>
    </p:spTree>
    <p:extLst>
      <p:ext uri="{BB962C8B-B14F-4D97-AF65-F5344CB8AC3E}">
        <p14:creationId xmlns:p14="http://schemas.microsoft.com/office/powerpoint/2010/main" val="531399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584088D-5157-4260-AB48-F7EB96DA6C1E}" type="slidenum">
              <a:rPr lang="da-DK" smtClean="0"/>
              <a:t>12</a:t>
            </a:fld>
            <a:endParaRPr lang="da-DK"/>
          </a:p>
        </p:txBody>
      </p:sp>
    </p:spTree>
    <p:extLst>
      <p:ext uri="{BB962C8B-B14F-4D97-AF65-F5344CB8AC3E}">
        <p14:creationId xmlns:p14="http://schemas.microsoft.com/office/powerpoint/2010/main" val="3965844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Tunge løft og dårlige arbejdsstillinger</a:t>
            </a:r>
            <a:br>
              <a:rPr lang="da-DK" dirty="0"/>
            </a:br>
            <a:r>
              <a:rPr lang="da-DK" dirty="0"/>
              <a:t>Planlæg arbejdet, så I undgår tunge løft og transport af tungt materiel og værktøj. Begræns den tid I arbejder i belastende arbejdsstillinger fx arbejde i skunke, på loftrum, i krybekældre m.m.</a:t>
            </a:r>
          </a:p>
          <a:p>
            <a:r>
              <a:rPr lang="da-DK" dirty="0"/>
              <a:t>Indret arbejdspladsen, så adgangsvejene er korte og jævne – så det er let at transportere materialer og værktøj.</a:t>
            </a:r>
          </a:p>
          <a:p>
            <a:r>
              <a:rPr lang="da-DK" dirty="0"/>
              <a:t>Brug tekniske hjælpemidler i stedet for at løfte eller trække kabler manuelt og til håndtering af store kabeltromler, bukning af store kabler i </a:t>
            </a:r>
            <a:r>
              <a:rPr lang="da-DK" dirty="0" err="1"/>
              <a:t>eltavler</a:t>
            </a:r>
            <a:r>
              <a:rPr lang="da-DK" dirty="0"/>
              <a:t> samt transport af hårde hvidevarer og el-tavler</a:t>
            </a:r>
          </a:p>
          <a:p>
            <a:r>
              <a:rPr lang="da-DK" dirty="0">
                <a:hlinkClick r:id="rId3"/>
              </a:rPr>
              <a:t>Brugsanvisninger</a:t>
            </a:r>
            <a:r>
              <a:rPr lang="da-DK" dirty="0"/>
              <a:t>. Der skal laves arbejdspladsbrugsanvisninger (APB) for alle farlige kemikalier. Brugsanvisningerne skal være tilgængelige for de ansatte.</a:t>
            </a:r>
          </a:p>
          <a:p>
            <a:r>
              <a:rPr lang="da-DK" dirty="0"/>
              <a:t>Instruktion og uddannelse. Brug arbejdspladsbrugsanvisningen som udgangspunkt for en grundig instruktion til alle på pladsen. Husk at I skal have særlig uddannelse, før I må arbejde med epoxyprodukter fx ved støbning af kabelmuffer. Vær desuden opmærksom på at I kan støde på </a:t>
            </a:r>
            <a:r>
              <a:rPr lang="da-DK" dirty="0">
                <a:hlinkClick r:id="rId4"/>
              </a:rPr>
              <a:t>asbest</a:t>
            </a:r>
            <a:r>
              <a:rPr lang="da-DK" dirty="0"/>
              <a:t> og mineraluld i forbindelse med arbejdet.</a:t>
            </a:r>
          </a:p>
          <a:p>
            <a:r>
              <a:rPr lang="da-DK" dirty="0"/>
              <a:t>Der er kemiske stoffer og materialer overalt. Man kan møde dem som stoffer med en planlagt kemisk virkning – som fx maling, fugeskum og gulvbelægning. Kemiske påvirkninger kan også stamme fra byggematerialer, hvor der er en utilsigtet kemisk virkning – som fx støv fra isoleringsmaterialer, træ, beton, svejse- og lodderøg.</a:t>
            </a:r>
            <a:br>
              <a:rPr lang="da-DK" dirty="0"/>
            </a:br>
            <a:r>
              <a:rPr lang="da-DK" dirty="0"/>
              <a:t>Ligeledes kan ved glødeskæring i flamingo (polystyren) plader være risiko for udvikling af giftig kulilte. Og i mange tilfælde kan der findes rester af fortidens synder ved nedrivnings- og renoveringsopgaver, som fx asbest, PCB, bly og forurenet jord.</a:t>
            </a:r>
          </a:p>
          <a:p>
            <a:endParaRPr lang="da-DK" dirty="0"/>
          </a:p>
        </p:txBody>
      </p:sp>
      <p:sp>
        <p:nvSpPr>
          <p:cNvPr id="4" name="Pladsholder til diasnummer 3"/>
          <p:cNvSpPr>
            <a:spLocks noGrp="1"/>
          </p:cNvSpPr>
          <p:nvPr>
            <p:ph type="sldNum" sz="quarter" idx="10"/>
          </p:nvPr>
        </p:nvSpPr>
        <p:spPr/>
        <p:txBody>
          <a:bodyPr/>
          <a:lstStyle/>
          <a:p>
            <a:fld id="{8584088D-5157-4260-AB48-F7EB96DA6C1E}" type="slidenum">
              <a:rPr lang="da-DK" smtClean="0"/>
              <a:t>13</a:t>
            </a:fld>
            <a:endParaRPr lang="da-DK" dirty="0"/>
          </a:p>
        </p:txBody>
      </p:sp>
    </p:spTree>
    <p:extLst>
      <p:ext uri="{BB962C8B-B14F-4D97-AF65-F5344CB8AC3E}">
        <p14:creationId xmlns:p14="http://schemas.microsoft.com/office/powerpoint/2010/main" val="1695815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da-DK"/>
              <a:t>Klik for at redigere titeltypografien i masteren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da-DK"/>
              <a:t>Klik for at redigere titeltypografien i masteren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da-DK"/>
              <a:t>Klik for at redigere titeltypografien i masteren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a-DK"/>
              <a:t>Rediger teksttypografien i masteren</a:t>
            </a:r>
          </a:p>
        </p:txBody>
      </p:sp>
      <p:sp>
        <p:nvSpPr>
          <p:cNvPr id="5" name="Date Placeholder 4"/>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t med citat og nav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da-DK"/>
              <a:t>Klik for at redigere titeltypografien i masteren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a-DK"/>
              <a:t>Rediger teksttypografien i masteren</a:t>
            </a:r>
          </a:p>
        </p:txBody>
      </p:sp>
      <p:sp>
        <p:nvSpPr>
          <p:cNvPr id="5" name="Date Placeholder 4"/>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dt eller falsk">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da-DK"/>
              <a:t>Klik for at redigere titeltypografien i masteren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a-DK"/>
              <a:t>Rediger teksttypografien i masteren</a:t>
            </a:r>
          </a:p>
        </p:txBody>
      </p:sp>
      <p:sp>
        <p:nvSpPr>
          <p:cNvPr id="5" name="Date Placeholder 4"/>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ncho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el og fire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9626B3-B377-41C4-ABCD-5A58A4706DFA}"/>
              </a:ext>
            </a:extLst>
          </p:cNvPr>
          <p:cNvSpPr>
            <a:spLocks noGrp="1"/>
          </p:cNvSpPr>
          <p:nvPr>
            <p:ph type="title" sz="quarter"/>
          </p:nvPr>
        </p:nvSpPr>
        <p:spPr>
          <a:xfrm>
            <a:off x="609600" y="274638"/>
            <a:ext cx="10972800" cy="1143000"/>
          </a:xfrm>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066E64AF-BE45-497A-9D04-ED6A47AF40B8}"/>
              </a:ext>
            </a:extLst>
          </p:cNvPr>
          <p:cNvSpPr>
            <a:spLocks noGrp="1"/>
          </p:cNvSpPr>
          <p:nvPr>
            <p:ph sz="quarter" idx="1"/>
          </p:nvPr>
        </p:nvSpPr>
        <p:spPr>
          <a:xfrm>
            <a:off x="609600" y="1600200"/>
            <a:ext cx="5384800" cy="21859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8B6AD3E5-F649-4657-A5F0-F757F03C386B}"/>
              </a:ext>
            </a:extLst>
          </p:cNvPr>
          <p:cNvSpPr>
            <a:spLocks noGrp="1"/>
          </p:cNvSpPr>
          <p:nvPr>
            <p:ph sz="quarter" idx="2"/>
          </p:nvPr>
        </p:nvSpPr>
        <p:spPr>
          <a:xfrm>
            <a:off x="6197600" y="1600200"/>
            <a:ext cx="5384800" cy="21859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indhold 4">
            <a:extLst>
              <a:ext uri="{FF2B5EF4-FFF2-40B4-BE49-F238E27FC236}">
                <a16:creationId xmlns:a16="http://schemas.microsoft.com/office/drawing/2014/main" id="{1C458806-AED3-40AE-BA20-157D3693F5B6}"/>
              </a:ext>
            </a:extLst>
          </p:cNvPr>
          <p:cNvSpPr>
            <a:spLocks noGrp="1"/>
          </p:cNvSpPr>
          <p:nvPr>
            <p:ph sz="quarter" idx="3"/>
          </p:nvPr>
        </p:nvSpPr>
        <p:spPr>
          <a:xfrm>
            <a:off x="609600" y="3938589"/>
            <a:ext cx="5384800" cy="2187575"/>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indhold 5">
            <a:extLst>
              <a:ext uri="{FF2B5EF4-FFF2-40B4-BE49-F238E27FC236}">
                <a16:creationId xmlns:a16="http://schemas.microsoft.com/office/drawing/2014/main" id="{3B167DB1-FC7A-4AC8-BD61-1B0F0CDBDBA4}"/>
              </a:ext>
            </a:extLst>
          </p:cNvPr>
          <p:cNvSpPr>
            <a:spLocks noGrp="1"/>
          </p:cNvSpPr>
          <p:nvPr>
            <p:ph sz="quarter" idx="4"/>
          </p:nvPr>
        </p:nvSpPr>
        <p:spPr>
          <a:xfrm>
            <a:off x="6197600" y="3938589"/>
            <a:ext cx="5384800" cy="2187575"/>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DD0A82E2-9668-413D-A6F0-0E528B89CA4C}"/>
              </a:ext>
            </a:extLst>
          </p:cNvPr>
          <p:cNvSpPr>
            <a:spLocks noGrp="1"/>
          </p:cNvSpPr>
          <p:nvPr>
            <p:ph type="dt" sz="half" idx="10"/>
          </p:nvPr>
        </p:nvSpPr>
        <p:spPr>
          <a:xfrm>
            <a:off x="609600" y="6245225"/>
            <a:ext cx="2844800" cy="476250"/>
          </a:xfrm>
        </p:spPr>
        <p:txBody>
          <a:bodyPr/>
          <a:lstStyle>
            <a:lvl1pPr>
              <a:defRPr/>
            </a:lvl1pPr>
          </a:lstStyle>
          <a:p>
            <a:endParaRPr lang="da-DK" altLang="da-DK"/>
          </a:p>
        </p:txBody>
      </p:sp>
      <p:sp>
        <p:nvSpPr>
          <p:cNvPr id="8" name="Pladsholder til sidefod 7">
            <a:extLst>
              <a:ext uri="{FF2B5EF4-FFF2-40B4-BE49-F238E27FC236}">
                <a16:creationId xmlns:a16="http://schemas.microsoft.com/office/drawing/2014/main" id="{BE73FC60-77F7-4DEF-A550-5246F3237893}"/>
              </a:ext>
            </a:extLst>
          </p:cNvPr>
          <p:cNvSpPr>
            <a:spLocks noGrp="1"/>
          </p:cNvSpPr>
          <p:nvPr>
            <p:ph type="ftr" sz="quarter" idx="11"/>
          </p:nvPr>
        </p:nvSpPr>
        <p:spPr>
          <a:xfrm>
            <a:off x="4165600" y="6245225"/>
            <a:ext cx="3860800" cy="476250"/>
          </a:xfrm>
        </p:spPr>
        <p:txBody>
          <a:bodyPr/>
          <a:lstStyle>
            <a:lvl1pPr>
              <a:defRPr/>
            </a:lvl1pPr>
          </a:lstStyle>
          <a:p>
            <a:endParaRPr lang="da-DK" altLang="da-DK"/>
          </a:p>
        </p:txBody>
      </p:sp>
      <p:sp>
        <p:nvSpPr>
          <p:cNvPr id="9" name="Pladsholder til slidenummer 8">
            <a:extLst>
              <a:ext uri="{FF2B5EF4-FFF2-40B4-BE49-F238E27FC236}">
                <a16:creationId xmlns:a16="http://schemas.microsoft.com/office/drawing/2014/main" id="{D5A78B39-3123-445D-9126-ADD09A7272A8}"/>
              </a:ext>
            </a:extLst>
          </p:cNvPr>
          <p:cNvSpPr>
            <a:spLocks noGrp="1"/>
          </p:cNvSpPr>
          <p:nvPr>
            <p:ph type="sldNum" sz="quarter" idx="12"/>
          </p:nvPr>
        </p:nvSpPr>
        <p:spPr>
          <a:xfrm>
            <a:off x="8737600" y="6245225"/>
            <a:ext cx="2844800" cy="476250"/>
          </a:xfrm>
        </p:spPr>
        <p:txBody>
          <a:bodyPr/>
          <a:lstStyle>
            <a:lvl1pPr>
              <a:defRPr/>
            </a:lvl1pPr>
          </a:lstStyle>
          <a:p>
            <a:fld id="{FC5370FE-A43F-4536-AD29-3B8B1C7467E1}" type="slidenum">
              <a:rPr lang="da-DK" altLang="da-DK"/>
              <a:pPr/>
              <a:t>‹nr.›</a:t>
            </a:fld>
            <a:endParaRPr lang="da-DK" altLang="da-DK"/>
          </a:p>
        </p:txBody>
      </p:sp>
    </p:spTree>
    <p:extLst>
      <p:ext uri="{BB962C8B-B14F-4D97-AF65-F5344CB8AC3E}">
        <p14:creationId xmlns:p14="http://schemas.microsoft.com/office/powerpoint/2010/main" val="3403639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609600" y="292100"/>
            <a:ext cx="10972800" cy="1384300"/>
          </a:xfrm>
        </p:spPr>
        <p:txBody>
          <a:bodyPr/>
          <a:lstStyle/>
          <a:p>
            <a:r>
              <a:rPr lang="da-DK"/>
              <a:t>Klik for at redigere titeltypografi i masteren</a:t>
            </a:r>
          </a:p>
        </p:txBody>
      </p:sp>
      <p:sp>
        <p:nvSpPr>
          <p:cNvPr id="3" name="Pladsholder til tekst 2"/>
          <p:cNvSpPr>
            <a:spLocks noGrp="1"/>
          </p:cNvSpPr>
          <p:nvPr>
            <p:ph type="body" sz="half" idx="1"/>
          </p:nvPr>
        </p:nvSpPr>
        <p:spPr>
          <a:xfrm>
            <a:off x="609600" y="1905000"/>
            <a:ext cx="5384800" cy="4114800"/>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905000"/>
            <a:ext cx="5384800" cy="4114800"/>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Rectangle 4">
            <a:extLst>
              <a:ext uri="{FF2B5EF4-FFF2-40B4-BE49-F238E27FC236}">
                <a16:creationId xmlns:a16="http://schemas.microsoft.com/office/drawing/2014/main" id="{38038D40-A127-41F3-86B4-56CFDBA3D585}"/>
              </a:ext>
            </a:extLst>
          </p:cNvPr>
          <p:cNvSpPr>
            <a:spLocks noGrp="1" noChangeArrowheads="1"/>
          </p:cNvSpPr>
          <p:nvPr>
            <p:ph type="dt" sz="half" idx="10"/>
          </p:nvPr>
        </p:nvSpPr>
        <p:spPr>
          <a:ln/>
        </p:spPr>
        <p:txBody>
          <a:bodyPr/>
          <a:lstStyle>
            <a:lvl1pPr>
              <a:defRPr/>
            </a:lvl1pPr>
          </a:lstStyle>
          <a:p>
            <a:pPr>
              <a:defRPr/>
            </a:pPr>
            <a:endParaRPr lang="da-DK"/>
          </a:p>
        </p:txBody>
      </p:sp>
      <p:sp>
        <p:nvSpPr>
          <p:cNvPr id="6" name="Rectangle 5">
            <a:extLst>
              <a:ext uri="{FF2B5EF4-FFF2-40B4-BE49-F238E27FC236}">
                <a16:creationId xmlns:a16="http://schemas.microsoft.com/office/drawing/2014/main" id="{2D9B3D17-363F-4AAF-B905-307C51B9D78D}"/>
              </a:ext>
            </a:extLst>
          </p:cNvPr>
          <p:cNvSpPr>
            <a:spLocks noGrp="1" noChangeArrowheads="1"/>
          </p:cNvSpPr>
          <p:nvPr>
            <p:ph type="ftr" sz="quarter" idx="11"/>
          </p:nvPr>
        </p:nvSpPr>
        <p:spPr>
          <a:ln/>
        </p:spPr>
        <p:txBody>
          <a:bodyPr/>
          <a:lstStyle>
            <a:lvl1pPr>
              <a:defRPr/>
            </a:lvl1pPr>
          </a:lstStyle>
          <a:p>
            <a:pPr>
              <a:defRPr/>
            </a:pPr>
            <a:endParaRPr lang="da-DK"/>
          </a:p>
        </p:txBody>
      </p:sp>
      <p:sp>
        <p:nvSpPr>
          <p:cNvPr id="7" name="Rectangle 6">
            <a:extLst>
              <a:ext uri="{FF2B5EF4-FFF2-40B4-BE49-F238E27FC236}">
                <a16:creationId xmlns:a16="http://schemas.microsoft.com/office/drawing/2014/main" id="{F5027C91-4331-4414-89A1-67A16BDC59AA}"/>
              </a:ext>
            </a:extLst>
          </p:cNvPr>
          <p:cNvSpPr>
            <a:spLocks noGrp="1" noChangeArrowheads="1"/>
          </p:cNvSpPr>
          <p:nvPr>
            <p:ph type="sldNum" sz="quarter" idx="12"/>
          </p:nvPr>
        </p:nvSpPr>
        <p:spPr>
          <a:ln/>
        </p:spPr>
        <p:txBody>
          <a:bodyPr/>
          <a:lstStyle>
            <a:lvl1pPr>
              <a:defRPr/>
            </a:lvl1pPr>
          </a:lstStyle>
          <a:p>
            <a:fld id="{C6857A29-48A3-47EA-8AF7-ED31181111EE}" type="slidenum">
              <a:rPr lang="da-DK" altLang="da-DK"/>
              <a:pPr/>
              <a:t>‹nr.›</a:t>
            </a:fld>
            <a:endParaRPr lang="da-DK" altLang="da-DK"/>
          </a:p>
        </p:txBody>
      </p:sp>
    </p:spTree>
    <p:extLst>
      <p:ext uri="{BB962C8B-B14F-4D97-AF65-F5344CB8AC3E}">
        <p14:creationId xmlns:p14="http://schemas.microsoft.com/office/powerpoint/2010/main" val="428872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cSld name="Titel, tekst og 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609600" y="292100"/>
            <a:ext cx="10972800" cy="1384300"/>
          </a:xfrm>
        </p:spPr>
        <p:txBody>
          <a:bodyPr/>
          <a:lstStyle/>
          <a:p>
            <a:r>
              <a:rPr lang="da-DK"/>
              <a:t>Klik for at redigere titeltypografi i masteren</a:t>
            </a:r>
          </a:p>
        </p:txBody>
      </p:sp>
      <p:sp>
        <p:nvSpPr>
          <p:cNvPr id="3" name="Pladsholder til tekst 2"/>
          <p:cNvSpPr>
            <a:spLocks noGrp="1"/>
          </p:cNvSpPr>
          <p:nvPr>
            <p:ph type="body" sz="half" idx="1"/>
          </p:nvPr>
        </p:nvSpPr>
        <p:spPr>
          <a:xfrm>
            <a:off x="609600" y="1905000"/>
            <a:ext cx="5384800" cy="4114800"/>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quarter" idx="2"/>
          </p:nvPr>
        </p:nvSpPr>
        <p:spPr>
          <a:xfrm>
            <a:off x="6197600" y="1905000"/>
            <a:ext cx="5384800" cy="1981200"/>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indhold 4"/>
          <p:cNvSpPr>
            <a:spLocks noGrp="1"/>
          </p:cNvSpPr>
          <p:nvPr>
            <p:ph sz="quarter" idx="3"/>
          </p:nvPr>
        </p:nvSpPr>
        <p:spPr>
          <a:xfrm>
            <a:off x="6197600" y="4038600"/>
            <a:ext cx="5384800" cy="1981200"/>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6" name="Rectangle 4">
            <a:extLst>
              <a:ext uri="{FF2B5EF4-FFF2-40B4-BE49-F238E27FC236}">
                <a16:creationId xmlns:a16="http://schemas.microsoft.com/office/drawing/2014/main" id="{62327AE6-740C-4930-A740-F3D0F3C32A91}"/>
              </a:ext>
            </a:extLst>
          </p:cNvPr>
          <p:cNvSpPr>
            <a:spLocks noGrp="1" noChangeArrowheads="1"/>
          </p:cNvSpPr>
          <p:nvPr>
            <p:ph type="dt" sz="half" idx="10"/>
          </p:nvPr>
        </p:nvSpPr>
        <p:spPr>
          <a:ln/>
        </p:spPr>
        <p:txBody>
          <a:bodyPr/>
          <a:lstStyle>
            <a:lvl1pPr>
              <a:defRPr/>
            </a:lvl1pPr>
          </a:lstStyle>
          <a:p>
            <a:pPr>
              <a:defRPr/>
            </a:pPr>
            <a:endParaRPr lang="da-DK"/>
          </a:p>
        </p:txBody>
      </p:sp>
      <p:sp>
        <p:nvSpPr>
          <p:cNvPr id="7" name="Rectangle 5">
            <a:extLst>
              <a:ext uri="{FF2B5EF4-FFF2-40B4-BE49-F238E27FC236}">
                <a16:creationId xmlns:a16="http://schemas.microsoft.com/office/drawing/2014/main" id="{D899A8A3-492F-4684-BC4E-E4881710762F}"/>
              </a:ext>
            </a:extLst>
          </p:cNvPr>
          <p:cNvSpPr>
            <a:spLocks noGrp="1" noChangeArrowheads="1"/>
          </p:cNvSpPr>
          <p:nvPr>
            <p:ph type="ftr" sz="quarter" idx="11"/>
          </p:nvPr>
        </p:nvSpPr>
        <p:spPr>
          <a:ln/>
        </p:spPr>
        <p:txBody>
          <a:bodyPr/>
          <a:lstStyle>
            <a:lvl1pPr>
              <a:defRPr/>
            </a:lvl1pPr>
          </a:lstStyle>
          <a:p>
            <a:pPr>
              <a:defRPr/>
            </a:pPr>
            <a:endParaRPr lang="da-DK"/>
          </a:p>
        </p:txBody>
      </p:sp>
      <p:sp>
        <p:nvSpPr>
          <p:cNvPr id="8" name="Rectangle 6">
            <a:extLst>
              <a:ext uri="{FF2B5EF4-FFF2-40B4-BE49-F238E27FC236}">
                <a16:creationId xmlns:a16="http://schemas.microsoft.com/office/drawing/2014/main" id="{03BAF34E-5577-489E-B7B5-7ABE8E342A5D}"/>
              </a:ext>
            </a:extLst>
          </p:cNvPr>
          <p:cNvSpPr>
            <a:spLocks noGrp="1" noChangeArrowheads="1"/>
          </p:cNvSpPr>
          <p:nvPr>
            <p:ph type="sldNum" sz="quarter" idx="12"/>
          </p:nvPr>
        </p:nvSpPr>
        <p:spPr>
          <a:ln/>
        </p:spPr>
        <p:txBody>
          <a:bodyPr/>
          <a:lstStyle>
            <a:lvl1pPr>
              <a:defRPr/>
            </a:lvl1pPr>
          </a:lstStyle>
          <a:p>
            <a:fld id="{ACCAB075-6762-4612-B388-37EF4027974C}" type="slidenum">
              <a:rPr lang="da-DK" altLang="da-DK"/>
              <a:pPr/>
              <a:t>‹nr.›</a:t>
            </a:fld>
            <a:endParaRPr lang="da-DK" altLang="da-DK"/>
          </a:p>
        </p:txBody>
      </p:sp>
    </p:spTree>
    <p:extLst>
      <p:ext uri="{BB962C8B-B14F-4D97-AF65-F5344CB8AC3E}">
        <p14:creationId xmlns:p14="http://schemas.microsoft.com/office/powerpoint/2010/main" val="863121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da-DK"/>
              <a:t>Klik for at redigere titeltypografien i masteren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da-DK"/>
              <a:t>Klik for at redigere titeltypografien i masteren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5" name="Date Placeholder 4"/>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5" name="Date Placeholder 4"/>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1/24/2024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 id="2147483665" r:id="rId17"/>
    <p:sldLayoutId id="2147483666" r:id="rId18"/>
    <p:sldLayoutId id="2147483667" r:id="rId19"/>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sundtarbejdsmiljo.dk/godt-arbejdsmiljo/"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s://www.haandbogen.info/da/forside" TargetMode="External"/><Relationship Id="rId3" Type="http://schemas.openxmlformats.org/officeDocument/2006/relationships/hyperlink" Target="https://at.dk/" TargetMode="External"/><Relationship Id="rId7" Type="http://schemas.openxmlformats.org/officeDocument/2006/relationships/hyperlink" Target="https://www.bfa-i.dk/" TargetMode="External"/><Relationship Id="rId12"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hyperlink" Target="https://nfa.dk/" TargetMode="External"/><Relationship Id="rId5" Type="http://schemas.openxmlformats.org/officeDocument/2006/relationships/hyperlink" Target="https://www.bfa-ba.dk/" TargetMode="External"/><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hyperlink" Target="https://www.def.dk/arbejdsmiljoe" TargetMode="External"/><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hyperlink" Target="http://byggesikkerhed.dk/"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sundtarbejdsmiljo.dk/hvad-er-psykisk-arbejdsmiljo/"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sundtarbejdsmiljo.dk/hvad-er-fysisk-arbejdsmiljo/"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sundtarbejdsmiljo.dk/godt-arbejdsmiljo/"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sundtarbejdsmiljo.dk/hvad-er-psykisk-arbejdsmiljo/" TargetMode="External"/><Relationship Id="rId4" Type="http://schemas.openxmlformats.org/officeDocument/2006/relationships/hyperlink" Target="https://naturligesovemidler.dk/stress-og-sovnbesvae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hyperlink" Target="https://www.bfa-ba.dk/sikkerhedsarbejdet/arbejdspladsvurdering-apv/ap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bfa-ba.dk/media/2255659/APV-skema-om-el-arbejde.pdf"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www.bygergo.dk/faggrupper/"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hyperlink" Target="https://at.dk/regler/bekendtgoerelser/anvendelse-tekniske-hjaelpemidler-1109-sam/"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1.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hyperlink" Target="https://www.youtube.com/watch?v=G4tCV853W_8&amp;list=PLouyL8sVHxrgNOf4l4CaqkvYjNBKse2Du&amp;index=5&amp;t=0s" TargetMode="External"/><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maskinsikkerhed.dk/regler-for-eftersyn-af-tekniske-hjaelpemidler-herunder-elektrisk-handvaerktoj-aendres-fra-1-juli-2017/" TargetMode="Externa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channel/UCkXesAqcCvdzx9Ti2oWzMQA/featured" TargetMode="External"/><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hyperlink" Target="http://www.erdusikkermand.dk/dk/forside" TargetMode="Externa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4giCORBVHCc"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s://www.youtube.com/watch?v=_L9LEmnr3V4&amp;list=PLouyL8sVHxrgNOf4l4CaqkvYjNBKse2Du&amp;index=19&amp;t=0s" TargetMode="External"/><Relationship Id="rId5" Type="http://schemas.openxmlformats.org/officeDocument/2006/relationships/image" Target="../media/image47.jpe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9.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61.wmf"/><Relationship Id="rId7" Type="http://schemas.openxmlformats.org/officeDocument/2006/relationships/image" Target="../media/image63.pn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65.png"/><Relationship Id="rId5" Type="http://schemas.openxmlformats.org/officeDocument/2006/relationships/image" Target="../media/image62.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oleObject" Target="../embeddings/oleObject6.bin"/><Relationship Id="rId1" Type="http://schemas.openxmlformats.org/officeDocument/2006/relationships/slideLayout" Target="../slideLayouts/slideLayout17.xml"/><Relationship Id="rId6" Type="http://schemas.openxmlformats.org/officeDocument/2006/relationships/oleObject" Target="../embeddings/oleObject8.bin"/><Relationship Id="rId5" Type="http://schemas.openxmlformats.org/officeDocument/2006/relationships/image" Target="../media/image67.png"/><Relationship Id="rId4" Type="http://schemas.openxmlformats.org/officeDocument/2006/relationships/oleObject" Target="../embeddings/oleObject7.bin"/></Relationships>
</file>

<file path=ppt/slides/_rels/slide4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8.xml"/><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oleObject" Target="../embeddings/oleObject9.bin"/></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9.gif"/><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hyperlink" Target="https://www.leksikon.org/art.php?n=184"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2.gif"/><Relationship Id="rId4" Type="http://schemas.openxmlformats.org/officeDocument/2006/relationships/image" Target="../media/image81.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gi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0jQCyCsMRGw&amp;list=RD0jQCyCsMRGw#t=2" TargetMode="External"/><Relationship Id="rId2" Type="http://schemas.openxmlformats.org/officeDocument/2006/relationships/hyperlink" Target="https://www.youtube.com/watch?app=desktop&amp;v=_VVMUWs-7BM" TargetMode="External"/><Relationship Id="rId1" Type="http://schemas.openxmlformats.org/officeDocument/2006/relationships/slideLayout" Target="../slideLayouts/slideLayout11.xml"/><Relationship Id="rId4" Type="http://schemas.openxmlformats.org/officeDocument/2006/relationships/hyperlink" Target="https://www.youtube.com/user/Barbadk/video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a:xfrm>
            <a:off x="2589213" y="390618"/>
            <a:ext cx="8915399" cy="1126284"/>
          </a:xfrm>
        </p:spPr>
        <p:txBody>
          <a:bodyPr/>
          <a:lstStyle/>
          <a:p>
            <a:pPr algn="ctr"/>
            <a:r>
              <a:rPr lang="da-DK" b="1" dirty="0">
                <a:solidFill>
                  <a:srgbClr val="FF0000"/>
                </a:solidFill>
              </a:rPr>
              <a:t>Arbejdsmiljø</a:t>
            </a:r>
          </a:p>
        </p:txBody>
      </p:sp>
      <p:sp>
        <p:nvSpPr>
          <p:cNvPr id="9" name="Undertitel 8"/>
          <p:cNvSpPr>
            <a:spLocks noGrp="1"/>
          </p:cNvSpPr>
          <p:nvPr>
            <p:ph type="subTitle" idx="1"/>
          </p:nvPr>
        </p:nvSpPr>
        <p:spPr/>
        <p:txBody>
          <a:bodyPr>
            <a:normAutofit lnSpcReduction="10000"/>
          </a:bodyPr>
          <a:lstStyle/>
          <a:p>
            <a:r>
              <a:rPr lang="da-DK" b="1" dirty="0">
                <a:solidFill>
                  <a:srgbClr val="FF0000"/>
                </a:solidFill>
              </a:rPr>
              <a:t> </a:t>
            </a:r>
            <a:r>
              <a:rPr lang="da-DK" b="1">
                <a:solidFill>
                  <a:srgbClr val="FF0000"/>
                </a:solidFill>
              </a:rPr>
              <a:t>Elektriker 2024</a:t>
            </a:r>
            <a:r>
              <a:rPr lang="da-DK" b="1" dirty="0">
                <a:solidFill>
                  <a:srgbClr val="FF0000"/>
                </a:solidFill>
              </a:rPr>
              <a:t>												Elektriker</a:t>
            </a:r>
          </a:p>
          <a:p>
            <a:pPr algn="r"/>
            <a:r>
              <a:rPr lang="da-DK" b="1" dirty="0">
                <a:solidFill>
                  <a:srgbClr val="FF0000"/>
                </a:solidFill>
              </a:rPr>
              <a:t>El-faglærer – AMR - AMK</a:t>
            </a:r>
          </a:p>
          <a:p>
            <a:pPr algn="r"/>
            <a:r>
              <a:rPr lang="da-DK" b="1" dirty="0">
                <a:solidFill>
                  <a:srgbClr val="FF0000"/>
                </a:solidFill>
              </a:rPr>
              <a:t>Michael Petersen</a:t>
            </a:r>
          </a:p>
        </p:txBody>
      </p:sp>
      <p:pic>
        <p:nvPicPr>
          <p:cNvPr id="9218" name="Picture 2" descr="https://www.readr.dk/wp-content/uploads/2016/03/bedre-arbejdsmilj%C3%B8-1024x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6728" y="2031013"/>
            <a:ext cx="3309506" cy="3309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594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68638" y="544211"/>
            <a:ext cx="8911687" cy="1280890"/>
          </a:xfrm>
        </p:spPr>
        <p:txBody>
          <a:bodyPr/>
          <a:lstStyle/>
          <a:p>
            <a:pPr algn="ctr"/>
            <a:r>
              <a:rPr lang="da-DK" b="1" dirty="0">
                <a:solidFill>
                  <a:srgbClr val="FF0000"/>
                </a:solidFill>
              </a:rPr>
              <a:t>Hvad er godt arbejdsmiljø?</a:t>
            </a: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90349" y="1618695"/>
            <a:ext cx="3406769" cy="4816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ktangel 6"/>
          <p:cNvSpPr/>
          <p:nvPr/>
        </p:nvSpPr>
        <p:spPr>
          <a:xfrm>
            <a:off x="6427434" y="2253774"/>
            <a:ext cx="3231472" cy="1631216"/>
          </a:xfrm>
          <a:prstGeom prst="rect">
            <a:avLst/>
          </a:prstGeom>
        </p:spPr>
        <p:txBody>
          <a:bodyPr wrap="square">
            <a:spAutoFit/>
          </a:bodyPr>
          <a:lstStyle/>
          <a:p>
            <a:pPr marL="342900" lvl="0" indent="-342900">
              <a:buFont typeface="Arial" panose="020B0604020202020204" pitchFamily="34" charset="0"/>
              <a:buChar char="•"/>
            </a:pPr>
            <a:r>
              <a:rPr lang="da-DK" sz="2000" b="1" dirty="0">
                <a:solidFill>
                  <a:srgbClr val="FF0000"/>
                </a:solidFill>
              </a:rPr>
              <a:t>Gruppearbejde: </a:t>
            </a:r>
          </a:p>
          <a:p>
            <a:pPr lvl="0"/>
            <a:endParaRPr lang="da-DK" sz="2000" b="1" dirty="0">
              <a:solidFill>
                <a:srgbClr val="FF0000"/>
              </a:solidFill>
            </a:endParaRPr>
          </a:p>
          <a:p>
            <a:pPr marL="342900" lvl="0" indent="-342900">
              <a:buFont typeface="Arial" panose="020B0604020202020204" pitchFamily="34" charset="0"/>
              <a:buChar char="•"/>
            </a:pPr>
            <a:r>
              <a:rPr lang="da-DK" sz="2000" b="1" dirty="0">
                <a:solidFill>
                  <a:srgbClr val="FF0000"/>
                </a:solidFill>
              </a:rPr>
              <a:t>Hver gruppe skal komme med 3 forslag på godt arbejdsmiljø</a:t>
            </a:r>
          </a:p>
        </p:txBody>
      </p:sp>
      <p:pic>
        <p:nvPicPr>
          <p:cNvPr id="4098" name="Picture 2" descr="Sundt Arbejdsmiljø">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5063" y="436559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8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wheel(1)">
                                      <p:cBhvr>
                                        <p:cTn id="20"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a-DK" sz="4000" b="1" dirty="0">
                <a:solidFill>
                  <a:srgbClr val="FF0000"/>
                </a:solidFill>
              </a:rPr>
              <a:t>Hvad er dårligt arbejdsmiljø?</a:t>
            </a:r>
          </a:p>
        </p:txBody>
      </p:sp>
      <p:sp>
        <p:nvSpPr>
          <p:cNvPr id="3" name="Pladsholder til indhold 2"/>
          <p:cNvSpPr>
            <a:spLocks noGrp="1"/>
          </p:cNvSpPr>
          <p:nvPr>
            <p:ph idx="1"/>
          </p:nvPr>
        </p:nvSpPr>
        <p:spPr>
          <a:xfrm>
            <a:off x="7936636" y="3240350"/>
            <a:ext cx="3567975" cy="1953087"/>
          </a:xfrm>
        </p:spPr>
        <p:txBody>
          <a:bodyPr/>
          <a:lstStyle/>
          <a:p>
            <a:pPr lvl="0"/>
            <a:r>
              <a:rPr lang="da-DK" b="1" dirty="0">
                <a:solidFill>
                  <a:srgbClr val="FF0000"/>
                </a:solidFill>
              </a:rPr>
              <a:t>Gruppearbejde:</a:t>
            </a:r>
          </a:p>
          <a:p>
            <a:pPr lvl="0"/>
            <a:endParaRPr lang="da-DK" b="1" dirty="0">
              <a:solidFill>
                <a:srgbClr val="FF0000"/>
              </a:solidFill>
            </a:endParaRPr>
          </a:p>
          <a:p>
            <a:pPr lvl="0"/>
            <a:r>
              <a:rPr lang="da-DK" b="1" dirty="0">
                <a:solidFill>
                  <a:srgbClr val="FF0000"/>
                </a:solidFill>
              </a:rPr>
              <a:t>Hver gruppe skal komme med 3 forslag på dårligt arbejdsmiljø</a:t>
            </a:r>
          </a:p>
          <a:p>
            <a:endParaRPr lang="da-DK" dirty="0"/>
          </a:p>
        </p:txBody>
      </p:sp>
      <p:pic>
        <p:nvPicPr>
          <p:cNvPr id="6146" name="Picture 2" descr="organização de eventos - hac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530" y="2348144"/>
            <a:ext cx="3839592" cy="3839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99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randombar(horizontal)">
                                      <p:cBhvr>
                                        <p:cTn id="21"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2924" y="624110"/>
            <a:ext cx="8911687" cy="734173"/>
          </a:xfrm>
        </p:spPr>
        <p:txBody>
          <a:bodyPr>
            <a:noAutofit/>
          </a:bodyPr>
          <a:lstStyle/>
          <a:p>
            <a:r>
              <a:rPr lang="da-DK" b="1" dirty="0">
                <a:solidFill>
                  <a:srgbClr val="FF0000"/>
                </a:solidFill>
              </a:rPr>
              <a:t>Hvor finder vi noget om Arbejdsmiljø?</a:t>
            </a:r>
          </a:p>
        </p:txBody>
      </p:sp>
      <p:sp>
        <p:nvSpPr>
          <p:cNvPr id="3" name="Pladsholder til indhold 2"/>
          <p:cNvSpPr>
            <a:spLocks noGrp="1"/>
          </p:cNvSpPr>
          <p:nvPr>
            <p:ph sz="half" idx="1"/>
          </p:nvPr>
        </p:nvSpPr>
        <p:spPr>
          <a:xfrm flipH="1" flipV="1">
            <a:off x="8904302" y="6445188"/>
            <a:ext cx="142043" cy="62144"/>
          </a:xfrm>
        </p:spPr>
        <p:txBody>
          <a:bodyPr>
            <a:normAutofit fontScale="25000" lnSpcReduction="20000"/>
          </a:bodyPr>
          <a:lstStyle/>
          <a:p>
            <a:endParaRPr lang="da-DK" dirty="0"/>
          </a:p>
          <a:p>
            <a:endParaRPr lang="da-DK" dirty="0"/>
          </a:p>
          <a:p>
            <a:endParaRPr lang="da-DK" dirty="0"/>
          </a:p>
          <a:p>
            <a:endParaRPr lang="da-DK" dirty="0"/>
          </a:p>
          <a:p>
            <a:endParaRPr lang="da-DK" dirty="0"/>
          </a:p>
          <a:p>
            <a:endParaRPr lang="da-DK" dirty="0"/>
          </a:p>
          <a:p>
            <a:endParaRPr lang="da-DK" dirty="0"/>
          </a:p>
          <a:p>
            <a:pPr marL="0" indent="0">
              <a:buNone/>
            </a:pPr>
            <a:endParaRPr lang="da-DK" dirty="0"/>
          </a:p>
        </p:txBody>
      </p:sp>
      <p:sp>
        <p:nvSpPr>
          <p:cNvPr id="4" name="Pladsholder til indhold 3"/>
          <p:cNvSpPr>
            <a:spLocks noGrp="1"/>
          </p:cNvSpPr>
          <p:nvPr>
            <p:ph sz="half" idx="2"/>
          </p:nvPr>
        </p:nvSpPr>
        <p:spPr>
          <a:xfrm>
            <a:off x="11354539" y="4909352"/>
            <a:ext cx="248575" cy="1748900"/>
          </a:xfrm>
        </p:spPr>
        <p:txBody>
          <a:bodyPr>
            <a:normAutofit fontScale="25000" lnSpcReduction="20000"/>
          </a:bodyPr>
          <a:lstStyle/>
          <a:p>
            <a:pPr marL="0" indent="0">
              <a:buNone/>
            </a:pPr>
            <a:endParaRPr lang="da-DK" dirty="0"/>
          </a:p>
        </p:txBody>
      </p:sp>
      <p:pic>
        <p:nvPicPr>
          <p:cNvPr id="717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8412" y="3638842"/>
            <a:ext cx="3438525"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BFA Logo Weblogo Kopi">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6475" y="2123935"/>
            <a:ext cx="51435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fa I Graa Header1">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4475" y="3667417"/>
            <a:ext cx="1540523" cy="1334313"/>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73956" y="2162036"/>
            <a:ext cx="2819400"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0">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64595" y="3676295"/>
            <a:ext cx="329565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9" name="Picture 11">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73907" y="5138230"/>
            <a:ext cx="3381375"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408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p:cTn id="7" dur="1000" fill="hold"/>
                                        <p:tgtEl>
                                          <p:spTgt spid="7172"/>
                                        </p:tgtEl>
                                        <p:attrNameLst>
                                          <p:attrName>ppt_w</p:attrName>
                                        </p:attrNameLst>
                                      </p:cBhvr>
                                      <p:tavLst>
                                        <p:tav tm="0">
                                          <p:val>
                                            <p:fltVal val="0"/>
                                          </p:val>
                                        </p:tav>
                                        <p:tav tm="100000">
                                          <p:val>
                                            <p:strVal val="#ppt_w"/>
                                          </p:val>
                                        </p:tav>
                                      </p:tavLst>
                                    </p:anim>
                                    <p:anim calcmode="lin" valueType="num">
                                      <p:cBhvr>
                                        <p:cTn id="8" dur="1000" fill="hold"/>
                                        <p:tgtEl>
                                          <p:spTgt spid="7172"/>
                                        </p:tgtEl>
                                        <p:attrNameLst>
                                          <p:attrName>ppt_h</p:attrName>
                                        </p:attrNameLst>
                                      </p:cBhvr>
                                      <p:tavLst>
                                        <p:tav tm="0">
                                          <p:val>
                                            <p:fltVal val="0"/>
                                          </p:val>
                                        </p:tav>
                                        <p:tav tm="100000">
                                          <p:val>
                                            <p:strVal val="#ppt_h"/>
                                          </p:val>
                                        </p:tav>
                                      </p:tavLst>
                                    </p:anim>
                                    <p:anim calcmode="lin" valueType="num">
                                      <p:cBhvr>
                                        <p:cTn id="9" dur="1000" fill="hold"/>
                                        <p:tgtEl>
                                          <p:spTgt spid="7172"/>
                                        </p:tgtEl>
                                        <p:attrNameLst>
                                          <p:attrName>style.rotation</p:attrName>
                                        </p:attrNameLst>
                                      </p:cBhvr>
                                      <p:tavLst>
                                        <p:tav tm="0">
                                          <p:val>
                                            <p:fltVal val="90"/>
                                          </p:val>
                                        </p:tav>
                                        <p:tav tm="100000">
                                          <p:val>
                                            <p:fltVal val="0"/>
                                          </p:val>
                                        </p:tav>
                                      </p:tavLst>
                                    </p:anim>
                                    <p:animEffect transition="in" filter="fade">
                                      <p:cBhvr>
                                        <p:cTn id="10" dur="1000"/>
                                        <p:tgtEl>
                                          <p:spTgt spid="717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177"/>
                                        </p:tgtEl>
                                        <p:attrNameLst>
                                          <p:attrName>style.visibility</p:attrName>
                                        </p:attrNameLst>
                                      </p:cBhvr>
                                      <p:to>
                                        <p:strVal val="visible"/>
                                      </p:to>
                                    </p:set>
                                    <p:anim calcmode="lin" valueType="num">
                                      <p:cBhvr>
                                        <p:cTn id="15" dur="500" fill="hold"/>
                                        <p:tgtEl>
                                          <p:spTgt spid="7177"/>
                                        </p:tgtEl>
                                        <p:attrNameLst>
                                          <p:attrName>ppt_w</p:attrName>
                                        </p:attrNameLst>
                                      </p:cBhvr>
                                      <p:tavLst>
                                        <p:tav tm="0">
                                          <p:val>
                                            <p:fltVal val="0"/>
                                          </p:val>
                                        </p:tav>
                                        <p:tav tm="100000">
                                          <p:val>
                                            <p:strVal val="#ppt_w"/>
                                          </p:val>
                                        </p:tav>
                                      </p:tavLst>
                                    </p:anim>
                                    <p:anim calcmode="lin" valueType="num">
                                      <p:cBhvr>
                                        <p:cTn id="16" dur="500" fill="hold"/>
                                        <p:tgtEl>
                                          <p:spTgt spid="7177"/>
                                        </p:tgtEl>
                                        <p:attrNameLst>
                                          <p:attrName>ppt_h</p:attrName>
                                        </p:attrNameLst>
                                      </p:cBhvr>
                                      <p:tavLst>
                                        <p:tav tm="0">
                                          <p:val>
                                            <p:fltVal val="0"/>
                                          </p:val>
                                        </p:tav>
                                        <p:tav tm="100000">
                                          <p:val>
                                            <p:strVal val="#ppt_h"/>
                                          </p:val>
                                        </p:tav>
                                      </p:tavLst>
                                    </p:anim>
                                    <p:animEffect transition="in" filter="fade">
                                      <p:cBhvr>
                                        <p:cTn id="17" dur="500"/>
                                        <p:tgtEl>
                                          <p:spTgt spid="717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Effect transition="in" filter="wheel(1)">
                                      <p:cBhvr>
                                        <p:cTn id="22" dur="2000"/>
                                        <p:tgtEl>
                                          <p:spTgt spid="7174"/>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7178"/>
                                        </p:tgtEl>
                                        <p:attrNameLst>
                                          <p:attrName>style.visibility</p:attrName>
                                        </p:attrNameLst>
                                      </p:cBhvr>
                                      <p:to>
                                        <p:strVal val="visible"/>
                                      </p:to>
                                    </p:set>
                                    <p:anim calcmode="lin" valueType="num">
                                      <p:cBhvr>
                                        <p:cTn id="27" dur="1000" fill="hold"/>
                                        <p:tgtEl>
                                          <p:spTgt spid="7178"/>
                                        </p:tgtEl>
                                        <p:attrNameLst>
                                          <p:attrName>ppt_w</p:attrName>
                                        </p:attrNameLst>
                                      </p:cBhvr>
                                      <p:tavLst>
                                        <p:tav tm="0">
                                          <p:val>
                                            <p:fltVal val="0"/>
                                          </p:val>
                                        </p:tav>
                                        <p:tav tm="100000">
                                          <p:val>
                                            <p:strVal val="#ppt_w"/>
                                          </p:val>
                                        </p:tav>
                                      </p:tavLst>
                                    </p:anim>
                                    <p:anim calcmode="lin" valueType="num">
                                      <p:cBhvr>
                                        <p:cTn id="28" dur="1000" fill="hold"/>
                                        <p:tgtEl>
                                          <p:spTgt spid="7178"/>
                                        </p:tgtEl>
                                        <p:attrNameLst>
                                          <p:attrName>ppt_h</p:attrName>
                                        </p:attrNameLst>
                                      </p:cBhvr>
                                      <p:tavLst>
                                        <p:tav tm="0">
                                          <p:val>
                                            <p:fltVal val="0"/>
                                          </p:val>
                                        </p:tav>
                                        <p:tav tm="100000">
                                          <p:val>
                                            <p:strVal val="#ppt_h"/>
                                          </p:val>
                                        </p:tav>
                                      </p:tavLst>
                                    </p:anim>
                                    <p:anim calcmode="lin" valueType="num">
                                      <p:cBhvr>
                                        <p:cTn id="29" dur="1000" fill="hold"/>
                                        <p:tgtEl>
                                          <p:spTgt spid="7178"/>
                                        </p:tgtEl>
                                        <p:attrNameLst>
                                          <p:attrName>style.rotation</p:attrName>
                                        </p:attrNameLst>
                                      </p:cBhvr>
                                      <p:tavLst>
                                        <p:tav tm="0">
                                          <p:val>
                                            <p:fltVal val="90"/>
                                          </p:val>
                                        </p:tav>
                                        <p:tav tm="100000">
                                          <p:val>
                                            <p:fltVal val="0"/>
                                          </p:val>
                                        </p:tav>
                                      </p:tavLst>
                                    </p:anim>
                                    <p:animEffect transition="in" filter="fade">
                                      <p:cBhvr>
                                        <p:cTn id="30" dur="1000"/>
                                        <p:tgtEl>
                                          <p:spTgt spid="717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7170"/>
                                        </p:tgtEl>
                                        <p:attrNameLst>
                                          <p:attrName>style.visibility</p:attrName>
                                        </p:attrNameLst>
                                      </p:cBhvr>
                                      <p:to>
                                        <p:strVal val="visible"/>
                                      </p:to>
                                    </p:set>
                                    <p:anim calcmode="lin" valueType="num">
                                      <p:cBhvr>
                                        <p:cTn id="35" dur="1000" fill="hold"/>
                                        <p:tgtEl>
                                          <p:spTgt spid="7170"/>
                                        </p:tgtEl>
                                        <p:attrNameLst>
                                          <p:attrName>ppt_w</p:attrName>
                                        </p:attrNameLst>
                                      </p:cBhvr>
                                      <p:tavLst>
                                        <p:tav tm="0">
                                          <p:val>
                                            <p:fltVal val="0"/>
                                          </p:val>
                                        </p:tav>
                                        <p:tav tm="100000">
                                          <p:val>
                                            <p:strVal val="#ppt_w"/>
                                          </p:val>
                                        </p:tav>
                                      </p:tavLst>
                                    </p:anim>
                                    <p:anim calcmode="lin" valueType="num">
                                      <p:cBhvr>
                                        <p:cTn id="36" dur="1000" fill="hold"/>
                                        <p:tgtEl>
                                          <p:spTgt spid="7170"/>
                                        </p:tgtEl>
                                        <p:attrNameLst>
                                          <p:attrName>ppt_h</p:attrName>
                                        </p:attrNameLst>
                                      </p:cBhvr>
                                      <p:tavLst>
                                        <p:tav tm="0">
                                          <p:val>
                                            <p:fltVal val="0"/>
                                          </p:val>
                                        </p:tav>
                                        <p:tav tm="100000">
                                          <p:val>
                                            <p:strVal val="#ppt_h"/>
                                          </p:val>
                                        </p:tav>
                                      </p:tavLst>
                                    </p:anim>
                                    <p:anim calcmode="lin" valueType="num">
                                      <p:cBhvr>
                                        <p:cTn id="37" dur="1000" fill="hold"/>
                                        <p:tgtEl>
                                          <p:spTgt spid="7170"/>
                                        </p:tgtEl>
                                        <p:attrNameLst>
                                          <p:attrName>style.rotation</p:attrName>
                                        </p:attrNameLst>
                                      </p:cBhvr>
                                      <p:tavLst>
                                        <p:tav tm="0">
                                          <p:val>
                                            <p:fltVal val="90"/>
                                          </p:val>
                                        </p:tav>
                                        <p:tav tm="100000">
                                          <p:val>
                                            <p:fltVal val="0"/>
                                          </p:val>
                                        </p:tav>
                                      </p:tavLst>
                                    </p:anim>
                                    <p:animEffect transition="in" filter="fade">
                                      <p:cBhvr>
                                        <p:cTn id="38" dur="1000"/>
                                        <p:tgtEl>
                                          <p:spTgt spid="7170"/>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179"/>
                                        </p:tgtEl>
                                        <p:attrNameLst>
                                          <p:attrName>style.visibility</p:attrName>
                                        </p:attrNameLst>
                                      </p:cBhvr>
                                      <p:to>
                                        <p:strVal val="visible"/>
                                      </p:to>
                                    </p:set>
                                    <p:animEffect transition="in" filter="fade">
                                      <p:cBhvr>
                                        <p:cTn id="43" dur="1000"/>
                                        <p:tgtEl>
                                          <p:spTgt spid="7179"/>
                                        </p:tgtEl>
                                      </p:cBhvr>
                                    </p:animEffect>
                                    <p:anim calcmode="lin" valueType="num">
                                      <p:cBhvr>
                                        <p:cTn id="44" dur="1000" fill="hold"/>
                                        <p:tgtEl>
                                          <p:spTgt spid="7179"/>
                                        </p:tgtEl>
                                        <p:attrNameLst>
                                          <p:attrName>ppt_x</p:attrName>
                                        </p:attrNameLst>
                                      </p:cBhvr>
                                      <p:tavLst>
                                        <p:tav tm="0">
                                          <p:val>
                                            <p:strVal val="#ppt_x"/>
                                          </p:val>
                                        </p:tav>
                                        <p:tav tm="100000">
                                          <p:val>
                                            <p:strVal val="#ppt_x"/>
                                          </p:val>
                                        </p:tav>
                                      </p:tavLst>
                                    </p:anim>
                                    <p:anim calcmode="lin" valueType="num">
                                      <p:cBhvr>
                                        <p:cTn id="45" dur="1000" fill="hold"/>
                                        <p:tgtEl>
                                          <p:spTgt spid="71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73011" y="624110"/>
            <a:ext cx="6462942" cy="645397"/>
          </a:xfrm>
        </p:spPr>
        <p:txBody>
          <a:bodyPr/>
          <a:lstStyle/>
          <a:p>
            <a:pPr algn="ctr"/>
            <a:r>
              <a:rPr lang="da-DK" b="1" dirty="0">
                <a:solidFill>
                  <a:srgbClr val="FF0000"/>
                </a:solidFill>
              </a:rPr>
              <a:t>Elektrikerens Arbejdsmiljø</a:t>
            </a:r>
            <a:endParaRPr lang="da-DK" dirty="0"/>
          </a:p>
        </p:txBody>
      </p:sp>
      <p:sp>
        <p:nvSpPr>
          <p:cNvPr id="3" name="Pladsholder til indhold 2"/>
          <p:cNvSpPr>
            <a:spLocks noGrp="1"/>
          </p:cNvSpPr>
          <p:nvPr>
            <p:ph sz="half" idx="1"/>
          </p:nvPr>
        </p:nvSpPr>
        <p:spPr/>
        <p:txBody>
          <a:bodyPr>
            <a:normAutofit fontScale="92500" lnSpcReduction="10000"/>
          </a:bodyPr>
          <a:lstStyle/>
          <a:p>
            <a:r>
              <a:rPr lang="da-DK" b="1" dirty="0"/>
              <a:t>Tunge løft</a:t>
            </a:r>
          </a:p>
          <a:p>
            <a:r>
              <a:rPr lang="da-DK" b="1" dirty="0"/>
              <a:t>Træk</a:t>
            </a:r>
          </a:p>
          <a:p>
            <a:r>
              <a:rPr lang="da-DK" b="1" dirty="0"/>
              <a:t>Dårlige arbejdsstillinger</a:t>
            </a:r>
          </a:p>
          <a:p>
            <a:r>
              <a:rPr lang="da-DK" b="1" dirty="0"/>
              <a:t>Farlige kemikalier</a:t>
            </a:r>
          </a:p>
          <a:p>
            <a:r>
              <a:rPr lang="da-DK" b="1" dirty="0"/>
              <a:t>Støv</a:t>
            </a:r>
          </a:p>
          <a:p>
            <a:r>
              <a:rPr lang="da-DK" b="1" dirty="0"/>
              <a:t>Støj</a:t>
            </a:r>
          </a:p>
          <a:p>
            <a:r>
              <a:rPr lang="da-DK" b="1" dirty="0"/>
              <a:t>Vibrationer</a:t>
            </a:r>
          </a:p>
          <a:p>
            <a:r>
              <a:rPr lang="da-DK" b="1" dirty="0"/>
              <a:t>Fald</a:t>
            </a:r>
          </a:p>
          <a:p>
            <a:r>
              <a:rPr lang="da-DK" b="1" dirty="0"/>
              <a:t>Stød</a:t>
            </a:r>
          </a:p>
          <a:p>
            <a:r>
              <a:rPr lang="da-DK" b="1" dirty="0"/>
              <a:t>Snitskader</a:t>
            </a:r>
          </a:p>
          <a:p>
            <a:endParaRPr lang="da-DK" b="1" dirty="0"/>
          </a:p>
          <a:p>
            <a:endParaRPr lang="da-DK" b="1" dirty="0"/>
          </a:p>
          <a:p>
            <a:endParaRPr lang="da-DK" b="1" dirty="0"/>
          </a:p>
          <a:p>
            <a:endParaRPr lang="da-DK" b="1" dirty="0"/>
          </a:p>
          <a:p>
            <a:endParaRPr lang="da-DK" b="1" dirty="0"/>
          </a:p>
          <a:p>
            <a:endParaRPr lang="da-DK" dirty="0"/>
          </a:p>
        </p:txBody>
      </p:sp>
      <p:sp>
        <p:nvSpPr>
          <p:cNvPr id="4" name="Pladsholder til indhold 3"/>
          <p:cNvSpPr>
            <a:spLocks noGrp="1"/>
          </p:cNvSpPr>
          <p:nvPr>
            <p:ph sz="half" idx="2"/>
          </p:nvPr>
        </p:nvSpPr>
        <p:spPr/>
        <p:txBody>
          <a:bodyPr>
            <a:normAutofit fontScale="92500" lnSpcReduction="10000"/>
          </a:bodyPr>
          <a:lstStyle/>
          <a:p>
            <a:r>
              <a:rPr lang="da-DK" dirty="0"/>
              <a:t>Afbrud strømmen, før I arbejder på installation. Eltavler skal stilles op, så de er lette at komme til og sikrede mod at vælte.</a:t>
            </a:r>
          </a:p>
          <a:p>
            <a:r>
              <a:rPr lang="da-DK" dirty="0"/>
              <a:t>Pas på ved arbejde i højden. Brug minirullestilladser og lifte i stedet for stiger.</a:t>
            </a:r>
          </a:p>
          <a:p>
            <a:r>
              <a:rPr lang="da-DK" dirty="0"/>
              <a:t>Værktøj. Tjek el-værktøj og hold det ved lige. Brug de specielle afisoleringsknive i stedet for almindelige knive.</a:t>
            </a:r>
          </a:p>
          <a:p>
            <a:r>
              <a:rPr lang="da-DK" dirty="0"/>
              <a:t>Sørg for orden og ryddelighed. Ryd op og hæng ledninger og kabler op, så andre ikke snubler i dem.</a:t>
            </a:r>
          </a:p>
          <a:p>
            <a:endParaRPr lang="da-DK" dirty="0"/>
          </a:p>
        </p:txBody>
      </p:sp>
      <p:pic>
        <p:nvPicPr>
          <p:cNvPr id="5" name="Picture 6" descr="Billedresultat for Opryd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4958" y="3640078"/>
            <a:ext cx="2911876" cy="2440022"/>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a:extLst>
              <a:ext uri="{FF2B5EF4-FFF2-40B4-BE49-F238E27FC236}">
                <a16:creationId xmlns:a16="http://schemas.microsoft.com/office/drawing/2014/main" id="{C6A1C2CE-64CE-4DEC-A22C-9535A20F5A5A}"/>
              </a:ext>
            </a:extLst>
          </p:cNvPr>
          <p:cNvSpPr/>
          <p:nvPr/>
        </p:nvSpPr>
        <p:spPr>
          <a:xfrm>
            <a:off x="7306834" y="1580634"/>
            <a:ext cx="1861407" cy="369332"/>
          </a:xfrm>
          <a:prstGeom prst="rect">
            <a:avLst/>
          </a:prstGeom>
        </p:spPr>
        <p:txBody>
          <a:bodyPr wrap="none">
            <a:spAutoFit/>
          </a:bodyPr>
          <a:lstStyle/>
          <a:p>
            <a:r>
              <a:rPr lang="da-DK" b="1" dirty="0"/>
              <a:t>Arbejdsulykker</a:t>
            </a:r>
            <a:endParaRPr lang="da-DK" dirty="0"/>
          </a:p>
        </p:txBody>
      </p:sp>
    </p:spTree>
    <p:extLst>
      <p:ext uri="{BB962C8B-B14F-4D97-AF65-F5344CB8AC3E}">
        <p14:creationId xmlns:p14="http://schemas.microsoft.com/office/powerpoint/2010/main" val="77604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 calcmode="lin" valueType="num">
                                      <p:cBhvr>
                                        <p:cTn id="63"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6" dur="1000"/>
                                        <p:tgtEl>
                                          <p:spTgt spid="3">
                                            <p:txEl>
                                              <p:pRg st="7" end="7"/>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 calcmode="lin" valueType="num">
                                      <p:cBhvr>
                                        <p:cTn id="71"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74" dur="1000"/>
                                        <p:tgtEl>
                                          <p:spTgt spid="3">
                                            <p:txEl>
                                              <p:pRg st="8" end="8"/>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3">
                                            <p:txEl>
                                              <p:pRg st="9" end="9"/>
                                            </p:txEl>
                                          </p:spTgt>
                                        </p:tgtEl>
                                        <p:attrNameLst>
                                          <p:attrName>style.visibility</p:attrName>
                                        </p:attrNameLst>
                                      </p:cBhvr>
                                      <p:to>
                                        <p:strVal val="visible"/>
                                      </p:to>
                                    </p:set>
                                    <p:anim calcmode="lin" valueType="num">
                                      <p:cBhvr>
                                        <p:cTn id="79"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80"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81"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82" dur="1000"/>
                                        <p:tgtEl>
                                          <p:spTgt spid="3">
                                            <p:txEl>
                                              <p:pRg st="9" end="9"/>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4">
                                            <p:txEl>
                                              <p:pRg st="0" end="0"/>
                                            </p:txEl>
                                          </p:spTgt>
                                        </p:tgtEl>
                                        <p:attrNameLst>
                                          <p:attrName>style.visibility</p:attrName>
                                        </p:attrNameLst>
                                      </p:cBhvr>
                                      <p:to>
                                        <p:strVal val="visible"/>
                                      </p:to>
                                    </p:set>
                                    <p:animEffect transition="in" filter="fade">
                                      <p:cBhvr>
                                        <p:cTn id="87" dur="1000"/>
                                        <p:tgtEl>
                                          <p:spTgt spid="4">
                                            <p:txEl>
                                              <p:pRg st="0" end="0"/>
                                            </p:txEl>
                                          </p:spTgt>
                                        </p:tgtEl>
                                      </p:cBhvr>
                                    </p:animEffect>
                                    <p:anim calcmode="lin" valueType="num">
                                      <p:cBhvr>
                                        <p:cTn id="8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8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4">
                                            <p:txEl>
                                              <p:pRg st="1" end="1"/>
                                            </p:txEl>
                                          </p:spTgt>
                                        </p:tgtEl>
                                        <p:attrNameLst>
                                          <p:attrName>style.visibility</p:attrName>
                                        </p:attrNameLst>
                                      </p:cBhvr>
                                      <p:to>
                                        <p:strVal val="visible"/>
                                      </p:to>
                                    </p:set>
                                    <p:animEffect transition="in" filter="fade">
                                      <p:cBhvr>
                                        <p:cTn id="94" dur="1000"/>
                                        <p:tgtEl>
                                          <p:spTgt spid="4">
                                            <p:txEl>
                                              <p:pRg st="1" end="1"/>
                                            </p:txEl>
                                          </p:spTgt>
                                        </p:tgtEl>
                                      </p:cBhvr>
                                    </p:animEffect>
                                    <p:anim calcmode="lin" valueType="num">
                                      <p:cBhvr>
                                        <p:cTn id="9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4">
                                            <p:txEl>
                                              <p:pRg st="2" end="2"/>
                                            </p:txEl>
                                          </p:spTgt>
                                        </p:tgtEl>
                                        <p:attrNameLst>
                                          <p:attrName>style.visibility</p:attrName>
                                        </p:attrNameLst>
                                      </p:cBhvr>
                                      <p:to>
                                        <p:strVal val="visible"/>
                                      </p:to>
                                    </p:set>
                                    <p:animEffect transition="in" filter="fade">
                                      <p:cBhvr>
                                        <p:cTn id="101" dur="1000"/>
                                        <p:tgtEl>
                                          <p:spTgt spid="4">
                                            <p:txEl>
                                              <p:pRg st="2" end="2"/>
                                            </p:txEl>
                                          </p:spTgt>
                                        </p:tgtEl>
                                      </p:cBhvr>
                                    </p:animEffect>
                                    <p:anim calcmode="lin" valueType="num">
                                      <p:cBhvr>
                                        <p:cTn id="10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0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4">
                                            <p:txEl>
                                              <p:pRg st="3" end="3"/>
                                            </p:txEl>
                                          </p:spTgt>
                                        </p:tgtEl>
                                        <p:attrNameLst>
                                          <p:attrName>style.visibility</p:attrName>
                                        </p:attrNameLst>
                                      </p:cBhvr>
                                      <p:to>
                                        <p:strVal val="visible"/>
                                      </p:to>
                                    </p:set>
                                    <p:animEffect transition="in" filter="fade">
                                      <p:cBhvr>
                                        <p:cTn id="108" dur="1000"/>
                                        <p:tgtEl>
                                          <p:spTgt spid="4">
                                            <p:txEl>
                                              <p:pRg st="3" end="3"/>
                                            </p:txEl>
                                          </p:spTgt>
                                        </p:tgtEl>
                                      </p:cBhvr>
                                    </p:animEffect>
                                    <p:anim calcmode="lin" valueType="num">
                                      <p:cBhvr>
                                        <p:cTn id="10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1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31" presetClass="entr" presetSubtype="0" fill="hold" nodeType="clickEffect">
                                  <p:stCondLst>
                                    <p:cond delay="0"/>
                                  </p:stCondLst>
                                  <p:childTnLst>
                                    <p:set>
                                      <p:cBhvr>
                                        <p:cTn id="114" dur="1" fill="hold">
                                          <p:stCondLst>
                                            <p:cond delay="0"/>
                                          </p:stCondLst>
                                        </p:cTn>
                                        <p:tgtEl>
                                          <p:spTgt spid="5"/>
                                        </p:tgtEl>
                                        <p:attrNameLst>
                                          <p:attrName>style.visibility</p:attrName>
                                        </p:attrNameLst>
                                      </p:cBhvr>
                                      <p:to>
                                        <p:strVal val="visible"/>
                                      </p:to>
                                    </p:set>
                                    <p:anim calcmode="lin" valueType="num">
                                      <p:cBhvr>
                                        <p:cTn id="115" dur="1000" fill="hold"/>
                                        <p:tgtEl>
                                          <p:spTgt spid="5"/>
                                        </p:tgtEl>
                                        <p:attrNameLst>
                                          <p:attrName>ppt_w</p:attrName>
                                        </p:attrNameLst>
                                      </p:cBhvr>
                                      <p:tavLst>
                                        <p:tav tm="0">
                                          <p:val>
                                            <p:fltVal val="0"/>
                                          </p:val>
                                        </p:tav>
                                        <p:tav tm="100000">
                                          <p:val>
                                            <p:strVal val="#ppt_w"/>
                                          </p:val>
                                        </p:tav>
                                      </p:tavLst>
                                    </p:anim>
                                    <p:anim calcmode="lin" valueType="num">
                                      <p:cBhvr>
                                        <p:cTn id="116" dur="1000" fill="hold"/>
                                        <p:tgtEl>
                                          <p:spTgt spid="5"/>
                                        </p:tgtEl>
                                        <p:attrNameLst>
                                          <p:attrName>ppt_h</p:attrName>
                                        </p:attrNameLst>
                                      </p:cBhvr>
                                      <p:tavLst>
                                        <p:tav tm="0">
                                          <p:val>
                                            <p:fltVal val="0"/>
                                          </p:val>
                                        </p:tav>
                                        <p:tav tm="100000">
                                          <p:val>
                                            <p:strVal val="#ppt_h"/>
                                          </p:val>
                                        </p:tav>
                                      </p:tavLst>
                                    </p:anim>
                                    <p:anim calcmode="lin" valueType="num">
                                      <p:cBhvr>
                                        <p:cTn id="117" dur="1000" fill="hold"/>
                                        <p:tgtEl>
                                          <p:spTgt spid="5"/>
                                        </p:tgtEl>
                                        <p:attrNameLst>
                                          <p:attrName>style.rotation</p:attrName>
                                        </p:attrNameLst>
                                      </p:cBhvr>
                                      <p:tavLst>
                                        <p:tav tm="0">
                                          <p:val>
                                            <p:fltVal val="90"/>
                                          </p:val>
                                        </p:tav>
                                        <p:tav tm="100000">
                                          <p:val>
                                            <p:fltVal val="0"/>
                                          </p:val>
                                        </p:tav>
                                      </p:tavLst>
                                    </p:anim>
                                    <p:animEffect transition="in" filter="fade">
                                      <p:cBhvr>
                                        <p:cTn id="1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DF450C-99DA-4239-918A-1302C8EFD128}"/>
              </a:ext>
            </a:extLst>
          </p:cNvPr>
          <p:cNvSpPr>
            <a:spLocks noGrp="1"/>
          </p:cNvSpPr>
          <p:nvPr>
            <p:ph type="title"/>
          </p:nvPr>
        </p:nvSpPr>
        <p:spPr>
          <a:xfrm>
            <a:off x="4279037" y="624110"/>
            <a:ext cx="7225574" cy="1280890"/>
          </a:xfrm>
        </p:spPr>
        <p:txBody>
          <a:bodyPr>
            <a:normAutofit/>
          </a:bodyPr>
          <a:lstStyle/>
          <a:p>
            <a:r>
              <a:rPr lang="da-DK" sz="4000" b="1" dirty="0">
                <a:solidFill>
                  <a:srgbClr val="FF0000"/>
                </a:solidFill>
              </a:rPr>
              <a:t>Arbejdsmiljøfolder</a:t>
            </a:r>
          </a:p>
        </p:txBody>
      </p:sp>
      <p:sp>
        <p:nvSpPr>
          <p:cNvPr id="3" name="Pladsholder til tekst 2">
            <a:extLst>
              <a:ext uri="{FF2B5EF4-FFF2-40B4-BE49-F238E27FC236}">
                <a16:creationId xmlns:a16="http://schemas.microsoft.com/office/drawing/2014/main" id="{F9171D67-4D25-4D42-BEFF-D41FA38FFC79}"/>
              </a:ext>
            </a:extLst>
          </p:cNvPr>
          <p:cNvSpPr>
            <a:spLocks noGrp="1"/>
          </p:cNvSpPr>
          <p:nvPr>
            <p:ph type="body" idx="1"/>
          </p:nvPr>
        </p:nvSpPr>
        <p:spPr/>
        <p:txBody>
          <a:bodyPr/>
          <a:lstStyle/>
          <a:p>
            <a:r>
              <a:rPr lang="da-DK" dirty="0"/>
              <a:t>Folder for AM</a:t>
            </a:r>
          </a:p>
        </p:txBody>
      </p:sp>
      <p:sp>
        <p:nvSpPr>
          <p:cNvPr id="4" name="Pladsholder til indhold 3">
            <a:extLst>
              <a:ext uri="{FF2B5EF4-FFF2-40B4-BE49-F238E27FC236}">
                <a16:creationId xmlns:a16="http://schemas.microsoft.com/office/drawing/2014/main" id="{60A29548-380E-4990-994C-3CB56D37788B}"/>
              </a:ext>
            </a:extLst>
          </p:cNvPr>
          <p:cNvSpPr>
            <a:spLocks noGrp="1"/>
          </p:cNvSpPr>
          <p:nvPr>
            <p:ph sz="half" idx="2"/>
          </p:nvPr>
        </p:nvSpPr>
        <p:spPr/>
        <p:txBody>
          <a:bodyPr/>
          <a:lstStyle/>
          <a:p>
            <a:r>
              <a:rPr lang="da-DK" dirty="0"/>
              <a:t>Nogle firmaer har udarbejdet en folder der beskriver firmaets arbejdsmiljø politik.</a:t>
            </a:r>
          </a:p>
          <a:p>
            <a:r>
              <a:rPr lang="da-DK" dirty="0"/>
              <a:t>En arbejdsmiljøfolderen beskriver arbejdsmiljøet for de ansatte</a:t>
            </a:r>
          </a:p>
          <a:p>
            <a:endParaRPr lang="da-DK" dirty="0"/>
          </a:p>
          <a:p>
            <a:endParaRPr lang="da-DK" dirty="0"/>
          </a:p>
        </p:txBody>
      </p:sp>
      <p:sp>
        <p:nvSpPr>
          <p:cNvPr id="5" name="Pladsholder til tekst 4">
            <a:extLst>
              <a:ext uri="{FF2B5EF4-FFF2-40B4-BE49-F238E27FC236}">
                <a16:creationId xmlns:a16="http://schemas.microsoft.com/office/drawing/2014/main" id="{F17E2B1D-4735-4257-9D61-F916C9108ACC}"/>
              </a:ext>
            </a:extLst>
          </p:cNvPr>
          <p:cNvSpPr>
            <a:spLocks noGrp="1"/>
          </p:cNvSpPr>
          <p:nvPr>
            <p:ph type="body" sz="quarter" idx="3"/>
          </p:nvPr>
        </p:nvSpPr>
        <p:spPr/>
        <p:txBody>
          <a:bodyPr/>
          <a:lstStyle/>
          <a:p>
            <a:endParaRPr lang="da-DK"/>
          </a:p>
        </p:txBody>
      </p:sp>
      <p:sp>
        <p:nvSpPr>
          <p:cNvPr id="6" name="Pladsholder til indhold 5">
            <a:extLst>
              <a:ext uri="{FF2B5EF4-FFF2-40B4-BE49-F238E27FC236}">
                <a16:creationId xmlns:a16="http://schemas.microsoft.com/office/drawing/2014/main" id="{935395D5-AA14-4786-8293-DA253EC944F8}"/>
              </a:ext>
            </a:extLst>
          </p:cNvPr>
          <p:cNvSpPr>
            <a:spLocks noGrp="1"/>
          </p:cNvSpPr>
          <p:nvPr>
            <p:ph sz="quarter" idx="4"/>
          </p:nvPr>
        </p:nvSpPr>
        <p:spPr/>
        <p:txBody>
          <a:bodyPr/>
          <a:lstStyle/>
          <a:p>
            <a:endParaRPr lang="da-DK" dirty="0"/>
          </a:p>
          <a:p>
            <a:endParaRPr lang="da-DK" dirty="0"/>
          </a:p>
          <a:p>
            <a:endParaRPr lang="da-DK" dirty="0"/>
          </a:p>
          <a:p>
            <a:endParaRPr lang="da-DK" dirty="0"/>
          </a:p>
          <a:p>
            <a:endParaRPr lang="da-DK" dirty="0"/>
          </a:p>
          <a:p>
            <a:r>
              <a:rPr lang="da-DK" dirty="0"/>
              <a:t>Eksempel på en folder er den der er sendt til jer på uddata +</a:t>
            </a:r>
          </a:p>
        </p:txBody>
      </p:sp>
      <p:pic>
        <p:nvPicPr>
          <p:cNvPr id="39938" name="Picture 2" descr="http://bautransport.dk/Files/Billeder/BAR%20transport%20engros%20nyhedsbreve/bla%CC%8A%20p%C3%A6re.jpg">
            <a:extLst>
              <a:ext uri="{FF2B5EF4-FFF2-40B4-BE49-F238E27FC236}">
                <a16:creationId xmlns:a16="http://schemas.microsoft.com/office/drawing/2014/main" id="{9CDF9C91-E107-4725-90EB-26FDB6A98E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1900" y="1505446"/>
            <a:ext cx="4212711" cy="2806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679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 </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2" y="3496414"/>
            <a:ext cx="2057400"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5142" y="1011824"/>
            <a:ext cx="8073388" cy="1722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boks 2"/>
          <p:cNvSpPr txBox="1"/>
          <p:nvPr/>
        </p:nvSpPr>
        <p:spPr>
          <a:xfrm>
            <a:off x="2965142" y="2956264"/>
            <a:ext cx="1931939" cy="369332"/>
          </a:xfrm>
          <a:prstGeom prst="rect">
            <a:avLst/>
          </a:prstGeom>
          <a:noFill/>
        </p:spPr>
        <p:txBody>
          <a:bodyPr wrap="none" rtlCol="0">
            <a:spAutoFit/>
          </a:bodyPr>
          <a:lstStyle/>
          <a:p>
            <a:r>
              <a:rPr lang="da-DK" dirty="0"/>
              <a:t>Scan QR koden</a:t>
            </a:r>
          </a:p>
        </p:txBody>
      </p:sp>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259999" y="803613"/>
            <a:ext cx="485775" cy="479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5825" y="3870581"/>
            <a:ext cx="2308092" cy="2363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783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ppt_w</p:attrName>
                                        </p:attrNameLst>
                                      </p:cBhvr>
                                      <p:tavLst>
                                        <p:tav tm="0">
                                          <p:val>
                                            <p:fltVal val="0"/>
                                          </p:val>
                                        </p:tav>
                                        <p:tav tm="100000">
                                          <p:val>
                                            <p:strVal val="#ppt_w"/>
                                          </p:val>
                                        </p:tav>
                                      </p:tavLst>
                                    </p:anim>
                                    <p:anim calcmode="lin" valueType="num">
                                      <p:cBhvr>
                                        <p:cTn id="8" dur="1000" fill="hold"/>
                                        <p:tgtEl>
                                          <p:spTgt spid="11266"/>
                                        </p:tgtEl>
                                        <p:attrNameLst>
                                          <p:attrName>ppt_h</p:attrName>
                                        </p:attrNameLst>
                                      </p:cBhvr>
                                      <p:tavLst>
                                        <p:tav tm="0">
                                          <p:val>
                                            <p:fltVal val="0"/>
                                          </p:val>
                                        </p:tav>
                                        <p:tav tm="100000">
                                          <p:val>
                                            <p:strVal val="#ppt_h"/>
                                          </p:val>
                                        </p:tav>
                                      </p:tavLst>
                                    </p:anim>
                                    <p:anim calcmode="lin" valueType="num">
                                      <p:cBhvr>
                                        <p:cTn id="9" dur="1000" fill="hold"/>
                                        <p:tgtEl>
                                          <p:spTgt spid="11266"/>
                                        </p:tgtEl>
                                        <p:attrNameLst>
                                          <p:attrName>style.rotation</p:attrName>
                                        </p:attrNameLst>
                                      </p:cBhvr>
                                      <p:tavLst>
                                        <p:tav tm="0">
                                          <p:val>
                                            <p:fltVal val="90"/>
                                          </p:val>
                                        </p:tav>
                                        <p:tav tm="100000">
                                          <p:val>
                                            <p:fltVal val="0"/>
                                          </p:val>
                                        </p:tav>
                                      </p:tavLst>
                                    </p:anim>
                                    <p:animEffect transition="in" filter="fade">
                                      <p:cBhvr>
                                        <p:cTn id="10" dur="1000"/>
                                        <p:tgtEl>
                                          <p:spTgt spid="1126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1268"/>
                                        </p:tgtEl>
                                        <p:attrNameLst>
                                          <p:attrName>style.visibility</p:attrName>
                                        </p:attrNameLst>
                                      </p:cBhvr>
                                      <p:to>
                                        <p:strVal val="visible"/>
                                      </p:to>
                                    </p:set>
                                    <p:anim calcmode="lin" valueType="num">
                                      <p:cBhvr>
                                        <p:cTn id="15" dur="1000" fill="hold"/>
                                        <p:tgtEl>
                                          <p:spTgt spid="11268"/>
                                        </p:tgtEl>
                                        <p:attrNameLst>
                                          <p:attrName>ppt_w</p:attrName>
                                        </p:attrNameLst>
                                      </p:cBhvr>
                                      <p:tavLst>
                                        <p:tav tm="0">
                                          <p:val>
                                            <p:fltVal val="0"/>
                                          </p:val>
                                        </p:tav>
                                        <p:tav tm="100000">
                                          <p:val>
                                            <p:strVal val="#ppt_w"/>
                                          </p:val>
                                        </p:tav>
                                      </p:tavLst>
                                    </p:anim>
                                    <p:anim calcmode="lin" valueType="num">
                                      <p:cBhvr>
                                        <p:cTn id="16" dur="1000" fill="hold"/>
                                        <p:tgtEl>
                                          <p:spTgt spid="11268"/>
                                        </p:tgtEl>
                                        <p:attrNameLst>
                                          <p:attrName>ppt_h</p:attrName>
                                        </p:attrNameLst>
                                      </p:cBhvr>
                                      <p:tavLst>
                                        <p:tav tm="0">
                                          <p:val>
                                            <p:fltVal val="0"/>
                                          </p:val>
                                        </p:tav>
                                        <p:tav tm="100000">
                                          <p:val>
                                            <p:strVal val="#ppt_h"/>
                                          </p:val>
                                        </p:tav>
                                      </p:tavLst>
                                    </p:anim>
                                    <p:anim calcmode="lin" valueType="num">
                                      <p:cBhvr>
                                        <p:cTn id="17" dur="1000" fill="hold"/>
                                        <p:tgtEl>
                                          <p:spTgt spid="11268"/>
                                        </p:tgtEl>
                                        <p:attrNameLst>
                                          <p:attrName>style.rotation</p:attrName>
                                        </p:attrNameLst>
                                      </p:cBhvr>
                                      <p:tavLst>
                                        <p:tav tm="0">
                                          <p:val>
                                            <p:fltVal val="90"/>
                                          </p:val>
                                        </p:tav>
                                        <p:tav tm="100000">
                                          <p:val>
                                            <p:fltVal val="0"/>
                                          </p:val>
                                        </p:tav>
                                      </p:tavLst>
                                    </p:anim>
                                    <p:animEffect transition="in" filter="fade">
                                      <p:cBhvr>
                                        <p:cTn id="18" dur="1000"/>
                                        <p:tgtEl>
                                          <p:spTgt spid="11268"/>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1269"/>
                                        </p:tgtEl>
                                        <p:attrNameLst>
                                          <p:attrName>style.visibility</p:attrName>
                                        </p:attrNameLst>
                                      </p:cBhvr>
                                      <p:to>
                                        <p:strVal val="visible"/>
                                      </p:to>
                                    </p:set>
                                    <p:animEffect transition="in" filter="wheel(1)">
                                      <p:cBhvr>
                                        <p:cTn id="23" dur="20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764" y="251036"/>
            <a:ext cx="4447714" cy="6355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020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ppt_w</p:attrName>
                                        </p:attrNameLst>
                                      </p:cBhvr>
                                      <p:tavLst>
                                        <p:tav tm="0">
                                          <p:val>
                                            <p:fltVal val="0"/>
                                          </p:val>
                                        </p:tav>
                                        <p:tav tm="100000">
                                          <p:val>
                                            <p:strVal val="#ppt_w"/>
                                          </p:val>
                                        </p:tav>
                                      </p:tavLst>
                                    </p:anim>
                                    <p:anim calcmode="lin" valueType="num">
                                      <p:cBhvr>
                                        <p:cTn id="8" dur="1000" fill="hold"/>
                                        <p:tgtEl>
                                          <p:spTgt spid="10242"/>
                                        </p:tgtEl>
                                        <p:attrNameLst>
                                          <p:attrName>ppt_h</p:attrName>
                                        </p:attrNameLst>
                                      </p:cBhvr>
                                      <p:tavLst>
                                        <p:tav tm="0">
                                          <p:val>
                                            <p:fltVal val="0"/>
                                          </p:val>
                                        </p:tav>
                                        <p:tav tm="100000">
                                          <p:val>
                                            <p:strVal val="#ppt_h"/>
                                          </p:val>
                                        </p:tav>
                                      </p:tavLst>
                                    </p:anim>
                                    <p:anim calcmode="lin" valueType="num">
                                      <p:cBhvr>
                                        <p:cTn id="9" dur="1000" fill="hold"/>
                                        <p:tgtEl>
                                          <p:spTgt spid="10242"/>
                                        </p:tgtEl>
                                        <p:attrNameLst>
                                          <p:attrName>style.rotation</p:attrName>
                                        </p:attrNameLst>
                                      </p:cBhvr>
                                      <p:tavLst>
                                        <p:tav tm="0">
                                          <p:val>
                                            <p:fltVal val="90"/>
                                          </p:val>
                                        </p:tav>
                                        <p:tav tm="100000">
                                          <p:val>
                                            <p:fltVal val="0"/>
                                          </p:val>
                                        </p:tav>
                                      </p:tavLst>
                                    </p:anim>
                                    <p:animEffect transition="in" filter="fade">
                                      <p:cBhvr>
                                        <p:cTn id="10" dur="1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a-DK" sz="5400" b="1" dirty="0"/>
              <a:t>Fysisk arbejdsmiljø</a:t>
            </a:r>
          </a:p>
        </p:txBody>
      </p:sp>
      <p:sp>
        <p:nvSpPr>
          <p:cNvPr id="3" name="Pladsholder til indhold 2"/>
          <p:cNvSpPr>
            <a:spLocks noGrp="1"/>
          </p:cNvSpPr>
          <p:nvPr>
            <p:ph idx="1"/>
          </p:nvPr>
        </p:nvSpPr>
        <p:spPr>
          <a:xfrm>
            <a:off x="2589212" y="2133600"/>
            <a:ext cx="8915400" cy="4045258"/>
          </a:xfrm>
        </p:spPr>
        <p:txBody>
          <a:bodyPr>
            <a:normAutofit fontScale="85000" lnSpcReduction="10000"/>
          </a:bodyPr>
          <a:lstStyle/>
          <a:p>
            <a:pPr fontAlgn="base"/>
            <a:r>
              <a:rPr lang="da-DK" dirty="0"/>
              <a:t>Når man taler om fysisk arbejdsmiljø, så skal man overordnet set være sikker på, at de arbejdspladser man etablerer, er indrettet sikkerheds- og sundhedsmæssigt fuldt forsvarlige ud fra både en enkeltvis og samlet vurdering af de forhold i arbejdsmiljøet, som på kort eller lang sigt kan have indvirkning på den fysiske og psykiske sundhed.</a:t>
            </a:r>
          </a:p>
          <a:p>
            <a:pPr fontAlgn="base"/>
            <a:r>
              <a:rPr lang="da-DK" dirty="0"/>
              <a:t>Kravet i loven er, at virksomhederne teknologisk set skal være på højde med den seneste udvikling, så også de svageste medarbejdere kan være beskyttet. Eksempelvis kan en forkert indrettet arbejdsplads være årsag til smerter i muskler og led eller medføre nedslidning.</a:t>
            </a:r>
          </a:p>
          <a:p>
            <a:pPr fontAlgn="base"/>
            <a:r>
              <a:rPr lang="da-DK" dirty="0"/>
              <a:t>Vi bruger en stor del af vores liv på at arbejde. Uanset hvilket arbejde man har, og hvad man beskæftiger sig med, betyder et fysisk arbejdsmiljø meget for vores velbefindende.</a:t>
            </a:r>
          </a:p>
          <a:p>
            <a:pPr fontAlgn="base"/>
            <a:r>
              <a:rPr lang="da-DK" dirty="0"/>
              <a:t>I det følgende kan du læse om, hvad fysisk arbejdsmiljø er, og hvilken betydning det har for os, samt hvilke elementer, der spiller ind. Det er nemlig vigtigere end som så, at der bliver gjort noget fra arbejdsgiverens side for, at såvel det fysiske som </a:t>
            </a:r>
            <a:r>
              <a:rPr lang="da-DK" dirty="0">
                <a:hlinkClick r:id="rId3"/>
              </a:rPr>
              <a:t>psykiske arbejdsmiljø</a:t>
            </a:r>
            <a:r>
              <a:rPr lang="da-DK" dirty="0"/>
              <a:t> er godt.</a:t>
            </a:r>
          </a:p>
          <a:p>
            <a:pPr fontAlgn="base"/>
            <a:r>
              <a:rPr lang="da-DK" dirty="0"/>
              <a:t>Og at man som ansat </a:t>
            </a:r>
            <a:r>
              <a:rPr lang="da-DK" b="1" dirty="0"/>
              <a:t>trives i sit arbejde</a:t>
            </a:r>
          </a:p>
          <a:p>
            <a:pPr fontAlgn="base"/>
            <a:r>
              <a:rPr lang="da-DK" b="1" dirty="0" err="1">
                <a:hlinkClick r:id="rId4"/>
              </a:rPr>
              <a:t>Link:</a:t>
            </a:r>
            <a:r>
              <a:rPr lang="da-DK" dirty="0" err="1">
                <a:hlinkClick r:id="rId4"/>
              </a:rPr>
              <a:t>https</a:t>
            </a:r>
            <a:r>
              <a:rPr lang="da-DK" dirty="0">
                <a:hlinkClick r:id="rId4"/>
              </a:rPr>
              <a:t>://sundtarbejdsmiljo.dk/hvad-er-fysisk-</a:t>
            </a:r>
            <a:r>
              <a:rPr lang="da-DK" dirty="0" err="1">
                <a:hlinkClick r:id="rId4"/>
              </a:rPr>
              <a:t>arbejdsmiljo</a:t>
            </a:r>
            <a:r>
              <a:rPr lang="da-DK" dirty="0">
                <a:hlinkClick r:id="rId4"/>
              </a:rPr>
              <a:t>/</a:t>
            </a:r>
            <a:endParaRPr lang="da-DK" b="1" dirty="0"/>
          </a:p>
          <a:p>
            <a:pPr fontAlgn="base"/>
            <a:endParaRPr lang="da-DK" dirty="0"/>
          </a:p>
          <a:p>
            <a:endParaRPr lang="da-DK" dirty="0"/>
          </a:p>
        </p:txBody>
      </p:sp>
    </p:spTree>
    <p:extLst>
      <p:ext uri="{BB962C8B-B14F-4D97-AF65-F5344CB8AC3E}">
        <p14:creationId xmlns:p14="http://schemas.microsoft.com/office/powerpoint/2010/main" val="30544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a-DK" sz="5400" b="1" dirty="0"/>
              <a:t>Psykisk arbejdsmiljø</a:t>
            </a:r>
          </a:p>
        </p:txBody>
      </p:sp>
      <p:sp>
        <p:nvSpPr>
          <p:cNvPr id="3" name="Pladsholder til indhold 2"/>
          <p:cNvSpPr>
            <a:spLocks noGrp="1"/>
          </p:cNvSpPr>
          <p:nvPr>
            <p:ph idx="1"/>
          </p:nvPr>
        </p:nvSpPr>
        <p:spPr>
          <a:xfrm>
            <a:off x="2589212" y="2133600"/>
            <a:ext cx="8915400" cy="3920971"/>
          </a:xfrm>
        </p:spPr>
        <p:txBody>
          <a:bodyPr>
            <a:normAutofit fontScale="85000" lnSpcReduction="20000"/>
          </a:bodyPr>
          <a:lstStyle/>
          <a:p>
            <a:pPr fontAlgn="base"/>
            <a:r>
              <a:rPr lang="da-DK" dirty="0"/>
              <a:t>Psykisk arbejdsmiljø kan være mange ting.</a:t>
            </a:r>
          </a:p>
          <a:p>
            <a:pPr fontAlgn="base"/>
            <a:r>
              <a:rPr lang="da-DK" dirty="0"/>
              <a:t>Måske lægger man ikke så meget mærke til det, hvis der hersker </a:t>
            </a:r>
            <a:r>
              <a:rPr lang="da-DK" dirty="0">
                <a:hlinkClick r:id="rId3"/>
              </a:rPr>
              <a:t>et godt arbejdsmiljø</a:t>
            </a:r>
            <a:r>
              <a:rPr lang="da-DK" dirty="0"/>
              <a:t> på ens arbejdsplads. På den måde, at man er glad og tilpas, og man trives på og med sit arbejde.</a:t>
            </a:r>
          </a:p>
          <a:p>
            <a:pPr fontAlgn="base"/>
            <a:r>
              <a:rPr lang="da-DK" dirty="0"/>
              <a:t>Hvis der derimod er noget galt, lægger man lettere mærke til det – fordi man har det, eller begynder at få det, dårligt. Man mistrives, er sårbar og begynder måske langsomt at blive nedbrudt og syg.</a:t>
            </a:r>
          </a:p>
          <a:p>
            <a:pPr fontAlgn="base"/>
            <a:r>
              <a:rPr lang="da-DK" dirty="0"/>
              <a:t>Derfor er psykisk arbejdsmiljø noget, der skal tages alvorligt – ikke mindst af arbejdsgiveren.</a:t>
            </a:r>
          </a:p>
          <a:p>
            <a:pPr fontAlgn="base"/>
            <a:r>
              <a:rPr lang="da-DK" dirty="0"/>
              <a:t>Man taler meget om </a:t>
            </a:r>
            <a:r>
              <a:rPr lang="da-DK" dirty="0">
                <a:hlinkClick r:id="rId4"/>
              </a:rPr>
              <a:t>stress</a:t>
            </a:r>
            <a:r>
              <a:rPr lang="da-DK" dirty="0"/>
              <a:t> nu om dage. At rigtig mange mennesker oplever og endda bliver syge som følge af stress. I den forbindelse taler man ofte om psykisk arbejdsmiljø.</a:t>
            </a:r>
          </a:p>
          <a:p>
            <a:pPr fontAlgn="base"/>
            <a:r>
              <a:rPr lang="da-DK" dirty="0"/>
              <a:t>Det er der en god grund til.</a:t>
            </a:r>
          </a:p>
          <a:p>
            <a:pPr fontAlgn="base"/>
            <a:r>
              <a:rPr lang="da-DK" dirty="0"/>
              <a:t>For i og med vi bruger en forholdsvis stor del af vores liv på en arbejdsplads, fylder arbejdslivet og alt hvad det indeholder ofte meget i vores bevidsthed. Det gælder både, hvis vi er glade og tilfredse med vores arbejde – og hvis det af den ene eller anden grund slet ikke fungerer.</a:t>
            </a:r>
          </a:p>
          <a:p>
            <a:pPr fontAlgn="base"/>
            <a:r>
              <a:rPr lang="da-DK" dirty="0">
                <a:hlinkClick r:id="rId5"/>
              </a:rPr>
              <a:t>Link:</a:t>
            </a:r>
            <a:r>
              <a:rPr lang="da-DK" dirty="0"/>
              <a:t> </a:t>
            </a:r>
            <a:r>
              <a:rPr lang="da-DK" dirty="0">
                <a:hlinkClick r:id="rId5"/>
              </a:rPr>
              <a:t>https://sundtarbejdsmiljo.dk/hvad-er-psykisk-arbejdsmiljo/</a:t>
            </a:r>
            <a:endParaRPr lang="da-DK" dirty="0"/>
          </a:p>
          <a:p>
            <a:endParaRPr lang="da-DK" dirty="0"/>
          </a:p>
        </p:txBody>
      </p:sp>
    </p:spTree>
    <p:extLst>
      <p:ext uri="{BB962C8B-B14F-4D97-AF65-F5344CB8AC3E}">
        <p14:creationId xmlns:p14="http://schemas.microsoft.com/office/powerpoint/2010/main" val="272654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89212" y="550416"/>
            <a:ext cx="8915399" cy="843378"/>
          </a:xfrm>
        </p:spPr>
        <p:txBody>
          <a:bodyPr>
            <a:noAutofit/>
          </a:bodyPr>
          <a:lstStyle/>
          <a:p>
            <a:r>
              <a:rPr lang="da-DK" sz="6000" b="1" dirty="0">
                <a:solidFill>
                  <a:srgbClr val="FF0000"/>
                </a:solidFill>
              </a:rPr>
              <a:t>              APV</a:t>
            </a:r>
          </a:p>
        </p:txBody>
      </p:sp>
      <p:sp>
        <p:nvSpPr>
          <p:cNvPr id="3" name="Pladsholder til tekst 2"/>
          <p:cNvSpPr>
            <a:spLocks noGrp="1"/>
          </p:cNvSpPr>
          <p:nvPr>
            <p:ph type="body" idx="1"/>
          </p:nvPr>
        </p:nvSpPr>
        <p:spPr>
          <a:xfrm>
            <a:off x="2574524" y="1793289"/>
            <a:ext cx="8930087" cy="4780132"/>
          </a:xfrm>
        </p:spPr>
        <p:txBody>
          <a:bodyPr/>
          <a:lstStyle/>
          <a:p>
            <a:r>
              <a:rPr lang="da-DK" b="1" dirty="0"/>
              <a:t>Målet med en arbejdspladsvurdering (APV) er at få styr på arbejdsmiljøet og sikre, at virksomheden forholder jer til de væsentlige problemer i faget. Alle virksomheder med ansatte har pligt til at lave en APV.</a:t>
            </a:r>
            <a:endParaRPr lang="da-DK" dirty="0"/>
          </a:p>
        </p:txBody>
      </p:sp>
      <p:sp>
        <p:nvSpPr>
          <p:cNvPr id="4" name="AutoShape 2" descr="Billedresultat for Hvad er arbejdsmiljø"/>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5718" y="3018408"/>
            <a:ext cx="3999393" cy="3226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6951" y="5540187"/>
            <a:ext cx="147637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205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125"/>
                                        </p:tgtEl>
                                        <p:attrNameLst>
                                          <p:attrName>style.visibility</p:attrName>
                                        </p:attrNameLst>
                                      </p:cBhvr>
                                      <p:to>
                                        <p:strVal val="visible"/>
                                      </p:to>
                                    </p:set>
                                    <p:anim calcmode="lin" valueType="num">
                                      <p:cBhvr>
                                        <p:cTn id="12" dur="1000" fill="hold"/>
                                        <p:tgtEl>
                                          <p:spTgt spid="5125"/>
                                        </p:tgtEl>
                                        <p:attrNameLst>
                                          <p:attrName>ppt_w</p:attrName>
                                        </p:attrNameLst>
                                      </p:cBhvr>
                                      <p:tavLst>
                                        <p:tav tm="0">
                                          <p:val>
                                            <p:fltVal val="0"/>
                                          </p:val>
                                        </p:tav>
                                        <p:tav tm="100000">
                                          <p:val>
                                            <p:strVal val="#ppt_w"/>
                                          </p:val>
                                        </p:tav>
                                      </p:tavLst>
                                    </p:anim>
                                    <p:anim calcmode="lin" valueType="num">
                                      <p:cBhvr>
                                        <p:cTn id="13" dur="1000" fill="hold"/>
                                        <p:tgtEl>
                                          <p:spTgt spid="5125"/>
                                        </p:tgtEl>
                                        <p:attrNameLst>
                                          <p:attrName>ppt_h</p:attrName>
                                        </p:attrNameLst>
                                      </p:cBhvr>
                                      <p:tavLst>
                                        <p:tav tm="0">
                                          <p:val>
                                            <p:fltVal val="0"/>
                                          </p:val>
                                        </p:tav>
                                        <p:tav tm="100000">
                                          <p:val>
                                            <p:strVal val="#ppt_h"/>
                                          </p:val>
                                        </p:tav>
                                      </p:tavLst>
                                    </p:anim>
                                    <p:anim calcmode="lin" valueType="num">
                                      <p:cBhvr>
                                        <p:cTn id="14" dur="1000" fill="hold"/>
                                        <p:tgtEl>
                                          <p:spTgt spid="5125"/>
                                        </p:tgtEl>
                                        <p:attrNameLst>
                                          <p:attrName>style.rotation</p:attrName>
                                        </p:attrNameLst>
                                      </p:cBhvr>
                                      <p:tavLst>
                                        <p:tav tm="0">
                                          <p:val>
                                            <p:fltVal val="90"/>
                                          </p:val>
                                        </p:tav>
                                        <p:tav tm="100000">
                                          <p:val>
                                            <p:fltVal val="0"/>
                                          </p:val>
                                        </p:tav>
                                      </p:tavLst>
                                    </p:anim>
                                    <p:animEffect transition="in" filter="fade">
                                      <p:cBhvr>
                                        <p:cTn id="15" dur="1000"/>
                                        <p:tgtEl>
                                          <p:spTgt spid="512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126"/>
                                        </p:tgtEl>
                                        <p:attrNameLst>
                                          <p:attrName>style.visibility</p:attrName>
                                        </p:attrNameLst>
                                      </p:cBhvr>
                                      <p:to>
                                        <p:strVal val="visible"/>
                                      </p:to>
                                    </p:set>
                                    <p:anim calcmode="lin" valueType="num">
                                      <p:cBhvr>
                                        <p:cTn id="20" dur="500" fill="hold"/>
                                        <p:tgtEl>
                                          <p:spTgt spid="5126"/>
                                        </p:tgtEl>
                                        <p:attrNameLst>
                                          <p:attrName>ppt_w</p:attrName>
                                        </p:attrNameLst>
                                      </p:cBhvr>
                                      <p:tavLst>
                                        <p:tav tm="0">
                                          <p:val>
                                            <p:fltVal val="0"/>
                                          </p:val>
                                        </p:tav>
                                        <p:tav tm="100000">
                                          <p:val>
                                            <p:strVal val="#ppt_w"/>
                                          </p:val>
                                        </p:tav>
                                      </p:tavLst>
                                    </p:anim>
                                    <p:anim calcmode="lin" valueType="num">
                                      <p:cBhvr>
                                        <p:cTn id="21" dur="500" fill="hold"/>
                                        <p:tgtEl>
                                          <p:spTgt spid="5126"/>
                                        </p:tgtEl>
                                        <p:attrNameLst>
                                          <p:attrName>ppt_h</p:attrName>
                                        </p:attrNameLst>
                                      </p:cBhvr>
                                      <p:tavLst>
                                        <p:tav tm="0">
                                          <p:val>
                                            <p:fltVal val="0"/>
                                          </p:val>
                                        </p:tav>
                                        <p:tav tm="100000">
                                          <p:val>
                                            <p:strVal val="#ppt_h"/>
                                          </p:val>
                                        </p:tav>
                                      </p:tavLst>
                                    </p:anim>
                                    <p:animEffect transition="in" filter="fade">
                                      <p:cBhvr>
                                        <p:cTn id="22"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431470-9448-4B54-B915-4DE3E5EA109C}"/>
              </a:ext>
            </a:extLst>
          </p:cNvPr>
          <p:cNvSpPr>
            <a:spLocks noGrp="1"/>
          </p:cNvSpPr>
          <p:nvPr>
            <p:ph type="title"/>
          </p:nvPr>
        </p:nvSpPr>
        <p:spPr/>
        <p:txBody>
          <a:bodyPr/>
          <a:lstStyle/>
          <a:p>
            <a:r>
              <a:rPr lang="da-DK" dirty="0"/>
              <a:t>Hvad er Arbejdsmiljø?</a:t>
            </a:r>
          </a:p>
        </p:txBody>
      </p:sp>
      <p:sp>
        <p:nvSpPr>
          <p:cNvPr id="3" name="Pladsholder til indhold 2">
            <a:extLst>
              <a:ext uri="{FF2B5EF4-FFF2-40B4-BE49-F238E27FC236}">
                <a16:creationId xmlns:a16="http://schemas.microsoft.com/office/drawing/2014/main" id="{0B4D6657-36C0-494D-81F4-1EA5B8D9EC96}"/>
              </a:ext>
            </a:extLst>
          </p:cNvPr>
          <p:cNvSpPr>
            <a:spLocks noGrp="1"/>
          </p:cNvSpPr>
          <p:nvPr>
            <p:ph idx="1"/>
          </p:nvPr>
        </p:nvSpPr>
        <p:spPr/>
        <p:txBody>
          <a:bodyPr>
            <a:normAutofit fontScale="70000" lnSpcReduction="20000"/>
          </a:bodyPr>
          <a:lstStyle/>
          <a:p>
            <a:pPr fontAlgn="base"/>
            <a:r>
              <a:rPr lang="da-DK" dirty="0"/>
              <a:t>Arbejdsmiljø er de fysiske, psykosociale, relationelle og organisatoriske påvirkninger man bliver udsat for når man er på en arbejdsplads.</a:t>
            </a:r>
          </a:p>
          <a:p>
            <a:pPr fontAlgn="base"/>
            <a:r>
              <a:rPr lang="da-DK" dirty="0"/>
              <a:t>Ofte har påvirkningerne en positiv effekt på de ansatte og deres opgaver, men påvirkningerne kan også have negativ indflydelse på medarbejdernes sikkerhed og sundhed.  </a:t>
            </a:r>
          </a:p>
          <a:p>
            <a:pPr fontAlgn="base"/>
            <a:r>
              <a:rPr lang="da-DK" dirty="0"/>
              <a:t>Når påvirkninger på jobbet er positive, er medarbejderne sund, rask og glad når de er på jobbet, og er det også når det bliver fyraften. Der er overskud og kræfter til at gå hjem og passe andre aktiviteter og interesser. Det er OK at man er blevet lidt træt af at være på jobbet, at man har brugt sig selv og sine kompetencer ti at løse de opgaver man er ansat til, men bør også være overskud og  kræfter til livets andre udfoldelsesmuligheder.</a:t>
            </a:r>
          </a:p>
          <a:p>
            <a:pPr fontAlgn="base"/>
            <a:r>
              <a:rPr lang="da-DK" dirty="0"/>
              <a:t>Nogen gange sker der dog det, at påvirkningerne på arbejdet bliver belastende for den enkelte medarbejder. Man kan blive træt af at arbejde, men de betyder ikke nødvendigvis at arbejdspladsen overtræder gældende regler. Det er almindeligt at den enkelte kan mærke at man “bliver brugt” i løbet af arbejdsdagen, hvor der bliver trukket på kompetencer, kræfter og mentale ressourcer. Det gælder både fysisk arbejde og det mere stillesiddende arbejde. </a:t>
            </a:r>
          </a:p>
          <a:p>
            <a:pPr fontAlgn="base"/>
            <a:r>
              <a:rPr lang="da-DK" dirty="0"/>
              <a:t>Man skal ikke blive slidt af at gå på arbejde, og det gælder både for det arbejde der kan være så fysisk belastende at det medfører nedslidning og skader hos medarbejderen, og psykiske belastninger der kan føre til stress, udbrændthed mv.</a:t>
            </a:r>
          </a:p>
          <a:p>
            <a:pPr fontAlgn="base"/>
            <a:r>
              <a:rPr lang="da-DK" dirty="0"/>
              <a:t>Et godt arbejdsmiljø er derfor til stede, når medarbejderne trives og er tilstede på virksomheden for at bidrage til den produktion, der foregår på den pågældende virksomhed.</a:t>
            </a:r>
          </a:p>
          <a:p>
            <a:endParaRPr lang="da-DK" dirty="0"/>
          </a:p>
        </p:txBody>
      </p:sp>
    </p:spTree>
    <p:extLst>
      <p:ext uri="{BB962C8B-B14F-4D97-AF65-F5344CB8AC3E}">
        <p14:creationId xmlns:p14="http://schemas.microsoft.com/office/powerpoint/2010/main" val="1109702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b="1" dirty="0">
                <a:solidFill>
                  <a:srgbClr val="FF0000"/>
                </a:solidFill>
              </a:rPr>
              <a:t>APV</a:t>
            </a:r>
            <a:br>
              <a:rPr lang="da-DK" b="1" dirty="0">
                <a:solidFill>
                  <a:srgbClr val="FF0000"/>
                </a:solidFill>
              </a:rPr>
            </a:br>
            <a:r>
              <a:rPr lang="da-DK" dirty="0"/>
              <a:t>arbejdspladsvurdering</a:t>
            </a:r>
          </a:p>
        </p:txBody>
      </p:sp>
      <p:sp>
        <p:nvSpPr>
          <p:cNvPr id="3" name="Pladsholder til indhold 2"/>
          <p:cNvSpPr>
            <a:spLocks noGrp="1"/>
          </p:cNvSpPr>
          <p:nvPr>
            <p:ph sz="half" idx="1"/>
          </p:nvPr>
        </p:nvSpPr>
        <p:spPr/>
        <p:txBody>
          <a:bodyPr>
            <a:normAutofit fontScale="47500" lnSpcReduction="20000"/>
          </a:bodyPr>
          <a:lstStyle/>
          <a:p>
            <a:r>
              <a:rPr lang="da-DK" sz="4200" b="1" dirty="0"/>
              <a:t>I skal lave en APV mindst hvert 3. år</a:t>
            </a:r>
          </a:p>
          <a:p>
            <a:r>
              <a:rPr lang="da-DK" sz="4200" b="1" dirty="0"/>
              <a:t>Det er ledelsens ansvar</a:t>
            </a:r>
          </a:p>
          <a:p>
            <a:r>
              <a:rPr lang="da-DK" sz="4200" b="1" dirty="0"/>
              <a:t>APV’en skal være skriftlig</a:t>
            </a:r>
          </a:p>
          <a:p>
            <a:r>
              <a:rPr lang="da-DK" sz="4200" b="1" dirty="0"/>
              <a:t>Identifikation og kortlægning </a:t>
            </a:r>
          </a:p>
          <a:p>
            <a:r>
              <a:rPr lang="da-DK" sz="4200" b="1" dirty="0"/>
              <a:t>Beskrivelse og vurdering </a:t>
            </a:r>
          </a:p>
          <a:p>
            <a:r>
              <a:rPr lang="da-DK" sz="4200" b="1" dirty="0"/>
              <a:t>Retningslinjer for opfølgning </a:t>
            </a:r>
          </a:p>
          <a:p>
            <a:r>
              <a:rPr lang="da-DK" sz="4200" b="1" dirty="0"/>
              <a:t>Prioritering og handlingsplan</a:t>
            </a:r>
          </a:p>
          <a:p>
            <a:endParaRPr lang="da-DK" dirty="0"/>
          </a:p>
        </p:txBody>
      </p:sp>
      <p:sp>
        <p:nvSpPr>
          <p:cNvPr id="4" name="Pladsholder til indhold 3"/>
          <p:cNvSpPr>
            <a:spLocks noGrp="1"/>
          </p:cNvSpPr>
          <p:nvPr>
            <p:ph sz="half" idx="2"/>
          </p:nvPr>
        </p:nvSpPr>
        <p:spPr>
          <a:xfrm>
            <a:off x="7190747" y="2126222"/>
            <a:ext cx="4313864" cy="4443254"/>
          </a:xfrm>
        </p:spPr>
        <p:txBody>
          <a:bodyPr>
            <a:normAutofit fontScale="47500" lnSpcReduction="20000"/>
          </a:bodyPr>
          <a:lstStyle/>
          <a:p>
            <a:r>
              <a:rPr lang="da-DK" sz="2900" b="1" dirty="0"/>
              <a:t>Indhold i APV</a:t>
            </a:r>
            <a:br>
              <a:rPr lang="da-DK" sz="2900" dirty="0"/>
            </a:br>
            <a:r>
              <a:rPr lang="da-DK" sz="2900" dirty="0"/>
              <a:t>Loven stiller konkrete krav til indholdet af en arbejdspladsvurdering. Man skal "hele vejen rundt" om arbejdsmiljøet i virksomheden. Det betyder, at man som minimum skal have vurderet: </a:t>
            </a:r>
          </a:p>
          <a:p>
            <a:r>
              <a:rPr lang="da-DK" sz="2900" dirty="0"/>
              <a:t>Fysiske påvirkninger (fx lys, støj, kulde og træk) </a:t>
            </a:r>
          </a:p>
          <a:p>
            <a:r>
              <a:rPr lang="da-DK" sz="2900" dirty="0"/>
              <a:t>Kemiske påvirkninger </a:t>
            </a:r>
          </a:p>
          <a:p>
            <a:r>
              <a:rPr lang="da-DK" sz="2900" dirty="0"/>
              <a:t>Biologiske påvirkninger (fx risiko for smitte) </a:t>
            </a:r>
          </a:p>
          <a:p>
            <a:r>
              <a:rPr lang="da-DK" sz="2900" dirty="0"/>
              <a:t>Ergonomiske påvirkninger (fx arbejdsstillinger og tunge løft) </a:t>
            </a:r>
          </a:p>
          <a:p>
            <a:r>
              <a:rPr lang="da-DK" sz="2900" dirty="0"/>
              <a:t>Psykiske påvirkninger (trivsel på arbejdspladsen) </a:t>
            </a:r>
          </a:p>
          <a:p>
            <a:r>
              <a:rPr lang="da-DK" sz="2900" dirty="0"/>
              <a:t>Risikoen for ulykker</a:t>
            </a:r>
          </a:p>
          <a:p>
            <a:r>
              <a:rPr lang="da-DK" sz="2900" dirty="0"/>
              <a:t>Sygefravær</a:t>
            </a:r>
          </a:p>
          <a:p>
            <a:endParaRPr lang="da-DK" dirty="0"/>
          </a:p>
        </p:txBody>
      </p:sp>
      <p:sp>
        <p:nvSpPr>
          <p:cNvPr id="5" name="Tekstboks 4"/>
          <p:cNvSpPr txBox="1"/>
          <p:nvPr/>
        </p:nvSpPr>
        <p:spPr>
          <a:xfrm>
            <a:off x="3471169" y="5699464"/>
            <a:ext cx="2323072" cy="369332"/>
          </a:xfrm>
          <a:prstGeom prst="rect">
            <a:avLst/>
          </a:prstGeom>
          <a:noFill/>
        </p:spPr>
        <p:txBody>
          <a:bodyPr wrap="none" rtlCol="0">
            <a:spAutoFit/>
          </a:bodyPr>
          <a:lstStyle/>
          <a:p>
            <a:r>
              <a:rPr lang="da-DK" dirty="0"/>
              <a:t>Link til APV: </a:t>
            </a:r>
            <a:r>
              <a:rPr lang="da-DK" dirty="0">
                <a:hlinkClick r:id="rId3"/>
              </a:rPr>
              <a:t>Tryk her</a:t>
            </a:r>
            <a:endParaRPr lang="da-DK" dirty="0"/>
          </a:p>
        </p:txBody>
      </p:sp>
    </p:spTree>
    <p:extLst>
      <p:ext uri="{BB962C8B-B14F-4D97-AF65-F5344CB8AC3E}">
        <p14:creationId xmlns:p14="http://schemas.microsoft.com/office/powerpoint/2010/main" val="70613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anim calcmode="lin" valueType="num">
                                      <p:cBhvr additive="base">
                                        <p:cTn id="4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1" end="1"/>
                                            </p:txEl>
                                          </p:spTgt>
                                        </p:tgtEl>
                                        <p:attrNameLst>
                                          <p:attrName>style.visibility</p:attrName>
                                        </p:attrNameLst>
                                      </p:cBhvr>
                                      <p:to>
                                        <p:strVal val="visible"/>
                                      </p:to>
                                    </p:set>
                                    <p:anim calcmode="lin" valueType="num">
                                      <p:cBhvr additive="base">
                                        <p:cTn id="5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2" end="2"/>
                                            </p:txEl>
                                          </p:spTgt>
                                        </p:tgtEl>
                                        <p:attrNameLst>
                                          <p:attrName>style.visibility</p:attrName>
                                        </p:attrNameLst>
                                      </p:cBhvr>
                                      <p:to>
                                        <p:strVal val="visible"/>
                                      </p:to>
                                    </p:set>
                                    <p:anim calcmode="lin" valueType="num">
                                      <p:cBhvr additive="base">
                                        <p:cTn id="6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 calcmode="lin" valueType="num">
                                      <p:cBhvr additive="base">
                                        <p:cTn id="6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xEl>
                                              <p:pRg st="4" end="4"/>
                                            </p:txEl>
                                          </p:spTgt>
                                        </p:tgtEl>
                                        <p:attrNameLst>
                                          <p:attrName>style.visibility</p:attrName>
                                        </p:attrNameLst>
                                      </p:cBhvr>
                                      <p:to>
                                        <p:strVal val="visible"/>
                                      </p:to>
                                    </p:set>
                                    <p:anim calcmode="lin" valueType="num">
                                      <p:cBhvr additive="base">
                                        <p:cTn id="7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xEl>
                                              <p:pRg st="5" end="5"/>
                                            </p:txEl>
                                          </p:spTgt>
                                        </p:tgtEl>
                                        <p:attrNameLst>
                                          <p:attrName>style.visibility</p:attrName>
                                        </p:attrNameLst>
                                      </p:cBhvr>
                                      <p:to>
                                        <p:strVal val="visible"/>
                                      </p:to>
                                    </p:set>
                                    <p:anim calcmode="lin" valueType="num">
                                      <p:cBhvr additive="base">
                                        <p:cTn id="7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
                                            <p:txEl>
                                              <p:pRg st="6" end="6"/>
                                            </p:txEl>
                                          </p:spTgt>
                                        </p:tgtEl>
                                        <p:attrNameLst>
                                          <p:attrName>style.visibility</p:attrName>
                                        </p:attrNameLst>
                                      </p:cBhvr>
                                      <p:to>
                                        <p:strVal val="visible"/>
                                      </p:to>
                                    </p:set>
                                    <p:anim calcmode="lin" valueType="num">
                                      <p:cBhvr additive="base">
                                        <p:cTn id="8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
                                            <p:txEl>
                                              <p:pRg st="7" end="7"/>
                                            </p:txEl>
                                          </p:spTgt>
                                        </p:tgtEl>
                                        <p:attrNameLst>
                                          <p:attrName>style.visibility</p:attrName>
                                        </p:attrNameLst>
                                      </p:cBhvr>
                                      <p:to>
                                        <p:strVal val="visible"/>
                                      </p:to>
                                    </p:set>
                                    <p:anim calcmode="lin" valueType="num">
                                      <p:cBhvr additive="base">
                                        <p:cTn id="9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31" presetClass="entr" presetSubtype="0" fill="hold" grpId="0" nodeType="clickEffect">
                                  <p:stCondLst>
                                    <p:cond delay="0"/>
                                  </p:stCondLst>
                                  <p:childTnLst>
                                    <p:set>
                                      <p:cBhvr>
                                        <p:cTn id="96" dur="1" fill="hold">
                                          <p:stCondLst>
                                            <p:cond delay="0"/>
                                          </p:stCondLst>
                                        </p:cTn>
                                        <p:tgtEl>
                                          <p:spTgt spid="5"/>
                                        </p:tgtEl>
                                        <p:attrNameLst>
                                          <p:attrName>style.visibility</p:attrName>
                                        </p:attrNameLst>
                                      </p:cBhvr>
                                      <p:to>
                                        <p:strVal val="visible"/>
                                      </p:to>
                                    </p:set>
                                    <p:anim calcmode="lin" valueType="num">
                                      <p:cBhvr>
                                        <p:cTn id="97" dur="1000" fill="hold"/>
                                        <p:tgtEl>
                                          <p:spTgt spid="5"/>
                                        </p:tgtEl>
                                        <p:attrNameLst>
                                          <p:attrName>ppt_w</p:attrName>
                                        </p:attrNameLst>
                                      </p:cBhvr>
                                      <p:tavLst>
                                        <p:tav tm="0">
                                          <p:val>
                                            <p:fltVal val="0"/>
                                          </p:val>
                                        </p:tav>
                                        <p:tav tm="100000">
                                          <p:val>
                                            <p:strVal val="#ppt_w"/>
                                          </p:val>
                                        </p:tav>
                                      </p:tavLst>
                                    </p:anim>
                                    <p:anim calcmode="lin" valueType="num">
                                      <p:cBhvr>
                                        <p:cTn id="98" dur="1000" fill="hold"/>
                                        <p:tgtEl>
                                          <p:spTgt spid="5"/>
                                        </p:tgtEl>
                                        <p:attrNameLst>
                                          <p:attrName>ppt_h</p:attrName>
                                        </p:attrNameLst>
                                      </p:cBhvr>
                                      <p:tavLst>
                                        <p:tav tm="0">
                                          <p:val>
                                            <p:fltVal val="0"/>
                                          </p:val>
                                        </p:tav>
                                        <p:tav tm="100000">
                                          <p:val>
                                            <p:strVal val="#ppt_h"/>
                                          </p:val>
                                        </p:tav>
                                      </p:tavLst>
                                    </p:anim>
                                    <p:anim calcmode="lin" valueType="num">
                                      <p:cBhvr>
                                        <p:cTn id="99" dur="1000" fill="hold"/>
                                        <p:tgtEl>
                                          <p:spTgt spid="5"/>
                                        </p:tgtEl>
                                        <p:attrNameLst>
                                          <p:attrName>style.rotation</p:attrName>
                                        </p:attrNameLst>
                                      </p:cBhvr>
                                      <p:tavLst>
                                        <p:tav tm="0">
                                          <p:val>
                                            <p:fltVal val="90"/>
                                          </p:val>
                                        </p:tav>
                                        <p:tav tm="100000">
                                          <p:val>
                                            <p:fltVal val="0"/>
                                          </p:val>
                                        </p:tav>
                                      </p:tavLst>
                                    </p:anim>
                                    <p:animEffect transition="in" filter="fade">
                                      <p:cBhvr>
                                        <p:cTn id="10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algn="ctr"/>
            <a:r>
              <a:rPr lang="da-DK" sz="3600" b="1" dirty="0">
                <a:solidFill>
                  <a:srgbClr val="FF0000"/>
                </a:solidFill>
              </a:rPr>
              <a:t>Tekniske hjælpemidler</a:t>
            </a:r>
          </a:p>
        </p:txBody>
      </p:sp>
      <p:sp>
        <p:nvSpPr>
          <p:cNvPr id="3" name="Pladsholder til indhold 2"/>
          <p:cNvSpPr>
            <a:spLocks noGrp="1"/>
          </p:cNvSpPr>
          <p:nvPr>
            <p:ph idx="1"/>
          </p:nvPr>
        </p:nvSpPr>
        <p:spPr>
          <a:xfrm>
            <a:off x="6323012" y="1624615"/>
            <a:ext cx="5181600" cy="4236436"/>
          </a:xfrm>
        </p:spPr>
        <p:txBody>
          <a:bodyPr/>
          <a:lstStyle/>
          <a:p>
            <a:r>
              <a:rPr lang="da-DK" dirty="0"/>
              <a:t>Stiger/arbejdsplatforme</a:t>
            </a:r>
          </a:p>
          <a:p>
            <a:r>
              <a:rPr lang="da-DK" dirty="0"/>
              <a:t>Stilladser</a:t>
            </a:r>
          </a:p>
          <a:p>
            <a:r>
              <a:rPr lang="da-DK" dirty="0"/>
              <a:t>Boremaskiner mm</a:t>
            </a:r>
          </a:p>
          <a:p>
            <a:r>
              <a:rPr lang="da-DK" dirty="0"/>
              <a:t>Håndværktøj </a:t>
            </a:r>
          </a:p>
          <a:p>
            <a:r>
              <a:rPr lang="da-DK" dirty="0"/>
              <a:t>Sækkevogn</a:t>
            </a:r>
          </a:p>
          <a:p>
            <a:r>
              <a:rPr lang="da-DK" dirty="0"/>
              <a:t>Faldsikringsudstyr</a:t>
            </a:r>
          </a:p>
          <a:p>
            <a:endParaRPr lang="da-DK" dirty="0"/>
          </a:p>
          <a:p>
            <a:r>
              <a:rPr lang="da-DK" dirty="0"/>
              <a:t>Se mere på </a:t>
            </a:r>
            <a:r>
              <a:rPr lang="da-DK" dirty="0">
                <a:hlinkClick r:id="rId3"/>
              </a:rPr>
              <a:t>Bygergo.dk</a:t>
            </a:r>
            <a:endParaRPr lang="da-DK" dirty="0"/>
          </a:p>
          <a:p>
            <a:endParaRPr lang="da-DK" dirty="0"/>
          </a:p>
        </p:txBody>
      </p:sp>
      <p:sp>
        <p:nvSpPr>
          <p:cNvPr id="4" name="Pladsholder til tekst 3"/>
          <p:cNvSpPr>
            <a:spLocks noGrp="1"/>
          </p:cNvSpPr>
          <p:nvPr>
            <p:ph type="body" sz="half" idx="2"/>
          </p:nvPr>
        </p:nvSpPr>
        <p:spPr>
          <a:xfrm>
            <a:off x="2562579" y="1624615"/>
            <a:ext cx="3505199" cy="4271944"/>
          </a:xfrm>
        </p:spPr>
        <p:txBody>
          <a:bodyPr/>
          <a:lstStyle/>
          <a:p>
            <a:pPr marL="342900" indent="-342900">
              <a:buFont typeface="+mj-lt"/>
              <a:buAutoNum type="arabicPeriod"/>
            </a:pPr>
            <a:endParaRPr lang="da-DK" b="1" dirty="0"/>
          </a:p>
          <a:p>
            <a:r>
              <a:rPr lang="da-DK" b="1" dirty="0"/>
              <a:t>Hvad er elektrikerens tekniske hjælpemidler:</a:t>
            </a:r>
          </a:p>
          <a:p>
            <a:pPr marL="342900" indent="-342900">
              <a:buFont typeface="+mj-lt"/>
              <a:buAutoNum type="arabicPeriod"/>
            </a:pPr>
            <a:endParaRPr lang="da-DK" b="1" dirty="0"/>
          </a:p>
          <a:p>
            <a:endParaRPr lang="da-DK" b="1" dirty="0"/>
          </a:p>
        </p:txBody>
      </p:sp>
      <p:pic>
        <p:nvPicPr>
          <p:cNvPr id="17410"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9771" y="5993619"/>
            <a:ext cx="1482571" cy="548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boks 4"/>
          <p:cNvSpPr txBox="1"/>
          <p:nvPr/>
        </p:nvSpPr>
        <p:spPr>
          <a:xfrm>
            <a:off x="5655076" y="6083423"/>
            <a:ext cx="1694695" cy="369332"/>
          </a:xfrm>
          <a:prstGeom prst="rect">
            <a:avLst/>
          </a:prstGeom>
          <a:noFill/>
        </p:spPr>
        <p:txBody>
          <a:bodyPr wrap="none" rtlCol="0">
            <a:spAutoFit/>
          </a:bodyPr>
          <a:lstStyle/>
          <a:p>
            <a:r>
              <a:rPr lang="da-DK" dirty="0"/>
              <a:t>Hvad siger AT</a:t>
            </a:r>
          </a:p>
        </p:txBody>
      </p:sp>
    </p:spTree>
    <p:extLst>
      <p:ext uri="{BB962C8B-B14F-4D97-AF65-F5344CB8AC3E}">
        <p14:creationId xmlns:p14="http://schemas.microsoft.com/office/powerpoint/2010/main" val="170826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p:cTn id="55"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1000" fill="hold"/>
                                        <p:tgtEl>
                                          <p:spTgt spid="5"/>
                                        </p:tgtEl>
                                        <p:attrNameLst>
                                          <p:attrName>ppt_w</p:attrName>
                                        </p:attrNameLst>
                                      </p:cBhvr>
                                      <p:tavLst>
                                        <p:tav tm="0">
                                          <p:val>
                                            <p:fltVal val="0"/>
                                          </p:val>
                                        </p:tav>
                                        <p:tav tm="100000">
                                          <p:val>
                                            <p:strVal val="#ppt_w"/>
                                          </p:val>
                                        </p:tav>
                                      </p:tavLst>
                                    </p:anim>
                                    <p:anim calcmode="lin" valueType="num">
                                      <p:cBhvr>
                                        <p:cTn id="64" dur="1000" fill="hold"/>
                                        <p:tgtEl>
                                          <p:spTgt spid="5"/>
                                        </p:tgtEl>
                                        <p:attrNameLst>
                                          <p:attrName>ppt_h</p:attrName>
                                        </p:attrNameLst>
                                      </p:cBhvr>
                                      <p:tavLst>
                                        <p:tav tm="0">
                                          <p:val>
                                            <p:fltVal val="0"/>
                                          </p:val>
                                        </p:tav>
                                        <p:tav tm="100000">
                                          <p:val>
                                            <p:strVal val="#ppt_h"/>
                                          </p:val>
                                        </p:tav>
                                      </p:tavLst>
                                    </p:anim>
                                    <p:anim calcmode="lin" valueType="num">
                                      <p:cBhvr>
                                        <p:cTn id="65" dur="1000" fill="hold"/>
                                        <p:tgtEl>
                                          <p:spTgt spid="5"/>
                                        </p:tgtEl>
                                        <p:attrNameLst>
                                          <p:attrName>style.rotation</p:attrName>
                                        </p:attrNameLst>
                                      </p:cBhvr>
                                      <p:tavLst>
                                        <p:tav tm="0">
                                          <p:val>
                                            <p:fltVal val="90"/>
                                          </p:val>
                                        </p:tav>
                                        <p:tav tm="100000">
                                          <p:val>
                                            <p:fltVal val="0"/>
                                          </p:val>
                                        </p:tav>
                                      </p:tavLst>
                                    </p:anim>
                                    <p:animEffect transition="in" filter="fade">
                                      <p:cBhvr>
                                        <p:cTn id="66" dur="1000"/>
                                        <p:tgtEl>
                                          <p:spTgt spid="5"/>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17410"/>
                                        </p:tgtEl>
                                        <p:attrNameLst>
                                          <p:attrName>style.visibility</p:attrName>
                                        </p:attrNameLst>
                                      </p:cBhvr>
                                      <p:to>
                                        <p:strVal val="visible"/>
                                      </p:to>
                                    </p:set>
                                    <p:anim calcmode="lin" valueType="num">
                                      <p:cBhvr>
                                        <p:cTn id="71" dur="1000" fill="hold"/>
                                        <p:tgtEl>
                                          <p:spTgt spid="17410"/>
                                        </p:tgtEl>
                                        <p:attrNameLst>
                                          <p:attrName>ppt_w</p:attrName>
                                        </p:attrNameLst>
                                      </p:cBhvr>
                                      <p:tavLst>
                                        <p:tav tm="0">
                                          <p:val>
                                            <p:fltVal val="0"/>
                                          </p:val>
                                        </p:tav>
                                        <p:tav tm="100000">
                                          <p:val>
                                            <p:strVal val="#ppt_w"/>
                                          </p:val>
                                        </p:tav>
                                      </p:tavLst>
                                    </p:anim>
                                    <p:anim calcmode="lin" valueType="num">
                                      <p:cBhvr>
                                        <p:cTn id="72" dur="1000" fill="hold"/>
                                        <p:tgtEl>
                                          <p:spTgt spid="17410"/>
                                        </p:tgtEl>
                                        <p:attrNameLst>
                                          <p:attrName>ppt_h</p:attrName>
                                        </p:attrNameLst>
                                      </p:cBhvr>
                                      <p:tavLst>
                                        <p:tav tm="0">
                                          <p:val>
                                            <p:fltVal val="0"/>
                                          </p:val>
                                        </p:tav>
                                        <p:tav tm="100000">
                                          <p:val>
                                            <p:strVal val="#ppt_h"/>
                                          </p:val>
                                        </p:tav>
                                      </p:tavLst>
                                    </p:anim>
                                    <p:anim calcmode="lin" valueType="num">
                                      <p:cBhvr>
                                        <p:cTn id="73" dur="1000" fill="hold"/>
                                        <p:tgtEl>
                                          <p:spTgt spid="17410"/>
                                        </p:tgtEl>
                                        <p:attrNameLst>
                                          <p:attrName>style.rotation</p:attrName>
                                        </p:attrNameLst>
                                      </p:cBhvr>
                                      <p:tavLst>
                                        <p:tav tm="0">
                                          <p:val>
                                            <p:fltVal val="90"/>
                                          </p:val>
                                        </p:tav>
                                        <p:tav tm="100000">
                                          <p:val>
                                            <p:fltVal val="0"/>
                                          </p:val>
                                        </p:tav>
                                      </p:tavLst>
                                    </p:anim>
                                    <p:animEffect transition="in" filter="fade">
                                      <p:cBhvr>
                                        <p:cTn id="74"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Billedet indeholder sandsynligvis: plante og friluftsliv"/>
          <p:cNvPicPr/>
          <p:nvPr/>
        </p:nvPicPr>
        <p:blipFill>
          <a:blip r:embed="rId2">
            <a:extLst>
              <a:ext uri="{28A0092B-C50C-407E-A947-70E740481C1C}">
                <a14:useLocalDpi xmlns:a14="http://schemas.microsoft.com/office/drawing/2010/main" val="0"/>
              </a:ext>
            </a:extLst>
          </a:blip>
          <a:srcRect/>
          <a:stretch>
            <a:fillRect/>
          </a:stretch>
        </p:blipFill>
        <p:spPr bwMode="auto">
          <a:xfrm>
            <a:off x="1811046" y="201381"/>
            <a:ext cx="2663299" cy="3962246"/>
          </a:xfrm>
          <a:prstGeom prst="rect">
            <a:avLst/>
          </a:prstGeom>
          <a:noFill/>
          <a:ln>
            <a:noFill/>
          </a:ln>
        </p:spPr>
      </p:pic>
      <p:pic>
        <p:nvPicPr>
          <p:cNvPr id="3" name="Billede 2" descr="Billedet indeholder sandsynligvis: hus, himmel, plante, trÃ¦ og friluftsliv"/>
          <p:cNvPicPr/>
          <p:nvPr/>
        </p:nvPicPr>
        <p:blipFill>
          <a:blip r:embed="rId3">
            <a:extLst>
              <a:ext uri="{28A0092B-C50C-407E-A947-70E740481C1C}">
                <a14:useLocalDpi xmlns:a14="http://schemas.microsoft.com/office/drawing/2010/main" val="0"/>
              </a:ext>
            </a:extLst>
          </a:blip>
          <a:srcRect/>
          <a:stretch>
            <a:fillRect/>
          </a:stretch>
        </p:blipFill>
        <p:spPr bwMode="auto">
          <a:xfrm>
            <a:off x="4057095" y="201381"/>
            <a:ext cx="2728860" cy="3962245"/>
          </a:xfrm>
          <a:prstGeom prst="rect">
            <a:avLst/>
          </a:prstGeom>
          <a:noFill/>
          <a:ln>
            <a:noFill/>
          </a:ln>
        </p:spPr>
      </p:pic>
      <p:pic>
        <p:nvPicPr>
          <p:cNvPr id="4" name="Billede 3" descr="Die größten Baufehler aller Zeitens billede."/>
          <p:cNvPicPr/>
          <p:nvPr/>
        </p:nvPicPr>
        <p:blipFill>
          <a:blip r:embed="rId4">
            <a:extLst>
              <a:ext uri="{28A0092B-C50C-407E-A947-70E740481C1C}">
                <a14:useLocalDpi xmlns:a14="http://schemas.microsoft.com/office/drawing/2010/main" val="0"/>
              </a:ext>
            </a:extLst>
          </a:blip>
          <a:srcRect/>
          <a:stretch>
            <a:fillRect/>
          </a:stretch>
        </p:blipFill>
        <p:spPr bwMode="auto">
          <a:xfrm>
            <a:off x="5672647" y="201382"/>
            <a:ext cx="2477054" cy="3962245"/>
          </a:xfrm>
          <a:prstGeom prst="rect">
            <a:avLst/>
          </a:prstGeom>
          <a:noFill/>
          <a:ln>
            <a:noFill/>
          </a:ln>
        </p:spPr>
      </p:pic>
      <p:pic>
        <p:nvPicPr>
          <p:cNvPr id="5" name="Billede 4"/>
          <p:cNvPicPr/>
          <p:nvPr/>
        </p:nvPicPr>
        <p:blipFill>
          <a:blip r:embed="rId5"/>
          <a:stretch>
            <a:fillRect/>
          </a:stretch>
        </p:blipFill>
        <p:spPr>
          <a:xfrm>
            <a:off x="7314975" y="201380"/>
            <a:ext cx="2974245" cy="3962245"/>
          </a:xfrm>
          <a:prstGeom prst="rect">
            <a:avLst/>
          </a:prstGeom>
        </p:spPr>
      </p:pic>
      <p:pic>
        <p:nvPicPr>
          <p:cNvPr id="6" name="Billede 5" descr="https://scontent-arn2-1.xx.fbcdn.net/v/t1.0-0/p480x480/15871546_613991812124927_4301687936559856802_n.jpg?oh=ee8188ba0612c007ef57531ad172ddf9&amp;oe=59075622"/>
          <p:cNvPicPr/>
          <p:nvPr/>
        </p:nvPicPr>
        <p:blipFill>
          <a:blip r:embed="rId6">
            <a:extLst>
              <a:ext uri="{28A0092B-C50C-407E-A947-70E740481C1C}">
                <a14:useLocalDpi xmlns:a14="http://schemas.microsoft.com/office/drawing/2010/main" val="0"/>
              </a:ext>
            </a:extLst>
          </a:blip>
          <a:srcRect/>
          <a:stretch>
            <a:fillRect/>
          </a:stretch>
        </p:blipFill>
        <p:spPr bwMode="auto">
          <a:xfrm>
            <a:off x="9232777" y="201382"/>
            <a:ext cx="2959223" cy="3962244"/>
          </a:xfrm>
          <a:prstGeom prst="rect">
            <a:avLst/>
          </a:prstGeom>
          <a:noFill/>
          <a:ln>
            <a:noFill/>
          </a:ln>
        </p:spPr>
      </p:pic>
      <p:pic>
        <p:nvPicPr>
          <p:cNvPr id="7" name="Billede 6" descr="C:\Users\mipe\Desktop\GF 2 AM\FB_IMG_1424972528212.jpg"/>
          <p:cNvPicPr/>
          <p:nvPr/>
        </p:nvPicPr>
        <p:blipFill>
          <a:blip r:embed="rId7">
            <a:extLst>
              <a:ext uri="{28A0092B-C50C-407E-A947-70E740481C1C}">
                <a14:useLocalDpi xmlns:a14="http://schemas.microsoft.com/office/drawing/2010/main" val="0"/>
              </a:ext>
            </a:extLst>
          </a:blip>
          <a:srcRect/>
          <a:stretch>
            <a:fillRect/>
          </a:stretch>
        </p:blipFill>
        <p:spPr bwMode="auto">
          <a:xfrm>
            <a:off x="1830464" y="3146024"/>
            <a:ext cx="2643881" cy="3592127"/>
          </a:xfrm>
          <a:prstGeom prst="rect">
            <a:avLst/>
          </a:prstGeom>
          <a:noFill/>
          <a:ln>
            <a:noFill/>
          </a:ln>
        </p:spPr>
      </p:pic>
      <p:pic>
        <p:nvPicPr>
          <p:cNvPr id="8" name="Billede 7" descr="Ingen tilgÃ¦ngelig billedbeskrivelse."/>
          <p:cNvPicPr/>
          <p:nvPr/>
        </p:nvPicPr>
        <p:blipFill>
          <a:blip r:embed="rId8">
            <a:extLst>
              <a:ext uri="{28A0092B-C50C-407E-A947-70E740481C1C}">
                <a14:useLocalDpi xmlns:a14="http://schemas.microsoft.com/office/drawing/2010/main" val="0"/>
              </a:ext>
            </a:extLst>
          </a:blip>
          <a:srcRect/>
          <a:stretch>
            <a:fillRect/>
          </a:stretch>
        </p:blipFill>
        <p:spPr bwMode="auto">
          <a:xfrm>
            <a:off x="3479820" y="3146022"/>
            <a:ext cx="3071902" cy="3592127"/>
          </a:xfrm>
          <a:prstGeom prst="rect">
            <a:avLst/>
          </a:prstGeom>
          <a:noFill/>
          <a:ln>
            <a:noFill/>
          </a:ln>
        </p:spPr>
      </p:pic>
      <p:pic>
        <p:nvPicPr>
          <p:cNvPr id="9" name="Billede 8" descr="Billedet indeholder sandsynligvis: en eller flere personer og folk, der stÃ¥r"/>
          <p:cNvPicPr/>
          <p:nvPr/>
        </p:nvPicPr>
        <p:blipFill>
          <a:blip r:embed="rId9">
            <a:extLst>
              <a:ext uri="{28A0092B-C50C-407E-A947-70E740481C1C}">
                <a14:useLocalDpi xmlns:a14="http://schemas.microsoft.com/office/drawing/2010/main" val="0"/>
              </a:ext>
            </a:extLst>
          </a:blip>
          <a:srcRect/>
          <a:stretch>
            <a:fillRect/>
          </a:stretch>
        </p:blipFill>
        <p:spPr bwMode="auto">
          <a:xfrm>
            <a:off x="5681525" y="3146021"/>
            <a:ext cx="2681055" cy="3592127"/>
          </a:xfrm>
          <a:prstGeom prst="rect">
            <a:avLst/>
          </a:prstGeom>
          <a:noFill/>
          <a:ln>
            <a:noFill/>
          </a:ln>
        </p:spPr>
      </p:pic>
      <p:pic>
        <p:nvPicPr>
          <p:cNvPr id="11" name="Billede 10" descr="Ingen tilgÃ¦ngelig billedbeskrivelse."/>
          <p:cNvPicPr/>
          <p:nvPr/>
        </p:nvPicPr>
        <p:blipFill>
          <a:blip r:embed="rId10">
            <a:extLst>
              <a:ext uri="{28A0092B-C50C-407E-A947-70E740481C1C}">
                <a14:useLocalDpi xmlns:a14="http://schemas.microsoft.com/office/drawing/2010/main" val="0"/>
              </a:ext>
            </a:extLst>
          </a:blip>
          <a:srcRect/>
          <a:stretch>
            <a:fillRect/>
          </a:stretch>
        </p:blipFill>
        <p:spPr bwMode="auto">
          <a:xfrm>
            <a:off x="8362580" y="2814730"/>
            <a:ext cx="3515787" cy="3923418"/>
          </a:xfrm>
          <a:prstGeom prst="rect">
            <a:avLst/>
          </a:prstGeom>
          <a:noFill/>
          <a:ln>
            <a:noFill/>
          </a:ln>
        </p:spPr>
      </p:pic>
      <p:pic>
        <p:nvPicPr>
          <p:cNvPr id="12" name="Billede 11" descr="Billedet indeholder sandsynligvis: en eller flere personer, folk, der sidder, friluftsliv og natur">
            <a:hlinkClick r:id="rId11"/>
          </p:cNvPr>
          <p:cNvPicPr/>
          <p:nvPr/>
        </p:nvPicPr>
        <p:blipFill>
          <a:blip r:embed="rId12">
            <a:extLst>
              <a:ext uri="{28A0092B-C50C-407E-A947-70E740481C1C}">
                <a14:useLocalDpi xmlns:a14="http://schemas.microsoft.com/office/drawing/2010/main" val="0"/>
              </a:ext>
            </a:extLst>
          </a:blip>
          <a:srcRect/>
          <a:stretch>
            <a:fillRect/>
          </a:stretch>
        </p:blipFill>
        <p:spPr bwMode="auto">
          <a:xfrm>
            <a:off x="3035935" y="368935"/>
            <a:ext cx="6120130" cy="6120130"/>
          </a:xfrm>
          <a:prstGeom prst="rect">
            <a:avLst/>
          </a:prstGeom>
          <a:noFill/>
          <a:ln>
            <a:noFill/>
          </a:ln>
        </p:spPr>
      </p:pic>
    </p:spTree>
    <p:extLst>
      <p:ext uri="{BB962C8B-B14F-4D97-AF65-F5344CB8AC3E}">
        <p14:creationId xmlns:p14="http://schemas.microsoft.com/office/powerpoint/2010/main" val="249275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heel(1)">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20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90"/>
                                          </p:val>
                                        </p:tav>
                                        <p:tav tm="100000">
                                          <p:val>
                                            <p:fltVal val="0"/>
                                          </p:val>
                                        </p:tav>
                                      </p:tavLst>
                                    </p:anim>
                                    <p:animEffect transition="in" filter="fade">
                                      <p:cBhvr>
                                        <p:cTn id="5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sz="2700" b="1" dirty="0">
                <a:solidFill>
                  <a:srgbClr val="FF0000"/>
                </a:solidFill>
              </a:rPr>
              <a:t>Lovpligtig eftersyn af tekniske hjælpemidler</a:t>
            </a:r>
            <a:br>
              <a:rPr lang="da-DK" dirty="0"/>
            </a:br>
            <a:endParaRPr lang="da-DK" dirty="0"/>
          </a:p>
        </p:txBody>
      </p:sp>
      <p:sp>
        <p:nvSpPr>
          <p:cNvPr id="3" name="Pladsholder til indhold 2"/>
          <p:cNvSpPr>
            <a:spLocks noGrp="1"/>
          </p:cNvSpPr>
          <p:nvPr>
            <p:ph idx="1"/>
          </p:nvPr>
        </p:nvSpPr>
        <p:spPr>
          <a:xfrm>
            <a:off x="6323012" y="994299"/>
            <a:ext cx="5181600" cy="4866752"/>
          </a:xfrm>
        </p:spPr>
        <p:txBody>
          <a:bodyPr/>
          <a:lstStyle/>
          <a:p>
            <a:r>
              <a:rPr lang="da-DK" dirty="0"/>
              <a:t>1. Eftersyn foretaget af en sagkyndig – </a:t>
            </a:r>
            <a:r>
              <a:rPr lang="da-DK" dirty="0" err="1"/>
              <a:t>dvs</a:t>
            </a:r>
            <a:r>
              <a:rPr lang="da-DK" dirty="0"/>
              <a:t> en person, der er i stand til at identificere fejl, ulovlighed og mangler. </a:t>
            </a:r>
          </a:p>
          <a:p>
            <a:r>
              <a:rPr lang="da-DK" dirty="0"/>
              <a:t>2. Eftersyn foretaget af en særlig sagkyndig – det drejer sig fx om grej, der er hydraulik, hejs eller spil i (fx. garageporte, maskiner med bremser, taljer, faldsikring </a:t>
            </a:r>
            <a:r>
              <a:rPr lang="da-DK" dirty="0" err="1"/>
              <a:t>osv</a:t>
            </a:r>
            <a:r>
              <a:rPr lang="da-DK" dirty="0"/>
              <a:t>)</a:t>
            </a:r>
            <a:br>
              <a:rPr lang="da-DK" dirty="0"/>
            </a:br>
            <a:endParaRPr lang="da-DK" dirty="0"/>
          </a:p>
        </p:txBody>
      </p:sp>
      <p:sp>
        <p:nvSpPr>
          <p:cNvPr id="4" name="Pladsholder til tekst 3"/>
          <p:cNvSpPr>
            <a:spLocks noGrp="1"/>
          </p:cNvSpPr>
          <p:nvPr>
            <p:ph type="body" sz="half" idx="2"/>
          </p:nvPr>
        </p:nvSpPr>
        <p:spPr/>
        <p:txBody>
          <a:bodyPr/>
          <a:lstStyle/>
          <a:p>
            <a:r>
              <a:rPr lang="da-DK" sz="2000" b="1" dirty="0"/>
              <a:t>ALLE tekniske hjælpemidler (alt fra kaffemaskiner, ledninger, stiger og til gravemaskiner) skal efterses efter leverandørens anvisning – eller mindst 1 gang årligt.</a:t>
            </a:r>
          </a:p>
          <a:p>
            <a:r>
              <a:rPr lang="da-DK" sz="2000" b="1" dirty="0"/>
              <a:t>OG der skal laves en dokumentation (fx en logbog) over eftersynet.</a:t>
            </a:r>
          </a:p>
          <a:p>
            <a:endParaRPr lang="da-DK" dirty="0"/>
          </a:p>
        </p:txBody>
      </p:sp>
      <p:sp>
        <p:nvSpPr>
          <p:cNvPr id="5" name="Tekstboks 4"/>
          <p:cNvSpPr txBox="1"/>
          <p:nvPr/>
        </p:nvSpPr>
        <p:spPr>
          <a:xfrm>
            <a:off x="6542843" y="612559"/>
            <a:ext cx="2823099" cy="369332"/>
          </a:xfrm>
          <a:prstGeom prst="rect">
            <a:avLst/>
          </a:prstGeom>
          <a:noFill/>
        </p:spPr>
        <p:txBody>
          <a:bodyPr wrap="square" rtlCol="0">
            <a:spAutoFit/>
          </a:bodyPr>
          <a:lstStyle/>
          <a:p>
            <a:r>
              <a:rPr lang="da-DK" dirty="0"/>
              <a:t>Der er to typer eftersyn:</a:t>
            </a:r>
          </a:p>
        </p:txBody>
      </p:sp>
      <p:pic>
        <p:nvPicPr>
          <p:cNvPr id="16386" name="Picture 2" descr="https://www.maskinsikkerhed.dk/wp-content/uploads/2017/03/maskin-logo-1.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932" y="5779656"/>
            <a:ext cx="2381250" cy="314326"/>
          </a:xfrm>
          <a:prstGeom prst="rect">
            <a:avLst/>
          </a:prstGeom>
          <a:noFill/>
          <a:extLst>
            <a:ext uri="{909E8E84-426E-40DD-AFC4-6F175D3DCCD1}">
              <a14:hiddenFill xmlns:a14="http://schemas.microsoft.com/office/drawing/2010/main">
                <a:solidFill>
                  <a:srgbClr val="FFFFFF"/>
                </a:solidFill>
              </a14:hiddenFill>
            </a:ext>
          </a:extLst>
        </p:spPr>
      </p:pic>
      <p:sp>
        <p:nvSpPr>
          <p:cNvPr id="6" name="Tekstboks 5"/>
          <p:cNvSpPr txBox="1"/>
          <p:nvPr/>
        </p:nvSpPr>
        <p:spPr>
          <a:xfrm>
            <a:off x="6249880" y="5442012"/>
            <a:ext cx="3541354" cy="369332"/>
          </a:xfrm>
          <a:prstGeom prst="rect">
            <a:avLst/>
          </a:prstGeom>
          <a:noFill/>
        </p:spPr>
        <p:txBody>
          <a:bodyPr wrap="none" rtlCol="0">
            <a:spAutoFit/>
          </a:bodyPr>
          <a:lstStyle/>
          <a:p>
            <a:r>
              <a:rPr lang="da-DK" dirty="0"/>
              <a:t>Læs mere på Maskinsikkerhed</a:t>
            </a:r>
          </a:p>
        </p:txBody>
      </p:sp>
    </p:spTree>
    <p:extLst>
      <p:ext uri="{BB962C8B-B14F-4D97-AF65-F5344CB8AC3E}">
        <p14:creationId xmlns:p14="http://schemas.microsoft.com/office/powerpoint/2010/main" val="101019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p:cTn id="28"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 calcmode="lin" valueType="num">
                                      <p:cBhvr>
                                        <p:cTn id="36"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7"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8"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9" dur="1000"/>
                                        <p:tgtEl>
                                          <p:spTgt spid="3">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6386"/>
                                        </p:tgtEl>
                                        <p:attrNameLst>
                                          <p:attrName>style.visibility</p:attrName>
                                        </p:attrNameLst>
                                      </p:cBhvr>
                                      <p:to>
                                        <p:strVal val="visible"/>
                                      </p:to>
                                    </p:set>
                                    <p:anim calcmode="lin" valueType="num">
                                      <p:cBhvr>
                                        <p:cTn id="44" dur="500" fill="hold"/>
                                        <p:tgtEl>
                                          <p:spTgt spid="16386"/>
                                        </p:tgtEl>
                                        <p:attrNameLst>
                                          <p:attrName>ppt_w</p:attrName>
                                        </p:attrNameLst>
                                      </p:cBhvr>
                                      <p:tavLst>
                                        <p:tav tm="0">
                                          <p:val>
                                            <p:fltVal val="0"/>
                                          </p:val>
                                        </p:tav>
                                        <p:tav tm="100000">
                                          <p:val>
                                            <p:strVal val="#ppt_w"/>
                                          </p:val>
                                        </p:tav>
                                      </p:tavLst>
                                    </p:anim>
                                    <p:anim calcmode="lin" valueType="num">
                                      <p:cBhvr>
                                        <p:cTn id="45" dur="500" fill="hold"/>
                                        <p:tgtEl>
                                          <p:spTgt spid="16386"/>
                                        </p:tgtEl>
                                        <p:attrNameLst>
                                          <p:attrName>ppt_h</p:attrName>
                                        </p:attrNameLst>
                                      </p:cBhvr>
                                      <p:tavLst>
                                        <p:tav tm="0">
                                          <p:val>
                                            <p:fltVal val="0"/>
                                          </p:val>
                                        </p:tav>
                                        <p:tav tm="100000">
                                          <p:val>
                                            <p:strVal val="#ppt_h"/>
                                          </p:val>
                                        </p:tav>
                                      </p:tavLst>
                                    </p:anim>
                                    <p:animEffect transition="in" filter="fade">
                                      <p:cBhvr>
                                        <p:cTn id="46" dur="500"/>
                                        <p:tgtEl>
                                          <p:spTgt spid="1638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2304" y="675812"/>
            <a:ext cx="732472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0279" y="3537012"/>
            <a:ext cx="82867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9995" y="5678612"/>
            <a:ext cx="2787034" cy="55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46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wheel(1)">
                                      <p:cBhvr>
                                        <p:cTn id="7" dur="20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randombar(horizontal)">
                                      <p:cBhvr>
                                        <p:cTn id="12"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49949" y="609600"/>
            <a:ext cx="8393926" cy="1281344"/>
          </a:xfrm>
        </p:spPr>
        <p:txBody>
          <a:bodyPr/>
          <a:lstStyle/>
          <a:p>
            <a:r>
              <a:rPr lang="da-DK" dirty="0"/>
              <a:t>Bevægeapparatet </a:t>
            </a:r>
          </a:p>
        </p:txBody>
      </p:sp>
      <p:sp>
        <p:nvSpPr>
          <p:cNvPr id="3" name="Pladsholder til tekst 2"/>
          <p:cNvSpPr>
            <a:spLocks noGrp="1"/>
          </p:cNvSpPr>
          <p:nvPr>
            <p:ph type="body" sz="quarter" idx="13"/>
          </p:nvPr>
        </p:nvSpPr>
        <p:spPr>
          <a:xfrm>
            <a:off x="2589212" y="1908699"/>
            <a:ext cx="3376582" cy="923278"/>
          </a:xfrm>
        </p:spPr>
        <p:txBody>
          <a:bodyPr/>
          <a:lstStyle/>
          <a:p>
            <a:r>
              <a:rPr lang="da-DK" b="1" dirty="0"/>
              <a:t>Muskel skelet dele</a:t>
            </a:r>
          </a:p>
          <a:p>
            <a:endParaRPr lang="da-DK" dirty="0"/>
          </a:p>
        </p:txBody>
      </p:sp>
      <p:sp>
        <p:nvSpPr>
          <p:cNvPr id="4" name="Pladsholder til tekst 3"/>
          <p:cNvSpPr>
            <a:spLocks noGrp="1"/>
          </p:cNvSpPr>
          <p:nvPr>
            <p:ph type="body" sz="half" idx="2"/>
          </p:nvPr>
        </p:nvSpPr>
        <p:spPr>
          <a:xfrm>
            <a:off x="6161103" y="2166150"/>
            <a:ext cx="1433959" cy="443885"/>
          </a:xfrm>
        </p:spPr>
        <p:txBody>
          <a:bodyPr>
            <a:normAutofit/>
          </a:bodyPr>
          <a:lstStyle/>
          <a:p>
            <a:r>
              <a:rPr lang="da-DK" sz="2000" b="1" dirty="0"/>
              <a:t>Løft rigtigt</a:t>
            </a:r>
          </a:p>
        </p:txBody>
      </p:sp>
      <p:pic>
        <p:nvPicPr>
          <p:cNvPr id="13314"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8110" y="2416226"/>
            <a:ext cx="2332263" cy="831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descr="Billedresultat for Løft rigtig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5062" y="2166150"/>
            <a:ext cx="2938305" cy="31614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hlinkClick r:id="rId6"/>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8110" y="4476861"/>
            <a:ext cx="2332263" cy="831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boks 4"/>
          <p:cNvSpPr txBox="1"/>
          <p:nvPr/>
        </p:nvSpPr>
        <p:spPr>
          <a:xfrm>
            <a:off x="2648110" y="3879542"/>
            <a:ext cx="1491449" cy="400110"/>
          </a:xfrm>
          <a:prstGeom prst="rect">
            <a:avLst/>
          </a:prstGeom>
          <a:noFill/>
        </p:spPr>
        <p:txBody>
          <a:bodyPr wrap="square" rtlCol="0">
            <a:spAutoFit/>
          </a:bodyPr>
          <a:lstStyle/>
          <a:p>
            <a:r>
              <a:rPr lang="da-DK" sz="2000" b="1" dirty="0">
                <a:solidFill>
                  <a:schemeClr val="accent1"/>
                </a:solidFill>
              </a:rPr>
              <a:t>Vaner</a:t>
            </a:r>
          </a:p>
        </p:txBody>
      </p:sp>
    </p:spTree>
    <p:extLst>
      <p:ext uri="{BB962C8B-B14F-4D97-AF65-F5344CB8AC3E}">
        <p14:creationId xmlns:p14="http://schemas.microsoft.com/office/powerpoint/2010/main" val="108326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wipe(down)">
                                      <p:cBhvr>
                                        <p:cTn id="12" dur="500"/>
                                        <p:tgtEl>
                                          <p:spTgt spid="133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heel(1)">
                                      <p:cBhvr>
                                        <p:cTn id="27" dur="20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3316"/>
                                        </p:tgtEl>
                                        <p:attrNameLst>
                                          <p:attrName>style.visibility</p:attrName>
                                        </p:attrNameLst>
                                      </p:cBhvr>
                                      <p:to>
                                        <p:strVal val="visible"/>
                                      </p:to>
                                    </p:set>
                                    <p:anim calcmode="lin" valueType="num">
                                      <p:cBhvr>
                                        <p:cTn id="32" dur="1000" fill="hold"/>
                                        <p:tgtEl>
                                          <p:spTgt spid="13316"/>
                                        </p:tgtEl>
                                        <p:attrNameLst>
                                          <p:attrName>ppt_w</p:attrName>
                                        </p:attrNameLst>
                                      </p:cBhvr>
                                      <p:tavLst>
                                        <p:tav tm="0">
                                          <p:val>
                                            <p:fltVal val="0"/>
                                          </p:val>
                                        </p:tav>
                                        <p:tav tm="100000">
                                          <p:val>
                                            <p:strVal val="#ppt_w"/>
                                          </p:val>
                                        </p:tav>
                                      </p:tavLst>
                                    </p:anim>
                                    <p:anim calcmode="lin" valueType="num">
                                      <p:cBhvr>
                                        <p:cTn id="33" dur="1000" fill="hold"/>
                                        <p:tgtEl>
                                          <p:spTgt spid="13316"/>
                                        </p:tgtEl>
                                        <p:attrNameLst>
                                          <p:attrName>ppt_h</p:attrName>
                                        </p:attrNameLst>
                                      </p:cBhvr>
                                      <p:tavLst>
                                        <p:tav tm="0">
                                          <p:val>
                                            <p:fltVal val="0"/>
                                          </p:val>
                                        </p:tav>
                                        <p:tav tm="100000">
                                          <p:val>
                                            <p:strVal val="#ppt_h"/>
                                          </p:val>
                                        </p:tav>
                                      </p:tavLst>
                                    </p:anim>
                                    <p:anim calcmode="lin" valueType="num">
                                      <p:cBhvr>
                                        <p:cTn id="34" dur="1000" fill="hold"/>
                                        <p:tgtEl>
                                          <p:spTgt spid="13316"/>
                                        </p:tgtEl>
                                        <p:attrNameLst>
                                          <p:attrName>style.rotation</p:attrName>
                                        </p:attrNameLst>
                                      </p:cBhvr>
                                      <p:tavLst>
                                        <p:tav tm="0">
                                          <p:val>
                                            <p:fltVal val="90"/>
                                          </p:val>
                                        </p:tav>
                                        <p:tav tm="100000">
                                          <p:val>
                                            <p:fltVal val="0"/>
                                          </p:val>
                                        </p:tav>
                                      </p:tavLst>
                                    </p:anim>
                                    <p:animEffect transition="in" filter="fade">
                                      <p:cBhvr>
                                        <p:cTn id="35" dur="1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0C54490-34E5-4475-9310-D3EE999D7765}"/>
              </a:ext>
            </a:extLst>
          </p:cNvPr>
          <p:cNvSpPr>
            <a:spLocks noGrp="1" noChangeArrowheads="1"/>
          </p:cNvSpPr>
          <p:nvPr>
            <p:ph type="ctrTitle"/>
          </p:nvPr>
        </p:nvSpPr>
        <p:spPr>
          <a:xfrm>
            <a:off x="3428076" y="260351"/>
            <a:ext cx="7917585" cy="1152525"/>
          </a:xfrm>
        </p:spPr>
        <p:txBody>
          <a:bodyPr anchor="ctr"/>
          <a:lstStyle/>
          <a:p>
            <a:r>
              <a:rPr lang="da-DK" altLang="da-DK" sz="4400" b="1" dirty="0">
                <a:solidFill>
                  <a:srgbClr val="FF0000"/>
                </a:solidFill>
              </a:rPr>
              <a:t>Personlige værnemidler</a:t>
            </a:r>
          </a:p>
        </p:txBody>
      </p:sp>
      <p:pic>
        <p:nvPicPr>
          <p:cNvPr id="3075" name="Picture 3" descr="auto0">
            <a:extLst>
              <a:ext uri="{FF2B5EF4-FFF2-40B4-BE49-F238E27FC236}">
                <a16:creationId xmlns:a16="http://schemas.microsoft.com/office/drawing/2014/main" id="{B9F52C17-AB78-4B9D-8CD3-8F5B6E3576FF}"/>
              </a:ext>
            </a:extLst>
          </p:cNvPr>
          <p:cNvPicPr>
            <a:picLocks noGrp="1" noChangeAspect="1" noChangeArrowheads="1"/>
          </p:cNvPicPr>
          <p:nvPr>
            <p:ph type="subTitle" idx="1"/>
          </p:nvPr>
        </p:nvPicPr>
        <p:blipFill>
          <a:blip r:embed="rId2">
            <a:extLst>
              <a:ext uri="{28A0092B-C50C-407E-A947-70E740481C1C}">
                <a14:useLocalDpi xmlns:a14="http://schemas.microsoft.com/office/drawing/2010/main" val="0"/>
              </a:ext>
            </a:extLst>
          </a:blip>
          <a:srcRect/>
          <a:stretch>
            <a:fillRect/>
          </a:stretch>
        </p:blipFill>
        <p:spPr>
          <a:xfrm>
            <a:off x="3428076" y="2290978"/>
            <a:ext cx="6408738" cy="3433762"/>
          </a:xfrm>
          <a:noFill/>
          <a:ln/>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56CEC85-943B-4BBF-98D6-6F4B759EFA1D}"/>
              </a:ext>
            </a:extLst>
          </p:cNvPr>
          <p:cNvSpPr>
            <a:spLocks noGrp="1" noChangeArrowheads="1"/>
          </p:cNvSpPr>
          <p:nvPr>
            <p:ph type="title"/>
          </p:nvPr>
        </p:nvSpPr>
        <p:spPr>
          <a:noFill/>
          <a:ln/>
        </p:spPr>
        <p:txBody>
          <a:bodyPr/>
          <a:lstStyle/>
          <a:p>
            <a:r>
              <a:rPr lang="da-DK" altLang="da-DK" dirty="0"/>
              <a:t>Hvad er Personlige værnemidler?</a:t>
            </a:r>
          </a:p>
        </p:txBody>
      </p:sp>
      <p:sp>
        <p:nvSpPr>
          <p:cNvPr id="4099" name="Rectangle 3">
            <a:extLst>
              <a:ext uri="{FF2B5EF4-FFF2-40B4-BE49-F238E27FC236}">
                <a16:creationId xmlns:a16="http://schemas.microsoft.com/office/drawing/2014/main" id="{ED8A1938-AED7-449B-9A2B-8450EF48F28C}"/>
              </a:ext>
            </a:extLst>
          </p:cNvPr>
          <p:cNvSpPr>
            <a:spLocks noGrp="1" noChangeArrowheads="1"/>
          </p:cNvSpPr>
          <p:nvPr>
            <p:ph type="body" sz="half" idx="2"/>
          </p:nvPr>
        </p:nvSpPr>
        <p:spPr>
          <a:xfrm>
            <a:off x="1919288" y="1376039"/>
            <a:ext cx="4747842" cy="5481961"/>
          </a:xfrm>
        </p:spPr>
        <p:txBody>
          <a:bodyPr>
            <a:normAutofit lnSpcReduction="10000"/>
          </a:bodyPr>
          <a:lstStyle/>
          <a:p>
            <a:r>
              <a:rPr lang="da-DK" altLang="da-DK" sz="2400" dirty="0"/>
              <a:t>Beskyttelsseshjelm</a:t>
            </a:r>
          </a:p>
          <a:p>
            <a:r>
              <a:rPr lang="da-DK" altLang="da-DK" sz="2400" dirty="0"/>
              <a:t>Øjenværn</a:t>
            </a:r>
          </a:p>
          <a:p>
            <a:r>
              <a:rPr lang="da-DK" altLang="da-DK" sz="2400" dirty="0"/>
              <a:t>Høreværn</a:t>
            </a:r>
          </a:p>
          <a:p>
            <a:r>
              <a:rPr lang="da-DK" altLang="da-DK" sz="2400" dirty="0"/>
              <a:t>Åndedrætsværn/ ansigtsmasker</a:t>
            </a:r>
          </a:p>
          <a:p>
            <a:r>
              <a:rPr lang="da-DK" altLang="da-DK" sz="2400" dirty="0"/>
              <a:t>Handsker</a:t>
            </a:r>
          </a:p>
          <a:p>
            <a:r>
              <a:rPr lang="da-DK" altLang="da-DK" sz="2400" dirty="0"/>
              <a:t>Beskyttelsesdragt</a:t>
            </a:r>
          </a:p>
          <a:p>
            <a:r>
              <a:rPr lang="da-DK" altLang="da-DK" sz="2400" dirty="0"/>
              <a:t>Sikkerhedsfodtøj/ fodværn</a:t>
            </a:r>
          </a:p>
          <a:p>
            <a:r>
              <a:rPr lang="da-DK" altLang="da-DK" sz="2400" dirty="0"/>
              <a:t>Faldsikring</a:t>
            </a:r>
          </a:p>
          <a:p>
            <a:r>
              <a:rPr lang="da-DK" altLang="da-DK" sz="2400" dirty="0"/>
              <a:t>Knæpuder</a:t>
            </a:r>
          </a:p>
          <a:p>
            <a:r>
              <a:rPr lang="da-DK" sz="2400" dirty="0"/>
              <a:t>Det vil sige alt det vi ikke deler med andre.</a:t>
            </a:r>
          </a:p>
          <a:p>
            <a:endParaRPr lang="da-DK" altLang="da-DK" sz="2400" dirty="0"/>
          </a:p>
          <a:p>
            <a:endParaRPr lang="da-DK" altLang="da-DK" sz="2400" dirty="0"/>
          </a:p>
          <a:p>
            <a:endParaRPr lang="da-DK" altLang="da-DK" sz="2400" dirty="0"/>
          </a:p>
        </p:txBody>
      </p:sp>
      <p:grpSp>
        <p:nvGrpSpPr>
          <p:cNvPr id="4100" name="Group 4">
            <a:extLst>
              <a:ext uri="{FF2B5EF4-FFF2-40B4-BE49-F238E27FC236}">
                <a16:creationId xmlns:a16="http://schemas.microsoft.com/office/drawing/2014/main" id="{106B10E4-C299-44CB-AEE5-AA7F0038A046}"/>
              </a:ext>
            </a:extLst>
          </p:cNvPr>
          <p:cNvGrpSpPr>
            <a:grpSpLocks noChangeAspect="1"/>
          </p:cNvGrpSpPr>
          <p:nvPr/>
        </p:nvGrpSpPr>
        <p:grpSpPr bwMode="auto">
          <a:xfrm>
            <a:off x="7963269" y="1989139"/>
            <a:ext cx="1811045" cy="3724275"/>
            <a:chOff x="3878" y="1480"/>
            <a:chExt cx="671" cy="2119"/>
          </a:xfrm>
        </p:grpSpPr>
        <p:sp>
          <p:nvSpPr>
            <p:cNvPr id="4101" name="AutoShape 5">
              <a:extLst>
                <a:ext uri="{FF2B5EF4-FFF2-40B4-BE49-F238E27FC236}">
                  <a16:creationId xmlns:a16="http://schemas.microsoft.com/office/drawing/2014/main" id="{47A03989-9D43-4C11-A09F-E89CB29DF842}"/>
                </a:ext>
              </a:extLst>
            </p:cNvPr>
            <p:cNvSpPr>
              <a:spLocks noChangeAspect="1" noChangeArrowheads="1" noTextEdit="1"/>
            </p:cNvSpPr>
            <p:nvPr/>
          </p:nvSpPr>
          <p:spPr bwMode="auto">
            <a:xfrm>
              <a:off x="3878" y="1480"/>
              <a:ext cx="671" cy="2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p>
          </p:txBody>
        </p:sp>
        <p:pic>
          <p:nvPicPr>
            <p:cNvPr id="4102" name="Picture 6">
              <a:extLst>
                <a:ext uri="{FF2B5EF4-FFF2-40B4-BE49-F238E27FC236}">
                  <a16:creationId xmlns:a16="http://schemas.microsoft.com/office/drawing/2014/main" id="{8C51456F-760F-4495-9ECF-2C87A0DE61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8" y="1480"/>
              <a:ext cx="678" cy="2126"/>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2000" fill="hold"/>
                                        <p:tgtEl>
                                          <p:spTgt spid="4099">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4099">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000"/>
                            </p:stCondLst>
                            <p:childTnLst>
                              <p:par>
                                <p:cTn id="10" presetID="2" presetClass="entr" presetSubtype="9" fill="hold" grpId="0" nodeType="after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 calcmode="lin" valueType="num">
                                      <p:cBhvr additive="base">
                                        <p:cTn id="12" dur="2000" fill="hold"/>
                                        <p:tgtEl>
                                          <p:spTgt spid="4099">
                                            <p:txEl>
                                              <p:pRg st="1" end="1"/>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4099">
                                            <p:txEl>
                                              <p:pRg st="1" end="1"/>
                                            </p:txEl>
                                          </p:spTgt>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4000"/>
                            </p:stCondLst>
                            <p:childTnLst>
                              <p:par>
                                <p:cTn id="15" presetID="2" presetClass="entr" presetSubtype="9" fill="hold" grpId="0" nodeType="after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 calcmode="lin" valueType="num">
                                      <p:cBhvr additive="base">
                                        <p:cTn id="17" dur="2000" fill="hold"/>
                                        <p:tgtEl>
                                          <p:spTgt spid="4099">
                                            <p:txEl>
                                              <p:pRg st="2" end="2"/>
                                            </p:txEl>
                                          </p:spTgt>
                                        </p:tgtEl>
                                        <p:attrNameLst>
                                          <p:attrName>ppt_x</p:attrName>
                                        </p:attrNameLst>
                                      </p:cBhvr>
                                      <p:tavLst>
                                        <p:tav tm="0">
                                          <p:val>
                                            <p:strVal val="0-#ppt_w/2"/>
                                          </p:val>
                                        </p:tav>
                                        <p:tav tm="100000">
                                          <p:val>
                                            <p:strVal val="#ppt_x"/>
                                          </p:val>
                                        </p:tav>
                                      </p:tavLst>
                                    </p:anim>
                                    <p:anim calcmode="lin" valueType="num">
                                      <p:cBhvr additive="base">
                                        <p:cTn id="18" dur="2000" fill="hold"/>
                                        <p:tgtEl>
                                          <p:spTgt spid="4099">
                                            <p:txEl>
                                              <p:pRg st="2" end="2"/>
                                            </p:txEl>
                                          </p:spTgt>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6000"/>
                            </p:stCondLst>
                            <p:childTnLst>
                              <p:par>
                                <p:cTn id="20" presetID="2" presetClass="entr" presetSubtype="9" fill="hold" grpId="0" nodeType="afterEffect">
                                  <p:stCondLst>
                                    <p:cond delay="0"/>
                                  </p:stCondLst>
                                  <p:childTnLst>
                                    <p:set>
                                      <p:cBhvr>
                                        <p:cTn id="21" dur="1" fill="hold">
                                          <p:stCondLst>
                                            <p:cond delay="0"/>
                                          </p:stCondLst>
                                        </p:cTn>
                                        <p:tgtEl>
                                          <p:spTgt spid="4099">
                                            <p:txEl>
                                              <p:pRg st="3" end="3"/>
                                            </p:txEl>
                                          </p:spTgt>
                                        </p:tgtEl>
                                        <p:attrNameLst>
                                          <p:attrName>style.visibility</p:attrName>
                                        </p:attrNameLst>
                                      </p:cBhvr>
                                      <p:to>
                                        <p:strVal val="visible"/>
                                      </p:to>
                                    </p:set>
                                    <p:anim calcmode="lin" valueType="num">
                                      <p:cBhvr additive="base">
                                        <p:cTn id="22" dur="2000" fill="hold"/>
                                        <p:tgtEl>
                                          <p:spTgt spid="4099">
                                            <p:txEl>
                                              <p:pRg st="3" end="3"/>
                                            </p:txEl>
                                          </p:spTgt>
                                        </p:tgtEl>
                                        <p:attrNameLst>
                                          <p:attrName>ppt_x</p:attrName>
                                        </p:attrNameLst>
                                      </p:cBhvr>
                                      <p:tavLst>
                                        <p:tav tm="0">
                                          <p:val>
                                            <p:strVal val="0-#ppt_w/2"/>
                                          </p:val>
                                        </p:tav>
                                        <p:tav tm="100000">
                                          <p:val>
                                            <p:strVal val="#ppt_x"/>
                                          </p:val>
                                        </p:tav>
                                      </p:tavLst>
                                    </p:anim>
                                    <p:anim calcmode="lin" valueType="num">
                                      <p:cBhvr additive="base">
                                        <p:cTn id="23" dur="2000" fill="hold"/>
                                        <p:tgtEl>
                                          <p:spTgt spid="4099">
                                            <p:txEl>
                                              <p:pRg st="3" end="3"/>
                                            </p:txEl>
                                          </p:spTgt>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8000"/>
                            </p:stCondLst>
                            <p:childTnLst>
                              <p:par>
                                <p:cTn id="25" presetID="2" presetClass="entr" presetSubtype="9" fill="hold" grpId="0" nodeType="afterEffect">
                                  <p:stCondLst>
                                    <p:cond delay="0"/>
                                  </p:stCondLst>
                                  <p:childTnLst>
                                    <p:set>
                                      <p:cBhvr>
                                        <p:cTn id="26" dur="1" fill="hold">
                                          <p:stCondLst>
                                            <p:cond delay="0"/>
                                          </p:stCondLst>
                                        </p:cTn>
                                        <p:tgtEl>
                                          <p:spTgt spid="4099">
                                            <p:txEl>
                                              <p:pRg st="4" end="4"/>
                                            </p:txEl>
                                          </p:spTgt>
                                        </p:tgtEl>
                                        <p:attrNameLst>
                                          <p:attrName>style.visibility</p:attrName>
                                        </p:attrNameLst>
                                      </p:cBhvr>
                                      <p:to>
                                        <p:strVal val="visible"/>
                                      </p:to>
                                    </p:set>
                                    <p:anim calcmode="lin" valueType="num">
                                      <p:cBhvr additive="base">
                                        <p:cTn id="27" dur="2000" fill="hold"/>
                                        <p:tgtEl>
                                          <p:spTgt spid="4099">
                                            <p:txEl>
                                              <p:pRg st="4" end="4"/>
                                            </p:txEl>
                                          </p:spTgt>
                                        </p:tgtEl>
                                        <p:attrNameLst>
                                          <p:attrName>ppt_x</p:attrName>
                                        </p:attrNameLst>
                                      </p:cBhvr>
                                      <p:tavLst>
                                        <p:tav tm="0">
                                          <p:val>
                                            <p:strVal val="0-#ppt_w/2"/>
                                          </p:val>
                                        </p:tav>
                                        <p:tav tm="100000">
                                          <p:val>
                                            <p:strVal val="#ppt_x"/>
                                          </p:val>
                                        </p:tav>
                                      </p:tavLst>
                                    </p:anim>
                                    <p:anim calcmode="lin" valueType="num">
                                      <p:cBhvr additive="base">
                                        <p:cTn id="28" dur="2000" fill="hold"/>
                                        <p:tgtEl>
                                          <p:spTgt spid="4099">
                                            <p:txEl>
                                              <p:pRg st="4" end="4"/>
                                            </p:txEl>
                                          </p:spTgt>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10000"/>
                            </p:stCondLst>
                            <p:childTnLst>
                              <p:par>
                                <p:cTn id="30" presetID="2" presetClass="entr" presetSubtype="9" fill="hold" grpId="0" nodeType="afterEffect">
                                  <p:stCondLst>
                                    <p:cond delay="0"/>
                                  </p:stCondLst>
                                  <p:childTnLst>
                                    <p:set>
                                      <p:cBhvr>
                                        <p:cTn id="31" dur="1" fill="hold">
                                          <p:stCondLst>
                                            <p:cond delay="0"/>
                                          </p:stCondLst>
                                        </p:cTn>
                                        <p:tgtEl>
                                          <p:spTgt spid="4099">
                                            <p:txEl>
                                              <p:pRg st="5" end="5"/>
                                            </p:txEl>
                                          </p:spTgt>
                                        </p:tgtEl>
                                        <p:attrNameLst>
                                          <p:attrName>style.visibility</p:attrName>
                                        </p:attrNameLst>
                                      </p:cBhvr>
                                      <p:to>
                                        <p:strVal val="visible"/>
                                      </p:to>
                                    </p:set>
                                    <p:anim calcmode="lin" valueType="num">
                                      <p:cBhvr additive="base">
                                        <p:cTn id="32" dur="2000" fill="hold"/>
                                        <p:tgtEl>
                                          <p:spTgt spid="4099">
                                            <p:txEl>
                                              <p:pRg st="5" end="5"/>
                                            </p:txEl>
                                          </p:spTgt>
                                        </p:tgtEl>
                                        <p:attrNameLst>
                                          <p:attrName>ppt_x</p:attrName>
                                        </p:attrNameLst>
                                      </p:cBhvr>
                                      <p:tavLst>
                                        <p:tav tm="0">
                                          <p:val>
                                            <p:strVal val="0-#ppt_w/2"/>
                                          </p:val>
                                        </p:tav>
                                        <p:tav tm="100000">
                                          <p:val>
                                            <p:strVal val="#ppt_x"/>
                                          </p:val>
                                        </p:tav>
                                      </p:tavLst>
                                    </p:anim>
                                    <p:anim calcmode="lin" valueType="num">
                                      <p:cBhvr additive="base">
                                        <p:cTn id="33" dur="2000" fill="hold"/>
                                        <p:tgtEl>
                                          <p:spTgt spid="4099">
                                            <p:txEl>
                                              <p:pRg st="5" end="5"/>
                                            </p:txEl>
                                          </p:spTgt>
                                        </p:tgtEl>
                                        <p:attrNameLst>
                                          <p:attrName>ppt_y</p:attrName>
                                        </p:attrNameLst>
                                      </p:cBhvr>
                                      <p:tavLst>
                                        <p:tav tm="0">
                                          <p:val>
                                            <p:strVal val="0-#ppt_h/2"/>
                                          </p:val>
                                        </p:tav>
                                        <p:tav tm="100000">
                                          <p:val>
                                            <p:strVal val="#ppt_y"/>
                                          </p:val>
                                        </p:tav>
                                      </p:tavLst>
                                    </p:anim>
                                  </p:childTnLst>
                                </p:cTn>
                              </p:par>
                            </p:childTnLst>
                          </p:cTn>
                        </p:par>
                        <p:par>
                          <p:cTn id="34" fill="hold" nodeType="afterGroup">
                            <p:stCondLst>
                              <p:cond delay="12000"/>
                            </p:stCondLst>
                            <p:childTnLst>
                              <p:par>
                                <p:cTn id="35" presetID="2" presetClass="entr" presetSubtype="9" fill="hold" grpId="0" nodeType="afterEffect">
                                  <p:stCondLst>
                                    <p:cond delay="0"/>
                                  </p:stCondLst>
                                  <p:childTnLst>
                                    <p:set>
                                      <p:cBhvr>
                                        <p:cTn id="36" dur="1" fill="hold">
                                          <p:stCondLst>
                                            <p:cond delay="0"/>
                                          </p:stCondLst>
                                        </p:cTn>
                                        <p:tgtEl>
                                          <p:spTgt spid="4099">
                                            <p:txEl>
                                              <p:pRg st="6" end="6"/>
                                            </p:txEl>
                                          </p:spTgt>
                                        </p:tgtEl>
                                        <p:attrNameLst>
                                          <p:attrName>style.visibility</p:attrName>
                                        </p:attrNameLst>
                                      </p:cBhvr>
                                      <p:to>
                                        <p:strVal val="visible"/>
                                      </p:to>
                                    </p:set>
                                    <p:anim calcmode="lin" valueType="num">
                                      <p:cBhvr additive="base">
                                        <p:cTn id="37" dur="2000" fill="hold"/>
                                        <p:tgtEl>
                                          <p:spTgt spid="4099">
                                            <p:txEl>
                                              <p:pRg st="6" end="6"/>
                                            </p:txEl>
                                          </p:spTgt>
                                        </p:tgtEl>
                                        <p:attrNameLst>
                                          <p:attrName>ppt_x</p:attrName>
                                        </p:attrNameLst>
                                      </p:cBhvr>
                                      <p:tavLst>
                                        <p:tav tm="0">
                                          <p:val>
                                            <p:strVal val="0-#ppt_w/2"/>
                                          </p:val>
                                        </p:tav>
                                        <p:tav tm="100000">
                                          <p:val>
                                            <p:strVal val="#ppt_x"/>
                                          </p:val>
                                        </p:tav>
                                      </p:tavLst>
                                    </p:anim>
                                    <p:anim calcmode="lin" valueType="num">
                                      <p:cBhvr additive="base">
                                        <p:cTn id="38" dur="2000" fill="hold"/>
                                        <p:tgtEl>
                                          <p:spTgt spid="4099">
                                            <p:txEl>
                                              <p:pRg st="6" end="6"/>
                                            </p:txEl>
                                          </p:spTgt>
                                        </p:tgtEl>
                                        <p:attrNameLst>
                                          <p:attrName>ppt_y</p:attrName>
                                        </p:attrNameLst>
                                      </p:cBhvr>
                                      <p:tavLst>
                                        <p:tav tm="0">
                                          <p:val>
                                            <p:strVal val="0-#ppt_h/2"/>
                                          </p:val>
                                        </p:tav>
                                        <p:tav tm="100000">
                                          <p:val>
                                            <p:strVal val="#ppt_y"/>
                                          </p:val>
                                        </p:tav>
                                      </p:tavLst>
                                    </p:anim>
                                  </p:childTnLst>
                                </p:cTn>
                              </p:par>
                            </p:childTnLst>
                          </p:cTn>
                        </p:par>
                        <p:par>
                          <p:cTn id="39" fill="hold" nodeType="afterGroup">
                            <p:stCondLst>
                              <p:cond delay="14000"/>
                            </p:stCondLst>
                            <p:childTnLst>
                              <p:par>
                                <p:cTn id="40" presetID="2" presetClass="entr" presetSubtype="9" fill="hold" grpId="0" nodeType="afterEffect">
                                  <p:stCondLst>
                                    <p:cond delay="0"/>
                                  </p:stCondLst>
                                  <p:childTnLst>
                                    <p:set>
                                      <p:cBhvr>
                                        <p:cTn id="41" dur="1" fill="hold">
                                          <p:stCondLst>
                                            <p:cond delay="0"/>
                                          </p:stCondLst>
                                        </p:cTn>
                                        <p:tgtEl>
                                          <p:spTgt spid="4099">
                                            <p:txEl>
                                              <p:pRg st="7" end="7"/>
                                            </p:txEl>
                                          </p:spTgt>
                                        </p:tgtEl>
                                        <p:attrNameLst>
                                          <p:attrName>style.visibility</p:attrName>
                                        </p:attrNameLst>
                                      </p:cBhvr>
                                      <p:to>
                                        <p:strVal val="visible"/>
                                      </p:to>
                                    </p:set>
                                    <p:anim calcmode="lin" valueType="num">
                                      <p:cBhvr additive="base">
                                        <p:cTn id="42" dur="2000" fill="hold"/>
                                        <p:tgtEl>
                                          <p:spTgt spid="4099">
                                            <p:txEl>
                                              <p:pRg st="7" end="7"/>
                                            </p:txEl>
                                          </p:spTgt>
                                        </p:tgtEl>
                                        <p:attrNameLst>
                                          <p:attrName>ppt_x</p:attrName>
                                        </p:attrNameLst>
                                      </p:cBhvr>
                                      <p:tavLst>
                                        <p:tav tm="0">
                                          <p:val>
                                            <p:strVal val="0-#ppt_w/2"/>
                                          </p:val>
                                        </p:tav>
                                        <p:tav tm="100000">
                                          <p:val>
                                            <p:strVal val="#ppt_x"/>
                                          </p:val>
                                        </p:tav>
                                      </p:tavLst>
                                    </p:anim>
                                    <p:anim calcmode="lin" valueType="num">
                                      <p:cBhvr additive="base">
                                        <p:cTn id="43" dur="2000" fill="hold"/>
                                        <p:tgtEl>
                                          <p:spTgt spid="4099">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4099">
                                            <p:txEl>
                                              <p:pRg st="8" end="8"/>
                                            </p:txEl>
                                          </p:spTgt>
                                        </p:tgtEl>
                                        <p:attrNameLst>
                                          <p:attrName>style.visibility</p:attrName>
                                        </p:attrNameLst>
                                      </p:cBhvr>
                                      <p:to>
                                        <p:strVal val="visible"/>
                                      </p:to>
                                    </p:set>
                                    <p:anim calcmode="lin" valueType="num">
                                      <p:cBhvr additive="base">
                                        <p:cTn id="48" dur="2000" fill="hold"/>
                                        <p:tgtEl>
                                          <p:spTgt spid="4099">
                                            <p:txEl>
                                              <p:pRg st="8" end="8"/>
                                            </p:txEl>
                                          </p:spTgt>
                                        </p:tgtEl>
                                        <p:attrNameLst>
                                          <p:attrName>ppt_x</p:attrName>
                                        </p:attrNameLst>
                                      </p:cBhvr>
                                      <p:tavLst>
                                        <p:tav tm="0">
                                          <p:val>
                                            <p:strVal val="0-#ppt_w/2"/>
                                          </p:val>
                                        </p:tav>
                                        <p:tav tm="100000">
                                          <p:val>
                                            <p:strVal val="#ppt_x"/>
                                          </p:val>
                                        </p:tav>
                                      </p:tavLst>
                                    </p:anim>
                                    <p:anim calcmode="lin" valueType="num">
                                      <p:cBhvr additive="base">
                                        <p:cTn id="49" dur="2000" fill="hold"/>
                                        <p:tgtEl>
                                          <p:spTgt spid="4099">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4099">
                                            <p:txEl>
                                              <p:pRg st="9" end="9"/>
                                            </p:txEl>
                                          </p:spTgt>
                                        </p:tgtEl>
                                        <p:attrNameLst>
                                          <p:attrName>style.visibility</p:attrName>
                                        </p:attrNameLst>
                                      </p:cBhvr>
                                      <p:to>
                                        <p:strVal val="visible"/>
                                      </p:to>
                                    </p:set>
                                    <p:anim calcmode="lin" valueType="num">
                                      <p:cBhvr additive="base">
                                        <p:cTn id="54" dur="2000" fill="hold"/>
                                        <p:tgtEl>
                                          <p:spTgt spid="4099">
                                            <p:txEl>
                                              <p:pRg st="9" end="9"/>
                                            </p:txEl>
                                          </p:spTgt>
                                        </p:tgtEl>
                                        <p:attrNameLst>
                                          <p:attrName>ppt_x</p:attrName>
                                        </p:attrNameLst>
                                      </p:cBhvr>
                                      <p:tavLst>
                                        <p:tav tm="0">
                                          <p:val>
                                            <p:strVal val="0-#ppt_w/2"/>
                                          </p:val>
                                        </p:tav>
                                        <p:tav tm="100000">
                                          <p:val>
                                            <p:strVal val="#ppt_x"/>
                                          </p:val>
                                        </p:tav>
                                      </p:tavLst>
                                    </p:anim>
                                    <p:anim calcmode="lin" valueType="num">
                                      <p:cBhvr additive="base">
                                        <p:cTn id="55" dur="2000" fill="hold"/>
                                        <p:tgtEl>
                                          <p:spTgt spid="4099">
                                            <p:txEl>
                                              <p:pRg st="9" end="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0914F19-3046-4397-BF54-F3A6EEF7990E}"/>
              </a:ext>
            </a:extLst>
          </p:cNvPr>
          <p:cNvSpPr>
            <a:spLocks noGrp="1" noChangeArrowheads="1"/>
          </p:cNvSpPr>
          <p:nvPr>
            <p:ph type="title"/>
          </p:nvPr>
        </p:nvSpPr>
        <p:spPr>
          <a:xfrm>
            <a:off x="2902998" y="274638"/>
            <a:ext cx="8504808" cy="1143000"/>
          </a:xfrm>
        </p:spPr>
        <p:txBody>
          <a:bodyPr>
            <a:normAutofit/>
          </a:bodyPr>
          <a:lstStyle/>
          <a:p>
            <a:r>
              <a:rPr lang="da-DK" altLang="da-DK" sz="4000" dirty="0"/>
              <a:t>Krav til personlige værnemidler</a:t>
            </a:r>
          </a:p>
        </p:txBody>
      </p:sp>
      <p:sp>
        <p:nvSpPr>
          <p:cNvPr id="5123" name="Rectangle 3">
            <a:extLst>
              <a:ext uri="{FF2B5EF4-FFF2-40B4-BE49-F238E27FC236}">
                <a16:creationId xmlns:a16="http://schemas.microsoft.com/office/drawing/2014/main" id="{0AE57980-DA58-4E3F-A600-BFDB9D8A483E}"/>
              </a:ext>
            </a:extLst>
          </p:cNvPr>
          <p:cNvSpPr>
            <a:spLocks noGrp="1" noChangeArrowheads="1"/>
          </p:cNvSpPr>
          <p:nvPr>
            <p:ph type="body" idx="1"/>
          </p:nvPr>
        </p:nvSpPr>
        <p:spPr>
          <a:xfrm>
            <a:off x="3320249" y="2032986"/>
            <a:ext cx="5655477" cy="4093178"/>
          </a:xfrm>
        </p:spPr>
        <p:txBody>
          <a:bodyPr/>
          <a:lstStyle/>
          <a:p>
            <a:pPr>
              <a:lnSpc>
                <a:spcPct val="90000"/>
              </a:lnSpc>
            </a:pPr>
            <a:r>
              <a:rPr lang="da-DK" altLang="da-DK" dirty="0"/>
              <a:t>At det til enhver tid yder den tilsigtede beskyttelse.</a:t>
            </a:r>
          </a:p>
          <a:p>
            <a:pPr>
              <a:lnSpc>
                <a:spcPct val="90000"/>
              </a:lnSpc>
            </a:pPr>
            <a:endParaRPr lang="da-DK" altLang="da-DK" dirty="0"/>
          </a:p>
          <a:p>
            <a:pPr>
              <a:lnSpc>
                <a:spcPct val="90000"/>
              </a:lnSpc>
            </a:pPr>
            <a:r>
              <a:rPr lang="da-DK" altLang="da-DK" dirty="0"/>
              <a:t>At brugen af det ikke må medføre unødige gener.</a:t>
            </a:r>
          </a:p>
          <a:p>
            <a:pPr>
              <a:lnSpc>
                <a:spcPct val="90000"/>
              </a:lnSpc>
            </a:pPr>
            <a:endParaRPr lang="da-DK" altLang="da-DK" dirty="0"/>
          </a:p>
          <a:p>
            <a:pPr>
              <a:lnSpc>
                <a:spcPct val="90000"/>
              </a:lnSpc>
            </a:pPr>
            <a:r>
              <a:rPr lang="da-DK" altLang="da-DK" dirty="0"/>
              <a:t>At det skal være egnet til brug under de eksisterende forhold på arbejdsstedet.</a:t>
            </a:r>
          </a:p>
          <a:p>
            <a:pPr>
              <a:lnSpc>
                <a:spcPct val="90000"/>
              </a:lnSpc>
            </a:pPr>
            <a:endParaRPr lang="da-DK" altLang="da-DK"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3000" fill="hold"/>
                                        <p:tgtEl>
                                          <p:spTgt spid="5123">
                                            <p:txEl>
                                              <p:pRg st="0" end="0"/>
                                            </p:txEl>
                                          </p:spTgt>
                                        </p:tgtEl>
                                        <p:attrNameLst>
                                          <p:attrName>ppt_x</p:attrName>
                                        </p:attrNameLst>
                                      </p:cBhvr>
                                      <p:tavLst>
                                        <p:tav tm="0">
                                          <p:val>
                                            <p:strVal val="0-#ppt_w/2"/>
                                          </p:val>
                                        </p:tav>
                                        <p:tav tm="100000">
                                          <p:val>
                                            <p:strVal val="#ppt_x"/>
                                          </p:val>
                                        </p:tav>
                                      </p:tavLst>
                                    </p:anim>
                                    <p:anim calcmode="lin" valueType="num">
                                      <p:cBhvr additive="base">
                                        <p:cTn id="8" dur="3000" fill="hold"/>
                                        <p:tgtEl>
                                          <p:spTgt spid="5123">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2" presetClass="entr" presetSubtype="9" fill="hold" grpId="0" nodeType="afterEffect">
                                  <p:stCondLst>
                                    <p:cond delay="0"/>
                                  </p:stCondLst>
                                  <p:childTnLst>
                                    <p:set>
                                      <p:cBhvr>
                                        <p:cTn id="11" dur="1" fill="hold">
                                          <p:stCondLst>
                                            <p:cond delay="0"/>
                                          </p:stCondLst>
                                        </p:cTn>
                                        <p:tgtEl>
                                          <p:spTgt spid="5123">
                                            <p:txEl>
                                              <p:pRg st="2" end="2"/>
                                            </p:txEl>
                                          </p:spTgt>
                                        </p:tgtEl>
                                        <p:attrNameLst>
                                          <p:attrName>style.visibility</p:attrName>
                                        </p:attrNameLst>
                                      </p:cBhvr>
                                      <p:to>
                                        <p:strVal val="visible"/>
                                      </p:to>
                                    </p:set>
                                    <p:anim calcmode="lin" valueType="num">
                                      <p:cBhvr additive="base">
                                        <p:cTn id="12" dur="3000" fill="hold"/>
                                        <p:tgtEl>
                                          <p:spTgt spid="5123">
                                            <p:txEl>
                                              <p:pRg st="2" end="2"/>
                                            </p:txEl>
                                          </p:spTgt>
                                        </p:tgtEl>
                                        <p:attrNameLst>
                                          <p:attrName>ppt_x</p:attrName>
                                        </p:attrNameLst>
                                      </p:cBhvr>
                                      <p:tavLst>
                                        <p:tav tm="0">
                                          <p:val>
                                            <p:strVal val="0-#ppt_w/2"/>
                                          </p:val>
                                        </p:tav>
                                        <p:tav tm="100000">
                                          <p:val>
                                            <p:strVal val="#ppt_x"/>
                                          </p:val>
                                        </p:tav>
                                      </p:tavLst>
                                    </p:anim>
                                    <p:anim calcmode="lin" valueType="num">
                                      <p:cBhvr additive="base">
                                        <p:cTn id="13" dur="3000" fill="hold"/>
                                        <p:tgtEl>
                                          <p:spTgt spid="5123">
                                            <p:txEl>
                                              <p:pRg st="2" end="2"/>
                                            </p:txEl>
                                          </p:spTgt>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6000"/>
                            </p:stCondLst>
                            <p:childTnLst>
                              <p:par>
                                <p:cTn id="15" presetID="2" presetClass="entr" presetSubtype="9" fill="hold" grpId="0" nodeType="afterEffect">
                                  <p:stCondLst>
                                    <p:cond delay="0"/>
                                  </p:stCondLst>
                                  <p:childTnLst>
                                    <p:set>
                                      <p:cBhvr>
                                        <p:cTn id="16" dur="1" fill="hold">
                                          <p:stCondLst>
                                            <p:cond delay="0"/>
                                          </p:stCondLst>
                                        </p:cTn>
                                        <p:tgtEl>
                                          <p:spTgt spid="5123">
                                            <p:txEl>
                                              <p:pRg st="4" end="4"/>
                                            </p:txEl>
                                          </p:spTgt>
                                        </p:tgtEl>
                                        <p:attrNameLst>
                                          <p:attrName>style.visibility</p:attrName>
                                        </p:attrNameLst>
                                      </p:cBhvr>
                                      <p:to>
                                        <p:strVal val="visible"/>
                                      </p:to>
                                    </p:set>
                                    <p:anim calcmode="lin" valueType="num">
                                      <p:cBhvr additive="base">
                                        <p:cTn id="17" dur="3000" fill="hold"/>
                                        <p:tgtEl>
                                          <p:spTgt spid="5123">
                                            <p:txEl>
                                              <p:pRg st="4" end="4"/>
                                            </p:txEl>
                                          </p:spTgt>
                                        </p:tgtEl>
                                        <p:attrNameLst>
                                          <p:attrName>ppt_x</p:attrName>
                                        </p:attrNameLst>
                                      </p:cBhvr>
                                      <p:tavLst>
                                        <p:tav tm="0">
                                          <p:val>
                                            <p:strVal val="0-#ppt_w/2"/>
                                          </p:val>
                                        </p:tav>
                                        <p:tav tm="100000">
                                          <p:val>
                                            <p:strVal val="#ppt_x"/>
                                          </p:val>
                                        </p:tav>
                                      </p:tavLst>
                                    </p:anim>
                                    <p:anim calcmode="lin" valueType="num">
                                      <p:cBhvr additive="base">
                                        <p:cTn id="18" dur="3000" fill="hold"/>
                                        <p:tgtEl>
                                          <p:spTgt spid="512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8231847-B51B-47D3-A382-35D3909DC1C6}"/>
              </a:ext>
            </a:extLst>
          </p:cNvPr>
          <p:cNvSpPr>
            <a:spLocks noGrp="1" noChangeArrowheads="1"/>
          </p:cNvSpPr>
          <p:nvPr>
            <p:ph type="body" idx="1"/>
          </p:nvPr>
        </p:nvSpPr>
        <p:spPr>
          <a:xfrm>
            <a:off x="3346881" y="2024109"/>
            <a:ext cx="6427433" cy="4102055"/>
          </a:xfrm>
        </p:spPr>
        <p:txBody>
          <a:bodyPr>
            <a:normAutofit lnSpcReduction="10000"/>
          </a:bodyPr>
          <a:lstStyle/>
          <a:p>
            <a:r>
              <a:rPr lang="da-DK" altLang="da-DK" dirty="0"/>
              <a:t>Arbejdsgiveren skal planlægge arbejdet </a:t>
            </a:r>
          </a:p>
          <a:p>
            <a:r>
              <a:rPr lang="da-DK" altLang="da-DK" dirty="0"/>
              <a:t>Arbejdsgiveren har hovedansvaret for at udlevere PV.</a:t>
            </a:r>
          </a:p>
          <a:p>
            <a:r>
              <a:rPr lang="da-DK" altLang="da-DK" dirty="0"/>
              <a:t>Arbejdsgiveren skal instruere og vejlede i brug af PV.</a:t>
            </a:r>
          </a:p>
          <a:p>
            <a:r>
              <a:rPr lang="da-DK" altLang="da-DK" dirty="0"/>
              <a:t>Arbejdsgiveren skal udskifte defekt værnemiddel.</a:t>
            </a:r>
          </a:p>
          <a:p>
            <a:pPr>
              <a:lnSpc>
                <a:spcPct val="80000"/>
              </a:lnSpc>
              <a:defRPr/>
            </a:pPr>
            <a:r>
              <a:rPr lang="da-DK" dirty="0"/>
              <a:t>brugeren er forsynet med de personlige værnemidler.</a:t>
            </a:r>
          </a:p>
          <a:p>
            <a:pPr>
              <a:lnSpc>
                <a:spcPct val="80000"/>
              </a:lnSpc>
              <a:defRPr/>
            </a:pPr>
            <a:r>
              <a:rPr lang="da-DK" dirty="0"/>
              <a:t> Værnemidlerne anskaffes og betales af arbejdsgiveren, og de er arbejdsgiverens ejendom </a:t>
            </a:r>
          </a:p>
          <a:p>
            <a:pPr>
              <a:lnSpc>
                <a:spcPct val="80000"/>
              </a:lnSpc>
              <a:defRPr/>
            </a:pPr>
            <a:r>
              <a:rPr lang="da-DK" dirty="0"/>
              <a:t>værnemidlerne er tilpasset den, der skal anvende dem </a:t>
            </a:r>
          </a:p>
          <a:p>
            <a:pPr>
              <a:lnSpc>
                <a:spcPct val="80000"/>
              </a:lnSpc>
              <a:defRPr/>
            </a:pPr>
            <a:r>
              <a:rPr lang="da-DK" dirty="0"/>
              <a:t>værnemidlerne bliver brugt ved arbejdets begyndelse og under hele arbejdet </a:t>
            </a:r>
          </a:p>
          <a:p>
            <a:pPr>
              <a:lnSpc>
                <a:spcPct val="80000"/>
              </a:lnSpc>
              <a:defRPr/>
            </a:pPr>
            <a:r>
              <a:rPr lang="da-DK" dirty="0"/>
              <a:t>der er en brugsanvisning på dansk </a:t>
            </a:r>
          </a:p>
          <a:p>
            <a:endParaRPr lang="da-DK" altLang="da-DK" dirty="0"/>
          </a:p>
          <a:p>
            <a:endParaRPr lang="da-DK" altLang="da-DK" dirty="0"/>
          </a:p>
        </p:txBody>
      </p:sp>
      <p:sp>
        <p:nvSpPr>
          <p:cNvPr id="6147" name="Rectangle 3">
            <a:extLst>
              <a:ext uri="{FF2B5EF4-FFF2-40B4-BE49-F238E27FC236}">
                <a16:creationId xmlns:a16="http://schemas.microsoft.com/office/drawing/2014/main" id="{40E2C719-833D-4A68-AFC3-81B065B391F2}"/>
              </a:ext>
            </a:extLst>
          </p:cNvPr>
          <p:cNvSpPr>
            <a:spLocks noGrp="1" noChangeArrowheads="1"/>
          </p:cNvSpPr>
          <p:nvPr>
            <p:ph type="title"/>
          </p:nvPr>
        </p:nvSpPr>
        <p:spPr>
          <a:xfrm>
            <a:off x="2911876" y="274638"/>
            <a:ext cx="8371642" cy="1143000"/>
          </a:xfrm>
        </p:spPr>
        <p:txBody>
          <a:bodyPr>
            <a:normAutofit/>
          </a:bodyPr>
          <a:lstStyle/>
          <a:p>
            <a:r>
              <a:rPr lang="da-DK" altLang="da-DK" sz="4000" dirty="0"/>
              <a:t>Arbejdsgiveren pligter/ ansvar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 calcmode="lin" valueType="num">
                                      <p:cBhvr additive="base">
                                        <p:cTn id="7" dur="2000" fill="hold"/>
                                        <p:tgtEl>
                                          <p:spTgt spid="6146">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6146">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000"/>
                            </p:stCondLst>
                            <p:childTnLst>
                              <p:par>
                                <p:cTn id="10" presetID="2" presetClass="entr" presetSubtype="9" fill="hold" grpId="0" nodeType="afterEffect">
                                  <p:stCondLst>
                                    <p:cond delay="0"/>
                                  </p:stCondLst>
                                  <p:childTnLst>
                                    <p:set>
                                      <p:cBhvr>
                                        <p:cTn id="11" dur="1" fill="hold">
                                          <p:stCondLst>
                                            <p:cond delay="0"/>
                                          </p:stCondLst>
                                        </p:cTn>
                                        <p:tgtEl>
                                          <p:spTgt spid="6146">
                                            <p:txEl>
                                              <p:pRg st="1" end="1"/>
                                            </p:txEl>
                                          </p:spTgt>
                                        </p:tgtEl>
                                        <p:attrNameLst>
                                          <p:attrName>style.visibility</p:attrName>
                                        </p:attrNameLst>
                                      </p:cBhvr>
                                      <p:to>
                                        <p:strVal val="visible"/>
                                      </p:to>
                                    </p:set>
                                    <p:anim calcmode="lin" valueType="num">
                                      <p:cBhvr additive="base">
                                        <p:cTn id="12" dur="2000" fill="hold"/>
                                        <p:tgtEl>
                                          <p:spTgt spid="6146">
                                            <p:txEl>
                                              <p:pRg st="1" end="1"/>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6146">
                                            <p:txEl>
                                              <p:pRg st="1" end="1"/>
                                            </p:txEl>
                                          </p:spTgt>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4000"/>
                            </p:stCondLst>
                            <p:childTnLst>
                              <p:par>
                                <p:cTn id="15" presetID="2" presetClass="entr" presetSubtype="9" fill="hold" grpId="0" nodeType="afterEffect">
                                  <p:stCondLst>
                                    <p:cond delay="0"/>
                                  </p:stCondLst>
                                  <p:childTnLst>
                                    <p:set>
                                      <p:cBhvr>
                                        <p:cTn id="16" dur="1" fill="hold">
                                          <p:stCondLst>
                                            <p:cond delay="0"/>
                                          </p:stCondLst>
                                        </p:cTn>
                                        <p:tgtEl>
                                          <p:spTgt spid="6146">
                                            <p:txEl>
                                              <p:pRg st="2" end="2"/>
                                            </p:txEl>
                                          </p:spTgt>
                                        </p:tgtEl>
                                        <p:attrNameLst>
                                          <p:attrName>style.visibility</p:attrName>
                                        </p:attrNameLst>
                                      </p:cBhvr>
                                      <p:to>
                                        <p:strVal val="visible"/>
                                      </p:to>
                                    </p:set>
                                    <p:anim calcmode="lin" valueType="num">
                                      <p:cBhvr additive="base">
                                        <p:cTn id="17" dur="2000" fill="hold"/>
                                        <p:tgtEl>
                                          <p:spTgt spid="6146">
                                            <p:txEl>
                                              <p:pRg st="2" end="2"/>
                                            </p:txEl>
                                          </p:spTgt>
                                        </p:tgtEl>
                                        <p:attrNameLst>
                                          <p:attrName>ppt_x</p:attrName>
                                        </p:attrNameLst>
                                      </p:cBhvr>
                                      <p:tavLst>
                                        <p:tav tm="0">
                                          <p:val>
                                            <p:strVal val="0-#ppt_w/2"/>
                                          </p:val>
                                        </p:tav>
                                        <p:tav tm="100000">
                                          <p:val>
                                            <p:strVal val="#ppt_x"/>
                                          </p:val>
                                        </p:tav>
                                      </p:tavLst>
                                    </p:anim>
                                    <p:anim calcmode="lin" valueType="num">
                                      <p:cBhvr additive="base">
                                        <p:cTn id="18" dur="2000" fill="hold"/>
                                        <p:tgtEl>
                                          <p:spTgt spid="6146">
                                            <p:txEl>
                                              <p:pRg st="2" end="2"/>
                                            </p:txEl>
                                          </p:spTgt>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6000"/>
                            </p:stCondLst>
                            <p:childTnLst>
                              <p:par>
                                <p:cTn id="20" presetID="2" presetClass="entr" presetSubtype="9" fill="hold" grpId="0" nodeType="afterEffect">
                                  <p:stCondLst>
                                    <p:cond delay="0"/>
                                  </p:stCondLst>
                                  <p:childTnLst>
                                    <p:set>
                                      <p:cBhvr>
                                        <p:cTn id="21" dur="1" fill="hold">
                                          <p:stCondLst>
                                            <p:cond delay="0"/>
                                          </p:stCondLst>
                                        </p:cTn>
                                        <p:tgtEl>
                                          <p:spTgt spid="6146">
                                            <p:txEl>
                                              <p:pRg st="3" end="3"/>
                                            </p:txEl>
                                          </p:spTgt>
                                        </p:tgtEl>
                                        <p:attrNameLst>
                                          <p:attrName>style.visibility</p:attrName>
                                        </p:attrNameLst>
                                      </p:cBhvr>
                                      <p:to>
                                        <p:strVal val="visible"/>
                                      </p:to>
                                    </p:set>
                                    <p:anim calcmode="lin" valueType="num">
                                      <p:cBhvr additive="base">
                                        <p:cTn id="22" dur="2000" fill="hold"/>
                                        <p:tgtEl>
                                          <p:spTgt spid="6146">
                                            <p:txEl>
                                              <p:pRg st="3" end="3"/>
                                            </p:txEl>
                                          </p:spTgt>
                                        </p:tgtEl>
                                        <p:attrNameLst>
                                          <p:attrName>ppt_x</p:attrName>
                                        </p:attrNameLst>
                                      </p:cBhvr>
                                      <p:tavLst>
                                        <p:tav tm="0">
                                          <p:val>
                                            <p:strVal val="0-#ppt_w/2"/>
                                          </p:val>
                                        </p:tav>
                                        <p:tav tm="100000">
                                          <p:val>
                                            <p:strVal val="#ppt_x"/>
                                          </p:val>
                                        </p:tav>
                                      </p:tavLst>
                                    </p:anim>
                                    <p:anim calcmode="lin" valueType="num">
                                      <p:cBhvr additive="base">
                                        <p:cTn id="23" dur="2000" fill="hold"/>
                                        <p:tgtEl>
                                          <p:spTgt spid="6146">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9" fill="hold" grpId="0" nodeType="clickEffect">
                                  <p:stCondLst>
                                    <p:cond delay="0"/>
                                  </p:stCondLst>
                                  <p:childTnLst>
                                    <p:set>
                                      <p:cBhvr>
                                        <p:cTn id="27" dur="1" fill="hold">
                                          <p:stCondLst>
                                            <p:cond delay="0"/>
                                          </p:stCondLst>
                                        </p:cTn>
                                        <p:tgtEl>
                                          <p:spTgt spid="6146">
                                            <p:txEl>
                                              <p:pRg st="4" end="4"/>
                                            </p:txEl>
                                          </p:spTgt>
                                        </p:tgtEl>
                                        <p:attrNameLst>
                                          <p:attrName>style.visibility</p:attrName>
                                        </p:attrNameLst>
                                      </p:cBhvr>
                                      <p:to>
                                        <p:strVal val="visible"/>
                                      </p:to>
                                    </p:set>
                                    <p:anim calcmode="lin" valueType="num">
                                      <p:cBhvr additive="base">
                                        <p:cTn id="28" dur="2000" fill="hold"/>
                                        <p:tgtEl>
                                          <p:spTgt spid="6146">
                                            <p:txEl>
                                              <p:pRg st="4" end="4"/>
                                            </p:txEl>
                                          </p:spTgt>
                                        </p:tgtEl>
                                        <p:attrNameLst>
                                          <p:attrName>ppt_x</p:attrName>
                                        </p:attrNameLst>
                                      </p:cBhvr>
                                      <p:tavLst>
                                        <p:tav tm="0">
                                          <p:val>
                                            <p:strVal val="0-#ppt_w/2"/>
                                          </p:val>
                                        </p:tav>
                                        <p:tav tm="100000">
                                          <p:val>
                                            <p:strVal val="#ppt_x"/>
                                          </p:val>
                                        </p:tav>
                                      </p:tavLst>
                                    </p:anim>
                                    <p:anim calcmode="lin" valueType="num">
                                      <p:cBhvr additive="base">
                                        <p:cTn id="29" dur="2000" fill="hold"/>
                                        <p:tgtEl>
                                          <p:spTgt spid="6146">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9" fill="hold" grpId="0" nodeType="clickEffect">
                                  <p:stCondLst>
                                    <p:cond delay="0"/>
                                  </p:stCondLst>
                                  <p:childTnLst>
                                    <p:set>
                                      <p:cBhvr>
                                        <p:cTn id="33" dur="1" fill="hold">
                                          <p:stCondLst>
                                            <p:cond delay="0"/>
                                          </p:stCondLst>
                                        </p:cTn>
                                        <p:tgtEl>
                                          <p:spTgt spid="6146">
                                            <p:txEl>
                                              <p:pRg st="5" end="5"/>
                                            </p:txEl>
                                          </p:spTgt>
                                        </p:tgtEl>
                                        <p:attrNameLst>
                                          <p:attrName>style.visibility</p:attrName>
                                        </p:attrNameLst>
                                      </p:cBhvr>
                                      <p:to>
                                        <p:strVal val="visible"/>
                                      </p:to>
                                    </p:set>
                                    <p:anim calcmode="lin" valueType="num">
                                      <p:cBhvr additive="base">
                                        <p:cTn id="34" dur="2000" fill="hold"/>
                                        <p:tgtEl>
                                          <p:spTgt spid="6146">
                                            <p:txEl>
                                              <p:pRg st="5" end="5"/>
                                            </p:txEl>
                                          </p:spTgt>
                                        </p:tgtEl>
                                        <p:attrNameLst>
                                          <p:attrName>ppt_x</p:attrName>
                                        </p:attrNameLst>
                                      </p:cBhvr>
                                      <p:tavLst>
                                        <p:tav tm="0">
                                          <p:val>
                                            <p:strVal val="0-#ppt_w/2"/>
                                          </p:val>
                                        </p:tav>
                                        <p:tav tm="100000">
                                          <p:val>
                                            <p:strVal val="#ppt_x"/>
                                          </p:val>
                                        </p:tav>
                                      </p:tavLst>
                                    </p:anim>
                                    <p:anim calcmode="lin" valueType="num">
                                      <p:cBhvr additive="base">
                                        <p:cTn id="35" dur="2000" fill="hold"/>
                                        <p:tgtEl>
                                          <p:spTgt spid="6146">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9" fill="hold" grpId="0" nodeType="clickEffect">
                                  <p:stCondLst>
                                    <p:cond delay="0"/>
                                  </p:stCondLst>
                                  <p:childTnLst>
                                    <p:set>
                                      <p:cBhvr>
                                        <p:cTn id="39" dur="1" fill="hold">
                                          <p:stCondLst>
                                            <p:cond delay="0"/>
                                          </p:stCondLst>
                                        </p:cTn>
                                        <p:tgtEl>
                                          <p:spTgt spid="6146">
                                            <p:txEl>
                                              <p:pRg st="6" end="6"/>
                                            </p:txEl>
                                          </p:spTgt>
                                        </p:tgtEl>
                                        <p:attrNameLst>
                                          <p:attrName>style.visibility</p:attrName>
                                        </p:attrNameLst>
                                      </p:cBhvr>
                                      <p:to>
                                        <p:strVal val="visible"/>
                                      </p:to>
                                    </p:set>
                                    <p:anim calcmode="lin" valueType="num">
                                      <p:cBhvr additive="base">
                                        <p:cTn id="40" dur="2000" fill="hold"/>
                                        <p:tgtEl>
                                          <p:spTgt spid="6146">
                                            <p:txEl>
                                              <p:pRg st="6" end="6"/>
                                            </p:txEl>
                                          </p:spTgt>
                                        </p:tgtEl>
                                        <p:attrNameLst>
                                          <p:attrName>ppt_x</p:attrName>
                                        </p:attrNameLst>
                                      </p:cBhvr>
                                      <p:tavLst>
                                        <p:tav tm="0">
                                          <p:val>
                                            <p:strVal val="0-#ppt_w/2"/>
                                          </p:val>
                                        </p:tav>
                                        <p:tav tm="100000">
                                          <p:val>
                                            <p:strVal val="#ppt_x"/>
                                          </p:val>
                                        </p:tav>
                                      </p:tavLst>
                                    </p:anim>
                                    <p:anim calcmode="lin" valueType="num">
                                      <p:cBhvr additive="base">
                                        <p:cTn id="41" dur="2000" fill="hold"/>
                                        <p:tgtEl>
                                          <p:spTgt spid="6146">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9" fill="hold" grpId="0" nodeType="clickEffect">
                                  <p:stCondLst>
                                    <p:cond delay="0"/>
                                  </p:stCondLst>
                                  <p:childTnLst>
                                    <p:set>
                                      <p:cBhvr>
                                        <p:cTn id="45" dur="1" fill="hold">
                                          <p:stCondLst>
                                            <p:cond delay="0"/>
                                          </p:stCondLst>
                                        </p:cTn>
                                        <p:tgtEl>
                                          <p:spTgt spid="6146">
                                            <p:txEl>
                                              <p:pRg st="7" end="7"/>
                                            </p:txEl>
                                          </p:spTgt>
                                        </p:tgtEl>
                                        <p:attrNameLst>
                                          <p:attrName>style.visibility</p:attrName>
                                        </p:attrNameLst>
                                      </p:cBhvr>
                                      <p:to>
                                        <p:strVal val="visible"/>
                                      </p:to>
                                    </p:set>
                                    <p:anim calcmode="lin" valueType="num">
                                      <p:cBhvr additive="base">
                                        <p:cTn id="46" dur="2000" fill="hold"/>
                                        <p:tgtEl>
                                          <p:spTgt spid="6146">
                                            <p:txEl>
                                              <p:pRg st="7" end="7"/>
                                            </p:txEl>
                                          </p:spTgt>
                                        </p:tgtEl>
                                        <p:attrNameLst>
                                          <p:attrName>ppt_x</p:attrName>
                                        </p:attrNameLst>
                                      </p:cBhvr>
                                      <p:tavLst>
                                        <p:tav tm="0">
                                          <p:val>
                                            <p:strVal val="0-#ppt_w/2"/>
                                          </p:val>
                                        </p:tav>
                                        <p:tav tm="100000">
                                          <p:val>
                                            <p:strVal val="#ppt_x"/>
                                          </p:val>
                                        </p:tav>
                                      </p:tavLst>
                                    </p:anim>
                                    <p:anim calcmode="lin" valueType="num">
                                      <p:cBhvr additive="base">
                                        <p:cTn id="47" dur="2000" fill="hold"/>
                                        <p:tgtEl>
                                          <p:spTgt spid="6146">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9" fill="hold" grpId="0" nodeType="clickEffect">
                                  <p:stCondLst>
                                    <p:cond delay="0"/>
                                  </p:stCondLst>
                                  <p:childTnLst>
                                    <p:set>
                                      <p:cBhvr>
                                        <p:cTn id="51" dur="1" fill="hold">
                                          <p:stCondLst>
                                            <p:cond delay="0"/>
                                          </p:stCondLst>
                                        </p:cTn>
                                        <p:tgtEl>
                                          <p:spTgt spid="6146">
                                            <p:txEl>
                                              <p:pRg st="8" end="8"/>
                                            </p:txEl>
                                          </p:spTgt>
                                        </p:tgtEl>
                                        <p:attrNameLst>
                                          <p:attrName>style.visibility</p:attrName>
                                        </p:attrNameLst>
                                      </p:cBhvr>
                                      <p:to>
                                        <p:strVal val="visible"/>
                                      </p:to>
                                    </p:set>
                                    <p:anim calcmode="lin" valueType="num">
                                      <p:cBhvr additive="base">
                                        <p:cTn id="52" dur="2000" fill="hold"/>
                                        <p:tgtEl>
                                          <p:spTgt spid="6146">
                                            <p:txEl>
                                              <p:pRg st="8" end="8"/>
                                            </p:txEl>
                                          </p:spTgt>
                                        </p:tgtEl>
                                        <p:attrNameLst>
                                          <p:attrName>ppt_x</p:attrName>
                                        </p:attrNameLst>
                                      </p:cBhvr>
                                      <p:tavLst>
                                        <p:tav tm="0">
                                          <p:val>
                                            <p:strVal val="0-#ppt_w/2"/>
                                          </p:val>
                                        </p:tav>
                                        <p:tav tm="100000">
                                          <p:val>
                                            <p:strVal val="#ppt_x"/>
                                          </p:val>
                                        </p:tav>
                                      </p:tavLst>
                                    </p:anim>
                                    <p:anim calcmode="lin" valueType="num">
                                      <p:cBhvr additive="base">
                                        <p:cTn id="53" dur="2000" fill="hold"/>
                                        <p:tgtEl>
                                          <p:spTgt spid="6146">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b="1" dirty="0"/>
              <a:t>Hvorfor er Arbejdsmiljø vigtigt?</a:t>
            </a:r>
          </a:p>
        </p:txBody>
      </p:sp>
      <p:sp>
        <p:nvSpPr>
          <p:cNvPr id="3" name="Pladsholder til tekst 2"/>
          <p:cNvSpPr>
            <a:spLocks noGrp="1"/>
          </p:cNvSpPr>
          <p:nvPr>
            <p:ph type="body" idx="1"/>
          </p:nvPr>
        </p:nvSpPr>
        <p:spPr/>
        <p:txBody>
          <a:bodyPr/>
          <a:lstStyle/>
          <a:p>
            <a:pPr algn="ctr"/>
            <a:r>
              <a:rPr lang="da-DK" b="1" dirty="0"/>
              <a:t>Gode ideer fra jer</a:t>
            </a:r>
          </a:p>
        </p:txBody>
      </p:sp>
      <p:sp>
        <p:nvSpPr>
          <p:cNvPr id="4" name="Pladsholder til indhold 3"/>
          <p:cNvSpPr>
            <a:spLocks noGrp="1"/>
          </p:cNvSpPr>
          <p:nvPr>
            <p:ph sz="half" idx="2"/>
          </p:nvPr>
        </p:nvSpPr>
        <p:spPr/>
        <p:txBody>
          <a:bodyPr/>
          <a:lstStyle/>
          <a:p>
            <a:endParaRPr lang="da-DK" dirty="0"/>
          </a:p>
        </p:txBody>
      </p:sp>
      <p:sp>
        <p:nvSpPr>
          <p:cNvPr id="5" name="Pladsholder til tekst 4"/>
          <p:cNvSpPr>
            <a:spLocks noGrp="1"/>
          </p:cNvSpPr>
          <p:nvPr>
            <p:ph type="body" sz="quarter" idx="3"/>
          </p:nvPr>
        </p:nvSpPr>
        <p:spPr/>
        <p:txBody>
          <a:bodyPr/>
          <a:lstStyle/>
          <a:p>
            <a:pPr algn="ctr"/>
            <a:r>
              <a:rPr lang="da-DK" b="1" dirty="0"/>
              <a:t>Formål</a:t>
            </a:r>
          </a:p>
        </p:txBody>
      </p:sp>
      <p:sp>
        <p:nvSpPr>
          <p:cNvPr id="6" name="Pladsholder til indhold 5"/>
          <p:cNvSpPr>
            <a:spLocks noGrp="1"/>
          </p:cNvSpPr>
          <p:nvPr>
            <p:ph sz="quarter" idx="4"/>
          </p:nvPr>
        </p:nvSpPr>
        <p:spPr/>
        <p:txBody>
          <a:bodyPr>
            <a:noAutofit/>
          </a:bodyPr>
          <a:lstStyle/>
          <a:p>
            <a:r>
              <a:rPr lang="da-DK" sz="2000" b="1" dirty="0"/>
              <a:t>Har lyst til at gå på arbejde</a:t>
            </a:r>
          </a:p>
          <a:p>
            <a:r>
              <a:rPr lang="da-DK" sz="2000" b="1" dirty="0"/>
              <a:t>Er motiveret for at løse sine opgaver</a:t>
            </a:r>
          </a:p>
          <a:p>
            <a:r>
              <a:rPr lang="da-DK" sz="2000" b="1" dirty="0"/>
              <a:t>Har overskud til sine kolleger</a:t>
            </a:r>
          </a:p>
          <a:p>
            <a:r>
              <a:rPr lang="da-DK" sz="2000" b="1" dirty="0"/>
              <a:t>Har interesse i sit job</a:t>
            </a:r>
          </a:p>
          <a:p>
            <a:r>
              <a:rPr lang="da-DK" sz="2000" b="1" dirty="0"/>
              <a:t>Ikke bliver nedslidt og udvikler stress</a:t>
            </a:r>
          </a:p>
        </p:txBody>
      </p:sp>
    </p:spTree>
    <p:extLst>
      <p:ext uri="{BB962C8B-B14F-4D97-AF65-F5344CB8AC3E}">
        <p14:creationId xmlns:p14="http://schemas.microsoft.com/office/powerpoint/2010/main" val="361767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p:cTn id="20"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calcmode="lin" valueType="num">
                                      <p:cBhvr>
                                        <p:cTn id="27"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 calcmode="lin" valueType="num">
                                      <p:cBhvr>
                                        <p:cTn id="34"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36" dur="500"/>
                                        <p:tgtEl>
                                          <p:spTgt spid="6">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 calcmode="lin" valueType="num">
                                      <p:cBhvr>
                                        <p:cTn id="41"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43" dur="500"/>
                                        <p:tgtEl>
                                          <p:spTgt spid="6">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6">
                                            <p:txEl>
                                              <p:pRg st="4" end="4"/>
                                            </p:txEl>
                                          </p:spTgt>
                                        </p:tgtEl>
                                        <p:attrNameLst>
                                          <p:attrName>style.visibility</p:attrName>
                                        </p:attrNameLst>
                                      </p:cBhvr>
                                      <p:to>
                                        <p:strVal val="visible"/>
                                      </p:to>
                                    </p:set>
                                    <p:anim calcmode="lin" valueType="num">
                                      <p:cBhvr>
                                        <p:cTn id="48"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49"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50"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D8B5C60-F820-4ADB-A212-9A068C86162C}"/>
              </a:ext>
            </a:extLst>
          </p:cNvPr>
          <p:cNvSpPr>
            <a:spLocks noGrp="1" noChangeArrowheads="1"/>
          </p:cNvSpPr>
          <p:nvPr>
            <p:ph type="title"/>
          </p:nvPr>
        </p:nvSpPr>
        <p:spPr>
          <a:xfrm>
            <a:off x="3391270" y="274638"/>
            <a:ext cx="8078680" cy="1143000"/>
          </a:xfrm>
        </p:spPr>
        <p:txBody>
          <a:bodyPr/>
          <a:lstStyle/>
          <a:p>
            <a:r>
              <a:rPr lang="da-DK" altLang="da-DK" dirty="0"/>
              <a:t>Ansattes pligter</a:t>
            </a:r>
          </a:p>
        </p:txBody>
      </p:sp>
      <p:sp>
        <p:nvSpPr>
          <p:cNvPr id="7171" name="Rectangle 3">
            <a:extLst>
              <a:ext uri="{FF2B5EF4-FFF2-40B4-BE49-F238E27FC236}">
                <a16:creationId xmlns:a16="http://schemas.microsoft.com/office/drawing/2014/main" id="{28CFB223-D4E4-491E-937B-C2FF39DC8E6E}"/>
              </a:ext>
            </a:extLst>
          </p:cNvPr>
          <p:cNvSpPr>
            <a:spLocks noGrp="1" noChangeArrowheads="1"/>
          </p:cNvSpPr>
          <p:nvPr>
            <p:ph type="body" idx="1"/>
          </p:nvPr>
        </p:nvSpPr>
        <p:spPr>
          <a:xfrm>
            <a:off x="3391270" y="2361460"/>
            <a:ext cx="5657481" cy="3444028"/>
          </a:xfrm>
        </p:spPr>
        <p:txBody>
          <a:bodyPr>
            <a:normAutofit fontScale="92500" lnSpcReduction="10000"/>
          </a:bodyPr>
          <a:lstStyle/>
          <a:p>
            <a:r>
              <a:rPr lang="da-DK" altLang="da-DK" dirty="0"/>
              <a:t>Bruge de udleverede personlige værnemidler</a:t>
            </a:r>
          </a:p>
          <a:p>
            <a:pPr>
              <a:buFontTx/>
              <a:buNone/>
            </a:pPr>
            <a:endParaRPr lang="da-DK" altLang="da-DK" dirty="0"/>
          </a:p>
          <a:p>
            <a:r>
              <a:rPr lang="da-DK" altLang="da-DK" dirty="0"/>
              <a:t>Fortælle hvis der er mangler på personlige værnemidler</a:t>
            </a:r>
          </a:p>
          <a:p>
            <a:endParaRPr lang="da-DK" altLang="da-DK" dirty="0"/>
          </a:p>
          <a:p>
            <a:r>
              <a:rPr lang="da-DK" dirty="0"/>
              <a:t>skal medvirke til at udstyret virker efter hensigten </a:t>
            </a:r>
          </a:p>
          <a:p>
            <a:endParaRPr lang="da-DK" altLang="da-DK" dirty="0"/>
          </a:p>
          <a:p>
            <a:pPr>
              <a:buNone/>
            </a:pPr>
            <a:r>
              <a:rPr lang="da-DK" dirty="0"/>
              <a:t>Værnemidlet er normalt personligt, og kan først anvendes af andre, når det er blevet forsvarligt rengjort.</a:t>
            </a:r>
          </a:p>
          <a:p>
            <a:pPr>
              <a:buFontTx/>
              <a:buNone/>
            </a:pPr>
            <a:endParaRPr lang="da-DK" altLang="da-DK" dirty="0"/>
          </a:p>
          <a:p>
            <a:endParaRPr lang="da-DK" altLang="da-DK"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2000" fill="hold"/>
                                        <p:tgtEl>
                                          <p:spTgt spid="7171">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7171">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000"/>
                            </p:stCondLst>
                            <p:childTnLst>
                              <p:par>
                                <p:cTn id="10" presetID="2" presetClass="entr" presetSubtype="9" fill="hold" grpId="0" nodeType="afterEffect">
                                  <p:stCondLst>
                                    <p:cond delay="0"/>
                                  </p:stCondLst>
                                  <p:childTnLst>
                                    <p:set>
                                      <p:cBhvr>
                                        <p:cTn id="11" dur="1" fill="hold">
                                          <p:stCondLst>
                                            <p:cond delay="0"/>
                                          </p:stCondLst>
                                        </p:cTn>
                                        <p:tgtEl>
                                          <p:spTgt spid="7171">
                                            <p:txEl>
                                              <p:pRg st="2" end="2"/>
                                            </p:txEl>
                                          </p:spTgt>
                                        </p:tgtEl>
                                        <p:attrNameLst>
                                          <p:attrName>style.visibility</p:attrName>
                                        </p:attrNameLst>
                                      </p:cBhvr>
                                      <p:to>
                                        <p:strVal val="visible"/>
                                      </p:to>
                                    </p:set>
                                    <p:anim calcmode="lin" valueType="num">
                                      <p:cBhvr additive="base">
                                        <p:cTn id="12" dur="2000" fill="hold"/>
                                        <p:tgtEl>
                                          <p:spTgt spid="7171">
                                            <p:txEl>
                                              <p:pRg st="2" end="2"/>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717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grpId="0" nodeType="clickEffect">
                                  <p:stCondLst>
                                    <p:cond delay="0"/>
                                  </p:stCondLst>
                                  <p:childTnLst>
                                    <p:set>
                                      <p:cBhvr>
                                        <p:cTn id="17" dur="1" fill="hold">
                                          <p:stCondLst>
                                            <p:cond delay="0"/>
                                          </p:stCondLst>
                                        </p:cTn>
                                        <p:tgtEl>
                                          <p:spTgt spid="7171">
                                            <p:txEl>
                                              <p:pRg st="4" end="4"/>
                                            </p:txEl>
                                          </p:spTgt>
                                        </p:tgtEl>
                                        <p:attrNameLst>
                                          <p:attrName>style.visibility</p:attrName>
                                        </p:attrNameLst>
                                      </p:cBhvr>
                                      <p:to>
                                        <p:strVal val="visible"/>
                                      </p:to>
                                    </p:set>
                                    <p:anim calcmode="lin" valueType="num">
                                      <p:cBhvr additive="base">
                                        <p:cTn id="18" dur="2000" fill="hold"/>
                                        <p:tgtEl>
                                          <p:spTgt spid="7171">
                                            <p:txEl>
                                              <p:pRg st="4" end="4"/>
                                            </p:txEl>
                                          </p:spTgt>
                                        </p:tgtEl>
                                        <p:attrNameLst>
                                          <p:attrName>ppt_x</p:attrName>
                                        </p:attrNameLst>
                                      </p:cBhvr>
                                      <p:tavLst>
                                        <p:tav tm="0">
                                          <p:val>
                                            <p:strVal val="0-#ppt_w/2"/>
                                          </p:val>
                                        </p:tav>
                                        <p:tav tm="100000">
                                          <p:val>
                                            <p:strVal val="#ppt_x"/>
                                          </p:val>
                                        </p:tav>
                                      </p:tavLst>
                                    </p:anim>
                                    <p:anim calcmode="lin" valueType="num">
                                      <p:cBhvr additive="base">
                                        <p:cTn id="19" dur="2000" fill="hold"/>
                                        <p:tgtEl>
                                          <p:spTgt spid="7171">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grpId="0" nodeType="clickEffect">
                                  <p:stCondLst>
                                    <p:cond delay="0"/>
                                  </p:stCondLst>
                                  <p:childTnLst>
                                    <p:set>
                                      <p:cBhvr>
                                        <p:cTn id="23" dur="1" fill="hold">
                                          <p:stCondLst>
                                            <p:cond delay="0"/>
                                          </p:stCondLst>
                                        </p:cTn>
                                        <p:tgtEl>
                                          <p:spTgt spid="7171">
                                            <p:txEl>
                                              <p:pRg st="6" end="6"/>
                                            </p:txEl>
                                          </p:spTgt>
                                        </p:tgtEl>
                                        <p:attrNameLst>
                                          <p:attrName>style.visibility</p:attrName>
                                        </p:attrNameLst>
                                      </p:cBhvr>
                                      <p:to>
                                        <p:strVal val="visible"/>
                                      </p:to>
                                    </p:set>
                                    <p:anim calcmode="lin" valueType="num">
                                      <p:cBhvr additive="base">
                                        <p:cTn id="24" dur="2000" fill="hold"/>
                                        <p:tgtEl>
                                          <p:spTgt spid="7171">
                                            <p:txEl>
                                              <p:pRg st="6" end="6"/>
                                            </p:txEl>
                                          </p:spTgt>
                                        </p:tgtEl>
                                        <p:attrNameLst>
                                          <p:attrName>ppt_x</p:attrName>
                                        </p:attrNameLst>
                                      </p:cBhvr>
                                      <p:tavLst>
                                        <p:tav tm="0">
                                          <p:val>
                                            <p:strVal val="0-#ppt_w/2"/>
                                          </p:val>
                                        </p:tav>
                                        <p:tav tm="100000">
                                          <p:val>
                                            <p:strVal val="#ppt_x"/>
                                          </p:val>
                                        </p:tav>
                                      </p:tavLst>
                                    </p:anim>
                                    <p:anim calcmode="lin" valueType="num">
                                      <p:cBhvr additive="base">
                                        <p:cTn id="25" dur="2000" fill="hold"/>
                                        <p:tgtEl>
                                          <p:spTgt spid="7171">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3E5983F9-EBB7-4611-9732-0D5A304CCE6A}"/>
              </a:ext>
            </a:extLst>
          </p:cNvPr>
          <p:cNvSpPr>
            <a:spLocks noGrp="1" noChangeArrowheads="1"/>
          </p:cNvSpPr>
          <p:nvPr>
            <p:ph type="title"/>
          </p:nvPr>
        </p:nvSpPr>
        <p:spPr>
          <a:xfrm>
            <a:off x="4864962" y="292100"/>
            <a:ext cx="6717437" cy="1384300"/>
          </a:xfrm>
        </p:spPr>
        <p:txBody>
          <a:bodyPr/>
          <a:lstStyle/>
          <a:p>
            <a:pPr eaLnBrk="1" hangingPunct="1">
              <a:defRPr/>
            </a:pPr>
            <a:r>
              <a:rPr lang="da-DK" b="1" dirty="0" err="1"/>
              <a:t>Beskyttelseshjelm</a:t>
            </a:r>
            <a:endParaRPr lang="da-DK" b="1" dirty="0"/>
          </a:p>
        </p:txBody>
      </p:sp>
      <p:sp>
        <p:nvSpPr>
          <p:cNvPr id="31747" name="Rectangle 3">
            <a:extLst>
              <a:ext uri="{FF2B5EF4-FFF2-40B4-BE49-F238E27FC236}">
                <a16:creationId xmlns:a16="http://schemas.microsoft.com/office/drawing/2014/main" id="{CEBC183C-C8B9-40C6-8BDB-FF9E8FB530A9}"/>
              </a:ext>
            </a:extLst>
          </p:cNvPr>
          <p:cNvSpPr>
            <a:spLocks noGrp="1" noChangeArrowheads="1"/>
          </p:cNvSpPr>
          <p:nvPr>
            <p:ph type="body" sz="half" idx="1"/>
          </p:nvPr>
        </p:nvSpPr>
        <p:spPr>
          <a:xfrm>
            <a:off x="2707688" y="1571348"/>
            <a:ext cx="5370991" cy="4838330"/>
          </a:xfrm>
        </p:spPr>
        <p:txBody>
          <a:bodyPr/>
          <a:lstStyle/>
          <a:p>
            <a:pPr eaLnBrk="1" hangingPunct="1">
              <a:lnSpc>
                <a:spcPct val="80000"/>
              </a:lnSpc>
              <a:buFontTx/>
              <a:buNone/>
              <a:defRPr/>
            </a:pPr>
            <a:r>
              <a:rPr lang="da-DK" sz="2400" dirty="0"/>
              <a:t>Udgangspunktet for valg af hjelm skal være de arbejdssituationer, hvor hjelmen skal benyttes.</a:t>
            </a:r>
          </a:p>
          <a:p>
            <a:pPr eaLnBrk="1" hangingPunct="1">
              <a:lnSpc>
                <a:spcPct val="80000"/>
              </a:lnSpc>
              <a:buFontTx/>
              <a:buNone/>
              <a:defRPr/>
            </a:pPr>
            <a:endParaRPr lang="da-DK" sz="2400" dirty="0"/>
          </a:p>
          <a:p>
            <a:pPr eaLnBrk="1" hangingPunct="1">
              <a:lnSpc>
                <a:spcPct val="80000"/>
              </a:lnSpc>
              <a:defRPr/>
            </a:pPr>
            <a:r>
              <a:rPr lang="da-DK" sz="2400" dirty="0"/>
              <a:t>Det kan f.eks. være: </a:t>
            </a:r>
          </a:p>
          <a:p>
            <a:pPr eaLnBrk="1" hangingPunct="1">
              <a:lnSpc>
                <a:spcPct val="80000"/>
              </a:lnSpc>
              <a:defRPr/>
            </a:pPr>
            <a:r>
              <a:rPr lang="da-DK" sz="2400" dirty="0"/>
              <a:t>at hovedet kan komme i klemme </a:t>
            </a:r>
          </a:p>
          <a:p>
            <a:pPr eaLnBrk="1" hangingPunct="1">
              <a:lnSpc>
                <a:spcPct val="80000"/>
              </a:lnSpc>
              <a:defRPr/>
            </a:pPr>
            <a:r>
              <a:rPr lang="da-DK" sz="2400" dirty="0"/>
              <a:t>fald af genstande </a:t>
            </a:r>
          </a:p>
          <a:p>
            <a:pPr eaLnBrk="1" hangingPunct="1">
              <a:lnSpc>
                <a:spcPct val="80000"/>
              </a:lnSpc>
              <a:defRPr/>
            </a:pPr>
            <a:r>
              <a:rPr lang="da-DK" sz="2400" dirty="0"/>
              <a:t>stød mod spidse genstande </a:t>
            </a:r>
            <a:r>
              <a:rPr lang="da-DK" sz="2400" dirty="0" err="1"/>
              <a:t>o.lign</a:t>
            </a:r>
            <a:r>
              <a:rPr lang="da-DK" sz="2400" dirty="0"/>
              <a:t>. </a:t>
            </a:r>
          </a:p>
          <a:p>
            <a:pPr eaLnBrk="1" hangingPunct="1">
              <a:lnSpc>
                <a:spcPct val="80000"/>
              </a:lnSpc>
              <a:defRPr/>
            </a:pPr>
            <a:r>
              <a:rPr lang="da-DK" sz="2400" dirty="0"/>
              <a:t>anvendelse af farver for at være synlig</a:t>
            </a:r>
          </a:p>
        </p:txBody>
      </p:sp>
      <p:pic>
        <p:nvPicPr>
          <p:cNvPr id="9220" name="Picture 4" descr="128472varselsrod">
            <a:extLst>
              <a:ext uri="{FF2B5EF4-FFF2-40B4-BE49-F238E27FC236}">
                <a16:creationId xmlns:a16="http://schemas.microsoft.com/office/drawing/2014/main" id="{8C3FA76F-88F4-46D4-A4A2-F25698D87962}"/>
              </a:ext>
            </a:extLst>
          </p:cNvPr>
          <p:cNvPicPr>
            <a:picLocks noGrp="1" noChangeAspect="1" noChangeArrowheads="1"/>
          </p:cNvPicPr>
          <p:nvPr>
            <p:ph sz="half" idx="2"/>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7963564" y="3429000"/>
            <a:ext cx="4067175" cy="305117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210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FE2F20B-A992-487E-9520-11571C5B29D5}"/>
              </a:ext>
            </a:extLst>
          </p:cNvPr>
          <p:cNvSpPr>
            <a:spLocks noGrp="1" noChangeArrowheads="1"/>
          </p:cNvSpPr>
          <p:nvPr>
            <p:ph type="title"/>
          </p:nvPr>
        </p:nvSpPr>
        <p:spPr>
          <a:xfrm>
            <a:off x="4119239" y="260350"/>
            <a:ext cx="6102674" cy="1384300"/>
          </a:xfrm>
        </p:spPr>
        <p:txBody>
          <a:bodyPr/>
          <a:lstStyle/>
          <a:p>
            <a:pPr eaLnBrk="1" hangingPunct="1">
              <a:defRPr/>
            </a:pPr>
            <a:r>
              <a:rPr lang="da-DK" b="1" dirty="0"/>
              <a:t>Regler om hjelme</a:t>
            </a:r>
          </a:p>
        </p:txBody>
      </p:sp>
      <p:sp>
        <p:nvSpPr>
          <p:cNvPr id="33795" name="Rectangle 3">
            <a:extLst>
              <a:ext uri="{FF2B5EF4-FFF2-40B4-BE49-F238E27FC236}">
                <a16:creationId xmlns:a16="http://schemas.microsoft.com/office/drawing/2014/main" id="{FF69AA9D-9889-4F76-87B7-D1513CD4B55C}"/>
              </a:ext>
            </a:extLst>
          </p:cNvPr>
          <p:cNvSpPr>
            <a:spLocks noGrp="1" noChangeArrowheads="1"/>
          </p:cNvSpPr>
          <p:nvPr>
            <p:ph type="body" idx="1"/>
          </p:nvPr>
        </p:nvSpPr>
        <p:spPr>
          <a:xfrm>
            <a:off x="3417902" y="1644650"/>
            <a:ext cx="8086709" cy="4953000"/>
          </a:xfrm>
        </p:spPr>
        <p:txBody>
          <a:bodyPr>
            <a:normAutofit/>
          </a:bodyPr>
          <a:lstStyle/>
          <a:p>
            <a:pPr eaLnBrk="1" hangingPunct="1">
              <a:lnSpc>
                <a:spcPct val="80000"/>
              </a:lnSpc>
              <a:buFontTx/>
              <a:buNone/>
              <a:defRPr/>
            </a:pPr>
            <a:endParaRPr lang="da-DK" sz="2000" dirty="0"/>
          </a:p>
          <a:p>
            <a:pPr eaLnBrk="1" hangingPunct="1">
              <a:lnSpc>
                <a:spcPct val="80000"/>
              </a:lnSpc>
              <a:defRPr/>
            </a:pPr>
            <a:r>
              <a:rPr lang="da-DK" sz="2000" dirty="0"/>
              <a:t>Hjelmen må ikke veje mere end nødvendigt </a:t>
            </a:r>
          </a:p>
          <a:p>
            <a:pPr eaLnBrk="1" hangingPunct="1">
              <a:lnSpc>
                <a:spcPct val="80000"/>
              </a:lnSpc>
              <a:defRPr/>
            </a:pPr>
            <a:r>
              <a:rPr lang="da-DK" sz="2000" dirty="0"/>
              <a:t>Hvis hjelmen kan falde af, skal der være hagerem </a:t>
            </a:r>
          </a:p>
          <a:p>
            <a:pPr eaLnBrk="1" hangingPunct="1">
              <a:lnSpc>
                <a:spcPct val="80000"/>
              </a:lnSpc>
              <a:defRPr/>
            </a:pPr>
            <a:r>
              <a:rPr lang="da-DK" sz="2000" dirty="0"/>
              <a:t>Hjelmen skal være tilpasset den person, der bruger den </a:t>
            </a:r>
          </a:p>
          <a:p>
            <a:pPr eaLnBrk="1" hangingPunct="1">
              <a:lnSpc>
                <a:spcPct val="80000"/>
              </a:lnSpc>
              <a:defRPr/>
            </a:pPr>
            <a:r>
              <a:rPr lang="da-DK" sz="2000" dirty="0"/>
              <a:t>Hjelmen skal være CE-mærket </a:t>
            </a:r>
          </a:p>
          <a:p>
            <a:pPr eaLnBrk="1" hangingPunct="1">
              <a:lnSpc>
                <a:spcPct val="80000"/>
              </a:lnSpc>
              <a:defRPr/>
            </a:pPr>
            <a:r>
              <a:rPr lang="da-DK" sz="2000" dirty="0"/>
              <a:t>En hjelm, der har revner, eller som har været udsat for kraftig påvirkning i form af slag eller klem, skal kasseres </a:t>
            </a:r>
          </a:p>
          <a:p>
            <a:pPr eaLnBrk="1" hangingPunct="1">
              <a:lnSpc>
                <a:spcPct val="80000"/>
              </a:lnSpc>
              <a:defRPr/>
            </a:pPr>
            <a:r>
              <a:rPr lang="da-DK" sz="2000" dirty="0"/>
              <a:t>Det kan være nødvendigt med jævne mellemrum at skifte hjelmens indtræk, da indtrækket er udsat for sved, snavs og varme </a:t>
            </a:r>
          </a:p>
          <a:p>
            <a:pPr eaLnBrk="1" hangingPunct="1">
              <a:lnSpc>
                <a:spcPct val="80000"/>
              </a:lnSpc>
              <a:defRPr/>
            </a:pPr>
            <a:r>
              <a:rPr lang="da-DK" sz="2000" dirty="0"/>
              <a:t>Arbejdsgiveren skal sørge for at afmærke de arbejdsområder med skilte, hvor </a:t>
            </a:r>
            <a:r>
              <a:rPr lang="da-DK" sz="2000" dirty="0" err="1"/>
              <a:t>beskyttelseshjelm</a:t>
            </a:r>
            <a:r>
              <a:rPr lang="da-DK" sz="2000" dirty="0"/>
              <a:t> skal bruges (medmindre arbejdet er så spredt, at det ikke er muligt).</a:t>
            </a:r>
          </a:p>
          <a:p>
            <a:pPr eaLnBrk="1" hangingPunct="1">
              <a:lnSpc>
                <a:spcPct val="80000"/>
              </a:lnSpc>
              <a:defRPr/>
            </a:pPr>
            <a:r>
              <a:rPr lang="da-DK" sz="2000" dirty="0"/>
              <a:t>Vær opmærksom på UV stråling som nedbryder plasten</a:t>
            </a:r>
          </a:p>
        </p:txBody>
      </p:sp>
    </p:spTree>
    <p:extLst>
      <p:ext uri="{BB962C8B-B14F-4D97-AF65-F5344CB8AC3E}">
        <p14:creationId xmlns:p14="http://schemas.microsoft.com/office/powerpoint/2010/main" val="2907012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DE9FB258-4158-494C-B297-258C6ACA2C89}"/>
              </a:ext>
            </a:extLst>
          </p:cNvPr>
          <p:cNvSpPr>
            <a:spLocks noGrp="1" noChangeArrowheads="1"/>
          </p:cNvSpPr>
          <p:nvPr>
            <p:ph type="title"/>
          </p:nvPr>
        </p:nvSpPr>
        <p:spPr>
          <a:xfrm>
            <a:off x="5308846" y="292100"/>
            <a:ext cx="6273553" cy="1384300"/>
          </a:xfrm>
        </p:spPr>
        <p:txBody>
          <a:bodyPr/>
          <a:lstStyle/>
          <a:p>
            <a:pPr eaLnBrk="1" hangingPunct="1">
              <a:defRPr/>
            </a:pPr>
            <a:r>
              <a:rPr lang="da-DK" b="1" dirty="0"/>
              <a:t>Høreværn</a:t>
            </a:r>
          </a:p>
        </p:txBody>
      </p:sp>
      <p:sp>
        <p:nvSpPr>
          <p:cNvPr id="34819" name="Rectangle 3">
            <a:extLst>
              <a:ext uri="{FF2B5EF4-FFF2-40B4-BE49-F238E27FC236}">
                <a16:creationId xmlns:a16="http://schemas.microsoft.com/office/drawing/2014/main" id="{B06F9760-B716-4F51-B6D1-04897468F874}"/>
              </a:ext>
            </a:extLst>
          </p:cNvPr>
          <p:cNvSpPr>
            <a:spLocks noGrp="1" noChangeArrowheads="1"/>
          </p:cNvSpPr>
          <p:nvPr>
            <p:ph type="body" sz="half" idx="1"/>
          </p:nvPr>
        </p:nvSpPr>
        <p:spPr>
          <a:xfrm>
            <a:off x="2721780" y="1411551"/>
            <a:ext cx="5569964" cy="5060270"/>
          </a:xfrm>
        </p:spPr>
        <p:txBody>
          <a:bodyPr/>
          <a:lstStyle/>
          <a:p>
            <a:pPr eaLnBrk="1" hangingPunct="1">
              <a:lnSpc>
                <a:spcPct val="80000"/>
              </a:lnSpc>
              <a:defRPr/>
            </a:pPr>
            <a:r>
              <a:rPr lang="da-DK" dirty="0"/>
              <a:t>Støj skal bekæmpes der, hvor den opstår.</a:t>
            </a:r>
          </a:p>
          <a:p>
            <a:pPr eaLnBrk="1" hangingPunct="1">
              <a:lnSpc>
                <a:spcPct val="80000"/>
              </a:lnSpc>
              <a:defRPr/>
            </a:pPr>
            <a:endParaRPr lang="da-DK" dirty="0"/>
          </a:p>
          <a:p>
            <a:pPr eaLnBrk="1" hangingPunct="1">
              <a:lnSpc>
                <a:spcPct val="80000"/>
              </a:lnSpc>
              <a:defRPr/>
            </a:pPr>
            <a:r>
              <a:rPr lang="da-DK" dirty="0"/>
              <a:t>Grænserne for støj kan kun blive målt teknisk – men al støj bør reduceres. </a:t>
            </a:r>
          </a:p>
          <a:p>
            <a:pPr eaLnBrk="1" hangingPunct="1">
              <a:lnSpc>
                <a:spcPct val="80000"/>
              </a:lnSpc>
              <a:buFontTx/>
              <a:buNone/>
              <a:defRPr/>
            </a:pPr>
            <a:endParaRPr lang="da-DK" dirty="0"/>
          </a:p>
          <a:p>
            <a:pPr eaLnBrk="1" hangingPunct="1">
              <a:lnSpc>
                <a:spcPct val="80000"/>
              </a:lnSpc>
              <a:defRPr/>
            </a:pPr>
            <a:r>
              <a:rPr lang="da-DK" dirty="0"/>
              <a:t>Der skal anvendes høreværn, hvis støjen ikke på anden </a:t>
            </a:r>
          </a:p>
          <a:p>
            <a:pPr eaLnBrk="1" hangingPunct="1">
              <a:lnSpc>
                <a:spcPct val="80000"/>
              </a:lnSpc>
              <a:defRPr/>
            </a:pPr>
            <a:endParaRPr lang="da-DK" dirty="0"/>
          </a:p>
          <a:p>
            <a:pPr eaLnBrk="1" hangingPunct="1">
              <a:lnSpc>
                <a:spcPct val="80000"/>
              </a:lnSpc>
              <a:defRPr/>
            </a:pPr>
            <a:r>
              <a:rPr lang="da-DK" dirty="0"/>
              <a:t>måde kan blive dæmpet tilstrækkeligt. Når der anvendes høreværn, </a:t>
            </a:r>
          </a:p>
          <a:p>
            <a:pPr eaLnBrk="1" hangingPunct="1">
              <a:lnSpc>
                <a:spcPct val="80000"/>
              </a:lnSpc>
              <a:defRPr/>
            </a:pPr>
            <a:endParaRPr lang="da-DK" dirty="0"/>
          </a:p>
          <a:p>
            <a:pPr eaLnBrk="1" hangingPunct="1">
              <a:lnSpc>
                <a:spcPct val="80000"/>
              </a:lnSpc>
              <a:defRPr/>
            </a:pPr>
            <a:r>
              <a:rPr lang="da-DK" dirty="0"/>
              <a:t>kan det være vanskeligt at føre en samtale eller blive råbt op. </a:t>
            </a:r>
          </a:p>
          <a:p>
            <a:pPr eaLnBrk="1" hangingPunct="1">
              <a:lnSpc>
                <a:spcPct val="80000"/>
              </a:lnSpc>
              <a:defRPr/>
            </a:pPr>
            <a:endParaRPr lang="da-DK" dirty="0"/>
          </a:p>
          <a:p>
            <a:pPr eaLnBrk="1" hangingPunct="1">
              <a:lnSpc>
                <a:spcPct val="80000"/>
              </a:lnSpc>
              <a:defRPr/>
            </a:pPr>
            <a:r>
              <a:rPr lang="da-DK" dirty="0"/>
              <a:t>Det kan skabe farlige situationer.</a:t>
            </a:r>
          </a:p>
        </p:txBody>
      </p:sp>
      <p:pic>
        <p:nvPicPr>
          <p:cNvPr id="11268" name="Picture 10" descr="CN510A-1">
            <a:extLst>
              <a:ext uri="{FF2B5EF4-FFF2-40B4-BE49-F238E27FC236}">
                <a16:creationId xmlns:a16="http://schemas.microsoft.com/office/drawing/2014/main" id="{81A2E727-7217-42EF-9E2D-9219074BC10F}"/>
              </a:ext>
            </a:extLst>
          </p:cNvPr>
          <p:cNvPicPr>
            <a:picLocks noGrp="1" noChangeAspect="1" noChangeArrowheads="1"/>
          </p:cNvPicPr>
          <p:nvPr>
            <p:ph sz="quarter" idx="2"/>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162657" y="3233737"/>
            <a:ext cx="4319588" cy="3332163"/>
          </a:xfrm>
          <a:noFill/>
          <a:extLst>
            <a:ext uri="{909E8E84-426E-40DD-AFC4-6F175D3DCCD1}">
              <a14:hiddenFill xmlns:a14="http://schemas.microsoft.com/office/drawing/2010/main">
                <a:solidFill>
                  <a:srgbClr val="FFFFFF"/>
                </a:solidFill>
              </a14:hiddenFill>
            </a:ext>
          </a:extLst>
        </p:spPr>
      </p:pic>
      <p:pic>
        <p:nvPicPr>
          <p:cNvPr id="11269" name="Picture 8" descr="hp26500-100x100">
            <a:extLst>
              <a:ext uri="{FF2B5EF4-FFF2-40B4-BE49-F238E27FC236}">
                <a16:creationId xmlns:a16="http://schemas.microsoft.com/office/drawing/2014/main" id="{BABAA249-A191-4B79-BAF6-33CFDB17C9B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65683">
            <a:off x="8340188" y="1941778"/>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3" descr="60306110">
            <a:extLst>
              <a:ext uri="{FF2B5EF4-FFF2-40B4-BE49-F238E27FC236}">
                <a16:creationId xmlns:a16="http://schemas.microsoft.com/office/drawing/2014/main" id="{29C4FD3E-7365-4401-9668-828C1819F8F2}"/>
              </a:ext>
            </a:extLst>
          </p:cNvPr>
          <p:cNvPicPr>
            <a:picLocks noGrp="1" noChangeAspect="1" noChangeArrowheads="1"/>
          </p:cNvPicPr>
          <p:nvPr>
            <p:ph sz="quarter" idx="3"/>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0182225" y="1892567"/>
            <a:ext cx="1400175" cy="105092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910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7D5C3D1-9B90-4CA0-A8E6-EF8295853A94}"/>
              </a:ext>
            </a:extLst>
          </p:cNvPr>
          <p:cNvSpPr>
            <a:spLocks noGrp="1" noChangeArrowheads="1"/>
          </p:cNvSpPr>
          <p:nvPr>
            <p:ph type="title"/>
          </p:nvPr>
        </p:nvSpPr>
        <p:spPr>
          <a:xfrm>
            <a:off x="4110361" y="274638"/>
            <a:ext cx="7004482" cy="114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sv-SE" altLang="da-DK" sz="3200" b="1" dirty="0"/>
              <a:t>STØJEKSPONERING </a:t>
            </a:r>
          </a:p>
        </p:txBody>
      </p:sp>
      <p:pic>
        <p:nvPicPr>
          <p:cNvPr id="18437" name="Picture 5">
            <a:extLst>
              <a:ext uri="{FF2B5EF4-FFF2-40B4-BE49-F238E27FC236}">
                <a16:creationId xmlns:a16="http://schemas.microsoft.com/office/drawing/2014/main" id="{3AE5BC39-E15F-482E-985E-6442D95E1BB0}"/>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4" y="3141663"/>
            <a:ext cx="1728787" cy="165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8" name="Rectangle 6">
            <a:extLst>
              <a:ext uri="{FF2B5EF4-FFF2-40B4-BE49-F238E27FC236}">
                <a16:creationId xmlns:a16="http://schemas.microsoft.com/office/drawing/2014/main" id="{149AA861-5782-4A02-AA51-4F84CCB68C74}"/>
              </a:ext>
            </a:extLst>
          </p:cNvPr>
          <p:cNvSpPr>
            <a:spLocks noChangeArrowheads="1"/>
          </p:cNvSpPr>
          <p:nvPr/>
        </p:nvSpPr>
        <p:spPr bwMode="auto">
          <a:xfrm>
            <a:off x="2566988" y="2133600"/>
            <a:ext cx="2132012" cy="457200"/>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algn="ctr" eaLnBrk="0" hangingPunct="0"/>
            <a:r>
              <a:rPr lang="sv-SE" altLang="da-DK" sz="2400" b="1" dirty="0">
                <a:effectLst>
                  <a:outerShdw blurRad="38100" dist="38100" dir="2700000" algn="tl">
                    <a:srgbClr val="C0C0C0"/>
                  </a:outerShdw>
                </a:effectLst>
              </a:rPr>
              <a:t>ØREKOPPER</a:t>
            </a:r>
            <a:endParaRPr lang="en-US" altLang="da-DK" sz="2400" b="1" dirty="0">
              <a:solidFill>
                <a:schemeClr val="accent1"/>
              </a:solidFill>
              <a:effectLst>
                <a:outerShdw blurRad="38100" dist="38100" dir="2700000" algn="tl">
                  <a:srgbClr val="C0C0C0"/>
                </a:outerShdw>
              </a:effectLst>
            </a:endParaRPr>
          </a:p>
        </p:txBody>
      </p:sp>
      <p:pic>
        <p:nvPicPr>
          <p:cNvPr id="18439" name="Picture 7">
            <a:extLst>
              <a:ext uri="{FF2B5EF4-FFF2-40B4-BE49-F238E27FC236}">
                <a16:creationId xmlns:a16="http://schemas.microsoft.com/office/drawing/2014/main" id="{0CD1CE2E-B7D3-4A74-A4E4-08A56439C4AE}"/>
              </a:ext>
            </a:extLst>
          </p:cNvPr>
          <p:cNvPicPr>
            <a:picLocks noChangeArrowheads="1"/>
          </p:cNvPicPr>
          <p:nvPr/>
        </p:nvPicPr>
        <p:blipFill>
          <a:blip r:embed="rId3">
            <a:clrChange>
              <a:clrFrom>
                <a:srgbClr val="86B1BF"/>
              </a:clrFrom>
              <a:clrTo>
                <a:srgbClr val="86B1BF">
                  <a:alpha val="0"/>
                </a:srgbClr>
              </a:clrTo>
            </a:clrChange>
            <a:extLst>
              <a:ext uri="{28A0092B-C50C-407E-A947-70E740481C1C}">
                <a14:useLocalDpi xmlns:a14="http://schemas.microsoft.com/office/drawing/2010/main" val="0"/>
              </a:ext>
            </a:extLst>
          </a:blip>
          <a:srcRect/>
          <a:stretch>
            <a:fillRect/>
          </a:stretch>
        </p:blipFill>
        <p:spPr bwMode="auto">
          <a:xfrm>
            <a:off x="5591175" y="3068638"/>
            <a:ext cx="1512888" cy="158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0" name="AutoShape 8">
            <a:extLst>
              <a:ext uri="{FF2B5EF4-FFF2-40B4-BE49-F238E27FC236}">
                <a16:creationId xmlns:a16="http://schemas.microsoft.com/office/drawing/2014/main" id="{1BCCE34E-9A31-41D2-A291-8DC82A175EE7}"/>
              </a:ext>
            </a:extLst>
          </p:cNvPr>
          <p:cNvSpPr>
            <a:spLocks noChangeArrowheads="1"/>
          </p:cNvSpPr>
          <p:nvPr/>
        </p:nvSpPr>
        <p:spPr bwMode="auto">
          <a:xfrm>
            <a:off x="6167439" y="2133600"/>
            <a:ext cx="2060575" cy="476250"/>
          </a:xfrm>
          <a:prstGeom prst="roundRect">
            <a:avLst>
              <a:gd name="adj" fmla="val 16667"/>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algn="ctr" eaLnBrk="0" hangingPunct="0"/>
            <a:r>
              <a:rPr lang="sv-SE" altLang="da-DK" sz="2400" b="1">
                <a:effectLst>
                  <a:outerShdw blurRad="38100" dist="38100" dir="2700000" algn="tl">
                    <a:srgbClr val="C0C0C0"/>
                  </a:outerShdw>
                </a:effectLst>
              </a:rPr>
              <a:t>ØREPROPPER</a:t>
            </a:r>
            <a:endParaRPr lang="en-US" altLang="da-DK" sz="2400" b="1">
              <a:solidFill>
                <a:schemeClr val="accent1"/>
              </a:solidFill>
              <a:effectLst>
                <a:outerShdw blurRad="38100" dist="38100" dir="2700000" algn="tl">
                  <a:srgbClr val="C0C0C0"/>
                </a:outerShdw>
              </a:effectLst>
            </a:endParaRPr>
          </a:p>
        </p:txBody>
      </p:sp>
      <p:sp>
        <p:nvSpPr>
          <p:cNvPr id="18441" name="AutoShape 9">
            <a:extLst>
              <a:ext uri="{FF2B5EF4-FFF2-40B4-BE49-F238E27FC236}">
                <a16:creationId xmlns:a16="http://schemas.microsoft.com/office/drawing/2014/main" id="{AC8CF48D-3DDC-4D78-81E9-AA442959D8B8}"/>
              </a:ext>
            </a:extLst>
          </p:cNvPr>
          <p:cNvSpPr>
            <a:spLocks noChangeArrowheads="1"/>
          </p:cNvSpPr>
          <p:nvPr/>
        </p:nvSpPr>
        <p:spPr bwMode="auto">
          <a:xfrm>
            <a:off x="3071814" y="1412875"/>
            <a:ext cx="2225675" cy="476250"/>
          </a:xfrm>
          <a:prstGeom prst="roundRect">
            <a:avLst>
              <a:gd name="adj" fmla="val 16667"/>
            </a:avLst>
          </a:prstGeom>
          <a:gradFill rotWithShape="0">
            <a:gsLst>
              <a:gs pos="0">
                <a:schemeClr val="accent2"/>
              </a:gs>
              <a:gs pos="100000">
                <a:schemeClr val="accent2">
                  <a:gamma/>
                  <a:tint val="15294"/>
                  <a:invGamma/>
                </a:schemeClr>
              </a:gs>
            </a:gsLst>
            <a:lin ang="5400000" scaled="1"/>
          </a:gradFill>
          <a:ln w="12700">
            <a:round/>
            <a:headEnd/>
            <a:tailEnd/>
          </a:ln>
          <a:effectLst/>
          <a:scene3d>
            <a:camera prst="legacyObliqueBottomLeft"/>
            <a:lightRig rig="legacyFlat3" dir="b"/>
          </a:scene3d>
          <a:sp3d extrusionH="430200" prstMaterial="legacyMatte">
            <a:bevelT w="13500" h="13500" prst="angle"/>
            <a:bevelB w="13500" h="13500" prst="angle"/>
            <a:extrusionClr>
              <a:schemeClr val="accent2"/>
            </a:extrusionClr>
            <a:contourClr>
              <a:schemeClr val="accent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da-DK"/>
          </a:p>
        </p:txBody>
      </p:sp>
      <p:sp>
        <p:nvSpPr>
          <p:cNvPr id="18442" name="Rectangle 10">
            <a:extLst>
              <a:ext uri="{FF2B5EF4-FFF2-40B4-BE49-F238E27FC236}">
                <a16:creationId xmlns:a16="http://schemas.microsoft.com/office/drawing/2014/main" id="{0F5807CC-47D4-4B63-949B-25F528803397}"/>
              </a:ext>
            </a:extLst>
          </p:cNvPr>
          <p:cNvSpPr>
            <a:spLocks noChangeArrowheads="1"/>
          </p:cNvSpPr>
          <p:nvPr/>
        </p:nvSpPr>
        <p:spPr bwMode="auto">
          <a:xfrm>
            <a:off x="3143250" y="1412876"/>
            <a:ext cx="2217738"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defTabSz="762000">
              <a:defRPr>
                <a:solidFill>
                  <a:schemeClr val="tx1"/>
                </a:solidFill>
                <a:latin typeface="Arial" panose="020B0604020202020204" pitchFamily="34" charset="0"/>
              </a:defRPr>
            </a:lvl1pPr>
            <a:lvl2pPr marL="482600" indent="-292100" defTabSz="762000">
              <a:defRPr>
                <a:solidFill>
                  <a:schemeClr val="tx1"/>
                </a:solidFill>
                <a:latin typeface="Arial" panose="020B0604020202020204" pitchFamily="34" charset="0"/>
              </a:defRPr>
            </a:lvl2pPr>
            <a:lvl3pPr marL="952500" indent="6350" defTabSz="762000">
              <a:defRPr>
                <a:solidFill>
                  <a:schemeClr val="tx1"/>
                </a:solidFill>
                <a:latin typeface="Arial" panose="020B0604020202020204" pitchFamily="34" charset="0"/>
              </a:defRPr>
            </a:lvl3pPr>
            <a:lvl4pPr marL="1606550" indent="-228600" defTabSz="762000">
              <a:defRPr>
                <a:solidFill>
                  <a:schemeClr val="tx1"/>
                </a:solidFill>
                <a:latin typeface="Arial" panose="020B0604020202020204" pitchFamily="34" charset="0"/>
              </a:defRPr>
            </a:lvl4pPr>
            <a:lvl5pPr marL="2057400" indent="-228600" defTabSz="762000">
              <a:defRPr>
                <a:solidFill>
                  <a:schemeClr val="tx1"/>
                </a:solidFill>
                <a:latin typeface="Arial" panose="020B0604020202020204" pitchFamily="34" charset="0"/>
              </a:defRPr>
            </a:lvl5pPr>
            <a:lvl6pPr marL="2514600" indent="-228600" defTabSz="762000" fontAlgn="base">
              <a:spcBef>
                <a:spcPct val="0"/>
              </a:spcBef>
              <a:spcAft>
                <a:spcPct val="0"/>
              </a:spcAft>
              <a:defRPr>
                <a:solidFill>
                  <a:schemeClr val="tx1"/>
                </a:solidFill>
                <a:latin typeface="Arial" panose="020B0604020202020204" pitchFamily="34" charset="0"/>
              </a:defRPr>
            </a:lvl6pPr>
            <a:lvl7pPr marL="2971800" indent="-228600" defTabSz="762000" fontAlgn="base">
              <a:spcBef>
                <a:spcPct val="0"/>
              </a:spcBef>
              <a:spcAft>
                <a:spcPct val="0"/>
              </a:spcAft>
              <a:defRPr>
                <a:solidFill>
                  <a:schemeClr val="tx1"/>
                </a:solidFill>
                <a:latin typeface="Arial" panose="020B0604020202020204" pitchFamily="34" charset="0"/>
              </a:defRPr>
            </a:lvl7pPr>
            <a:lvl8pPr marL="3429000" indent="-228600" defTabSz="762000" fontAlgn="base">
              <a:spcBef>
                <a:spcPct val="0"/>
              </a:spcBef>
              <a:spcAft>
                <a:spcPct val="0"/>
              </a:spcAft>
              <a:defRPr>
                <a:solidFill>
                  <a:schemeClr val="tx1"/>
                </a:solidFill>
                <a:latin typeface="Arial" panose="020B0604020202020204" pitchFamily="34" charset="0"/>
              </a:defRPr>
            </a:lvl8pPr>
            <a:lvl9pPr marL="3886200" indent="-228600" defTabSz="762000" fontAlgn="base">
              <a:spcBef>
                <a:spcPct val="0"/>
              </a:spcBef>
              <a:spcAft>
                <a:spcPct val="0"/>
              </a:spcAft>
              <a:defRPr>
                <a:solidFill>
                  <a:schemeClr val="tx1"/>
                </a:solidFill>
                <a:latin typeface="Arial" panose="020B0604020202020204" pitchFamily="34" charset="0"/>
              </a:defRPr>
            </a:lvl9pPr>
          </a:lstStyle>
          <a:p>
            <a:pPr eaLnBrk="0" hangingPunct="0">
              <a:spcBef>
                <a:spcPct val="100000"/>
              </a:spcBef>
            </a:pPr>
            <a:r>
              <a:rPr lang="sv-SE" altLang="da-DK" sz="2200" b="1" dirty="0"/>
              <a:t>HØREVÆRN</a:t>
            </a:r>
          </a:p>
        </p:txBody>
      </p:sp>
      <p:pic>
        <p:nvPicPr>
          <p:cNvPr id="18443" name="Picture 11" descr="9">
            <a:extLst>
              <a:ext uri="{FF2B5EF4-FFF2-40B4-BE49-F238E27FC236}">
                <a16:creationId xmlns:a16="http://schemas.microsoft.com/office/drawing/2014/main" id="{B610A1D3-EC54-46DF-8AC7-7EAA7D5818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5" y="4941889"/>
            <a:ext cx="1441450" cy="1366837"/>
          </a:xfrm>
          <a:prstGeom prst="rect">
            <a:avLst/>
          </a:prstGeom>
          <a:noFill/>
          <a:extLst>
            <a:ext uri="{909E8E84-426E-40DD-AFC4-6F175D3DCCD1}">
              <a14:hiddenFill xmlns:a14="http://schemas.microsoft.com/office/drawing/2010/main">
                <a:solidFill>
                  <a:srgbClr val="FFFFFF"/>
                </a:solidFill>
              </a14:hiddenFill>
            </a:ext>
          </a:extLst>
        </p:spPr>
      </p:pic>
      <p:pic>
        <p:nvPicPr>
          <p:cNvPr id="18445" name="Picture 13" descr="Percap bøjle m/propper">
            <a:extLst>
              <a:ext uri="{FF2B5EF4-FFF2-40B4-BE49-F238E27FC236}">
                <a16:creationId xmlns:a16="http://schemas.microsoft.com/office/drawing/2014/main" id="{42635C07-1547-4C27-97E2-C06F4E4EF2B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400" y="3068639"/>
            <a:ext cx="1473200" cy="1544637"/>
          </a:xfrm>
          <a:prstGeom prst="rect">
            <a:avLst/>
          </a:prstGeom>
          <a:noFill/>
          <a:extLst>
            <a:ext uri="{909E8E84-426E-40DD-AFC4-6F175D3DCCD1}">
              <a14:hiddenFill xmlns:a14="http://schemas.microsoft.com/office/drawing/2010/main">
                <a:solidFill>
                  <a:srgbClr val="C0C0C0"/>
                </a:solidFill>
              </a14:hiddenFill>
            </a:ext>
          </a:extLst>
        </p:spPr>
      </p:pic>
      <p:pic>
        <p:nvPicPr>
          <p:cNvPr id="18447" name="Picture 15" descr="556 øreprop, Large">
            <a:extLst>
              <a:ext uri="{FF2B5EF4-FFF2-40B4-BE49-F238E27FC236}">
                <a16:creationId xmlns:a16="http://schemas.microsoft.com/office/drawing/2014/main" id="{84A1F502-7237-480F-8CE5-4F9CEBFE920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400" y="4941889"/>
            <a:ext cx="1441450" cy="1366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5574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anim calcmode="lin" valueType="num">
                                      <p:cBhvr additive="base">
                                        <p:cTn id="7" dur="2000" fill="hold"/>
                                        <p:tgtEl>
                                          <p:spTgt spid="18438"/>
                                        </p:tgtEl>
                                        <p:attrNameLst>
                                          <p:attrName>ppt_x</p:attrName>
                                        </p:attrNameLst>
                                      </p:cBhvr>
                                      <p:tavLst>
                                        <p:tav tm="0">
                                          <p:val>
                                            <p:strVal val="0-#ppt_w/2"/>
                                          </p:val>
                                        </p:tav>
                                        <p:tav tm="100000">
                                          <p:val>
                                            <p:strVal val="#ppt_x"/>
                                          </p:val>
                                        </p:tav>
                                      </p:tavLst>
                                    </p:anim>
                                    <p:anim calcmode="lin" valueType="num">
                                      <p:cBhvr additive="base">
                                        <p:cTn id="8" dur="2000" fill="hold"/>
                                        <p:tgtEl>
                                          <p:spTgt spid="18438"/>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8437"/>
                                        </p:tgtEl>
                                        <p:attrNameLst>
                                          <p:attrName>style.visibility</p:attrName>
                                        </p:attrNameLst>
                                      </p:cBhvr>
                                      <p:to>
                                        <p:strVal val="visible"/>
                                      </p:to>
                                    </p:set>
                                    <p:anim calcmode="lin" valueType="num">
                                      <p:cBhvr additive="base">
                                        <p:cTn id="11" dur="2000" fill="hold"/>
                                        <p:tgtEl>
                                          <p:spTgt spid="18437"/>
                                        </p:tgtEl>
                                        <p:attrNameLst>
                                          <p:attrName>ppt_x</p:attrName>
                                        </p:attrNameLst>
                                      </p:cBhvr>
                                      <p:tavLst>
                                        <p:tav tm="0">
                                          <p:val>
                                            <p:strVal val="0-#ppt_w/2"/>
                                          </p:val>
                                        </p:tav>
                                        <p:tav tm="100000">
                                          <p:val>
                                            <p:strVal val="#ppt_x"/>
                                          </p:val>
                                        </p:tav>
                                      </p:tavLst>
                                    </p:anim>
                                    <p:anim calcmode="lin" valueType="num">
                                      <p:cBhvr additive="base">
                                        <p:cTn id="12" dur="2000" fill="hold"/>
                                        <p:tgtEl>
                                          <p:spTgt spid="18437"/>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18440"/>
                                        </p:tgtEl>
                                        <p:attrNameLst>
                                          <p:attrName>style.visibility</p:attrName>
                                        </p:attrNameLst>
                                      </p:cBhvr>
                                      <p:to>
                                        <p:strVal val="visible"/>
                                      </p:to>
                                    </p:set>
                                    <p:anim calcmode="lin" valueType="num">
                                      <p:cBhvr additive="base">
                                        <p:cTn id="17" dur="2000" fill="hold"/>
                                        <p:tgtEl>
                                          <p:spTgt spid="18440"/>
                                        </p:tgtEl>
                                        <p:attrNameLst>
                                          <p:attrName>ppt_x</p:attrName>
                                        </p:attrNameLst>
                                      </p:cBhvr>
                                      <p:tavLst>
                                        <p:tav tm="0">
                                          <p:val>
                                            <p:strVal val="1+#ppt_w/2"/>
                                          </p:val>
                                        </p:tav>
                                        <p:tav tm="100000">
                                          <p:val>
                                            <p:strVal val="#ppt_x"/>
                                          </p:val>
                                        </p:tav>
                                      </p:tavLst>
                                    </p:anim>
                                    <p:anim calcmode="lin" valueType="num">
                                      <p:cBhvr additive="base">
                                        <p:cTn id="18" dur="2000" fill="hold"/>
                                        <p:tgtEl>
                                          <p:spTgt spid="18440"/>
                                        </p:tgtEl>
                                        <p:attrNameLst>
                                          <p:attrName>ppt_y</p:attrName>
                                        </p:attrNameLst>
                                      </p:cBhvr>
                                      <p:tavLst>
                                        <p:tav tm="0">
                                          <p:val>
                                            <p:strVal val="0-#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18439"/>
                                        </p:tgtEl>
                                        <p:attrNameLst>
                                          <p:attrName>style.visibility</p:attrName>
                                        </p:attrNameLst>
                                      </p:cBhvr>
                                      <p:to>
                                        <p:strVal val="visible"/>
                                      </p:to>
                                    </p:set>
                                    <p:anim calcmode="lin" valueType="num">
                                      <p:cBhvr additive="base">
                                        <p:cTn id="21" dur="2000" fill="hold"/>
                                        <p:tgtEl>
                                          <p:spTgt spid="18439"/>
                                        </p:tgtEl>
                                        <p:attrNameLst>
                                          <p:attrName>ppt_x</p:attrName>
                                        </p:attrNameLst>
                                      </p:cBhvr>
                                      <p:tavLst>
                                        <p:tav tm="0">
                                          <p:val>
                                            <p:strVal val="1+#ppt_w/2"/>
                                          </p:val>
                                        </p:tav>
                                        <p:tav tm="100000">
                                          <p:val>
                                            <p:strVal val="#ppt_x"/>
                                          </p:val>
                                        </p:tav>
                                      </p:tavLst>
                                    </p:anim>
                                    <p:anim calcmode="lin" valueType="num">
                                      <p:cBhvr additive="base">
                                        <p:cTn id="22" dur="2000" fill="hold"/>
                                        <p:tgtEl>
                                          <p:spTgt spid="18439"/>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6" fill="hold" nodeType="clickEffect">
                                  <p:stCondLst>
                                    <p:cond delay="0"/>
                                  </p:stCondLst>
                                  <p:childTnLst>
                                    <p:set>
                                      <p:cBhvr>
                                        <p:cTn id="26" dur="1" fill="hold">
                                          <p:stCondLst>
                                            <p:cond delay="0"/>
                                          </p:stCondLst>
                                        </p:cTn>
                                        <p:tgtEl>
                                          <p:spTgt spid="18443"/>
                                        </p:tgtEl>
                                        <p:attrNameLst>
                                          <p:attrName>style.visibility</p:attrName>
                                        </p:attrNameLst>
                                      </p:cBhvr>
                                      <p:to>
                                        <p:strVal val="visible"/>
                                      </p:to>
                                    </p:set>
                                    <p:anim calcmode="lin" valueType="num">
                                      <p:cBhvr additive="base">
                                        <p:cTn id="27" dur="1000" fill="hold"/>
                                        <p:tgtEl>
                                          <p:spTgt spid="18443"/>
                                        </p:tgtEl>
                                        <p:attrNameLst>
                                          <p:attrName>ppt_x</p:attrName>
                                        </p:attrNameLst>
                                      </p:cBhvr>
                                      <p:tavLst>
                                        <p:tav tm="0">
                                          <p:val>
                                            <p:strVal val="1+#ppt_w/2"/>
                                          </p:val>
                                        </p:tav>
                                        <p:tav tm="100000">
                                          <p:val>
                                            <p:strVal val="#ppt_x"/>
                                          </p:val>
                                        </p:tav>
                                      </p:tavLst>
                                    </p:anim>
                                    <p:anim calcmode="lin" valueType="num">
                                      <p:cBhvr additive="base">
                                        <p:cTn id="28" dur="1000" fill="hold"/>
                                        <p:tgtEl>
                                          <p:spTgt spid="1844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3" fill="hold" nodeType="clickEffect">
                                  <p:stCondLst>
                                    <p:cond delay="0"/>
                                  </p:stCondLst>
                                  <p:childTnLst>
                                    <p:set>
                                      <p:cBhvr>
                                        <p:cTn id="32" dur="1" fill="hold">
                                          <p:stCondLst>
                                            <p:cond delay="0"/>
                                          </p:stCondLst>
                                        </p:cTn>
                                        <p:tgtEl>
                                          <p:spTgt spid="18445"/>
                                        </p:tgtEl>
                                        <p:attrNameLst>
                                          <p:attrName>style.visibility</p:attrName>
                                        </p:attrNameLst>
                                      </p:cBhvr>
                                      <p:to>
                                        <p:strVal val="visible"/>
                                      </p:to>
                                    </p:set>
                                    <p:anim calcmode="lin" valueType="num">
                                      <p:cBhvr additive="base">
                                        <p:cTn id="33" dur="1000" fill="hold"/>
                                        <p:tgtEl>
                                          <p:spTgt spid="18445"/>
                                        </p:tgtEl>
                                        <p:attrNameLst>
                                          <p:attrName>ppt_x</p:attrName>
                                        </p:attrNameLst>
                                      </p:cBhvr>
                                      <p:tavLst>
                                        <p:tav tm="0">
                                          <p:val>
                                            <p:strVal val="1+#ppt_w/2"/>
                                          </p:val>
                                        </p:tav>
                                        <p:tav tm="100000">
                                          <p:val>
                                            <p:strVal val="#ppt_x"/>
                                          </p:val>
                                        </p:tav>
                                      </p:tavLst>
                                    </p:anim>
                                    <p:anim calcmode="lin" valueType="num">
                                      <p:cBhvr additive="base">
                                        <p:cTn id="34" dur="1000" fill="hold"/>
                                        <p:tgtEl>
                                          <p:spTgt spid="18445"/>
                                        </p:tgtEl>
                                        <p:attrNameLst>
                                          <p:attrName>ppt_y</p:attrName>
                                        </p:attrNameLst>
                                      </p:cBhvr>
                                      <p:tavLst>
                                        <p:tav tm="0">
                                          <p:val>
                                            <p:strVal val="0-#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6" fill="hold" nodeType="clickEffect">
                                  <p:stCondLst>
                                    <p:cond delay="0"/>
                                  </p:stCondLst>
                                  <p:childTnLst>
                                    <p:set>
                                      <p:cBhvr>
                                        <p:cTn id="38" dur="1" fill="hold">
                                          <p:stCondLst>
                                            <p:cond delay="0"/>
                                          </p:stCondLst>
                                        </p:cTn>
                                        <p:tgtEl>
                                          <p:spTgt spid="18447"/>
                                        </p:tgtEl>
                                        <p:attrNameLst>
                                          <p:attrName>style.visibility</p:attrName>
                                        </p:attrNameLst>
                                      </p:cBhvr>
                                      <p:to>
                                        <p:strVal val="visible"/>
                                      </p:to>
                                    </p:set>
                                    <p:anim calcmode="lin" valueType="num">
                                      <p:cBhvr additive="base">
                                        <p:cTn id="39" dur="1000" fill="hold"/>
                                        <p:tgtEl>
                                          <p:spTgt spid="18447"/>
                                        </p:tgtEl>
                                        <p:attrNameLst>
                                          <p:attrName>ppt_x</p:attrName>
                                        </p:attrNameLst>
                                      </p:cBhvr>
                                      <p:tavLst>
                                        <p:tav tm="0">
                                          <p:val>
                                            <p:strVal val="1+#ppt_w/2"/>
                                          </p:val>
                                        </p:tav>
                                        <p:tav tm="100000">
                                          <p:val>
                                            <p:strVal val="#ppt_x"/>
                                          </p:val>
                                        </p:tav>
                                      </p:tavLst>
                                    </p:anim>
                                    <p:anim calcmode="lin" valueType="num">
                                      <p:cBhvr additive="base">
                                        <p:cTn id="40" dur="1000" fill="hold"/>
                                        <p:tgtEl>
                                          <p:spTgt spid="184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P spid="1844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25389020-A72A-4A95-9B8D-7E8857606A42}"/>
              </a:ext>
            </a:extLst>
          </p:cNvPr>
          <p:cNvSpPr>
            <a:spLocks noGrp="1" noChangeArrowheads="1"/>
          </p:cNvSpPr>
          <p:nvPr>
            <p:ph type="title"/>
          </p:nvPr>
        </p:nvSpPr>
        <p:spPr>
          <a:xfrm>
            <a:off x="3559946" y="624110"/>
            <a:ext cx="7944666" cy="876216"/>
          </a:xfrm>
        </p:spPr>
        <p:txBody>
          <a:bodyPr/>
          <a:lstStyle/>
          <a:p>
            <a:pPr eaLnBrk="1" hangingPunct="1">
              <a:defRPr/>
            </a:pPr>
            <a:r>
              <a:rPr lang="da-DK" b="1" dirty="0"/>
              <a:t>Regler om høreværn</a:t>
            </a:r>
          </a:p>
        </p:txBody>
      </p:sp>
      <p:sp>
        <p:nvSpPr>
          <p:cNvPr id="37891" name="Rectangle 3">
            <a:extLst>
              <a:ext uri="{FF2B5EF4-FFF2-40B4-BE49-F238E27FC236}">
                <a16:creationId xmlns:a16="http://schemas.microsoft.com/office/drawing/2014/main" id="{73ACFC06-A30A-4384-B728-AB3AA758FDFE}"/>
              </a:ext>
            </a:extLst>
          </p:cNvPr>
          <p:cNvSpPr>
            <a:spLocks noGrp="1" noChangeArrowheads="1"/>
          </p:cNvSpPr>
          <p:nvPr>
            <p:ph type="body" idx="1"/>
          </p:nvPr>
        </p:nvSpPr>
        <p:spPr>
          <a:xfrm>
            <a:off x="3098306" y="1500326"/>
            <a:ext cx="8406305" cy="4962618"/>
          </a:xfrm>
        </p:spPr>
        <p:txBody>
          <a:bodyPr>
            <a:normAutofit/>
          </a:bodyPr>
          <a:lstStyle/>
          <a:p>
            <a:pPr eaLnBrk="1" hangingPunct="1">
              <a:lnSpc>
                <a:spcPct val="80000"/>
              </a:lnSpc>
              <a:defRPr/>
            </a:pPr>
            <a:r>
              <a:rPr lang="da-DK" dirty="0"/>
              <a:t>Brug høreværn, hvor støjen overstiger 80 dB(A) </a:t>
            </a:r>
          </a:p>
          <a:p>
            <a:pPr eaLnBrk="1" hangingPunct="1">
              <a:lnSpc>
                <a:spcPct val="80000"/>
              </a:lnSpc>
              <a:defRPr/>
            </a:pPr>
            <a:r>
              <a:rPr lang="da-DK" dirty="0"/>
              <a:t>Hvis støjbelastningen er over 80 dB(A), skal arbejdsgiveren stille høreværn til rådighed </a:t>
            </a:r>
          </a:p>
          <a:p>
            <a:pPr eaLnBrk="1" hangingPunct="1">
              <a:lnSpc>
                <a:spcPct val="80000"/>
              </a:lnSpc>
              <a:defRPr/>
            </a:pPr>
            <a:r>
              <a:rPr lang="da-DK" dirty="0"/>
              <a:t>Ingen personer må udsættes for en støjbelastning over 85 dB(A) under arbejdet </a:t>
            </a:r>
          </a:p>
          <a:p>
            <a:pPr eaLnBrk="1" hangingPunct="1">
              <a:lnSpc>
                <a:spcPct val="80000"/>
              </a:lnSpc>
              <a:defRPr/>
            </a:pPr>
            <a:r>
              <a:rPr lang="da-DK" dirty="0"/>
              <a:t>Hvis støjbelastningen over en arbejdsdag er over 85 dB(A), må arbejdsgiveren kun lade arbejdet udføre, hvis der bliver anvendt høreværn </a:t>
            </a:r>
          </a:p>
          <a:p>
            <a:pPr eaLnBrk="1" hangingPunct="1">
              <a:lnSpc>
                <a:spcPct val="80000"/>
              </a:lnSpc>
              <a:defRPr/>
            </a:pPr>
            <a:r>
              <a:rPr lang="da-DK" dirty="0"/>
              <a:t>Hvis støjbelastningen i øvrigt er skadelig eller stærkt generende, skal der være høreværn til rådighed. Det kan f.eks. være ved kortvarig støj (impulsstøj), også selv om støjen ikke overstiger 85 dB(A). </a:t>
            </a:r>
          </a:p>
          <a:p>
            <a:pPr eaLnBrk="1" hangingPunct="1">
              <a:lnSpc>
                <a:spcPct val="80000"/>
              </a:lnSpc>
              <a:defRPr/>
            </a:pPr>
            <a:r>
              <a:rPr lang="da-DK" dirty="0"/>
              <a:t>Støj har psykologisk betydning</a:t>
            </a:r>
          </a:p>
          <a:p>
            <a:pPr eaLnBrk="1" hangingPunct="1">
              <a:lnSpc>
                <a:spcPct val="80000"/>
              </a:lnSpc>
              <a:defRPr/>
            </a:pPr>
            <a:r>
              <a:rPr lang="da-DK" dirty="0"/>
              <a:t>Støj har en række sundhedsmæssige virkninger på mennesker i form af bl.a. nedsat hørelse, et socialt dårligt liv, tinnitus (konstant ”ringen” for ørene), søvnbesvær, irritation og stress, nedsat koncentration, dårligere kommunikation og større risiko for ulykker.</a:t>
            </a:r>
          </a:p>
        </p:txBody>
      </p:sp>
    </p:spTree>
    <p:extLst>
      <p:ext uri="{BB962C8B-B14F-4D97-AF65-F5344CB8AC3E}">
        <p14:creationId xmlns:p14="http://schemas.microsoft.com/office/powerpoint/2010/main" val="1491389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8105BDE9-ACE0-46A5-B279-301000D9D233}"/>
              </a:ext>
            </a:extLst>
          </p:cNvPr>
          <p:cNvSpPr>
            <a:spLocks noGrp="1" noChangeArrowheads="1"/>
          </p:cNvSpPr>
          <p:nvPr>
            <p:ph type="title"/>
          </p:nvPr>
        </p:nvSpPr>
        <p:spPr>
          <a:xfrm>
            <a:off x="4749552" y="292100"/>
            <a:ext cx="6832847" cy="1384300"/>
          </a:xfrm>
        </p:spPr>
        <p:txBody>
          <a:bodyPr/>
          <a:lstStyle/>
          <a:p>
            <a:pPr eaLnBrk="1" hangingPunct="1">
              <a:defRPr/>
            </a:pPr>
            <a:r>
              <a:rPr lang="da-DK" b="1" dirty="0"/>
              <a:t>ØJENVÆRN</a:t>
            </a:r>
            <a:r>
              <a:rPr lang="da-DK" dirty="0"/>
              <a:t> </a:t>
            </a:r>
          </a:p>
        </p:txBody>
      </p:sp>
      <p:sp>
        <p:nvSpPr>
          <p:cNvPr id="38915" name="Rectangle 3">
            <a:extLst>
              <a:ext uri="{FF2B5EF4-FFF2-40B4-BE49-F238E27FC236}">
                <a16:creationId xmlns:a16="http://schemas.microsoft.com/office/drawing/2014/main" id="{12FFB4C3-4425-4AD0-8949-ED126A61CDA3}"/>
              </a:ext>
            </a:extLst>
          </p:cNvPr>
          <p:cNvSpPr>
            <a:spLocks noGrp="1" noChangeArrowheads="1"/>
          </p:cNvSpPr>
          <p:nvPr>
            <p:ph type="body" sz="half" idx="1"/>
          </p:nvPr>
        </p:nvSpPr>
        <p:spPr>
          <a:xfrm>
            <a:off x="2796466" y="2317072"/>
            <a:ext cx="6331706" cy="4248828"/>
          </a:xfrm>
        </p:spPr>
        <p:txBody>
          <a:bodyPr/>
          <a:lstStyle/>
          <a:p>
            <a:pPr eaLnBrk="1" hangingPunct="1">
              <a:lnSpc>
                <a:spcPct val="80000"/>
              </a:lnSpc>
              <a:defRPr/>
            </a:pPr>
            <a:r>
              <a:rPr lang="da-DK" sz="1400" b="1" dirty="0"/>
              <a:t>Øjenværn beskytter øjnene mod skadelige mekaniske, kemiske eller strålingspåvirkninger.</a:t>
            </a:r>
          </a:p>
          <a:p>
            <a:pPr eaLnBrk="1" hangingPunct="1">
              <a:lnSpc>
                <a:spcPct val="80000"/>
              </a:lnSpc>
              <a:defRPr/>
            </a:pPr>
            <a:endParaRPr lang="da-DK" sz="1400" b="1" dirty="0"/>
          </a:p>
          <a:p>
            <a:pPr eaLnBrk="1" hangingPunct="1">
              <a:lnSpc>
                <a:spcPct val="80000"/>
              </a:lnSpc>
              <a:defRPr/>
            </a:pPr>
            <a:r>
              <a:rPr lang="da-DK" sz="1400" b="1" dirty="0"/>
              <a:t>Øjenværnet skal være tilstrækkeligt stort og give et så klart udsyn, at arbejdet kan blive udført forsvarligt. Hvis man i forvejen bruger briller, skal øjenværnet være stort nok til, at der kan være plads til brillerne, eller man skal bruge øjenværn med korrigerende linser. </a:t>
            </a:r>
          </a:p>
          <a:p>
            <a:pPr eaLnBrk="1" hangingPunct="1">
              <a:lnSpc>
                <a:spcPct val="80000"/>
              </a:lnSpc>
              <a:defRPr/>
            </a:pPr>
            <a:endParaRPr lang="da-DK" sz="1400" b="1" dirty="0"/>
          </a:p>
          <a:p>
            <a:pPr eaLnBrk="1" hangingPunct="1">
              <a:lnSpc>
                <a:spcPct val="80000"/>
              </a:lnSpc>
              <a:defRPr/>
            </a:pPr>
            <a:r>
              <a:rPr lang="da-DK" sz="1400" b="1" dirty="0"/>
              <a:t>Ved arbejde ved skærmterminaler er afstand og synsretning anderledes end ved almindeligt arbejde. Er der brug for specielle briller, skal arbejdsgiveren stille dem til rådighed.  </a:t>
            </a:r>
          </a:p>
          <a:p>
            <a:pPr eaLnBrk="1" hangingPunct="1">
              <a:lnSpc>
                <a:spcPct val="80000"/>
              </a:lnSpc>
              <a:defRPr/>
            </a:pPr>
            <a:endParaRPr lang="da-DK" sz="1400" b="1" dirty="0"/>
          </a:p>
          <a:p>
            <a:pPr eaLnBrk="1" hangingPunct="1">
              <a:lnSpc>
                <a:spcPct val="80000"/>
              </a:lnSpc>
              <a:defRPr/>
            </a:pPr>
            <a:r>
              <a:rPr lang="da-DK" sz="1400" b="1" dirty="0"/>
              <a:t>Arbejdsområder, hvor øjenværn skal bruges, skal være afmærket ved skiltning, medmindre arbejdet er så spredt, at skiltning ikke er praktisk mulig.</a:t>
            </a:r>
          </a:p>
        </p:txBody>
      </p:sp>
      <p:pic>
        <p:nvPicPr>
          <p:cNvPr id="13316" name="Picture 9" descr="Vernebriller_QX_2000">
            <a:extLst>
              <a:ext uri="{FF2B5EF4-FFF2-40B4-BE49-F238E27FC236}">
                <a16:creationId xmlns:a16="http://schemas.microsoft.com/office/drawing/2014/main" id="{35CAE1B5-8FA2-4184-980F-6918FC965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8173" y="2723565"/>
            <a:ext cx="2840037"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660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86ACBB24-3903-42E0-AC6A-5024AF8DED33}"/>
              </a:ext>
            </a:extLst>
          </p:cNvPr>
          <p:cNvSpPr>
            <a:spLocks noGrp="1" noChangeArrowheads="1"/>
          </p:cNvSpPr>
          <p:nvPr>
            <p:ph type="title"/>
          </p:nvPr>
        </p:nvSpPr>
        <p:spPr>
          <a:xfrm>
            <a:off x="3923930" y="624110"/>
            <a:ext cx="7580682" cy="1280890"/>
          </a:xfrm>
        </p:spPr>
        <p:txBody>
          <a:bodyPr/>
          <a:lstStyle/>
          <a:p>
            <a:pPr eaLnBrk="1" hangingPunct="1">
              <a:defRPr/>
            </a:pPr>
            <a:r>
              <a:rPr lang="da-DK" b="1" dirty="0"/>
              <a:t>Åndedrætsværn</a:t>
            </a:r>
          </a:p>
        </p:txBody>
      </p:sp>
      <p:sp>
        <p:nvSpPr>
          <p:cNvPr id="40963" name="Rectangle 3">
            <a:extLst>
              <a:ext uri="{FF2B5EF4-FFF2-40B4-BE49-F238E27FC236}">
                <a16:creationId xmlns:a16="http://schemas.microsoft.com/office/drawing/2014/main" id="{6AA406FA-AE07-41BE-9E31-1B5FBEA95740}"/>
              </a:ext>
            </a:extLst>
          </p:cNvPr>
          <p:cNvSpPr>
            <a:spLocks noGrp="1" noChangeArrowheads="1"/>
          </p:cNvSpPr>
          <p:nvPr>
            <p:ph type="body" idx="1"/>
          </p:nvPr>
        </p:nvSpPr>
        <p:spPr/>
        <p:txBody>
          <a:bodyPr>
            <a:normAutofit fontScale="77500" lnSpcReduction="20000"/>
          </a:bodyPr>
          <a:lstStyle/>
          <a:p>
            <a:pPr eaLnBrk="1" hangingPunct="1">
              <a:lnSpc>
                <a:spcPct val="80000"/>
              </a:lnSpc>
              <a:defRPr/>
            </a:pPr>
            <a:r>
              <a:rPr lang="da-DK" sz="1600" b="1" dirty="0"/>
              <a:t>Åndedrætsværn må kun anvendes, hvis arbejdet ikke på en anden måde kan blive planlagt, tilrettelagt og udført forsvarligt.</a:t>
            </a:r>
          </a:p>
          <a:p>
            <a:pPr eaLnBrk="1" hangingPunct="1">
              <a:lnSpc>
                <a:spcPct val="80000"/>
              </a:lnSpc>
              <a:buFontTx/>
              <a:buNone/>
              <a:defRPr/>
            </a:pPr>
            <a:endParaRPr lang="da-DK" sz="1600" b="1" dirty="0"/>
          </a:p>
          <a:p>
            <a:pPr eaLnBrk="1" hangingPunct="1">
              <a:lnSpc>
                <a:spcPct val="80000"/>
              </a:lnSpc>
              <a:defRPr/>
            </a:pPr>
            <a:r>
              <a:rPr lang="da-DK" sz="1600" b="1" dirty="0"/>
              <a:t>Sundhedsfarlig luftforurening skal så vidt muligt fjernes på det sted, hvor den udvikles. Påvirkninger fra luftforurening skal fjernes så meget, som det er teknisk muligt. Kan det ikke ske, skal der anvendes åndedrætsværn. </a:t>
            </a:r>
          </a:p>
          <a:p>
            <a:pPr marL="0" indent="0" eaLnBrk="1" hangingPunct="1">
              <a:lnSpc>
                <a:spcPct val="80000"/>
              </a:lnSpc>
              <a:buNone/>
              <a:defRPr/>
            </a:pPr>
            <a:endParaRPr lang="da-DK" sz="1600" b="1" dirty="0"/>
          </a:p>
          <a:p>
            <a:pPr eaLnBrk="1" hangingPunct="1">
              <a:lnSpc>
                <a:spcPct val="80000"/>
              </a:lnSpc>
              <a:defRPr/>
            </a:pPr>
            <a:r>
              <a:rPr lang="da-DK" b="1" u="sng" dirty="0"/>
              <a:t>Valg af åndedrætsværn</a:t>
            </a:r>
          </a:p>
          <a:p>
            <a:pPr eaLnBrk="1" hangingPunct="1">
              <a:lnSpc>
                <a:spcPct val="80000"/>
              </a:lnSpc>
              <a:defRPr/>
            </a:pPr>
            <a:r>
              <a:rPr lang="da-DK" sz="1600" b="1" dirty="0"/>
              <a:t>Der kan vælges forskellige åndedrætsværn alt efter, hvor forurenet luften er.</a:t>
            </a:r>
          </a:p>
          <a:p>
            <a:pPr eaLnBrk="1" hangingPunct="1">
              <a:lnSpc>
                <a:spcPct val="80000"/>
              </a:lnSpc>
              <a:defRPr/>
            </a:pPr>
            <a:r>
              <a:rPr lang="da-DK" sz="1600" b="1" dirty="0"/>
              <a:t>Er luften forurenet af partikler?</a:t>
            </a:r>
          </a:p>
          <a:p>
            <a:pPr eaLnBrk="1" hangingPunct="1">
              <a:lnSpc>
                <a:spcPct val="80000"/>
              </a:lnSpc>
              <a:defRPr/>
            </a:pPr>
            <a:r>
              <a:rPr lang="da-DK" sz="1600" b="1" dirty="0"/>
              <a:t>Anvend filtrerende åndedrætsværn. </a:t>
            </a:r>
          </a:p>
          <a:p>
            <a:pPr eaLnBrk="1" hangingPunct="1">
              <a:lnSpc>
                <a:spcPct val="80000"/>
              </a:lnSpc>
              <a:buFontTx/>
              <a:buNone/>
              <a:defRPr/>
            </a:pPr>
            <a:r>
              <a:rPr lang="da-DK" sz="1600" b="1" dirty="0"/>
              <a:t>  </a:t>
            </a:r>
          </a:p>
          <a:p>
            <a:pPr eaLnBrk="1" hangingPunct="1">
              <a:lnSpc>
                <a:spcPct val="80000"/>
              </a:lnSpc>
              <a:defRPr/>
            </a:pPr>
            <a:r>
              <a:rPr lang="da-DK" sz="1600" b="1" dirty="0"/>
              <a:t>Husk at støvfilter aldrig beskytter mod gasser og dampe. Og at </a:t>
            </a:r>
            <a:r>
              <a:rPr lang="da-DK" sz="1600" b="1" dirty="0" err="1"/>
              <a:t>gasfiltre</a:t>
            </a:r>
            <a:r>
              <a:rPr lang="da-DK" sz="1600" b="1" dirty="0"/>
              <a:t> ikke beskytter mod støv. Filtrerende åndedrætsværn kan være til både støv og gasser, men det bør undersøges i det konkrete tilfælde. Filtrerende åndedrætsværn må maksimalt blive anvendt 3 timer om dagen pga. den modstand, filteret giver åndedrættet. </a:t>
            </a:r>
          </a:p>
          <a:p>
            <a:pPr eaLnBrk="1" hangingPunct="1">
              <a:lnSpc>
                <a:spcPct val="80000"/>
              </a:lnSpc>
              <a:defRPr/>
            </a:pPr>
            <a:r>
              <a:rPr lang="da-DK" sz="1600" b="1" dirty="0"/>
              <a:t>Er luften meget forurenet, og kan der være iltmangel?</a:t>
            </a:r>
          </a:p>
          <a:p>
            <a:pPr eaLnBrk="1" hangingPunct="1">
              <a:lnSpc>
                <a:spcPct val="80000"/>
              </a:lnSpc>
              <a:defRPr/>
            </a:pPr>
            <a:r>
              <a:rPr lang="da-DK" sz="1600" b="1" dirty="0"/>
              <a:t>Anvend luftforsynet åndedrætsværn med støvfilter. </a:t>
            </a:r>
          </a:p>
        </p:txBody>
      </p:sp>
    </p:spTree>
    <p:extLst>
      <p:ext uri="{BB962C8B-B14F-4D97-AF65-F5344CB8AC3E}">
        <p14:creationId xmlns:p14="http://schemas.microsoft.com/office/powerpoint/2010/main" val="2247519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a:extLst>
              <a:ext uri="{FF2B5EF4-FFF2-40B4-BE49-F238E27FC236}">
                <a16:creationId xmlns:a16="http://schemas.microsoft.com/office/drawing/2014/main" id="{D4C31CF8-EBDB-4BFB-9D1A-E203C4BFF197}"/>
              </a:ext>
            </a:extLst>
          </p:cNvPr>
          <p:cNvSpPr>
            <a:spLocks noGrp="1" noChangeArrowheads="1"/>
          </p:cNvSpPr>
          <p:nvPr>
            <p:ph type="body" sz="half" idx="1"/>
          </p:nvPr>
        </p:nvSpPr>
        <p:spPr>
          <a:xfrm>
            <a:off x="2778711" y="1393794"/>
            <a:ext cx="5211192" cy="4580877"/>
          </a:xfrm>
        </p:spPr>
        <p:txBody>
          <a:bodyPr>
            <a:normAutofit/>
          </a:bodyPr>
          <a:lstStyle/>
          <a:p>
            <a:pPr eaLnBrk="1" hangingPunct="1">
              <a:lnSpc>
                <a:spcPct val="80000"/>
              </a:lnSpc>
              <a:defRPr/>
            </a:pPr>
            <a:endParaRPr lang="da-DK" sz="1400" b="1" dirty="0"/>
          </a:p>
          <a:p>
            <a:pPr eaLnBrk="1" hangingPunct="1">
              <a:lnSpc>
                <a:spcPct val="80000"/>
              </a:lnSpc>
              <a:defRPr/>
            </a:pPr>
            <a:r>
              <a:rPr lang="da-DK" sz="1400" b="1" dirty="0"/>
              <a:t>Ved arbejde med </a:t>
            </a:r>
            <a:r>
              <a:rPr lang="da-DK" sz="1400" b="1" dirty="0" err="1"/>
              <a:t>kodenummerede</a:t>
            </a:r>
            <a:r>
              <a:rPr lang="da-DK" sz="1400" b="1" dirty="0"/>
              <a:t> produkter må åndedrætsværnet maksimalt anvendes 6 timer om dagen.  </a:t>
            </a:r>
          </a:p>
          <a:p>
            <a:pPr eaLnBrk="1" hangingPunct="1">
              <a:lnSpc>
                <a:spcPct val="80000"/>
              </a:lnSpc>
              <a:defRPr/>
            </a:pPr>
            <a:r>
              <a:rPr lang="da-DK" sz="1400" b="1" dirty="0"/>
              <a:t>Er der risiko for iltmangel (under 17 &gt;% ilt)?</a:t>
            </a:r>
          </a:p>
          <a:p>
            <a:pPr eaLnBrk="1" hangingPunct="1">
              <a:lnSpc>
                <a:spcPct val="80000"/>
              </a:lnSpc>
              <a:defRPr/>
            </a:pPr>
            <a:r>
              <a:rPr lang="da-DK" sz="1400" b="1" dirty="0"/>
              <a:t>Anvend luftforsynet åndedrætsværn. </a:t>
            </a:r>
          </a:p>
          <a:p>
            <a:pPr eaLnBrk="1" hangingPunct="1">
              <a:lnSpc>
                <a:spcPct val="80000"/>
              </a:lnSpc>
              <a:defRPr/>
            </a:pPr>
            <a:br>
              <a:rPr lang="da-DK" sz="1400" b="1" dirty="0"/>
            </a:br>
            <a:r>
              <a:rPr lang="da-DK" sz="1400" b="1" dirty="0"/>
              <a:t>Ved arbejde med kodenummererede produkter må åndedrætsværnet maksimalt blive anvendt 6 timer om dagen. </a:t>
            </a:r>
          </a:p>
          <a:p>
            <a:pPr eaLnBrk="1" hangingPunct="1">
              <a:lnSpc>
                <a:spcPct val="80000"/>
              </a:lnSpc>
              <a:defRPr/>
            </a:pPr>
            <a:r>
              <a:rPr lang="da-DK" sz="1400" b="1" dirty="0"/>
              <a:t>Brugere af åndedrætsværn</a:t>
            </a:r>
          </a:p>
          <a:p>
            <a:pPr eaLnBrk="1" hangingPunct="1">
              <a:lnSpc>
                <a:spcPct val="80000"/>
              </a:lnSpc>
              <a:defRPr/>
            </a:pPr>
            <a:r>
              <a:rPr lang="da-DK" sz="1400" b="1" dirty="0"/>
              <a:t>Brugere af åndedrætsværn lægger vægt på, at åndedrætsværnet </a:t>
            </a:r>
          </a:p>
          <a:p>
            <a:pPr eaLnBrk="1" hangingPunct="1">
              <a:lnSpc>
                <a:spcPct val="80000"/>
              </a:lnSpc>
              <a:defRPr/>
            </a:pPr>
            <a:r>
              <a:rPr lang="da-DK" sz="1400" b="1" dirty="0"/>
              <a:t>ikke må være besværligt og i vejen for det arbejde, der skal udføres </a:t>
            </a:r>
          </a:p>
          <a:p>
            <a:pPr eaLnBrk="1" hangingPunct="1">
              <a:lnSpc>
                <a:spcPct val="80000"/>
              </a:lnSpc>
              <a:defRPr/>
            </a:pPr>
            <a:r>
              <a:rPr lang="da-DK" sz="1400" b="1" dirty="0"/>
              <a:t>ikke må være for ubehageligt at benytte </a:t>
            </a:r>
          </a:p>
          <a:p>
            <a:pPr eaLnBrk="1" hangingPunct="1">
              <a:lnSpc>
                <a:spcPct val="80000"/>
              </a:lnSpc>
              <a:defRPr/>
            </a:pPr>
            <a:r>
              <a:rPr lang="da-DK" sz="1400" b="1" dirty="0"/>
              <a:t>effektivt beskytter den, der arbejder</a:t>
            </a:r>
          </a:p>
          <a:p>
            <a:pPr eaLnBrk="1" hangingPunct="1">
              <a:lnSpc>
                <a:spcPct val="80000"/>
              </a:lnSpc>
              <a:buFontTx/>
              <a:buNone/>
              <a:defRPr/>
            </a:pPr>
            <a:endParaRPr lang="da-DK" sz="1400" b="1" dirty="0"/>
          </a:p>
        </p:txBody>
      </p:sp>
      <p:pic>
        <p:nvPicPr>
          <p:cNvPr id="15363" name="Picture 11" descr="Halvmaske">
            <a:extLst>
              <a:ext uri="{FF2B5EF4-FFF2-40B4-BE49-F238E27FC236}">
                <a16:creationId xmlns:a16="http://schemas.microsoft.com/office/drawing/2014/main" id="{3D430CC4-913B-4A84-9E08-C858E326E79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509524" y="2315146"/>
            <a:ext cx="3163888" cy="41148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035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a:extLst>
              <a:ext uri="{FF2B5EF4-FFF2-40B4-BE49-F238E27FC236}">
                <a16:creationId xmlns:a16="http://schemas.microsoft.com/office/drawing/2014/main" id="{E0CAD3E1-ABAC-465E-A24F-E2BDA0344637}"/>
              </a:ext>
            </a:extLst>
          </p:cNvPr>
          <p:cNvGraphicFramePr>
            <a:graphicFrameLocks/>
          </p:cNvGraphicFramePr>
          <p:nvPr/>
        </p:nvGraphicFramePr>
        <p:xfrm>
          <a:off x="3605213" y="3573463"/>
          <a:ext cx="3879850" cy="2546350"/>
        </p:xfrm>
        <a:graphic>
          <a:graphicData uri="http://schemas.openxmlformats.org/presentationml/2006/ole">
            <mc:AlternateContent xmlns:mc="http://schemas.openxmlformats.org/markup-compatibility/2006">
              <mc:Choice xmlns:v="urn:schemas-microsoft-com:vml" Requires="v">
                <p:oleObj name="Document" r:id="rId2" imgW="4614840" imgH="3065400" progId="Word.Document.8">
                  <p:embed/>
                </p:oleObj>
              </mc:Choice>
              <mc:Fallback>
                <p:oleObj name="Document" r:id="rId2" imgW="4614840" imgH="3065400" progId="Word.Document.8">
                  <p:embed/>
                  <p:pic>
                    <p:nvPicPr>
                      <p:cNvPr id="9218" name="Object 2">
                        <a:extLst>
                          <a:ext uri="{FF2B5EF4-FFF2-40B4-BE49-F238E27FC236}">
                            <a16:creationId xmlns:a16="http://schemas.microsoft.com/office/drawing/2014/main" id="{E0CAD3E1-ABAC-465E-A24F-E2BDA034463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5213" y="3573463"/>
                        <a:ext cx="3879850" cy="254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19" name="Object 3">
            <a:extLst>
              <a:ext uri="{FF2B5EF4-FFF2-40B4-BE49-F238E27FC236}">
                <a16:creationId xmlns:a16="http://schemas.microsoft.com/office/drawing/2014/main" id="{6B496C5B-41C7-4B2D-A435-17A24D99C201}"/>
              </a:ext>
            </a:extLst>
          </p:cNvPr>
          <p:cNvGraphicFramePr>
            <a:graphicFrameLocks/>
          </p:cNvGraphicFramePr>
          <p:nvPr/>
        </p:nvGraphicFramePr>
        <p:xfrm>
          <a:off x="4145872" y="3429000"/>
          <a:ext cx="7966229" cy="3708092"/>
        </p:xfrm>
        <a:graphic>
          <a:graphicData uri="http://schemas.openxmlformats.org/presentationml/2006/ole">
            <mc:AlternateContent xmlns:mc="http://schemas.openxmlformats.org/markup-compatibility/2006">
              <mc:Choice xmlns:v="urn:schemas-microsoft-com:vml" Requires="v">
                <p:oleObj name="Document" r:id="rId4" imgW="7089480" imgH="3352680" progId="Word.Document.8">
                  <p:embed/>
                </p:oleObj>
              </mc:Choice>
              <mc:Fallback>
                <p:oleObj name="Document" r:id="rId4" imgW="7089480" imgH="3352680" progId="Word.Document.8">
                  <p:embed/>
                  <p:pic>
                    <p:nvPicPr>
                      <p:cNvPr id="9219" name="Object 3">
                        <a:extLst>
                          <a:ext uri="{FF2B5EF4-FFF2-40B4-BE49-F238E27FC236}">
                            <a16:creationId xmlns:a16="http://schemas.microsoft.com/office/drawing/2014/main" id="{6B496C5B-41C7-4B2D-A435-17A24D99C201}"/>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5872" y="3429000"/>
                        <a:ext cx="7966229" cy="3708092"/>
                      </a:xfrm>
                      <a:prstGeom prst="rect">
                        <a:avLst/>
                      </a:prstGeom>
                      <a:noFill/>
                      <a:ln>
                        <a:noFill/>
                      </a:ln>
                      <a:effectLst/>
                    </p:spPr>
                  </p:pic>
                </p:oleObj>
              </mc:Fallback>
            </mc:AlternateContent>
          </a:graphicData>
        </a:graphic>
      </p:graphicFrame>
      <p:sp>
        <p:nvSpPr>
          <p:cNvPr id="9220" name="Rectangle 4">
            <a:extLst>
              <a:ext uri="{FF2B5EF4-FFF2-40B4-BE49-F238E27FC236}">
                <a16:creationId xmlns:a16="http://schemas.microsoft.com/office/drawing/2014/main" id="{C6774063-3A4E-49CD-B7C9-281234C9998A}"/>
              </a:ext>
            </a:extLst>
          </p:cNvPr>
          <p:cNvSpPr>
            <a:spLocks noChangeArrowheads="1"/>
          </p:cNvSpPr>
          <p:nvPr/>
        </p:nvSpPr>
        <p:spPr bwMode="auto">
          <a:xfrm>
            <a:off x="3605212" y="2051051"/>
            <a:ext cx="7781045" cy="1029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5223" tIns="52612" rIns="105223" bIns="52612">
            <a:spAutoFit/>
          </a:bodyPr>
          <a:lstStyle>
            <a:lvl1pPr defTabSz="871538">
              <a:defRPr>
                <a:solidFill>
                  <a:schemeClr val="tx1"/>
                </a:solidFill>
                <a:latin typeface="Arial" panose="020B0604020202020204" pitchFamily="34" charset="0"/>
              </a:defRPr>
            </a:lvl1pPr>
            <a:lvl2pPr marL="652463" defTabSz="871538">
              <a:defRPr>
                <a:solidFill>
                  <a:schemeClr val="tx1"/>
                </a:solidFill>
                <a:latin typeface="Arial" panose="020B0604020202020204" pitchFamily="34" charset="0"/>
              </a:defRPr>
            </a:lvl2pPr>
            <a:lvl3pPr marL="1306513" defTabSz="871538">
              <a:defRPr>
                <a:solidFill>
                  <a:schemeClr val="tx1"/>
                </a:solidFill>
                <a:latin typeface="Arial" panose="020B0604020202020204" pitchFamily="34" charset="0"/>
              </a:defRPr>
            </a:lvl3pPr>
            <a:lvl4pPr marL="1958975" defTabSz="871538">
              <a:defRPr>
                <a:solidFill>
                  <a:schemeClr val="tx1"/>
                </a:solidFill>
                <a:latin typeface="Arial" panose="020B0604020202020204" pitchFamily="34" charset="0"/>
              </a:defRPr>
            </a:lvl4pPr>
            <a:lvl5pPr marL="2613025" defTabSz="871538">
              <a:defRPr>
                <a:solidFill>
                  <a:schemeClr val="tx1"/>
                </a:solidFill>
                <a:latin typeface="Arial" panose="020B0604020202020204" pitchFamily="34" charset="0"/>
              </a:defRPr>
            </a:lvl5pPr>
            <a:lvl6pPr marL="3070225" defTabSz="871538" fontAlgn="base">
              <a:spcBef>
                <a:spcPct val="0"/>
              </a:spcBef>
              <a:spcAft>
                <a:spcPct val="0"/>
              </a:spcAft>
              <a:defRPr>
                <a:solidFill>
                  <a:schemeClr val="tx1"/>
                </a:solidFill>
                <a:latin typeface="Arial" panose="020B0604020202020204" pitchFamily="34" charset="0"/>
              </a:defRPr>
            </a:lvl6pPr>
            <a:lvl7pPr marL="3527425" defTabSz="871538" fontAlgn="base">
              <a:spcBef>
                <a:spcPct val="0"/>
              </a:spcBef>
              <a:spcAft>
                <a:spcPct val="0"/>
              </a:spcAft>
              <a:defRPr>
                <a:solidFill>
                  <a:schemeClr val="tx1"/>
                </a:solidFill>
                <a:latin typeface="Arial" panose="020B0604020202020204" pitchFamily="34" charset="0"/>
              </a:defRPr>
            </a:lvl7pPr>
            <a:lvl8pPr marL="3984625" defTabSz="871538" fontAlgn="base">
              <a:spcBef>
                <a:spcPct val="0"/>
              </a:spcBef>
              <a:spcAft>
                <a:spcPct val="0"/>
              </a:spcAft>
              <a:defRPr>
                <a:solidFill>
                  <a:schemeClr val="tx1"/>
                </a:solidFill>
                <a:latin typeface="Arial" panose="020B0604020202020204" pitchFamily="34" charset="0"/>
              </a:defRPr>
            </a:lvl8pPr>
            <a:lvl9pPr marL="4441825" defTabSz="871538" fontAlgn="base">
              <a:spcBef>
                <a:spcPct val="0"/>
              </a:spcBef>
              <a:spcAft>
                <a:spcPct val="0"/>
              </a:spcAft>
              <a:defRPr>
                <a:solidFill>
                  <a:schemeClr val="tx1"/>
                </a:solidFill>
                <a:latin typeface="Arial" panose="020B0604020202020204" pitchFamily="34" charset="0"/>
              </a:defRPr>
            </a:lvl9pPr>
          </a:lstStyle>
          <a:p>
            <a:pPr eaLnBrk="0" hangingPunct="0"/>
            <a:r>
              <a:rPr lang="en-US" altLang="da-DK" sz="3000" b="1" dirty="0">
                <a:solidFill>
                  <a:srgbClr val="CC0000"/>
                </a:solidFill>
                <a:latin typeface="Times New Roman" panose="02020603050405020304" pitchFamily="18" charset="0"/>
              </a:rPr>
              <a:t>3M </a:t>
            </a:r>
            <a:r>
              <a:rPr lang="en-US" altLang="da-DK" sz="3000" b="1" dirty="0" err="1">
                <a:solidFill>
                  <a:srgbClr val="CC0000"/>
                </a:solidFill>
                <a:latin typeface="Times New Roman" panose="02020603050405020304" pitchFamily="18" charset="0"/>
              </a:rPr>
              <a:t>kalder</a:t>
            </a:r>
            <a:r>
              <a:rPr lang="en-US" altLang="da-DK" sz="3000" b="1" dirty="0">
                <a:solidFill>
                  <a:srgbClr val="CC0000"/>
                </a:solidFill>
                <a:latin typeface="Times New Roman" panose="02020603050405020304" pitchFamily="18" charset="0"/>
              </a:rPr>
              <a:t> </a:t>
            </a:r>
            <a:r>
              <a:rPr lang="en-US" altLang="da-DK" sz="3000" b="1" dirty="0" err="1">
                <a:solidFill>
                  <a:srgbClr val="CC0000"/>
                </a:solidFill>
                <a:latin typeface="Times New Roman" panose="02020603050405020304" pitchFamily="18" charset="0"/>
              </a:rPr>
              <a:t>filtrerende</a:t>
            </a:r>
            <a:r>
              <a:rPr lang="en-US" altLang="da-DK" sz="3000" b="1" dirty="0">
                <a:solidFill>
                  <a:srgbClr val="CC0000"/>
                </a:solidFill>
                <a:latin typeface="Times New Roman" panose="02020603050405020304" pitchFamily="18" charset="0"/>
              </a:rPr>
              <a:t> </a:t>
            </a:r>
            <a:r>
              <a:rPr lang="en-US" altLang="da-DK" sz="3000" b="1" dirty="0" err="1">
                <a:solidFill>
                  <a:srgbClr val="CC0000"/>
                </a:solidFill>
                <a:latin typeface="Times New Roman" panose="02020603050405020304" pitchFamily="18" charset="0"/>
              </a:rPr>
              <a:t>ansigtsmasker</a:t>
            </a:r>
            <a:r>
              <a:rPr lang="en-US" altLang="da-DK" sz="3000" b="1" dirty="0">
                <a:solidFill>
                  <a:srgbClr val="CC0000"/>
                </a:solidFill>
                <a:latin typeface="Times New Roman" panose="02020603050405020304" pitchFamily="18" charset="0"/>
              </a:rPr>
              <a:t> for:</a:t>
            </a:r>
          </a:p>
          <a:p>
            <a:pPr eaLnBrk="0" hangingPunct="0"/>
            <a:r>
              <a:rPr lang="en-US" altLang="da-DK" sz="3000" b="1" dirty="0">
                <a:solidFill>
                  <a:srgbClr val="CC0000"/>
                </a:solidFill>
                <a:latin typeface="Times New Roman" panose="02020603050405020304" pitchFamily="18" charset="0"/>
              </a:rPr>
              <a:t>                 </a:t>
            </a:r>
            <a:r>
              <a:rPr lang="en-US" altLang="da-DK" sz="3000" b="1" dirty="0" err="1">
                <a:solidFill>
                  <a:srgbClr val="CC0000"/>
                </a:solidFill>
                <a:latin typeface="Times New Roman" panose="02020603050405020304" pitchFamily="18" charset="0"/>
              </a:rPr>
              <a:t>Sikkerhedsmasker</a:t>
            </a:r>
            <a:endParaRPr lang="en-US" altLang="da-DK" sz="3000" b="1" dirty="0">
              <a:latin typeface="Times New Roman" panose="02020603050405020304" pitchFamily="18" charset="0"/>
            </a:endParaRPr>
          </a:p>
        </p:txBody>
      </p:sp>
      <p:graphicFrame>
        <p:nvGraphicFramePr>
          <p:cNvPr id="9221" name="Object 5">
            <a:extLst>
              <a:ext uri="{FF2B5EF4-FFF2-40B4-BE49-F238E27FC236}">
                <a16:creationId xmlns:a16="http://schemas.microsoft.com/office/drawing/2014/main" id="{4E5E430C-2BB8-4F6E-BEC2-53C77066953E}"/>
              </a:ext>
            </a:extLst>
          </p:cNvPr>
          <p:cNvGraphicFramePr>
            <a:graphicFrameLocks/>
          </p:cNvGraphicFramePr>
          <p:nvPr/>
        </p:nvGraphicFramePr>
        <p:xfrm>
          <a:off x="3636963" y="295275"/>
          <a:ext cx="2459037" cy="1778000"/>
        </p:xfrm>
        <a:graphic>
          <a:graphicData uri="http://schemas.openxmlformats.org/presentationml/2006/ole">
            <mc:AlternateContent xmlns:mc="http://schemas.openxmlformats.org/markup-compatibility/2006">
              <mc:Choice xmlns:v="urn:schemas-microsoft-com:vml" Requires="v">
                <p:oleObj name="Document" r:id="rId6" imgW="5740014" imgH="5083644" progId="Word.Document.8">
                  <p:embed/>
                </p:oleObj>
              </mc:Choice>
              <mc:Fallback>
                <p:oleObj name="Document" r:id="rId6" imgW="5740014" imgH="5083644" progId="Word.Document.8">
                  <p:embed/>
                  <p:pic>
                    <p:nvPicPr>
                      <p:cNvPr id="9221" name="Object 5">
                        <a:extLst>
                          <a:ext uri="{FF2B5EF4-FFF2-40B4-BE49-F238E27FC236}">
                            <a16:creationId xmlns:a16="http://schemas.microsoft.com/office/drawing/2014/main" id="{4E5E430C-2BB8-4F6E-BEC2-53C77066953E}"/>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6963" y="295275"/>
                        <a:ext cx="2459037" cy="177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2" name="Object 6">
            <a:extLst>
              <a:ext uri="{FF2B5EF4-FFF2-40B4-BE49-F238E27FC236}">
                <a16:creationId xmlns:a16="http://schemas.microsoft.com/office/drawing/2014/main" id="{81EFF5CD-C5A3-4435-A07D-9B63D7470A97}"/>
              </a:ext>
            </a:extLst>
          </p:cNvPr>
          <p:cNvGraphicFramePr>
            <a:graphicFrameLocks/>
          </p:cNvGraphicFramePr>
          <p:nvPr/>
        </p:nvGraphicFramePr>
        <p:xfrm>
          <a:off x="9138358" y="295275"/>
          <a:ext cx="2247900" cy="1679575"/>
        </p:xfrm>
        <a:graphic>
          <a:graphicData uri="http://schemas.openxmlformats.org/presentationml/2006/ole">
            <mc:AlternateContent xmlns:mc="http://schemas.openxmlformats.org/markup-compatibility/2006">
              <mc:Choice xmlns:v="urn:schemas-microsoft-com:vml" Requires="v">
                <p:oleObj name="Document" r:id="rId8" imgW="7660741" imgH="6309373" progId="Word.Document.8">
                  <p:embed/>
                </p:oleObj>
              </mc:Choice>
              <mc:Fallback>
                <p:oleObj name="Document" r:id="rId8" imgW="7660741" imgH="6309373" progId="Word.Document.8">
                  <p:embed/>
                  <p:pic>
                    <p:nvPicPr>
                      <p:cNvPr id="9222" name="Object 6">
                        <a:extLst>
                          <a:ext uri="{FF2B5EF4-FFF2-40B4-BE49-F238E27FC236}">
                            <a16:creationId xmlns:a16="http://schemas.microsoft.com/office/drawing/2014/main" id="{81EFF5CD-C5A3-4435-A07D-9B63D7470A97}"/>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38358" y="295275"/>
                        <a:ext cx="2247900"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3" name="Object 7">
            <a:extLst>
              <a:ext uri="{FF2B5EF4-FFF2-40B4-BE49-F238E27FC236}">
                <a16:creationId xmlns:a16="http://schemas.microsoft.com/office/drawing/2014/main" id="{2A53A5AC-5A84-40BA-962D-6D33CB9787A6}"/>
              </a:ext>
            </a:extLst>
          </p:cNvPr>
          <p:cNvGraphicFramePr>
            <a:graphicFrameLocks/>
          </p:cNvGraphicFramePr>
          <p:nvPr/>
        </p:nvGraphicFramePr>
        <p:xfrm>
          <a:off x="6577752" y="295275"/>
          <a:ext cx="2100262" cy="1714500"/>
        </p:xfrm>
        <a:graphic>
          <a:graphicData uri="http://schemas.openxmlformats.org/presentationml/2006/ole">
            <mc:AlternateContent xmlns:mc="http://schemas.openxmlformats.org/markup-compatibility/2006">
              <mc:Choice xmlns:v="urn:schemas-microsoft-com:vml" Requires="v">
                <p:oleObj name="Document" r:id="rId10" imgW="6016764" imgH="4498857" progId="Word.Document.8">
                  <p:embed/>
                </p:oleObj>
              </mc:Choice>
              <mc:Fallback>
                <p:oleObj name="Document" r:id="rId10" imgW="6016764" imgH="4498857" progId="Word.Document.8">
                  <p:embed/>
                  <p:pic>
                    <p:nvPicPr>
                      <p:cNvPr id="9223" name="Object 7">
                        <a:extLst>
                          <a:ext uri="{FF2B5EF4-FFF2-40B4-BE49-F238E27FC236}">
                            <a16:creationId xmlns:a16="http://schemas.microsoft.com/office/drawing/2014/main" id="{2A53A5AC-5A84-40BA-962D-6D33CB9787A6}"/>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77752" y="295275"/>
                        <a:ext cx="2100262"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39070276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2FC861-58BE-4DD4-B6EA-5E8DAB5230C4}"/>
              </a:ext>
            </a:extLst>
          </p:cNvPr>
          <p:cNvSpPr>
            <a:spLocks noGrp="1"/>
          </p:cNvSpPr>
          <p:nvPr>
            <p:ph type="title"/>
          </p:nvPr>
        </p:nvSpPr>
        <p:spPr/>
        <p:txBody>
          <a:bodyPr/>
          <a:lstStyle/>
          <a:p>
            <a:r>
              <a:rPr lang="da-DK" dirty="0"/>
              <a:t>Hvad er en arbejdsulykke</a:t>
            </a:r>
            <a:br>
              <a:rPr lang="da-DK" dirty="0"/>
            </a:br>
            <a:endParaRPr lang="da-DK" dirty="0"/>
          </a:p>
        </p:txBody>
      </p:sp>
      <p:sp>
        <p:nvSpPr>
          <p:cNvPr id="3" name="Pladsholder til indhold 2">
            <a:extLst>
              <a:ext uri="{FF2B5EF4-FFF2-40B4-BE49-F238E27FC236}">
                <a16:creationId xmlns:a16="http://schemas.microsoft.com/office/drawing/2014/main" id="{74B50FED-DE52-417C-AFAB-5E2AA433CA29}"/>
              </a:ext>
            </a:extLst>
          </p:cNvPr>
          <p:cNvSpPr>
            <a:spLocks noGrp="1"/>
          </p:cNvSpPr>
          <p:nvPr>
            <p:ph idx="1"/>
          </p:nvPr>
        </p:nvSpPr>
        <p:spPr>
          <a:xfrm>
            <a:off x="2589212" y="1615737"/>
            <a:ext cx="8915400" cy="5122414"/>
          </a:xfrm>
        </p:spPr>
        <p:txBody>
          <a:bodyPr>
            <a:normAutofit fontScale="85000" lnSpcReduction="20000"/>
          </a:bodyPr>
          <a:lstStyle/>
          <a:p>
            <a:pPr fontAlgn="base"/>
            <a:r>
              <a:rPr lang="da-DK" dirty="0"/>
              <a:t>En arbejdsulykke er en pludselig hændelse i forbindelse med arbejdet, som fører til, at en person kommer fysisk eller psykisk til skade.</a:t>
            </a:r>
          </a:p>
          <a:p>
            <a:pPr fontAlgn="base"/>
            <a:r>
              <a:rPr lang="da-DK" dirty="0"/>
              <a:t>En arbejdsulykke kan efter arbejdsskadesikringsloven også være en skade, der opstår efter en påvirkning, der har varet i højst fem dage.</a:t>
            </a:r>
          </a:p>
          <a:p>
            <a:pPr fontAlgn="base"/>
            <a:r>
              <a:rPr lang="da-DK" dirty="0"/>
              <a:t>Det er uden betydning, hvori arbejdet består, og hvordan tilskadekomsten sker. En færdselsulykke på gader og veje, hvor ulykken sker for en person under udførelse af arbejde, fx en chauffør, en repræsentant eller en færdselsbetjent, er en arbejdsulykke. Bliver en person under arbejdets udførelse udsat for vold fra mennesker eller dyr med skade som følge, er det en arbejdsulykke. </a:t>
            </a:r>
          </a:p>
          <a:p>
            <a:pPr fontAlgn="base"/>
            <a:r>
              <a:rPr lang="da-DK" dirty="0"/>
              <a:t>I visse tilfælde er det vanskeligt at trække en skarp grænse mellem, hvad der er en ulykke, og hvad der er en erhvervssygdom.</a:t>
            </a:r>
          </a:p>
          <a:p>
            <a:pPr fontAlgn="base"/>
            <a:r>
              <a:rPr lang="da-DK" dirty="0"/>
              <a:t>En høreskade forvoldt ved en eksplosion er en ulykke, mens en høreskade forvoldt ved lang tids ophold i et kraftigt støjmiljø er en erhvervssygdom.</a:t>
            </a:r>
          </a:p>
          <a:p>
            <a:pPr fontAlgn="base"/>
            <a:r>
              <a:rPr lang="da-DK" dirty="0"/>
              <a:t>Et snitsår, der giver anledning til infektion med efterfølgende blodforgiftning, er en ulykke. Hvis slid på huden, kombineret med kontakt med eksemfremkaldende stoffer, medfører eksem, er det en erhvervssygdom.</a:t>
            </a:r>
          </a:p>
          <a:p>
            <a:pPr fontAlgn="base"/>
            <a:r>
              <a:rPr lang="da-DK" dirty="0"/>
              <a:t>En rygskade, opstået ved et fald, er en ulykke, mens en rygskade, opstået ved lang tids arbejde i en forkert arbejdsstilling, er en erhvervssygdom.</a:t>
            </a:r>
          </a:p>
          <a:p>
            <a:pPr fontAlgn="base"/>
            <a:r>
              <a:rPr lang="da-DK" dirty="0"/>
              <a:t>En skade, som opstår uventet i forbindelse med løft, og hvor skadelidte normalt ikke har belastende løftearbejde, er en arbejdsulykke. En skade, som opstår pludselig i forbindelse med løft, men hvor skaden skyldes et i øvrigt belastende løftearbejde, er en erhvervssygdom.</a:t>
            </a:r>
          </a:p>
          <a:p>
            <a:endParaRPr lang="da-DK" dirty="0"/>
          </a:p>
        </p:txBody>
      </p:sp>
    </p:spTree>
    <p:extLst>
      <p:ext uri="{BB962C8B-B14F-4D97-AF65-F5344CB8AC3E}">
        <p14:creationId xmlns:p14="http://schemas.microsoft.com/office/powerpoint/2010/main" val="1762461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B7D7598-998C-408A-8AFF-E5A7417A300E}"/>
              </a:ext>
            </a:extLst>
          </p:cNvPr>
          <p:cNvSpPr>
            <a:spLocks noGrp="1" noChangeArrowheads="1"/>
          </p:cNvSpPr>
          <p:nvPr>
            <p:ph type="title" sz="quarter"/>
          </p:nvPr>
        </p:nvSpPr>
        <p:spPr>
          <a:xfrm>
            <a:off x="3284738" y="274638"/>
            <a:ext cx="8052046" cy="1143000"/>
          </a:xfrm>
        </p:spPr>
        <p:txBody>
          <a:bodyPr>
            <a:normAutofit/>
          </a:bodyPr>
          <a:lstStyle/>
          <a:p>
            <a:r>
              <a:rPr lang="da-DK" altLang="da-DK" sz="4000" dirty="0"/>
              <a:t>Luftforsynet åndedrætsværn</a:t>
            </a:r>
          </a:p>
        </p:txBody>
      </p:sp>
      <p:graphicFrame>
        <p:nvGraphicFramePr>
          <p:cNvPr id="10243" name="Object 3">
            <a:extLst>
              <a:ext uri="{FF2B5EF4-FFF2-40B4-BE49-F238E27FC236}">
                <a16:creationId xmlns:a16="http://schemas.microsoft.com/office/drawing/2014/main" id="{131547FD-E9AB-41E1-A78E-2CC17D60C9C3}"/>
              </a:ext>
            </a:extLst>
          </p:cNvPr>
          <p:cNvGraphicFramePr>
            <a:graphicFrameLocks noChangeAspect="1"/>
          </p:cNvGraphicFramePr>
          <p:nvPr/>
        </p:nvGraphicFramePr>
        <p:xfrm>
          <a:off x="4883335" y="1438275"/>
          <a:ext cx="4102100" cy="2506662"/>
        </p:xfrm>
        <a:graphic>
          <a:graphicData uri="http://schemas.openxmlformats.org/presentationml/2006/ole">
            <mc:AlternateContent xmlns:mc="http://schemas.openxmlformats.org/markup-compatibility/2006">
              <mc:Choice xmlns:v="urn:schemas-microsoft-com:vml" Requires="v">
                <p:oleObj name="Photo Editor Photo" r:id="rId2" imgW="3589331" imgH="2194750" progId="MSPhotoEd.3">
                  <p:embed/>
                </p:oleObj>
              </mc:Choice>
              <mc:Fallback>
                <p:oleObj name="Photo Editor Photo" r:id="rId2" imgW="3589331" imgH="2194750" progId="MSPhotoEd.3">
                  <p:embed/>
                  <p:pic>
                    <p:nvPicPr>
                      <p:cNvPr id="10243" name="Object 3">
                        <a:extLst>
                          <a:ext uri="{FF2B5EF4-FFF2-40B4-BE49-F238E27FC236}">
                            <a16:creationId xmlns:a16="http://schemas.microsoft.com/office/drawing/2014/main" id="{131547FD-E9AB-41E1-A78E-2CC17D60C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3335" y="1438275"/>
                        <a:ext cx="4102100" cy="250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4" name="Text Box 4">
            <a:extLst>
              <a:ext uri="{FF2B5EF4-FFF2-40B4-BE49-F238E27FC236}">
                <a16:creationId xmlns:a16="http://schemas.microsoft.com/office/drawing/2014/main" id="{96D7910C-17B3-4134-BE09-D75CA211DB86}"/>
              </a:ext>
            </a:extLst>
          </p:cNvPr>
          <p:cNvSpPr txBox="1">
            <a:spLocks noChangeArrowheads="1"/>
          </p:cNvSpPr>
          <p:nvPr/>
        </p:nvSpPr>
        <p:spPr bwMode="auto">
          <a:xfrm>
            <a:off x="6167438" y="3357564"/>
            <a:ext cx="1135062" cy="409575"/>
          </a:xfrm>
          <a:prstGeom prst="rect">
            <a:avLst/>
          </a:prstGeom>
          <a:noFill/>
          <a:ln w="12700">
            <a:solidFill>
              <a:srgbClr val="0000FF"/>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da-DK" altLang="da-DK" sz="2000" b="1">
                <a:solidFill>
                  <a:srgbClr val="0000FF"/>
                </a:solidFill>
                <a:latin typeface="Times New Roman" panose="02020603050405020304" pitchFamily="18" charset="0"/>
              </a:rPr>
              <a:t>3M 6300</a:t>
            </a:r>
          </a:p>
        </p:txBody>
      </p:sp>
      <p:graphicFrame>
        <p:nvGraphicFramePr>
          <p:cNvPr id="10245" name="Object 5">
            <a:extLst>
              <a:ext uri="{FF2B5EF4-FFF2-40B4-BE49-F238E27FC236}">
                <a16:creationId xmlns:a16="http://schemas.microsoft.com/office/drawing/2014/main" id="{565BD601-25D7-4BBD-B28B-9DA1B9564D9E}"/>
              </a:ext>
            </a:extLst>
          </p:cNvPr>
          <p:cNvGraphicFramePr>
            <a:graphicFrameLocks noChangeAspect="1"/>
          </p:cNvGraphicFramePr>
          <p:nvPr/>
        </p:nvGraphicFramePr>
        <p:xfrm>
          <a:off x="7804088" y="4206875"/>
          <a:ext cx="3887788" cy="2487613"/>
        </p:xfrm>
        <a:graphic>
          <a:graphicData uri="http://schemas.openxmlformats.org/presentationml/2006/ole">
            <mc:AlternateContent xmlns:mc="http://schemas.openxmlformats.org/markup-compatibility/2006">
              <mc:Choice xmlns:v="urn:schemas-microsoft-com:vml" Requires="v">
                <p:oleObj name="Photo Editor Photo" r:id="rId4" imgW="3276884" imgH="1859441" progId="MSPhotoEd.3">
                  <p:embed/>
                </p:oleObj>
              </mc:Choice>
              <mc:Fallback>
                <p:oleObj name="Photo Editor Photo" r:id="rId4" imgW="3276884" imgH="1859441" progId="MSPhotoEd.3">
                  <p:embed/>
                  <p:pic>
                    <p:nvPicPr>
                      <p:cNvPr id="10245" name="Object 5">
                        <a:extLst>
                          <a:ext uri="{FF2B5EF4-FFF2-40B4-BE49-F238E27FC236}">
                            <a16:creationId xmlns:a16="http://schemas.microsoft.com/office/drawing/2014/main" id="{565BD601-25D7-4BBD-B28B-9DA1B9564D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4088" y="4206875"/>
                        <a:ext cx="3887788" cy="248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6" name="Text Box 6">
            <a:extLst>
              <a:ext uri="{FF2B5EF4-FFF2-40B4-BE49-F238E27FC236}">
                <a16:creationId xmlns:a16="http://schemas.microsoft.com/office/drawing/2014/main" id="{A1FB572B-6598-43AE-AB0F-9C33FD3F7C4F}"/>
              </a:ext>
            </a:extLst>
          </p:cNvPr>
          <p:cNvSpPr txBox="1">
            <a:spLocks noChangeArrowheads="1"/>
          </p:cNvSpPr>
          <p:nvPr/>
        </p:nvSpPr>
        <p:spPr bwMode="auto">
          <a:xfrm>
            <a:off x="8584706" y="6092826"/>
            <a:ext cx="1251751" cy="409575"/>
          </a:xfrm>
          <a:prstGeom prst="rect">
            <a:avLst/>
          </a:prstGeom>
          <a:noFill/>
          <a:ln w="12700">
            <a:solidFill>
              <a:srgbClr val="0000FF"/>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da-DK" altLang="da-DK" sz="2000" b="1" dirty="0">
                <a:solidFill>
                  <a:srgbClr val="0000FF"/>
                </a:solidFill>
                <a:latin typeface="Times New Roman" panose="02020603050405020304" pitchFamily="18" charset="0"/>
              </a:rPr>
              <a:t>3M 7003</a:t>
            </a:r>
          </a:p>
        </p:txBody>
      </p:sp>
      <p:graphicFrame>
        <p:nvGraphicFramePr>
          <p:cNvPr id="10247" name="Object 7">
            <a:extLst>
              <a:ext uri="{FF2B5EF4-FFF2-40B4-BE49-F238E27FC236}">
                <a16:creationId xmlns:a16="http://schemas.microsoft.com/office/drawing/2014/main" id="{290ED3B6-4F14-433C-B2AE-441995A14209}"/>
              </a:ext>
            </a:extLst>
          </p:cNvPr>
          <p:cNvGraphicFramePr>
            <a:graphicFrameLocks noChangeAspect="1"/>
          </p:cNvGraphicFramePr>
          <p:nvPr/>
        </p:nvGraphicFramePr>
        <p:xfrm>
          <a:off x="2810747" y="3965575"/>
          <a:ext cx="2674937" cy="2728913"/>
        </p:xfrm>
        <a:graphic>
          <a:graphicData uri="http://schemas.openxmlformats.org/presentationml/2006/ole">
            <mc:AlternateContent xmlns:mc="http://schemas.openxmlformats.org/markup-compatibility/2006">
              <mc:Choice xmlns:v="urn:schemas-microsoft-com:vml" Requires="v">
                <p:oleObj name="Photo Editor Photo" r:id="rId6" imgW="2636749" imgH="2690093" progId="MSPhotoEd.3">
                  <p:embed/>
                </p:oleObj>
              </mc:Choice>
              <mc:Fallback>
                <p:oleObj name="Photo Editor Photo" r:id="rId6" imgW="2636749" imgH="2690093" progId="MSPhotoEd.3">
                  <p:embed/>
                  <p:pic>
                    <p:nvPicPr>
                      <p:cNvPr id="10247" name="Object 7">
                        <a:extLst>
                          <a:ext uri="{FF2B5EF4-FFF2-40B4-BE49-F238E27FC236}">
                            <a16:creationId xmlns:a16="http://schemas.microsoft.com/office/drawing/2014/main" id="{290ED3B6-4F14-433C-B2AE-441995A142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0747" y="3965575"/>
                        <a:ext cx="2674937" cy="272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8" name="Text Box 8">
            <a:extLst>
              <a:ext uri="{FF2B5EF4-FFF2-40B4-BE49-F238E27FC236}">
                <a16:creationId xmlns:a16="http://schemas.microsoft.com/office/drawing/2014/main" id="{29535F3B-91D7-44A3-B8DA-5C55F3039C45}"/>
              </a:ext>
            </a:extLst>
          </p:cNvPr>
          <p:cNvSpPr txBox="1">
            <a:spLocks noChangeArrowheads="1"/>
          </p:cNvSpPr>
          <p:nvPr/>
        </p:nvSpPr>
        <p:spPr bwMode="auto">
          <a:xfrm>
            <a:off x="3503613" y="6237289"/>
            <a:ext cx="1135062" cy="409575"/>
          </a:xfrm>
          <a:prstGeom prst="rect">
            <a:avLst/>
          </a:prstGeom>
          <a:noFill/>
          <a:ln w="12700">
            <a:solidFill>
              <a:srgbClr val="0000FF"/>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a:solidFill>
                  <a:schemeClr val="tx1"/>
                </a:solidFill>
                <a:latin typeface="Arial" panose="020B0604020202020204" pitchFamily="34" charset="0"/>
              </a:defRPr>
            </a:lvl1pPr>
            <a:lvl2pPr marL="571500" defTabSz="762000">
              <a:defRPr>
                <a:solidFill>
                  <a:schemeClr val="tx1"/>
                </a:solidFill>
                <a:latin typeface="Arial" panose="020B0604020202020204" pitchFamily="34" charset="0"/>
              </a:defRPr>
            </a:lvl2pPr>
            <a:lvl3pPr marL="1143000" defTabSz="762000">
              <a:defRPr>
                <a:solidFill>
                  <a:schemeClr val="tx1"/>
                </a:solidFill>
                <a:latin typeface="Arial" panose="020B0604020202020204" pitchFamily="34" charset="0"/>
              </a:defRPr>
            </a:lvl3pPr>
            <a:lvl4pPr marL="1714500" defTabSz="762000">
              <a:defRPr>
                <a:solidFill>
                  <a:schemeClr val="tx1"/>
                </a:solidFill>
                <a:latin typeface="Arial" panose="020B0604020202020204" pitchFamily="34" charset="0"/>
              </a:defRPr>
            </a:lvl4pPr>
            <a:lvl5pPr marL="2286000"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da-DK" altLang="da-DK" sz="2000" b="1">
                <a:solidFill>
                  <a:srgbClr val="0000FF"/>
                </a:solidFill>
                <a:latin typeface="Times New Roman" panose="02020603050405020304" pitchFamily="18" charset="0"/>
              </a:rPr>
              <a:t>3M 6900</a:t>
            </a:r>
          </a:p>
        </p:txBody>
      </p:sp>
    </p:spTree>
    <p:extLst>
      <p:ext uri="{BB962C8B-B14F-4D97-AF65-F5344CB8AC3E}">
        <p14:creationId xmlns:p14="http://schemas.microsoft.com/office/powerpoint/2010/main" val="131647665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B8E7A96B-9019-4F59-A9EC-727D3D0301AE}"/>
              </a:ext>
            </a:extLst>
          </p:cNvPr>
          <p:cNvSpPr>
            <a:spLocks noGrp="1" noChangeArrowheads="1"/>
          </p:cNvSpPr>
          <p:nvPr>
            <p:ph type="title"/>
          </p:nvPr>
        </p:nvSpPr>
        <p:spPr>
          <a:xfrm>
            <a:off x="3160450" y="292100"/>
            <a:ext cx="8421950" cy="1384300"/>
          </a:xfrm>
        </p:spPr>
        <p:txBody>
          <a:bodyPr/>
          <a:lstStyle/>
          <a:p>
            <a:pPr eaLnBrk="1" hangingPunct="1">
              <a:defRPr/>
            </a:pPr>
            <a:r>
              <a:rPr lang="da-DK" b="1" dirty="0"/>
              <a:t>SIKKERHEDSSKO OG -STØVLER </a:t>
            </a:r>
          </a:p>
        </p:txBody>
      </p:sp>
      <p:sp>
        <p:nvSpPr>
          <p:cNvPr id="44035" name="Rectangle 3">
            <a:extLst>
              <a:ext uri="{FF2B5EF4-FFF2-40B4-BE49-F238E27FC236}">
                <a16:creationId xmlns:a16="http://schemas.microsoft.com/office/drawing/2014/main" id="{5AAE7B58-6073-4AF0-BE58-C15A22090A21}"/>
              </a:ext>
            </a:extLst>
          </p:cNvPr>
          <p:cNvSpPr>
            <a:spLocks noGrp="1" noChangeArrowheads="1"/>
          </p:cNvSpPr>
          <p:nvPr>
            <p:ph type="body" sz="half" idx="1"/>
          </p:nvPr>
        </p:nvSpPr>
        <p:spPr>
          <a:xfrm>
            <a:off x="2459115" y="1557338"/>
            <a:ext cx="5435630" cy="5154180"/>
          </a:xfrm>
        </p:spPr>
        <p:txBody>
          <a:bodyPr>
            <a:normAutofit fontScale="92500" lnSpcReduction="10000"/>
          </a:bodyPr>
          <a:lstStyle/>
          <a:p>
            <a:pPr eaLnBrk="1" hangingPunct="1">
              <a:lnSpc>
                <a:spcPct val="80000"/>
              </a:lnSpc>
              <a:defRPr/>
            </a:pPr>
            <a:r>
              <a:rPr lang="da-DK" sz="1600" b="1" dirty="0"/>
              <a:t>Såkaldt værnefodtøj kan være sko, træsko, sandaler, støvler, gummistøvler eller støvletter med én eller flere værneegenskaber. Værnefodtøj skal bruges alle steder på arbejdspladsen hvor der er risiko for skader på foden.</a:t>
            </a:r>
          </a:p>
          <a:p>
            <a:pPr eaLnBrk="1" hangingPunct="1">
              <a:lnSpc>
                <a:spcPct val="80000"/>
              </a:lnSpc>
              <a:defRPr/>
            </a:pPr>
            <a:endParaRPr lang="da-DK" sz="1400" b="1" dirty="0"/>
          </a:p>
          <a:p>
            <a:pPr eaLnBrk="1" hangingPunct="1">
              <a:lnSpc>
                <a:spcPct val="80000"/>
              </a:lnSpc>
              <a:buFontTx/>
              <a:buNone/>
              <a:defRPr/>
            </a:pPr>
            <a:r>
              <a:rPr lang="da-DK" sz="1400" b="1" dirty="0"/>
              <a:t>Eksempler på forskellige typer værnefodtøj</a:t>
            </a:r>
          </a:p>
          <a:p>
            <a:pPr eaLnBrk="1" hangingPunct="1">
              <a:lnSpc>
                <a:spcPct val="80000"/>
              </a:lnSpc>
              <a:buFontTx/>
              <a:buNone/>
              <a:defRPr/>
            </a:pPr>
            <a:endParaRPr lang="da-DK" sz="1400" b="1" dirty="0"/>
          </a:p>
          <a:p>
            <a:pPr eaLnBrk="1" hangingPunct="1">
              <a:lnSpc>
                <a:spcPct val="80000"/>
              </a:lnSpc>
              <a:defRPr/>
            </a:pPr>
            <a:r>
              <a:rPr lang="da-DK" sz="1400" dirty="0"/>
              <a:t>Fodtøj med tåhætte </a:t>
            </a:r>
          </a:p>
          <a:p>
            <a:pPr eaLnBrk="1" hangingPunct="1">
              <a:lnSpc>
                <a:spcPct val="80000"/>
              </a:lnSpc>
              <a:defRPr/>
            </a:pPr>
            <a:r>
              <a:rPr lang="da-DK" sz="1400" dirty="0"/>
              <a:t>Fodtøj med værnesål </a:t>
            </a:r>
          </a:p>
          <a:p>
            <a:pPr eaLnBrk="1" hangingPunct="1">
              <a:lnSpc>
                <a:spcPct val="80000"/>
              </a:lnSpc>
              <a:defRPr/>
            </a:pPr>
            <a:r>
              <a:rPr lang="da-DK" sz="1400" dirty="0"/>
              <a:t>Fodtøj med skridhæmmende såler</a:t>
            </a:r>
          </a:p>
          <a:p>
            <a:pPr eaLnBrk="1" hangingPunct="1">
              <a:lnSpc>
                <a:spcPct val="80000"/>
              </a:lnSpc>
              <a:defRPr/>
            </a:pPr>
            <a:r>
              <a:rPr lang="da-DK" sz="1400" dirty="0"/>
              <a:t>Fodværn med ankelpuder </a:t>
            </a:r>
          </a:p>
          <a:p>
            <a:pPr eaLnBrk="1" hangingPunct="1">
              <a:lnSpc>
                <a:spcPct val="80000"/>
              </a:lnSpc>
              <a:defRPr/>
            </a:pPr>
            <a:r>
              <a:rPr lang="da-DK" sz="1400" dirty="0"/>
              <a:t>Kemikaliebestandigt værnefodtøj </a:t>
            </a:r>
          </a:p>
          <a:p>
            <a:pPr eaLnBrk="1" hangingPunct="1">
              <a:lnSpc>
                <a:spcPct val="80000"/>
              </a:lnSpc>
              <a:defRPr/>
            </a:pPr>
            <a:r>
              <a:rPr lang="da-DK" sz="1400" dirty="0"/>
              <a:t>Antistatisk gnistsikkert fodtøj </a:t>
            </a:r>
          </a:p>
          <a:p>
            <a:pPr eaLnBrk="1" hangingPunct="1">
              <a:lnSpc>
                <a:spcPct val="80000"/>
              </a:lnSpc>
              <a:defRPr/>
            </a:pPr>
            <a:r>
              <a:rPr lang="da-DK" sz="1400" dirty="0"/>
              <a:t>Varme- eller kuldeisolerende fodtøj </a:t>
            </a:r>
          </a:p>
          <a:p>
            <a:pPr eaLnBrk="1" hangingPunct="1">
              <a:lnSpc>
                <a:spcPct val="80000"/>
              </a:lnSpc>
              <a:defRPr/>
            </a:pPr>
            <a:r>
              <a:rPr lang="da-DK" sz="1400" dirty="0"/>
              <a:t>Brandhæmmende fodtøj </a:t>
            </a:r>
          </a:p>
          <a:p>
            <a:pPr eaLnBrk="1" hangingPunct="1">
              <a:lnSpc>
                <a:spcPct val="80000"/>
              </a:lnSpc>
              <a:buFontTx/>
              <a:buNone/>
              <a:defRPr/>
            </a:pPr>
            <a:endParaRPr lang="da-DK" sz="1400" dirty="0"/>
          </a:p>
          <a:p>
            <a:pPr eaLnBrk="1" hangingPunct="1">
              <a:lnSpc>
                <a:spcPct val="80000"/>
              </a:lnSpc>
              <a:defRPr/>
            </a:pPr>
            <a:r>
              <a:rPr lang="da-DK" sz="1400" b="1" dirty="0"/>
              <a:t>Arbejdsgiveren skal betale udgifter</a:t>
            </a:r>
          </a:p>
          <a:p>
            <a:pPr eaLnBrk="1" hangingPunct="1">
              <a:lnSpc>
                <a:spcPct val="80000"/>
              </a:lnSpc>
              <a:defRPr/>
            </a:pPr>
            <a:r>
              <a:rPr lang="da-DK" sz="1400" dirty="0"/>
              <a:t>Arbejdsgiveren skal afholde udgifterne, medmindre der mellem arbejdsgiver- og arbejdstagerorganisationen er indgået en anden aftale.</a:t>
            </a:r>
          </a:p>
        </p:txBody>
      </p:sp>
      <p:pic>
        <p:nvPicPr>
          <p:cNvPr id="16388" name="Picture 5" descr="Terra">
            <a:extLst>
              <a:ext uri="{FF2B5EF4-FFF2-40B4-BE49-F238E27FC236}">
                <a16:creationId xmlns:a16="http://schemas.microsoft.com/office/drawing/2014/main" id="{79A5BD2D-205F-4EE6-AD2A-E4E83306EAE5}"/>
              </a:ext>
            </a:extLst>
          </p:cNvPr>
          <p:cNvPicPr>
            <a:picLocks noGrp="1" noChangeAspect="1" noChangeArrowheads="1"/>
          </p:cNvPicPr>
          <p:nvPr>
            <p:ph sz="half" idx="2"/>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433294" y="394493"/>
            <a:ext cx="3279775" cy="3279775"/>
          </a:xfrm>
          <a:noFill/>
          <a:extLst>
            <a:ext uri="{909E8E84-426E-40DD-AFC4-6F175D3DCCD1}">
              <a14:hiddenFill xmlns:a14="http://schemas.microsoft.com/office/drawing/2010/main">
                <a:solidFill>
                  <a:srgbClr val="FFFFFF"/>
                </a:solidFill>
              </a14:hiddenFill>
            </a:ext>
          </a:extLst>
        </p:spPr>
      </p:pic>
      <p:sp>
        <p:nvSpPr>
          <p:cNvPr id="16389" name="Text Box 7">
            <a:extLst>
              <a:ext uri="{FF2B5EF4-FFF2-40B4-BE49-F238E27FC236}">
                <a16:creationId xmlns:a16="http://schemas.microsoft.com/office/drawing/2014/main" id="{CFCF14C8-D77C-4572-BA8F-77CAB939459E}"/>
              </a:ext>
            </a:extLst>
          </p:cNvPr>
          <p:cNvSpPr txBox="1">
            <a:spLocks noChangeArrowheads="1"/>
          </p:cNvSpPr>
          <p:nvPr/>
        </p:nvSpPr>
        <p:spPr bwMode="auto">
          <a:xfrm>
            <a:off x="8025414" y="4149726"/>
            <a:ext cx="3687654"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da-DK" altLang="da-DK" sz="1600" dirty="0"/>
              <a:t>Værnefodtøj skal som alle andre personlige værnemidler, passe til den person der skal bruge dem.</a:t>
            </a:r>
          </a:p>
          <a:p>
            <a:pPr eaLnBrk="1" hangingPunct="1">
              <a:spcBef>
                <a:spcPct val="50000"/>
              </a:spcBef>
            </a:pPr>
            <a:r>
              <a:rPr lang="da-DK" altLang="da-DK" sz="1600" dirty="0"/>
              <a:t>Med andre ord kan man ikke holde ud at gå i dem skal mester stille en anden sko til rådighed.</a:t>
            </a:r>
          </a:p>
        </p:txBody>
      </p:sp>
    </p:spTree>
    <p:extLst>
      <p:ext uri="{BB962C8B-B14F-4D97-AF65-F5344CB8AC3E}">
        <p14:creationId xmlns:p14="http://schemas.microsoft.com/office/powerpoint/2010/main" val="42572874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493E68F6-B06A-420C-9BD6-19791E7671B6}"/>
              </a:ext>
            </a:extLst>
          </p:cNvPr>
          <p:cNvSpPr>
            <a:spLocks noGrp="1" noChangeArrowheads="1"/>
          </p:cNvSpPr>
          <p:nvPr>
            <p:ph type="title"/>
          </p:nvPr>
        </p:nvSpPr>
        <p:spPr>
          <a:xfrm>
            <a:off x="4030462" y="292100"/>
            <a:ext cx="7551938" cy="1384300"/>
          </a:xfrm>
        </p:spPr>
        <p:txBody>
          <a:bodyPr/>
          <a:lstStyle/>
          <a:p>
            <a:pPr eaLnBrk="1" hangingPunct="1">
              <a:defRPr/>
            </a:pPr>
            <a:r>
              <a:rPr lang="da-DK" b="1" dirty="0"/>
              <a:t>FALDSIKRING </a:t>
            </a:r>
          </a:p>
        </p:txBody>
      </p:sp>
      <p:sp>
        <p:nvSpPr>
          <p:cNvPr id="46083" name="Rectangle 3">
            <a:extLst>
              <a:ext uri="{FF2B5EF4-FFF2-40B4-BE49-F238E27FC236}">
                <a16:creationId xmlns:a16="http://schemas.microsoft.com/office/drawing/2014/main" id="{9394AA52-B25D-41D6-ADD6-1CB6E44CFEE8}"/>
              </a:ext>
            </a:extLst>
          </p:cNvPr>
          <p:cNvSpPr>
            <a:spLocks noGrp="1" noChangeArrowheads="1"/>
          </p:cNvSpPr>
          <p:nvPr>
            <p:ph type="body" sz="half" idx="1"/>
          </p:nvPr>
        </p:nvSpPr>
        <p:spPr>
          <a:xfrm>
            <a:off x="3045040" y="1420427"/>
            <a:ext cx="6631619" cy="4971495"/>
          </a:xfrm>
        </p:spPr>
        <p:txBody>
          <a:bodyPr>
            <a:normAutofit/>
          </a:bodyPr>
          <a:lstStyle/>
          <a:p>
            <a:pPr eaLnBrk="1" hangingPunct="1">
              <a:lnSpc>
                <a:spcPct val="80000"/>
              </a:lnSpc>
              <a:buFontTx/>
              <a:buNone/>
              <a:defRPr/>
            </a:pPr>
            <a:r>
              <a:rPr lang="da-DK" sz="1200" b="1" dirty="0"/>
              <a:t>Der skal anvendes faldsikring, hvis arbejdet ikke på anden måde kan blive tilrettelagt og udført forsvarligt.</a:t>
            </a:r>
          </a:p>
          <a:p>
            <a:pPr eaLnBrk="1" hangingPunct="1">
              <a:lnSpc>
                <a:spcPct val="80000"/>
              </a:lnSpc>
              <a:buFontTx/>
              <a:buNone/>
              <a:defRPr/>
            </a:pPr>
            <a:endParaRPr lang="da-DK" sz="1200" b="1" dirty="0"/>
          </a:p>
          <a:p>
            <a:pPr eaLnBrk="1" hangingPunct="1">
              <a:lnSpc>
                <a:spcPct val="80000"/>
              </a:lnSpc>
              <a:buFontTx/>
              <a:buNone/>
              <a:defRPr/>
            </a:pPr>
            <a:r>
              <a:rPr lang="da-DK" sz="1200" b="1" dirty="0"/>
              <a:t>Faldsikring er en nødløsning. Det er normalt bedre at bruge f.eks. stillads, personløfter eller rækværk.  </a:t>
            </a:r>
          </a:p>
          <a:p>
            <a:pPr eaLnBrk="1" hangingPunct="1">
              <a:lnSpc>
                <a:spcPct val="80000"/>
              </a:lnSpc>
              <a:defRPr/>
            </a:pPr>
            <a:endParaRPr lang="da-DK" sz="1200" b="1" dirty="0"/>
          </a:p>
          <a:p>
            <a:pPr eaLnBrk="1" hangingPunct="1">
              <a:lnSpc>
                <a:spcPct val="80000"/>
              </a:lnSpc>
              <a:buFontTx/>
              <a:buNone/>
              <a:defRPr/>
            </a:pPr>
            <a:r>
              <a:rPr lang="da-DK" sz="1200" b="1" dirty="0"/>
              <a:t>Regler</a:t>
            </a:r>
          </a:p>
          <a:p>
            <a:pPr eaLnBrk="1" hangingPunct="1">
              <a:lnSpc>
                <a:spcPct val="80000"/>
              </a:lnSpc>
              <a:buFontTx/>
              <a:buNone/>
              <a:defRPr/>
            </a:pPr>
            <a:endParaRPr lang="da-DK" sz="1200" b="1" dirty="0"/>
          </a:p>
          <a:p>
            <a:pPr eaLnBrk="1" hangingPunct="1">
              <a:lnSpc>
                <a:spcPct val="80000"/>
              </a:lnSpc>
              <a:defRPr/>
            </a:pPr>
            <a:r>
              <a:rPr lang="da-DK" sz="1200" b="1" dirty="0"/>
              <a:t>Anvender man faldsikring skal linen altid være fastgjort, da én person ikke kan standse en andens fald ved at holde i linen </a:t>
            </a:r>
          </a:p>
          <a:p>
            <a:pPr eaLnBrk="1" hangingPunct="1">
              <a:lnSpc>
                <a:spcPct val="80000"/>
              </a:lnSpc>
              <a:defRPr/>
            </a:pPr>
            <a:r>
              <a:rPr lang="da-DK" sz="1200" b="1" dirty="0"/>
              <a:t>Længden af det frie fald skal være begrænset mest muligt, da selv et lille fald kan være farligt. Det er derfor vigtigt, at fastgørelsespunktet er højere oppe end brugeren og ikke for langt ude til siden </a:t>
            </a:r>
          </a:p>
          <a:p>
            <a:pPr eaLnBrk="1" hangingPunct="1">
              <a:lnSpc>
                <a:spcPct val="80000"/>
              </a:lnSpc>
              <a:defRPr/>
            </a:pPr>
            <a:r>
              <a:rPr lang="da-DK" sz="1200" b="1" dirty="0"/>
              <a:t>Seletøjet skal være let at indstille </a:t>
            </a:r>
          </a:p>
          <a:p>
            <a:pPr eaLnBrk="1" hangingPunct="1">
              <a:lnSpc>
                <a:spcPct val="80000"/>
              </a:lnSpc>
              <a:defRPr/>
            </a:pPr>
            <a:r>
              <a:rPr lang="da-DK" sz="1200" b="1" dirty="0"/>
              <a:t>Seletøjet skal sidde fast på brugeren. Der bør ikke være løsthængende tøj under seletøjet </a:t>
            </a:r>
          </a:p>
          <a:p>
            <a:pPr eaLnBrk="1" hangingPunct="1">
              <a:lnSpc>
                <a:spcPct val="80000"/>
              </a:lnSpc>
              <a:defRPr/>
            </a:pPr>
            <a:r>
              <a:rPr lang="da-DK" sz="1200" b="1" dirty="0"/>
              <a:t>Skal man sænke eller løfte personer skal seletøjet have remme om bryst, liv, sæde og skridt </a:t>
            </a:r>
          </a:p>
          <a:p>
            <a:pPr eaLnBrk="1" hangingPunct="1">
              <a:lnSpc>
                <a:spcPct val="80000"/>
              </a:lnSpc>
              <a:defRPr/>
            </a:pPr>
            <a:r>
              <a:rPr lang="da-DK" sz="1200" b="1" dirty="0"/>
              <a:t>Sele med skridtrem må ikke blive brugt til at standse et fald </a:t>
            </a:r>
          </a:p>
          <a:p>
            <a:pPr eaLnBrk="1" hangingPunct="1">
              <a:lnSpc>
                <a:spcPct val="80000"/>
              </a:lnSpc>
              <a:defRPr/>
            </a:pPr>
            <a:r>
              <a:rPr lang="da-DK" sz="1200" b="1" dirty="0"/>
              <a:t>Før brugen skal det kontrolleres, om faldsikringsudstyret er helt og funktionsdygtigt </a:t>
            </a:r>
          </a:p>
          <a:p>
            <a:pPr eaLnBrk="1" hangingPunct="1">
              <a:lnSpc>
                <a:spcPct val="80000"/>
              </a:lnSpc>
              <a:defRPr/>
            </a:pPr>
            <a:r>
              <a:rPr lang="da-DK" sz="1200" b="1" dirty="0"/>
              <a:t>Udstyr, der har været udsat for maksimal faldbelastning, skal kasseres. </a:t>
            </a:r>
            <a:endParaRPr lang="da-DK" sz="1200" dirty="0"/>
          </a:p>
        </p:txBody>
      </p:sp>
      <p:pic>
        <p:nvPicPr>
          <p:cNvPr id="17412" name="Picture 5" descr="protecta-pro114">
            <a:extLst>
              <a:ext uri="{FF2B5EF4-FFF2-40B4-BE49-F238E27FC236}">
                <a16:creationId xmlns:a16="http://schemas.microsoft.com/office/drawing/2014/main" id="{BCDA5BBF-0C3A-4BDA-94F7-E710082727FF}"/>
              </a:ext>
            </a:extLst>
          </p:cNvPr>
          <p:cNvPicPr>
            <a:picLocks noGrp="1" noChangeAspect="1" noChangeArrowheads="1"/>
          </p:cNvPicPr>
          <p:nvPr>
            <p:ph sz="half" idx="2"/>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9166519" y="2690890"/>
            <a:ext cx="3171825" cy="360362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271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C632A6CB-EE63-4DAE-BBE0-F41C29D2B2C1}"/>
              </a:ext>
            </a:extLst>
          </p:cNvPr>
          <p:cNvSpPr>
            <a:spLocks noGrp="1" noChangeArrowheads="1"/>
          </p:cNvSpPr>
          <p:nvPr>
            <p:ph type="title"/>
          </p:nvPr>
        </p:nvSpPr>
        <p:spPr>
          <a:xfrm>
            <a:off x="4447712" y="292100"/>
            <a:ext cx="7134687" cy="1384300"/>
          </a:xfrm>
        </p:spPr>
        <p:txBody>
          <a:bodyPr/>
          <a:lstStyle/>
          <a:p>
            <a:pPr eaLnBrk="1" hangingPunct="1">
              <a:defRPr/>
            </a:pPr>
            <a:r>
              <a:rPr lang="da-DK" b="1" dirty="0"/>
              <a:t>HANDSKER </a:t>
            </a:r>
          </a:p>
        </p:txBody>
      </p:sp>
      <p:sp>
        <p:nvSpPr>
          <p:cNvPr id="48131" name="Rectangle 3">
            <a:extLst>
              <a:ext uri="{FF2B5EF4-FFF2-40B4-BE49-F238E27FC236}">
                <a16:creationId xmlns:a16="http://schemas.microsoft.com/office/drawing/2014/main" id="{9FD6C7C3-A8EB-4D51-B4F8-13377603B626}"/>
              </a:ext>
            </a:extLst>
          </p:cNvPr>
          <p:cNvSpPr>
            <a:spLocks noGrp="1" noChangeArrowheads="1"/>
          </p:cNvSpPr>
          <p:nvPr>
            <p:ph type="body" sz="half" idx="1"/>
          </p:nvPr>
        </p:nvSpPr>
        <p:spPr>
          <a:xfrm>
            <a:off x="2938508" y="1606858"/>
            <a:ext cx="6143579" cy="5033639"/>
          </a:xfrm>
        </p:spPr>
        <p:txBody>
          <a:bodyPr>
            <a:normAutofit/>
          </a:bodyPr>
          <a:lstStyle/>
          <a:p>
            <a:pPr eaLnBrk="1" hangingPunct="1">
              <a:lnSpc>
                <a:spcPct val="80000"/>
              </a:lnSpc>
              <a:buFontTx/>
              <a:buNone/>
              <a:defRPr/>
            </a:pPr>
            <a:r>
              <a:rPr lang="da-DK" sz="1400" b="1" dirty="0"/>
              <a:t>Handsker skal vælges efter arbejdets art.</a:t>
            </a:r>
          </a:p>
          <a:p>
            <a:pPr eaLnBrk="1" hangingPunct="1">
              <a:lnSpc>
                <a:spcPct val="80000"/>
              </a:lnSpc>
              <a:buFontTx/>
              <a:buNone/>
              <a:defRPr/>
            </a:pPr>
            <a:endParaRPr lang="da-DK" sz="1400" b="1" dirty="0"/>
          </a:p>
          <a:p>
            <a:pPr eaLnBrk="1" hangingPunct="1">
              <a:lnSpc>
                <a:spcPct val="80000"/>
              </a:lnSpc>
              <a:buFontTx/>
              <a:buNone/>
              <a:defRPr/>
            </a:pPr>
            <a:r>
              <a:rPr lang="da-DK" sz="1400" b="1" dirty="0"/>
              <a:t>Der skelnes mellem:</a:t>
            </a:r>
          </a:p>
          <a:p>
            <a:pPr eaLnBrk="1" hangingPunct="1">
              <a:lnSpc>
                <a:spcPct val="80000"/>
              </a:lnSpc>
              <a:buFontTx/>
              <a:buNone/>
              <a:defRPr/>
            </a:pPr>
            <a:endParaRPr lang="da-DK" sz="1400" b="1" dirty="0"/>
          </a:p>
          <a:p>
            <a:pPr eaLnBrk="1" hangingPunct="1">
              <a:lnSpc>
                <a:spcPct val="80000"/>
              </a:lnSpc>
              <a:defRPr/>
            </a:pPr>
            <a:r>
              <a:rPr lang="da-DK" sz="1400" b="1" dirty="0"/>
              <a:t>Slid. Handskerne skal beskytte hænderne mod direkte nedslidning. </a:t>
            </a:r>
          </a:p>
          <a:p>
            <a:pPr eaLnBrk="1" hangingPunct="1">
              <a:lnSpc>
                <a:spcPct val="80000"/>
              </a:lnSpc>
              <a:defRPr/>
            </a:pPr>
            <a:r>
              <a:rPr lang="da-DK" sz="1400" b="1" dirty="0"/>
              <a:t>Vibrationer. Handskerne dæmper vibrationerne. </a:t>
            </a:r>
          </a:p>
          <a:p>
            <a:pPr eaLnBrk="1" hangingPunct="1">
              <a:lnSpc>
                <a:spcPct val="80000"/>
              </a:lnSpc>
              <a:defRPr/>
            </a:pPr>
            <a:r>
              <a:rPr lang="da-DK" sz="1400" b="1" dirty="0"/>
              <a:t>Snit og stik. Handskerne skal forhindre skader fra skarpe genstande, jernspåner, torne, kanyler, </a:t>
            </a:r>
            <a:br>
              <a:rPr lang="da-DK" sz="1400" b="1" dirty="0"/>
            </a:br>
            <a:r>
              <a:rPr lang="da-DK" sz="1400" b="1" dirty="0"/>
              <a:t>vibrationer mv. </a:t>
            </a:r>
          </a:p>
          <a:p>
            <a:pPr eaLnBrk="1" hangingPunct="1">
              <a:lnSpc>
                <a:spcPct val="80000"/>
              </a:lnSpc>
              <a:defRPr/>
            </a:pPr>
            <a:r>
              <a:rPr lang="da-DK" sz="1400" b="1" dirty="0"/>
              <a:t>Temperatur. Handskerne modvirker kulde- og varmepåvirkninger. </a:t>
            </a:r>
          </a:p>
          <a:p>
            <a:pPr eaLnBrk="1" hangingPunct="1">
              <a:lnSpc>
                <a:spcPct val="80000"/>
              </a:lnSpc>
              <a:defRPr/>
            </a:pPr>
            <a:r>
              <a:rPr lang="da-DK" sz="1400" b="1" dirty="0"/>
              <a:t>Kemikalier. Handskerne beskytter i forbindelse med rengøring, samt flydende og faste kemikalier. </a:t>
            </a:r>
          </a:p>
          <a:p>
            <a:pPr eaLnBrk="1" hangingPunct="1">
              <a:lnSpc>
                <a:spcPct val="80000"/>
              </a:lnSpc>
              <a:defRPr/>
            </a:pPr>
            <a:r>
              <a:rPr lang="da-DK" sz="1400" b="1" dirty="0"/>
              <a:t>Elektriker der arbejder med spænding skal bruge </a:t>
            </a:r>
            <a:r>
              <a:rPr lang="da-DK" sz="1400" b="1" dirty="0" err="1"/>
              <a:t>L-Aus</a:t>
            </a:r>
            <a:r>
              <a:rPr lang="da-DK" sz="1400" b="1" dirty="0"/>
              <a:t> handsker</a:t>
            </a:r>
          </a:p>
          <a:p>
            <a:pPr eaLnBrk="1" hangingPunct="1">
              <a:lnSpc>
                <a:spcPct val="80000"/>
              </a:lnSpc>
              <a:buFontTx/>
              <a:buNone/>
              <a:defRPr/>
            </a:pPr>
            <a:endParaRPr lang="da-DK" sz="1400" b="1" dirty="0"/>
          </a:p>
          <a:p>
            <a:pPr eaLnBrk="1" hangingPunct="1">
              <a:lnSpc>
                <a:spcPct val="80000"/>
              </a:lnSpc>
              <a:buFontTx/>
              <a:buNone/>
              <a:defRPr/>
            </a:pPr>
            <a:r>
              <a:rPr lang="da-DK" sz="1400" b="1" dirty="0"/>
              <a:t>Det kan være vanskeligt at vælge den rigtige arbejdshandske, idet handsken på den ene side skal beskytte mod påvirkninger udefra, og på den anden side være hensigtsmæssig at arbejde med. Samtidig skal den være hudvenlig mod hænderne.</a:t>
            </a:r>
          </a:p>
        </p:txBody>
      </p:sp>
      <p:pic>
        <p:nvPicPr>
          <p:cNvPr id="18436" name="Picture 5" descr="19022">
            <a:extLst>
              <a:ext uri="{FF2B5EF4-FFF2-40B4-BE49-F238E27FC236}">
                <a16:creationId xmlns:a16="http://schemas.microsoft.com/office/drawing/2014/main" id="{85B4F388-D2F1-4365-911E-23CCA69A4904}"/>
              </a:ext>
            </a:extLst>
          </p:cNvPr>
          <p:cNvPicPr>
            <a:picLocks noGrp="1" noChangeAspect="1" noChangeArrowheads="1"/>
          </p:cNvPicPr>
          <p:nvPr>
            <p:ph sz="half" idx="2"/>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462423" y="748516"/>
            <a:ext cx="2373896" cy="2482956"/>
          </a:xfrm>
          <a:noFill/>
          <a:extLst>
            <a:ext uri="{909E8E84-426E-40DD-AFC4-6F175D3DCCD1}">
              <a14:hiddenFill xmlns:a14="http://schemas.microsoft.com/office/drawing/2010/main">
                <a:solidFill>
                  <a:srgbClr val="FFFFFF"/>
                </a:solidFill>
              </a14:hiddenFill>
            </a:ext>
          </a:extLst>
        </p:spPr>
      </p:pic>
      <p:pic>
        <p:nvPicPr>
          <p:cNvPr id="5122" name="Picture 2" descr="El-sikkerhed L-AUS Sikkerhedsinstruktion SI 3.2 Arbejdsmiljø 2. maj 2019,  version 1 1 Formål: At undgå arbejdsulykker hvor me">
            <a:extLst>
              <a:ext uri="{FF2B5EF4-FFF2-40B4-BE49-F238E27FC236}">
                <a16:creationId xmlns:a16="http://schemas.microsoft.com/office/drawing/2014/main" id="{2375AA8A-416F-417E-8813-3D639C9A6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2488" y="871060"/>
            <a:ext cx="3153104" cy="255794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ANDSKE MAXIFLEX ULTIMATE 34-874 S.8 - varenummer: 1597000127 - Ean:  4792249874080 - vvs nummer: 900710012 - vvsfittings.dk">
            <a:extLst>
              <a:ext uri="{FF2B5EF4-FFF2-40B4-BE49-F238E27FC236}">
                <a16:creationId xmlns:a16="http://schemas.microsoft.com/office/drawing/2014/main" id="{B8A14466-A91B-4856-958C-DEFD22285C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2087" y="4163211"/>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5893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4EC683E3-1C08-4605-A184-7A0A9D842735}"/>
              </a:ext>
            </a:extLst>
          </p:cNvPr>
          <p:cNvSpPr>
            <a:spLocks noGrp="1" noChangeArrowheads="1"/>
          </p:cNvSpPr>
          <p:nvPr>
            <p:ph type="title"/>
          </p:nvPr>
        </p:nvSpPr>
        <p:spPr>
          <a:xfrm>
            <a:off x="5486400" y="624110"/>
            <a:ext cx="6018212" cy="1280890"/>
          </a:xfrm>
        </p:spPr>
        <p:txBody>
          <a:bodyPr/>
          <a:lstStyle/>
          <a:p>
            <a:pPr eaLnBrk="1" hangingPunct="1">
              <a:defRPr/>
            </a:pPr>
            <a:r>
              <a:rPr lang="da-DK" b="1" dirty="0"/>
              <a:t>ARBEJDSTØJ </a:t>
            </a:r>
          </a:p>
        </p:txBody>
      </p:sp>
      <p:sp>
        <p:nvSpPr>
          <p:cNvPr id="52227" name="Rectangle 3">
            <a:extLst>
              <a:ext uri="{FF2B5EF4-FFF2-40B4-BE49-F238E27FC236}">
                <a16:creationId xmlns:a16="http://schemas.microsoft.com/office/drawing/2014/main" id="{418C584B-9D55-44FA-B1C4-50703E92E77A}"/>
              </a:ext>
            </a:extLst>
          </p:cNvPr>
          <p:cNvSpPr>
            <a:spLocks noGrp="1" noChangeArrowheads="1"/>
          </p:cNvSpPr>
          <p:nvPr>
            <p:ph type="body" idx="1"/>
          </p:nvPr>
        </p:nvSpPr>
        <p:spPr>
          <a:xfrm>
            <a:off x="2086252" y="1402673"/>
            <a:ext cx="10105748" cy="5235568"/>
          </a:xfrm>
        </p:spPr>
        <p:txBody>
          <a:bodyPr>
            <a:normAutofit/>
          </a:bodyPr>
          <a:lstStyle/>
          <a:p>
            <a:pPr eaLnBrk="1" hangingPunct="1">
              <a:lnSpc>
                <a:spcPct val="80000"/>
              </a:lnSpc>
              <a:buFontTx/>
              <a:buNone/>
              <a:defRPr/>
            </a:pPr>
            <a:r>
              <a:rPr lang="da-DK" b="1" dirty="0"/>
              <a:t>Det er vigtigt at have det rigtige arbejdstøj på. Er arbejdstøjet for løst, </a:t>
            </a:r>
          </a:p>
          <a:p>
            <a:pPr eaLnBrk="1" hangingPunct="1">
              <a:lnSpc>
                <a:spcPct val="80000"/>
              </a:lnSpc>
              <a:buFontTx/>
              <a:buNone/>
              <a:defRPr/>
            </a:pPr>
            <a:r>
              <a:rPr lang="da-DK" b="1" dirty="0"/>
              <a:t>kan der være en risiko for, at man “hænger i”. </a:t>
            </a:r>
          </a:p>
          <a:p>
            <a:pPr eaLnBrk="1" hangingPunct="1">
              <a:lnSpc>
                <a:spcPct val="80000"/>
              </a:lnSpc>
              <a:buFontTx/>
              <a:buNone/>
              <a:defRPr/>
            </a:pPr>
            <a:r>
              <a:rPr lang="da-DK" b="1" dirty="0"/>
              <a:t>Bliver man for kold, er der risiko for, at kroppen bliver uhensigtsmæssigt overbelastet. </a:t>
            </a:r>
          </a:p>
          <a:p>
            <a:pPr eaLnBrk="1" hangingPunct="1">
              <a:lnSpc>
                <a:spcPct val="80000"/>
              </a:lnSpc>
              <a:buFontTx/>
              <a:buNone/>
              <a:defRPr/>
            </a:pPr>
            <a:r>
              <a:rPr lang="da-DK" b="1" dirty="0"/>
              <a:t>Tøjet bør derfor ikke skille mellem bukser og overdel. </a:t>
            </a:r>
          </a:p>
          <a:p>
            <a:pPr eaLnBrk="1" hangingPunct="1">
              <a:lnSpc>
                <a:spcPct val="80000"/>
              </a:lnSpc>
              <a:buFontTx/>
              <a:buNone/>
              <a:defRPr/>
            </a:pPr>
            <a:endParaRPr lang="da-DK" sz="1400" b="1" dirty="0"/>
          </a:p>
          <a:p>
            <a:pPr algn="ctr" eaLnBrk="1" hangingPunct="1">
              <a:lnSpc>
                <a:spcPct val="80000"/>
              </a:lnSpc>
              <a:buFontTx/>
              <a:buNone/>
              <a:defRPr/>
            </a:pPr>
            <a:r>
              <a:rPr lang="da-DK" sz="2000" b="1" dirty="0"/>
              <a:t>Arbejdsgiver betaler </a:t>
            </a:r>
            <a:r>
              <a:rPr lang="da-DK" sz="2000" b="1" dirty="0">
                <a:solidFill>
                  <a:srgbClr val="FF0000"/>
                </a:solidFill>
              </a:rPr>
              <a:t>udgifter</a:t>
            </a:r>
          </a:p>
          <a:p>
            <a:pPr eaLnBrk="1" hangingPunct="1">
              <a:lnSpc>
                <a:spcPct val="80000"/>
              </a:lnSpc>
              <a:buFontTx/>
              <a:buNone/>
              <a:defRPr/>
            </a:pPr>
            <a:endParaRPr lang="da-DK" sz="1000" b="1" dirty="0"/>
          </a:p>
          <a:p>
            <a:pPr eaLnBrk="1" hangingPunct="1">
              <a:lnSpc>
                <a:spcPct val="80000"/>
              </a:lnSpc>
              <a:defRPr/>
            </a:pPr>
            <a:r>
              <a:rPr lang="da-DK" dirty="0"/>
              <a:t>Arbejdsgiveren skal normalt afholde udgifterne til de personlige værnemidler, medmindre der mellem arbejdsgiver- og arbejdstagerorganisationen er indgået en anden aftale. I forbindelse med arbejdstøj er der mange forskellige aftaler.</a:t>
            </a:r>
            <a:endParaRPr lang="da-DK" sz="1000" dirty="0"/>
          </a:p>
        </p:txBody>
      </p:sp>
      <p:pic>
        <p:nvPicPr>
          <p:cNvPr id="4100" name="Picture 4" descr="Arbejdstøj og arbejdsstrømper i exceptionel kvalitet">
            <a:extLst>
              <a:ext uri="{FF2B5EF4-FFF2-40B4-BE49-F238E27FC236}">
                <a16:creationId xmlns:a16="http://schemas.microsoft.com/office/drawing/2014/main" id="{CED14347-2E31-4F99-920F-2183AED7C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052" y="4603664"/>
            <a:ext cx="4246296" cy="2134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175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5F86340-7756-437D-8945-860B565A7B69}"/>
              </a:ext>
            </a:extLst>
          </p:cNvPr>
          <p:cNvSpPr/>
          <p:nvPr/>
        </p:nvSpPr>
        <p:spPr>
          <a:xfrm>
            <a:off x="3048000" y="1056043"/>
            <a:ext cx="5456808" cy="4967514"/>
          </a:xfrm>
          <a:prstGeom prst="rect">
            <a:avLst/>
          </a:prstGeom>
        </p:spPr>
        <p:txBody>
          <a:bodyPr wrap="square">
            <a:spAutoFit/>
          </a:bodyPr>
          <a:lstStyle/>
          <a:p>
            <a:pPr>
              <a:lnSpc>
                <a:spcPct val="80000"/>
              </a:lnSpc>
              <a:defRPr/>
            </a:pPr>
            <a:r>
              <a:rPr lang="da-DK" b="1" dirty="0"/>
              <a:t>Arbejdstøj som værnemiddel </a:t>
            </a:r>
          </a:p>
          <a:p>
            <a:pPr>
              <a:lnSpc>
                <a:spcPct val="80000"/>
              </a:lnSpc>
              <a:defRPr/>
            </a:pPr>
            <a:endParaRPr lang="da-DK" b="1" dirty="0"/>
          </a:p>
          <a:p>
            <a:pPr>
              <a:lnSpc>
                <a:spcPct val="80000"/>
              </a:lnSpc>
              <a:defRPr/>
            </a:pPr>
            <a:r>
              <a:rPr lang="da-DK" dirty="0"/>
              <a:t>Meget arbejdstøj er at betragte som et værnemiddel. Det kan f.eks. være overtrækstøj, der skal beskytte mod:</a:t>
            </a:r>
          </a:p>
          <a:p>
            <a:pPr>
              <a:lnSpc>
                <a:spcPct val="80000"/>
              </a:lnSpc>
              <a:defRPr/>
            </a:pPr>
            <a:endParaRPr lang="da-DK" dirty="0"/>
          </a:p>
          <a:p>
            <a:pPr>
              <a:lnSpc>
                <a:spcPct val="80000"/>
              </a:lnSpc>
              <a:defRPr/>
            </a:pPr>
            <a:r>
              <a:rPr lang="da-DK" dirty="0"/>
              <a:t>partikler, kemikalier eller eksplosionsfarer </a:t>
            </a:r>
          </a:p>
          <a:p>
            <a:pPr>
              <a:lnSpc>
                <a:spcPct val="80000"/>
              </a:lnSpc>
              <a:defRPr/>
            </a:pPr>
            <a:r>
              <a:rPr lang="da-DK" dirty="0"/>
              <a:t>vejrlig som sne og regn </a:t>
            </a:r>
          </a:p>
          <a:p>
            <a:pPr>
              <a:lnSpc>
                <a:spcPct val="80000"/>
              </a:lnSpc>
              <a:defRPr/>
            </a:pPr>
            <a:r>
              <a:rPr lang="da-DK" dirty="0"/>
              <a:t>eller arbejdstøj, der:</a:t>
            </a:r>
          </a:p>
          <a:p>
            <a:pPr>
              <a:lnSpc>
                <a:spcPct val="80000"/>
              </a:lnSpc>
              <a:defRPr/>
            </a:pPr>
            <a:r>
              <a:rPr lang="da-DK" dirty="0"/>
              <a:t>har indbygget knæbeskyttere </a:t>
            </a:r>
          </a:p>
          <a:p>
            <a:pPr>
              <a:lnSpc>
                <a:spcPct val="80000"/>
              </a:lnSpc>
              <a:defRPr/>
            </a:pPr>
            <a:r>
              <a:rPr lang="da-DK" dirty="0"/>
              <a:t>er støv- eller brandhæmmende </a:t>
            </a:r>
          </a:p>
          <a:p>
            <a:pPr>
              <a:lnSpc>
                <a:spcPct val="80000"/>
              </a:lnSpc>
              <a:defRPr/>
            </a:pPr>
            <a:r>
              <a:rPr lang="da-DK" dirty="0"/>
              <a:t>skal gøre personen meget synlig, så andre er opmærksomme på personen </a:t>
            </a:r>
          </a:p>
          <a:p>
            <a:pPr>
              <a:lnSpc>
                <a:spcPct val="80000"/>
              </a:lnSpc>
              <a:defRPr/>
            </a:pPr>
            <a:r>
              <a:rPr lang="da-DK" dirty="0"/>
              <a:t>skal være varme- eller kuldeisolerende med plads til termotøj under det yderste lag. </a:t>
            </a:r>
          </a:p>
          <a:p>
            <a:pPr>
              <a:lnSpc>
                <a:spcPct val="80000"/>
              </a:lnSpc>
              <a:defRPr/>
            </a:pPr>
            <a:r>
              <a:rPr lang="da-DK" dirty="0"/>
              <a:t>Andet arbejdstøj skal være funktionelt med lommer til værktøj mv. </a:t>
            </a:r>
          </a:p>
          <a:p>
            <a:pPr>
              <a:lnSpc>
                <a:spcPct val="80000"/>
              </a:lnSpc>
              <a:defRPr/>
            </a:pPr>
            <a:r>
              <a:rPr lang="da-DK" dirty="0"/>
              <a:t> </a:t>
            </a:r>
          </a:p>
          <a:p>
            <a:pPr>
              <a:lnSpc>
                <a:spcPct val="80000"/>
              </a:lnSpc>
              <a:defRPr/>
            </a:pPr>
            <a:r>
              <a:rPr lang="da-DK" dirty="0"/>
              <a:t>Det er vigtigt at være opmærksom på den udvikling, </a:t>
            </a:r>
          </a:p>
          <a:p>
            <a:pPr>
              <a:lnSpc>
                <a:spcPct val="80000"/>
              </a:lnSpc>
              <a:defRPr/>
            </a:pPr>
            <a:r>
              <a:rPr lang="da-DK" dirty="0"/>
              <a:t>der sker på området arbejdstøj for at få den optimale beklædning.</a:t>
            </a:r>
          </a:p>
        </p:txBody>
      </p:sp>
    </p:spTree>
    <p:extLst>
      <p:ext uri="{BB962C8B-B14F-4D97-AF65-F5344CB8AC3E}">
        <p14:creationId xmlns:p14="http://schemas.microsoft.com/office/powerpoint/2010/main" val="1076866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F9E66F3E-6059-483D-8EC8-EEC8B9317F09}"/>
              </a:ext>
            </a:extLst>
          </p:cNvPr>
          <p:cNvSpPr>
            <a:spLocks noGrp="1" noChangeArrowheads="1"/>
          </p:cNvSpPr>
          <p:nvPr>
            <p:ph type="title"/>
          </p:nvPr>
        </p:nvSpPr>
        <p:spPr/>
        <p:txBody>
          <a:bodyPr/>
          <a:lstStyle/>
          <a:p>
            <a:pPr eaLnBrk="1" hangingPunct="1">
              <a:defRPr/>
            </a:pPr>
            <a:r>
              <a:rPr lang="da-DK" sz="3000" b="1"/>
              <a:t>Personlige værnemidler - opsummering</a:t>
            </a:r>
          </a:p>
        </p:txBody>
      </p:sp>
      <p:sp>
        <p:nvSpPr>
          <p:cNvPr id="53251" name="Rectangle 3">
            <a:extLst>
              <a:ext uri="{FF2B5EF4-FFF2-40B4-BE49-F238E27FC236}">
                <a16:creationId xmlns:a16="http://schemas.microsoft.com/office/drawing/2014/main" id="{74F5796A-1589-470C-A7BA-418156C6B3BE}"/>
              </a:ext>
            </a:extLst>
          </p:cNvPr>
          <p:cNvSpPr>
            <a:spLocks noGrp="1" noChangeArrowheads="1"/>
          </p:cNvSpPr>
          <p:nvPr>
            <p:ph type="body" idx="1"/>
          </p:nvPr>
        </p:nvSpPr>
        <p:spPr/>
        <p:txBody>
          <a:bodyPr>
            <a:normAutofit fontScale="92500" lnSpcReduction="10000"/>
          </a:bodyPr>
          <a:lstStyle/>
          <a:p>
            <a:pPr eaLnBrk="1" hangingPunct="1">
              <a:lnSpc>
                <a:spcPct val="80000"/>
              </a:lnSpc>
              <a:defRPr/>
            </a:pPr>
            <a:r>
              <a:rPr lang="da-DK" sz="1400"/>
              <a:t>Sikkerheden i din hverdag omfatter personlige værnemidler som sikkerhedssko, handsker, høre-, øjen- og åndedrætsværn. </a:t>
            </a:r>
          </a:p>
          <a:p>
            <a:pPr eaLnBrk="1" hangingPunct="1">
              <a:lnSpc>
                <a:spcPct val="80000"/>
              </a:lnSpc>
              <a:defRPr/>
            </a:pPr>
            <a:endParaRPr lang="da-DK" sz="1400"/>
          </a:p>
          <a:p>
            <a:pPr eaLnBrk="1" hangingPunct="1">
              <a:lnSpc>
                <a:spcPct val="80000"/>
              </a:lnSpc>
              <a:defRPr/>
            </a:pPr>
            <a:r>
              <a:rPr lang="da-DK" sz="1400"/>
              <a:t>Det er vigtigt at huske på at disse værnemidler skal betragtes som sidste udvej. Er det muligt at forebygge farlige situationer, så man kan undvære de personlige værnemidler skal man som hovedregel gøre det.</a:t>
            </a:r>
          </a:p>
          <a:p>
            <a:pPr eaLnBrk="1" hangingPunct="1">
              <a:lnSpc>
                <a:spcPct val="80000"/>
              </a:lnSpc>
              <a:defRPr/>
            </a:pPr>
            <a:endParaRPr lang="da-DK" sz="1400"/>
          </a:p>
          <a:p>
            <a:pPr eaLnBrk="1" hangingPunct="1">
              <a:lnSpc>
                <a:spcPct val="80000"/>
              </a:lnSpc>
              <a:defRPr/>
            </a:pPr>
            <a:r>
              <a:rPr lang="da-DK" sz="1400"/>
              <a:t>Har du brug for personlige værnemidler skal din arbejdsplads stille disse til rådighed. </a:t>
            </a:r>
          </a:p>
          <a:p>
            <a:pPr eaLnBrk="1" hangingPunct="1">
              <a:lnSpc>
                <a:spcPct val="80000"/>
              </a:lnSpc>
              <a:defRPr/>
            </a:pPr>
            <a:endParaRPr lang="da-DK" sz="1400"/>
          </a:p>
          <a:p>
            <a:pPr eaLnBrk="1" hangingPunct="1">
              <a:lnSpc>
                <a:spcPct val="80000"/>
              </a:lnSpc>
              <a:defRPr/>
            </a:pPr>
            <a:r>
              <a:rPr lang="da-DK" sz="1400"/>
              <a:t>Find information og de materialer og maskiner du arbejder med, og find ud af hvordan du kan beskytte dig selv mod farerne. Mange gange er vi slet ikke klar over, eller ser fuldstændig bort fra hvor farlige de materialer vi arbejder med er. Tag et eksempel som isolering: Vi arbejder med det uden maske, handske og briller på trods af at materialet rent faktisk afgiver farligt støv i form af glasfiberpartikler der ødelægger både hud, lunger og øjne. Det anbefales eks. at man bruger en microfiberdragt, åndedrætsværn og handsker når man arbejder med det.</a:t>
            </a:r>
          </a:p>
          <a:p>
            <a:pPr eaLnBrk="1" hangingPunct="1">
              <a:lnSpc>
                <a:spcPct val="80000"/>
              </a:lnSpc>
              <a:defRPr/>
            </a:pPr>
            <a:endParaRPr lang="da-DK" sz="1400"/>
          </a:p>
          <a:p>
            <a:pPr eaLnBrk="1" hangingPunct="1">
              <a:lnSpc>
                <a:spcPct val="80000"/>
              </a:lnSpc>
              <a:defRPr/>
            </a:pPr>
            <a:r>
              <a:rPr lang="da-DK" sz="1400"/>
              <a:t>Husk altid at være opmærksom på hvor farligt dit arbejde er, er du i tvivl er du i din gode ret til at nægte at udføre noget inden du er sikker på du kan undgå ulykker – både korte og længere varende.</a:t>
            </a:r>
          </a:p>
        </p:txBody>
      </p:sp>
    </p:spTree>
    <p:extLst>
      <p:ext uri="{BB962C8B-B14F-4D97-AF65-F5344CB8AC3E}">
        <p14:creationId xmlns:p14="http://schemas.microsoft.com/office/powerpoint/2010/main" val="4213887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boks 2"/>
          <p:cNvSpPr txBox="1"/>
          <p:nvPr/>
        </p:nvSpPr>
        <p:spPr>
          <a:xfrm>
            <a:off x="4208016" y="523783"/>
            <a:ext cx="2352582" cy="923330"/>
          </a:xfrm>
          <a:prstGeom prst="rect">
            <a:avLst/>
          </a:prstGeom>
          <a:noFill/>
        </p:spPr>
        <p:txBody>
          <a:bodyPr wrap="square" rtlCol="0">
            <a:spAutoFit/>
          </a:bodyPr>
          <a:lstStyle/>
          <a:p>
            <a:r>
              <a:rPr lang="da-DK" sz="5400" b="1" dirty="0">
                <a:solidFill>
                  <a:schemeClr val="accent1"/>
                </a:solidFill>
              </a:rPr>
              <a:t>Kemi</a:t>
            </a:r>
          </a:p>
        </p:txBody>
      </p:sp>
      <p:sp>
        <p:nvSpPr>
          <p:cNvPr id="4" name="Tekstboks 3"/>
          <p:cNvSpPr txBox="1"/>
          <p:nvPr/>
        </p:nvSpPr>
        <p:spPr>
          <a:xfrm>
            <a:off x="2618913" y="1819923"/>
            <a:ext cx="3293994" cy="646331"/>
          </a:xfrm>
          <a:prstGeom prst="rect">
            <a:avLst/>
          </a:prstGeom>
          <a:noFill/>
        </p:spPr>
        <p:txBody>
          <a:bodyPr wrap="square" rtlCol="0">
            <a:spAutoFit/>
          </a:bodyPr>
          <a:lstStyle/>
          <a:p>
            <a:r>
              <a:rPr lang="da-DK" b="1" dirty="0">
                <a:solidFill>
                  <a:srgbClr val="F3812B"/>
                </a:solidFill>
                <a:latin typeface="Corbel"/>
                <a:ea typeface="MS PGothic" pitchFamily="34" charset="-128"/>
              </a:rPr>
              <a:t>Er kemiske stoffer farlige?</a:t>
            </a:r>
          </a:p>
          <a:p>
            <a:endParaRPr lang="da-DK" dirty="0"/>
          </a:p>
        </p:txBody>
      </p:sp>
      <p:sp>
        <p:nvSpPr>
          <p:cNvPr id="6" name="Tekstboks 5"/>
          <p:cNvSpPr txBox="1"/>
          <p:nvPr/>
        </p:nvSpPr>
        <p:spPr>
          <a:xfrm>
            <a:off x="2618913" y="2466255"/>
            <a:ext cx="3630966" cy="3139321"/>
          </a:xfrm>
          <a:prstGeom prst="rect">
            <a:avLst/>
          </a:prstGeom>
          <a:noFill/>
        </p:spPr>
        <p:txBody>
          <a:bodyPr wrap="square" rtlCol="0">
            <a:spAutoFit/>
          </a:bodyPr>
          <a:lstStyle/>
          <a:p>
            <a:r>
              <a:rPr lang="da-DK" dirty="0">
                <a:latin typeface="Tahoma" panose="020B0604030504040204" pitchFamily="34" charset="0"/>
                <a:ea typeface="Tahoma" panose="020B0604030504040204" pitchFamily="34" charset="0"/>
                <a:cs typeface="Tahoma" panose="020B0604030504040204" pitchFamily="34" charset="0"/>
              </a:rPr>
              <a:t>Nogle kemiske stoffer er kendt for at kunne skade helbredet hos medarbejdere,</a:t>
            </a:r>
          </a:p>
          <a:p>
            <a:r>
              <a:rPr lang="da-DK" dirty="0">
                <a:latin typeface="Tahoma" panose="020B0604030504040204" pitchFamily="34" charset="0"/>
                <a:ea typeface="Tahoma" panose="020B0604030504040204" pitchFamily="34" charset="0"/>
                <a:cs typeface="Tahoma" panose="020B0604030504040204" pitchFamily="34" charset="0"/>
              </a:rPr>
              <a:t> der bliver udsat for dem i arbejdsmiljøet. </a:t>
            </a:r>
          </a:p>
          <a:p>
            <a:endParaRPr lang="da-DK" dirty="0">
              <a:latin typeface="Tahoma" panose="020B0604030504040204" pitchFamily="34" charset="0"/>
              <a:ea typeface="Tahoma" panose="020B0604030504040204" pitchFamily="34" charset="0"/>
              <a:cs typeface="Tahoma" panose="020B0604030504040204" pitchFamily="34" charset="0"/>
            </a:endParaRPr>
          </a:p>
          <a:p>
            <a:r>
              <a:rPr lang="da-DK" dirty="0">
                <a:latin typeface="Tahoma" panose="020B0604030504040204" pitchFamily="34" charset="0"/>
                <a:ea typeface="Tahoma" panose="020B0604030504040204" pitchFamily="34" charset="0"/>
                <a:cs typeface="Tahoma" panose="020B0604030504040204" pitchFamily="34" charset="0"/>
              </a:rPr>
              <a:t>Det kan både være </a:t>
            </a:r>
          </a:p>
          <a:p>
            <a:pPr marL="285750" indent="-285750">
              <a:buFont typeface="Arial" panose="020B0604020202020204" pitchFamily="34" charset="0"/>
              <a:buChar char="•"/>
            </a:pPr>
            <a:r>
              <a:rPr lang="da-DK" dirty="0">
                <a:latin typeface="Tahoma" panose="020B0604030504040204" pitchFamily="34" charset="0"/>
                <a:ea typeface="Tahoma" panose="020B0604030504040204" pitchFamily="34" charset="0"/>
                <a:cs typeface="Tahoma" panose="020B0604030504040204" pitchFamily="34" charset="0"/>
              </a:rPr>
              <a:t>akutte skader </a:t>
            </a:r>
          </a:p>
          <a:p>
            <a:pPr marL="285750" indent="-285750">
              <a:buFont typeface="Arial" panose="020B0604020202020204" pitchFamily="34" charset="0"/>
              <a:buChar char="•"/>
            </a:pPr>
            <a:r>
              <a:rPr lang="da-DK" dirty="0">
                <a:latin typeface="Tahoma" panose="020B0604030504040204" pitchFamily="34" charset="0"/>
                <a:ea typeface="Tahoma" panose="020B0604030504040204" pitchFamily="34" charset="0"/>
                <a:cs typeface="Tahoma" panose="020B0604030504040204" pitchFamily="34" charset="0"/>
              </a:rPr>
              <a:t>skader efter længerevarende påvirkninger</a:t>
            </a:r>
          </a:p>
          <a:p>
            <a:endParaRPr lang="da-DK" dirty="0"/>
          </a:p>
        </p:txBody>
      </p:sp>
      <p:sp>
        <p:nvSpPr>
          <p:cNvPr id="8" name="Tekstboks 7"/>
          <p:cNvSpPr txBox="1"/>
          <p:nvPr/>
        </p:nvSpPr>
        <p:spPr>
          <a:xfrm>
            <a:off x="6489578" y="2143088"/>
            <a:ext cx="4498392" cy="3416320"/>
          </a:xfrm>
          <a:prstGeom prst="rect">
            <a:avLst/>
          </a:prstGeom>
          <a:noFill/>
        </p:spPr>
        <p:txBody>
          <a:bodyPr wrap="square" rtlCol="0">
            <a:spAutoFit/>
          </a:bodyPr>
          <a:lstStyle/>
          <a:p>
            <a:r>
              <a:rPr lang="da-DK" dirty="0">
                <a:latin typeface="Tahoma" panose="020B0604030504040204" pitchFamily="34" charset="0"/>
                <a:ea typeface="Tahoma" panose="020B0604030504040204" pitchFamily="34" charset="0"/>
                <a:cs typeface="Tahoma" panose="020B0604030504040204" pitchFamily="34" charset="0"/>
              </a:rPr>
              <a:t>Kemiske stoffer kan</a:t>
            </a:r>
            <a:r>
              <a:rPr lang="da-DK"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da-DK" dirty="0">
                <a:latin typeface="Tahoma" panose="020B0604030504040204" pitchFamily="34" charset="0"/>
                <a:ea typeface="Tahoma" panose="020B0604030504040204" pitchFamily="34" charset="0"/>
                <a:cs typeface="Tahoma" panose="020B0604030504040204" pitchFamily="34" charset="0"/>
              </a:rPr>
              <a:t>blandt andet </a:t>
            </a:r>
          </a:p>
          <a:p>
            <a:pPr marL="285750" indent="-285750">
              <a:buFont typeface="Arial" panose="020B0604020202020204" pitchFamily="34" charset="0"/>
              <a:buChar char="•"/>
            </a:pPr>
            <a:r>
              <a:rPr lang="da-DK" dirty="0">
                <a:latin typeface="Tahoma" panose="020B0604030504040204" pitchFamily="34" charset="0"/>
                <a:ea typeface="Tahoma" panose="020B0604030504040204" pitchFamily="34" charset="0"/>
                <a:cs typeface="Tahoma" panose="020B0604030504040204" pitchFamily="34" charset="0"/>
              </a:rPr>
              <a:t>skade luftvejene</a:t>
            </a:r>
          </a:p>
          <a:p>
            <a:pPr marL="285750" indent="-285750">
              <a:buFont typeface="Arial" panose="020B0604020202020204" pitchFamily="34" charset="0"/>
              <a:buChar char="•"/>
            </a:pPr>
            <a:r>
              <a:rPr lang="da-DK" dirty="0">
                <a:latin typeface="Tahoma" panose="020B0604030504040204" pitchFamily="34" charset="0"/>
                <a:ea typeface="Tahoma" panose="020B0604030504040204" pitchFamily="34" charset="0"/>
                <a:cs typeface="Tahoma" panose="020B0604030504040204" pitchFamily="34" charset="0"/>
              </a:rPr>
              <a:t>give kræft</a:t>
            </a:r>
          </a:p>
          <a:p>
            <a:pPr marL="285750" indent="-285750">
              <a:buFont typeface="Arial" panose="020B0604020202020204" pitchFamily="34" charset="0"/>
              <a:buChar char="•"/>
            </a:pPr>
            <a:r>
              <a:rPr lang="da-DK" dirty="0">
                <a:latin typeface="Tahoma" panose="020B0604030504040204" pitchFamily="34" charset="0"/>
                <a:ea typeface="Tahoma" panose="020B0604030504040204" pitchFamily="34" charset="0"/>
                <a:cs typeface="Tahoma" panose="020B0604030504040204" pitchFamily="34" charset="0"/>
              </a:rPr>
              <a:t>give allergi </a:t>
            </a:r>
          </a:p>
          <a:p>
            <a:pPr marL="285750" indent="-285750">
              <a:buFont typeface="Arial" panose="020B0604020202020204" pitchFamily="34" charset="0"/>
              <a:buChar char="•"/>
            </a:pPr>
            <a:r>
              <a:rPr lang="da-DK" dirty="0">
                <a:latin typeface="Tahoma" panose="020B0604030504040204" pitchFamily="34" charset="0"/>
                <a:ea typeface="Tahoma" panose="020B0604030504040204" pitchFamily="34" charset="0"/>
                <a:cs typeface="Tahoma" panose="020B0604030504040204" pitchFamily="34" charset="0"/>
              </a:rPr>
              <a:t>give eksem</a:t>
            </a:r>
          </a:p>
          <a:p>
            <a:pPr marL="285750" indent="-285750">
              <a:buFont typeface="Arial" panose="020B0604020202020204" pitchFamily="34" charset="0"/>
              <a:buChar char="•"/>
            </a:pPr>
            <a:r>
              <a:rPr lang="da-DK" dirty="0">
                <a:latin typeface="Tahoma" panose="020B0604030504040204" pitchFamily="34" charset="0"/>
                <a:ea typeface="Tahoma" panose="020B0604030504040204" pitchFamily="34" charset="0"/>
                <a:cs typeface="Tahoma" panose="020B0604030504040204" pitchFamily="34" charset="0"/>
              </a:rPr>
              <a:t>skade vores evne til at få børn</a:t>
            </a:r>
          </a:p>
          <a:p>
            <a:pPr marL="285750" indent="-285750">
              <a:buFont typeface="Arial" panose="020B0604020202020204" pitchFamily="34" charset="0"/>
              <a:buChar char="•"/>
            </a:pPr>
            <a:r>
              <a:rPr lang="da-DK" dirty="0">
                <a:latin typeface="Tahoma" panose="020B0604030504040204" pitchFamily="34" charset="0"/>
                <a:ea typeface="Tahoma" panose="020B0604030504040204" pitchFamily="34" charset="0"/>
                <a:cs typeface="Tahoma" panose="020B0604030504040204" pitchFamily="34" charset="0"/>
              </a:rPr>
              <a:t>skade nervesystemet.</a:t>
            </a:r>
          </a:p>
          <a:p>
            <a:endParaRPr lang="da-DK" dirty="0">
              <a:latin typeface="Tahoma" panose="020B0604030504040204" pitchFamily="34" charset="0"/>
              <a:ea typeface="Tahoma" panose="020B0604030504040204" pitchFamily="34" charset="0"/>
              <a:cs typeface="Tahoma" panose="020B0604030504040204" pitchFamily="34" charset="0"/>
            </a:endParaRPr>
          </a:p>
          <a:p>
            <a:r>
              <a:rPr lang="da-DK" dirty="0">
                <a:latin typeface="Tahoma" panose="020B0604030504040204" pitchFamily="34" charset="0"/>
                <a:ea typeface="Tahoma" panose="020B0604030504040204" pitchFamily="34" charset="0"/>
                <a:cs typeface="Tahoma" panose="020B0604030504040204" pitchFamily="34" charset="0"/>
              </a:rPr>
              <a:t>Det er derfor vigtigt at sikre sig, at man</a:t>
            </a:r>
          </a:p>
          <a:p>
            <a:r>
              <a:rPr lang="da-DK" dirty="0">
                <a:latin typeface="Tahoma" panose="020B0604030504040204" pitchFamily="34" charset="0"/>
                <a:ea typeface="Tahoma" panose="020B0604030504040204" pitchFamily="34" charset="0"/>
                <a:cs typeface="Tahoma" panose="020B0604030504040204" pitchFamily="34" charset="0"/>
              </a:rPr>
              <a:t> ikke bliver udsat for skadelige kemiske </a:t>
            </a:r>
          </a:p>
          <a:p>
            <a:r>
              <a:rPr lang="da-DK" dirty="0">
                <a:latin typeface="Tahoma" panose="020B0604030504040204" pitchFamily="34" charset="0"/>
                <a:ea typeface="Tahoma" panose="020B0604030504040204" pitchFamily="34" charset="0"/>
                <a:cs typeface="Tahoma" panose="020B0604030504040204" pitchFamily="34" charset="0"/>
              </a:rPr>
              <a:t>stoffer på jobbet.</a:t>
            </a:r>
          </a:p>
          <a:p>
            <a:endParaRPr lang="da-DK" dirty="0"/>
          </a:p>
        </p:txBody>
      </p:sp>
    </p:spTree>
    <p:extLst>
      <p:ext uri="{BB962C8B-B14F-4D97-AF65-F5344CB8AC3E}">
        <p14:creationId xmlns:p14="http://schemas.microsoft.com/office/powerpoint/2010/main" val="278078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030288" y="1664741"/>
            <a:ext cx="4438848" cy="2062103"/>
          </a:xfrm>
          <a:prstGeom prst="rect">
            <a:avLst/>
          </a:prstGeom>
        </p:spPr>
        <p:txBody>
          <a:bodyPr wrap="square">
            <a:spAutoFit/>
          </a:bodyPr>
          <a:lstStyle/>
          <a:p>
            <a:r>
              <a:rPr lang="da-DK" sz="1600" dirty="0">
                <a:latin typeface="Tahoma" panose="020B0604030504040204" pitchFamily="34" charset="0"/>
                <a:ea typeface="Tahoma" panose="020B0604030504040204" pitchFamily="34" charset="0"/>
                <a:cs typeface="Tahoma" panose="020B0604030504040204" pitchFamily="34" charset="0"/>
              </a:rPr>
              <a:t>Rengøring, frisører, plejearbejde, industriarbejde og anlægsarbejde.</a:t>
            </a:r>
          </a:p>
          <a:p>
            <a:endParaRPr lang="da-DK" sz="1600" dirty="0">
              <a:latin typeface="Tahoma" panose="020B0604030504040204" pitchFamily="34" charset="0"/>
              <a:ea typeface="Tahoma" panose="020B0604030504040204" pitchFamily="34" charset="0"/>
              <a:cs typeface="Tahoma" panose="020B0604030504040204" pitchFamily="34" charset="0"/>
            </a:endParaRPr>
          </a:p>
          <a:p>
            <a:r>
              <a:rPr lang="da-DK" sz="1600" dirty="0">
                <a:latin typeface="Tahoma" panose="020B0604030504040204" pitchFamily="34" charset="0"/>
                <a:ea typeface="Tahoma" panose="020B0604030504040204" pitchFamily="34" charset="0"/>
                <a:cs typeface="Tahoma" panose="020B0604030504040204" pitchFamily="34" charset="0"/>
              </a:rPr>
              <a:t>På mange arbejdspladser kan medarbejderne blive udsat for </a:t>
            </a:r>
            <a:r>
              <a:rPr lang="da-DK" sz="1600" b="1" dirty="0">
                <a:latin typeface="Tahoma" panose="020B0604030504040204" pitchFamily="34" charset="0"/>
                <a:ea typeface="Tahoma" panose="020B0604030504040204" pitchFamily="34" charset="0"/>
                <a:cs typeface="Tahoma" panose="020B0604030504040204" pitchFamily="34" charset="0"/>
              </a:rPr>
              <a:t>naturligt forekommende</a:t>
            </a:r>
            <a:r>
              <a:rPr lang="da-DK" sz="1600" dirty="0">
                <a:latin typeface="Tahoma" panose="020B0604030504040204" pitchFamily="34" charset="0"/>
                <a:ea typeface="Tahoma" panose="020B0604030504040204" pitchFamily="34" charset="0"/>
                <a:cs typeface="Tahoma" panose="020B0604030504040204" pitchFamily="34" charset="0"/>
              </a:rPr>
              <a:t> og </a:t>
            </a:r>
            <a:r>
              <a:rPr lang="da-DK" sz="1600" b="1" dirty="0">
                <a:latin typeface="Tahoma" panose="020B0604030504040204" pitchFamily="34" charset="0"/>
                <a:ea typeface="Tahoma" panose="020B0604030504040204" pitchFamily="34" charset="0"/>
                <a:cs typeface="Tahoma" panose="020B0604030504040204" pitchFamily="34" charset="0"/>
              </a:rPr>
              <a:t>menneskeskabte</a:t>
            </a:r>
            <a:r>
              <a:rPr lang="da-DK" sz="1600" dirty="0">
                <a:latin typeface="Tahoma" panose="020B0604030504040204" pitchFamily="34" charset="0"/>
                <a:ea typeface="Tahoma" panose="020B0604030504040204" pitchFamily="34" charset="0"/>
                <a:cs typeface="Tahoma" panose="020B0604030504040204" pitchFamily="34" charset="0"/>
              </a:rPr>
              <a:t> </a:t>
            </a:r>
            <a:r>
              <a:rPr lang="da-DK" sz="1600" b="1" dirty="0">
                <a:latin typeface="Tahoma" panose="020B0604030504040204" pitchFamily="34" charset="0"/>
                <a:ea typeface="Tahoma" panose="020B0604030504040204" pitchFamily="34" charset="0"/>
                <a:cs typeface="Tahoma" panose="020B0604030504040204" pitchFamily="34" charset="0"/>
              </a:rPr>
              <a:t>kemiske</a:t>
            </a:r>
            <a:r>
              <a:rPr lang="da-DK" sz="1600" dirty="0">
                <a:latin typeface="Tahoma" panose="020B0604030504040204" pitchFamily="34" charset="0"/>
                <a:ea typeface="Tahoma" panose="020B0604030504040204" pitchFamily="34" charset="0"/>
                <a:cs typeface="Tahoma" panose="020B0604030504040204" pitchFamily="34" charset="0"/>
              </a:rPr>
              <a:t> </a:t>
            </a:r>
            <a:r>
              <a:rPr lang="da-DK" sz="1600" b="1" dirty="0">
                <a:latin typeface="Tahoma" panose="020B0604030504040204" pitchFamily="34" charset="0"/>
                <a:ea typeface="Tahoma" panose="020B0604030504040204" pitchFamily="34" charset="0"/>
                <a:cs typeface="Tahoma" panose="020B0604030504040204" pitchFamily="34" charset="0"/>
              </a:rPr>
              <a:t>stoffer</a:t>
            </a:r>
            <a:r>
              <a:rPr lang="da-DK" sz="1600" dirty="0">
                <a:latin typeface="Tahoma" panose="020B0604030504040204" pitchFamily="34" charset="0"/>
                <a:ea typeface="Tahoma" panose="020B0604030504040204" pitchFamily="34" charset="0"/>
                <a:cs typeface="Tahoma" panose="020B0604030504040204" pitchFamily="34" charset="0"/>
              </a:rPr>
              <a:t> og </a:t>
            </a:r>
            <a:r>
              <a:rPr lang="da-DK" sz="1600" b="1" dirty="0">
                <a:latin typeface="Tahoma" panose="020B0604030504040204" pitchFamily="34" charset="0"/>
                <a:ea typeface="Tahoma" panose="020B0604030504040204" pitchFamily="34" charset="0"/>
                <a:cs typeface="Tahoma" panose="020B0604030504040204" pitchFamily="34" charset="0"/>
              </a:rPr>
              <a:t>materialer</a:t>
            </a:r>
            <a:r>
              <a:rPr lang="da-DK" sz="1600" dirty="0">
                <a:latin typeface="Tahoma" panose="020B0604030504040204" pitchFamily="34" charset="0"/>
                <a:ea typeface="Tahoma" panose="020B0604030504040204" pitchFamily="34" charset="0"/>
                <a:cs typeface="Tahoma" panose="020B0604030504040204" pitchFamily="34" charset="0"/>
              </a:rPr>
              <a:t> og for </a:t>
            </a:r>
            <a:r>
              <a:rPr lang="da-DK" sz="1600" b="1" dirty="0">
                <a:latin typeface="Tahoma" panose="020B0604030504040204" pitchFamily="34" charset="0"/>
                <a:ea typeface="Tahoma" panose="020B0604030504040204" pitchFamily="34" charset="0"/>
                <a:cs typeface="Tahoma" panose="020B0604030504040204" pitchFamily="34" charset="0"/>
              </a:rPr>
              <a:t>blandinger</a:t>
            </a:r>
            <a:r>
              <a:rPr lang="da-DK" sz="1600" dirty="0">
                <a:latin typeface="Tahoma" panose="020B0604030504040204" pitchFamily="34" charset="0"/>
                <a:ea typeface="Tahoma" panose="020B0604030504040204" pitchFamily="34" charset="0"/>
                <a:cs typeface="Tahoma" panose="020B0604030504040204" pitchFamily="34" charset="0"/>
              </a:rPr>
              <a:t> af dem, når de udfører deres arbejde. </a:t>
            </a:r>
          </a:p>
        </p:txBody>
      </p:sp>
      <p:pic>
        <p:nvPicPr>
          <p:cNvPr id="4" name="Picture 2" descr="Image result for rengøring kemikalie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6618" y="4412747"/>
            <a:ext cx="2000987" cy="1500740"/>
          </a:xfrm>
          <a:prstGeom prst="rect">
            <a:avLst/>
          </a:prstGeom>
          <a:noFill/>
          <a:ln>
            <a:noFill/>
          </a:ln>
          <a:extLst>
            <a:ext uri="{909E8E84-426E-40DD-AFC4-6F175D3DCCD1}">
              <a14:hiddenFill xmlns:a14="http://schemas.microsoft.com/office/drawing/2010/main">
                <a:solidFill>
                  <a:srgbClr val="FFFFFF"/>
                </a:solidFill>
              </a14:hiddenFill>
            </a:ext>
          </a:extLst>
        </p:spPr>
      </p:pic>
      <p:graphicFrame>
        <p:nvGraphicFramePr>
          <p:cNvPr id="6" name="Objekt 5"/>
          <p:cNvGraphicFramePr>
            <a:graphicFrameLocks noChangeAspect="1"/>
          </p:cNvGraphicFramePr>
          <p:nvPr/>
        </p:nvGraphicFramePr>
        <p:xfrm>
          <a:off x="1030288" y="4252731"/>
          <a:ext cx="2688299" cy="1511485"/>
        </p:xfrm>
        <a:graphic>
          <a:graphicData uri="http://schemas.openxmlformats.org/presentationml/2006/ole">
            <mc:AlternateContent xmlns:mc="http://schemas.openxmlformats.org/markup-compatibility/2006">
              <mc:Choice xmlns:v="urn:schemas-microsoft-com:vml" Requires="v">
                <p:oleObj r:id="rId4" imgW="9753671" imgH="7315253" progId="MSPhotoEd.3">
                  <p:embed/>
                </p:oleObj>
              </mc:Choice>
              <mc:Fallback>
                <p:oleObj r:id="rId4" imgW="9753671" imgH="7315253" progId="MSPhotoEd.3">
                  <p:embed/>
                  <p:pic>
                    <p:nvPicPr>
                      <p:cNvPr id="6" name="Objek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288" y="4252731"/>
                        <a:ext cx="2688299" cy="1511485"/>
                      </a:xfrm>
                      <a:prstGeom prst="rect">
                        <a:avLst/>
                      </a:prstGeom>
                      <a:noFill/>
                      <a:ln>
                        <a:noFill/>
                      </a:ln>
                    </p:spPr>
                  </p:pic>
                </p:oleObj>
              </mc:Fallback>
            </mc:AlternateContent>
          </a:graphicData>
        </a:graphic>
      </p:graphicFrame>
      <p:sp>
        <p:nvSpPr>
          <p:cNvPr id="7" name="Titel 1"/>
          <p:cNvSpPr txBox="1">
            <a:spLocks/>
          </p:cNvSpPr>
          <p:nvPr/>
        </p:nvSpPr>
        <p:spPr>
          <a:xfrm>
            <a:off x="1030287" y="611957"/>
            <a:ext cx="8468387" cy="504056"/>
          </a:xfrm>
          <a:prstGeom prst="rect">
            <a:avLst/>
          </a:prstGeom>
        </p:spPr>
        <p:txBody>
          <a:bodyP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da-DK" sz="3800" b="1" dirty="0">
                <a:solidFill>
                  <a:srgbClr val="F3812B"/>
                </a:solidFill>
                <a:latin typeface="Corbel"/>
                <a:ea typeface="MS PGothic" pitchFamily="34" charset="-128"/>
              </a:rPr>
              <a:t>Kemi på arbejdet</a:t>
            </a:r>
          </a:p>
        </p:txBody>
      </p:sp>
      <p:sp>
        <p:nvSpPr>
          <p:cNvPr id="12" name="Rektangel 11"/>
          <p:cNvSpPr/>
          <p:nvPr/>
        </p:nvSpPr>
        <p:spPr>
          <a:xfrm>
            <a:off x="8785426" y="4411751"/>
            <a:ext cx="2399140" cy="1224558"/>
          </a:xfrm>
          <a:prstGeom prst="rect">
            <a:avLst/>
          </a:prstGeom>
        </p:spPr>
        <p:txBody>
          <a:bodyPr vert="horz" lIns="91429" tIns="45715" rIns="91429" bIns="45715" rtlCol="0">
            <a:noAutofit/>
          </a:bodyPr>
          <a:lstStyle/>
          <a:p>
            <a:pPr>
              <a:spcAft>
                <a:spcPts val="1200"/>
              </a:spcAft>
            </a:pPr>
            <a:r>
              <a:rPr lang="da-DK" sz="1600" i="1" dirty="0">
                <a:solidFill>
                  <a:srgbClr val="002060"/>
                </a:solidFill>
                <a:latin typeface="Tahoma" panose="020B0604030504040204" pitchFamily="34" charset="0"/>
                <a:ea typeface="Tahoma" panose="020B0604030504040204" pitchFamily="34" charset="0"/>
                <a:cs typeface="Tahoma" panose="020B0604030504040204" pitchFamily="34" charset="0"/>
              </a:rPr>
              <a:t>Vådt arbejde inden for fx rengøring og plejearbejde kan give hudeksem.</a:t>
            </a:r>
          </a:p>
        </p:txBody>
      </p:sp>
      <p:sp>
        <p:nvSpPr>
          <p:cNvPr id="9" name="Rektangel 8"/>
          <p:cNvSpPr/>
          <p:nvPr/>
        </p:nvSpPr>
        <p:spPr>
          <a:xfrm>
            <a:off x="3799721" y="4485421"/>
            <a:ext cx="2370600" cy="1077218"/>
          </a:xfrm>
          <a:prstGeom prst="rect">
            <a:avLst/>
          </a:prstGeom>
        </p:spPr>
        <p:txBody>
          <a:bodyPr wrap="square">
            <a:spAutoFit/>
          </a:bodyPr>
          <a:lstStyle/>
          <a:p>
            <a:pPr>
              <a:spcAft>
                <a:spcPts val="1200"/>
              </a:spcAft>
            </a:pPr>
            <a:r>
              <a:rPr lang="da-DK" sz="1600" i="1" dirty="0">
                <a:solidFill>
                  <a:srgbClr val="002060"/>
                </a:solidFill>
                <a:latin typeface="Tahoma" panose="020B0604030504040204" pitchFamily="34" charset="0"/>
                <a:ea typeface="Tahoma" panose="020B0604030504040204" pitchFamily="34" charset="0"/>
                <a:cs typeface="Tahoma" panose="020B0604030504040204" pitchFamily="34" charset="0"/>
              </a:rPr>
              <a:t>Hvert år dør 1.200 personer i Danmark af kræft pga. påvirkninger i arbejdsmiljøet.</a:t>
            </a:r>
          </a:p>
        </p:txBody>
      </p:sp>
      <p:sp>
        <p:nvSpPr>
          <p:cNvPr id="3" name="Tekstboks 2"/>
          <p:cNvSpPr txBox="1"/>
          <p:nvPr/>
        </p:nvSpPr>
        <p:spPr>
          <a:xfrm>
            <a:off x="5930901" y="1672997"/>
            <a:ext cx="5157655" cy="2308324"/>
          </a:xfrm>
          <a:prstGeom prst="rect">
            <a:avLst/>
          </a:prstGeom>
          <a:noFill/>
        </p:spPr>
        <p:txBody>
          <a:bodyPr wrap="square" rtlCol="0">
            <a:spAutoFit/>
          </a:bodyPr>
          <a:lstStyle/>
          <a:p>
            <a:r>
              <a:rPr lang="da-DK" sz="1600" dirty="0">
                <a:latin typeface="Tahoma" panose="020B0604030504040204" pitchFamily="34" charset="0"/>
                <a:ea typeface="Tahoma" panose="020B0604030504040204" pitchFamily="34" charset="0"/>
                <a:cs typeface="Tahoma" panose="020B0604030504040204" pitchFamily="34" charset="0"/>
              </a:rPr>
              <a:t>Det kan blandt andet ske, når man </a:t>
            </a:r>
          </a:p>
          <a:p>
            <a:pPr marL="285750" indent="-285750">
              <a:buFont typeface="Arial" panose="020B0604020202020204" pitchFamily="34" charset="0"/>
              <a:buChar char="•"/>
            </a:pPr>
            <a:r>
              <a:rPr lang="da-DK" sz="1600" dirty="0">
                <a:latin typeface="Tahoma" panose="020B0604030504040204" pitchFamily="34" charset="0"/>
                <a:ea typeface="Tahoma" panose="020B0604030504040204" pitchFamily="34" charset="0"/>
                <a:cs typeface="Tahoma" panose="020B0604030504040204" pitchFamily="34" charset="0"/>
              </a:rPr>
              <a:t>arbejder med </a:t>
            </a:r>
            <a:r>
              <a:rPr lang="da-DK" sz="1600" b="1" dirty="0">
                <a:latin typeface="Tahoma" panose="020B0604030504040204" pitchFamily="34" charset="0"/>
                <a:ea typeface="Tahoma" panose="020B0604030504040204" pitchFamily="34" charset="0"/>
                <a:cs typeface="Tahoma" panose="020B0604030504040204" pitchFamily="34" charset="0"/>
              </a:rPr>
              <a:t>råvarer og produkter</a:t>
            </a:r>
            <a:r>
              <a:rPr lang="da-DK" sz="1600" dirty="0">
                <a:latin typeface="Tahoma" panose="020B0604030504040204" pitchFamily="34" charset="0"/>
                <a:ea typeface="Tahoma" panose="020B0604030504040204" pitchFamily="34" charset="0"/>
                <a:cs typeface="Tahoma" panose="020B0604030504040204" pitchFamily="34" charset="0"/>
              </a:rPr>
              <a:t> med kemiske stoffer </a:t>
            </a:r>
          </a:p>
          <a:p>
            <a:pPr marL="285750" indent="-285750">
              <a:buFont typeface="Arial" panose="020B0604020202020204" pitchFamily="34" charset="0"/>
              <a:buChar char="•"/>
            </a:pPr>
            <a:r>
              <a:rPr lang="da-DK" sz="1600" dirty="0">
                <a:latin typeface="Tahoma" panose="020B0604030504040204" pitchFamily="34" charset="0"/>
                <a:ea typeface="Tahoma" panose="020B0604030504040204" pitchFamily="34" charset="0"/>
                <a:cs typeface="Tahoma" panose="020B0604030504040204" pitchFamily="34" charset="0"/>
              </a:rPr>
              <a:t>udfører arbejdsprocesser, som frigiver </a:t>
            </a:r>
            <a:r>
              <a:rPr lang="da-DK" sz="1600" b="1" dirty="0">
                <a:latin typeface="Tahoma" panose="020B0604030504040204" pitchFamily="34" charset="0"/>
                <a:ea typeface="Tahoma" panose="020B0604030504040204" pitchFamily="34" charset="0"/>
                <a:cs typeface="Tahoma" panose="020B0604030504040204" pitchFamily="34" charset="0"/>
              </a:rPr>
              <a:t>væsker</a:t>
            </a:r>
            <a:r>
              <a:rPr lang="da-DK" sz="1600" dirty="0">
                <a:latin typeface="Tahoma" panose="020B0604030504040204" pitchFamily="34" charset="0"/>
                <a:ea typeface="Tahoma" panose="020B0604030504040204" pitchFamily="34" charset="0"/>
                <a:cs typeface="Tahoma" panose="020B0604030504040204" pitchFamily="34" charset="0"/>
              </a:rPr>
              <a:t>,</a:t>
            </a:r>
            <a:r>
              <a:rPr lang="da-DK" sz="1600" b="1" dirty="0">
                <a:latin typeface="Tahoma" panose="020B0604030504040204" pitchFamily="34" charset="0"/>
                <a:ea typeface="Tahoma" panose="020B0604030504040204" pitchFamily="34" charset="0"/>
                <a:cs typeface="Tahoma" panose="020B0604030504040204" pitchFamily="34" charset="0"/>
              </a:rPr>
              <a:t> partikler</a:t>
            </a:r>
            <a:r>
              <a:rPr lang="da-DK" sz="1600" dirty="0">
                <a:latin typeface="Tahoma" panose="020B0604030504040204" pitchFamily="34" charset="0"/>
                <a:ea typeface="Tahoma" panose="020B0604030504040204" pitchFamily="34" charset="0"/>
                <a:cs typeface="Tahoma" panose="020B0604030504040204" pitchFamily="34" charset="0"/>
              </a:rPr>
              <a:t>,</a:t>
            </a:r>
            <a:r>
              <a:rPr lang="da-DK" sz="1600" b="1" dirty="0">
                <a:latin typeface="Tahoma" panose="020B0604030504040204" pitchFamily="34" charset="0"/>
                <a:ea typeface="Tahoma" panose="020B0604030504040204" pitchFamily="34" charset="0"/>
                <a:cs typeface="Tahoma" panose="020B0604030504040204" pitchFamily="34" charset="0"/>
              </a:rPr>
              <a:t> støv, røg</a:t>
            </a:r>
            <a:r>
              <a:rPr lang="da-DK" sz="1600" dirty="0">
                <a:latin typeface="Tahoma" panose="020B0604030504040204" pitchFamily="34" charset="0"/>
                <a:ea typeface="Tahoma" panose="020B0604030504040204" pitchFamily="34" charset="0"/>
                <a:cs typeface="Tahoma" panose="020B0604030504040204" pitchFamily="34" charset="0"/>
              </a:rPr>
              <a:t>,</a:t>
            </a:r>
            <a:r>
              <a:rPr lang="da-DK" sz="1600" b="1" dirty="0">
                <a:latin typeface="Tahoma" panose="020B0604030504040204" pitchFamily="34" charset="0"/>
                <a:ea typeface="Tahoma" panose="020B0604030504040204" pitchFamily="34" charset="0"/>
                <a:cs typeface="Tahoma" panose="020B0604030504040204" pitchFamily="34" charset="0"/>
              </a:rPr>
              <a:t> damp</a:t>
            </a:r>
            <a:r>
              <a:rPr lang="da-DK" sz="1600" dirty="0">
                <a:latin typeface="Tahoma" panose="020B0604030504040204" pitchFamily="34" charset="0"/>
                <a:ea typeface="Tahoma" panose="020B0604030504040204" pitchFamily="34" charset="0"/>
                <a:cs typeface="Tahoma" panose="020B0604030504040204" pitchFamily="34" charset="0"/>
              </a:rPr>
              <a:t> og </a:t>
            </a:r>
            <a:r>
              <a:rPr lang="da-DK" sz="1600" b="1" dirty="0">
                <a:latin typeface="Tahoma" panose="020B0604030504040204" pitchFamily="34" charset="0"/>
                <a:ea typeface="Tahoma" panose="020B0604030504040204" pitchFamily="34" charset="0"/>
                <a:cs typeface="Tahoma" panose="020B0604030504040204" pitchFamily="34" charset="0"/>
              </a:rPr>
              <a:t>gasser</a:t>
            </a:r>
            <a:r>
              <a:rPr lang="da-DK" sz="1600" dirty="0">
                <a:latin typeface="Tahoma" panose="020B0604030504040204" pitchFamily="34" charset="0"/>
                <a:ea typeface="Tahoma" panose="020B0604030504040204" pitchFamily="34" charset="0"/>
                <a:cs typeface="Tahoma" panose="020B0604030504040204" pitchFamily="34" charset="0"/>
              </a:rPr>
              <a:t> i arbejdsmiljøet.</a:t>
            </a:r>
          </a:p>
          <a:p>
            <a:endParaRPr lang="da-DK" sz="1600" dirty="0">
              <a:latin typeface="Tahoma" panose="020B0604030504040204" pitchFamily="34" charset="0"/>
              <a:ea typeface="Tahoma" panose="020B0604030504040204" pitchFamily="34" charset="0"/>
              <a:cs typeface="Tahoma" panose="020B0604030504040204" pitchFamily="34" charset="0"/>
            </a:endParaRPr>
          </a:p>
          <a:p>
            <a:r>
              <a:rPr lang="da-DK" sz="1600" dirty="0">
                <a:latin typeface="Tahoma" panose="020B0604030504040204" pitchFamily="34" charset="0"/>
                <a:ea typeface="Tahoma" panose="020B0604030504040204" pitchFamily="34" charset="0"/>
                <a:cs typeface="Tahoma" panose="020B0604030504040204" pitchFamily="34" charset="0"/>
              </a:rPr>
              <a:t>Det kan både påvirke helbredet</a:t>
            </a:r>
            <a:r>
              <a:rPr lang="da-DK" sz="1600" b="1" dirty="0">
                <a:latin typeface="Tahoma" panose="020B0604030504040204" pitchFamily="34" charset="0"/>
                <a:ea typeface="Tahoma" panose="020B0604030504040204" pitchFamily="34" charset="0"/>
                <a:cs typeface="Tahoma" panose="020B0604030504040204" pitchFamily="34" charset="0"/>
              </a:rPr>
              <a:t> akut</a:t>
            </a:r>
            <a:r>
              <a:rPr lang="da-DK" sz="1600" dirty="0">
                <a:latin typeface="Tahoma" panose="020B0604030504040204" pitchFamily="34" charset="0"/>
                <a:ea typeface="Tahoma" panose="020B0604030504040204" pitchFamily="34" charset="0"/>
                <a:cs typeface="Tahoma" panose="020B0604030504040204" pitchFamily="34" charset="0"/>
              </a:rPr>
              <a:t> og efter </a:t>
            </a:r>
            <a:r>
              <a:rPr lang="da-DK" sz="1600" b="1" dirty="0">
                <a:latin typeface="Tahoma" panose="020B0604030504040204" pitchFamily="34" charset="0"/>
                <a:ea typeface="Tahoma" panose="020B0604030504040204" pitchFamily="34" charset="0"/>
                <a:cs typeface="Tahoma" panose="020B0604030504040204" pitchFamily="34" charset="0"/>
              </a:rPr>
              <a:t>længerevarende udsættelse.</a:t>
            </a:r>
            <a:endParaRPr lang="da-DK" sz="1600" dirty="0"/>
          </a:p>
        </p:txBody>
      </p:sp>
    </p:spTree>
    <p:extLst>
      <p:ext uri="{BB962C8B-B14F-4D97-AF65-F5344CB8AC3E}">
        <p14:creationId xmlns:p14="http://schemas.microsoft.com/office/powerpoint/2010/main" val="112242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9"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954855" y="615460"/>
            <a:ext cx="7008779" cy="677108"/>
          </a:xfrm>
          <a:prstGeom prst="rect">
            <a:avLst/>
          </a:prstGeom>
        </p:spPr>
        <p:txBody>
          <a:bodyPr wrap="square">
            <a:spAutoFit/>
          </a:bodyPr>
          <a:lstStyle/>
          <a:p>
            <a:pPr algn="ctr"/>
            <a:r>
              <a:rPr lang="da-DK" sz="3800" b="1" dirty="0">
                <a:solidFill>
                  <a:srgbClr val="F3812B"/>
                </a:solidFill>
                <a:latin typeface="Corbel"/>
                <a:ea typeface="MS PGothic" pitchFamily="34" charset="-128"/>
                <a:cs typeface="+mj-cs"/>
              </a:rPr>
              <a:t>Vurdér risikoen</a:t>
            </a:r>
          </a:p>
        </p:txBody>
      </p:sp>
      <p:grpSp>
        <p:nvGrpSpPr>
          <p:cNvPr id="9" name="Gruppe 8"/>
          <p:cNvGrpSpPr/>
          <p:nvPr/>
        </p:nvGrpSpPr>
        <p:grpSpPr>
          <a:xfrm>
            <a:off x="1030288" y="1341657"/>
            <a:ext cx="9196288" cy="3010526"/>
            <a:chOff x="1984688" y="1769712"/>
            <a:chExt cx="6674719" cy="2955000"/>
          </a:xfrm>
        </p:grpSpPr>
        <p:sp>
          <p:nvSpPr>
            <p:cNvPr id="4" name="Tekstboks 3"/>
            <p:cNvSpPr txBox="1"/>
            <p:nvPr/>
          </p:nvSpPr>
          <p:spPr>
            <a:xfrm>
              <a:off x="1984688" y="1769712"/>
              <a:ext cx="2448272" cy="1087563"/>
            </a:xfrm>
            <a:prstGeom prst="rect">
              <a:avLst/>
            </a:prstGeom>
            <a:noFill/>
          </p:spPr>
          <p:txBody>
            <a:bodyPr wrap="square" rtlCol="0">
              <a:spAutoFit/>
            </a:bodyPr>
            <a:lstStyle/>
            <a:p>
              <a:r>
                <a:rPr lang="da-DK" b="1" dirty="0">
                  <a:latin typeface="Tahoma" panose="020B0604030504040204" pitchFamily="34" charset="0"/>
                  <a:ea typeface="Tahoma" panose="020B0604030504040204" pitchFamily="34" charset="0"/>
                  <a:cs typeface="Tahoma" panose="020B0604030504040204" pitchFamily="34" charset="0"/>
                </a:rPr>
                <a:t>Giftighed</a:t>
              </a:r>
            </a:p>
            <a:p>
              <a:pPr marL="285750" indent="-285750">
                <a:buFont typeface="Arial" panose="020B0604020202020204" pitchFamily="34" charset="0"/>
                <a:buChar char="•"/>
              </a:pPr>
              <a:r>
                <a:rPr lang="da-DK" sz="1600" dirty="0">
                  <a:latin typeface="Tahoma" panose="020B0604030504040204" pitchFamily="34" charset="0"/>
                  <a:ea typeface="Tahoma" panose="020B0604030504040204" pitchFamily="34" charset="0"/>
                  <a:cs typeface="Tahoma" panose="020B0604030504040204" pitchFamily="34" charset="0"/>
                </a:rPr>
                <a:t>Hvor giftigt er det?</a:t>
              </a:r>
            </a:p>
            <a:p>
              <a:pPr marL="285750" indent="-285750">
                <a:buFont typeface="Arial" panose="020B0604020202020204" pitchFamily="34" charset="0"/>
                <a:buChar char="•"/>
              </a:pPr>
              <a:r>
                <a:rPr lang="da-DK" sz="1600" dirty="0">
                  <a:latin typeface="Tahoma" panose="020B0604030504040204" pitchFamily="34" charset="0"/>
                  <a:ea typeface="Tahoma" panose="020B0604030504040204" pitchFamily="34" charset="0"/>
                  <a:cs typeface="Tahoma" panose="020B0604030504040204" pitchFamily="34" charset="0"/>
                </a:rPr>
                <a:t>Hvor længe er det giftigt?</a:t>
              </a:r>
            </a:p>
            <a:p>
              <a:pPr marL="285750" indent="-285750">
                <a:buFont typeface="Arial" panose="020B0604020202020204" pitchFamily="34" charset="0"/>
                <a:buChar char="•"/>
              </a:pPr>
              <a:r>
                <a:rPr lang="da-DK" sz="1600" dirty="0">
                  <a:latin typeface="Tahoma" panose="020B0604030504040204" pitchFamily="34" charset="0"/>
                  <a:ea typeface="Tahoma" panose="020B0604030504040204" pitchFamily="34" charset="0"/>
                  <a:cs typeface="Tahoma" panose="020B0604030504040204" pitchFamily="34" charset="0"/>
                </a:rPr>
                <a:t>Hvordan påvirker det kroppen?</a:t>
              </a:r>
            </a:p>
          </p:txBody>
        </p:sp>
        <p:sp>
          <p:nvSpPr>
            <p:cNvPr id="5" name="Tekstboks 4"/>
            <p:cNvSpPr txBox="1"/>
            <p:nvPr/>
          </p:nvSpPr>
          <p:spPr>
            <a:xfrm>
              <a:off x="4473444" y="1769712"/>
              <a:ext cx="3739770" cy="1812604"/>
            </a:xfrm>
            <a:prstGeom prst="rect">
              <a:avLst/>
            </a:prstGeom>
            <a:noFill/>
          </p:spPr>
          <p:txBody>
            <a:bodyPr wrap="square" rtlCol="0">
              <a:spAutoFit/>
            </a:bodyPr>
            <a:lstStyle/>
            <a:p>
              <a:r>
                <a:rPr lang="da-DK" b="1" dirty="0">
                  <a:latin typeface="Tahoma" panose="020B0604030504040204" pitchFamily="34" charset="0"/>
                  <a:ea typeface="Tahoma" panose="020B0604030504040204" pitchFamily="34" charset="0"/>
                  <a:cs typeface="Tahoma" panose="020B0604030504040204" pitchFamily="34" charset="0"/>
                </a:rPr>
                <a:t>Påvirkning</a:t>
              </a:r>
            </a:p>
            <a:p>
              <a:pPr marL="285750" indent="-285750">
                <a:buFont typeface="Arial" panose="020B0604020202020204" pitchFamily="34" charset="0"/>
                <a:buChar char="•"/>
              </a:pPr>
              <a:r>
                <a:rPr lang="da-DK" sz="1600" dirty="0">
                  <a:latin typeface="Tahoma" panose="020B0604030504040204" pitchFamily="34" charset="0"/>
                  <a:ea typeface="Tahoma" panose="020B0604030504040204" pitchFamily="34" charset="0"/>
                  <a:cs typeface="Tahoma" panose="020B0604030504040204" pitchFamily="34" charset="0"/>
                </a:rPr>
                <a:t>Bliver man udsat for det i arbejdsmiljøet? </a:t>
              </a:r>
            </a:p>
            <a:p>
              <a:pPr marL="285750" indent="-285750">
                <a:buFont typeface="Arial" panose="020B0604020202020204" pitchFamily="34" charset="0"/>
                <a:buChar char="•"/>
              </a:pPr>
              <a:r>
                <a:rPr lang="da-DK" sz="1600" dirty="0">
                  <a:latin typeface="Tahoma" panose="020B0604030504040204" pitchFamily="34" charset="0"/>
                  <a:ea typeface="Tahoma" panose="020B0604030504040204" pitchFamily="34" charset="0"/>
                  <a:cs typeface="Tahoma" panose="020B0604030504040204" pitchFamily="34" charset="0"/>
                </a:rPr>
                <a:t>Er koncentrationen af stoffet for høj, så det overstiger grænseværdien?</a:t>
              </a:r>
            </a:p>
            <a:p>
              <a:pPr marL="285750" indent="-285750">
                <a:buFont typeface="Arial" panose="020B0604020202020204" pitchFamily="34" charset="0"/>
                <a:buChar char="•"/>
              </a:pPr>
              <a:r>
                <a:rPr lang="da-DK" sz="1600" dirty="0">
                  <a:latin typeface="Tahoma" panose="020B0604030504040204" pitchFamily="34" charset="0"/>
                  <a:ea typeface="Tahoma" panose="020B0604030504040204" pitchFamily="34" charset="0"/>
                  <a:cs typeface="Tahoma" panose="020B0604030504040204" pitchFamily="34" charset="0"/>
                </a:rPr>
                <a:t>Kommer det ind i kroppen, på huden, ned i lungerne eller i maven? </a:t>
              </a:r>
            </a:p>
            <a:p>
              <a:pPr marL="285750" indent="-285750">
                <a:buFont typeface="Arial" panose="020B0604020202020204" pitchFamily="34" charset="0"/>
                <a:buChar char="•"/>
              </a:pPr>
              <a:r>
                <a:rPr lang="da-DK" sz="1600" dirty="0">
                  <a:latin typeface="Tahoma" panose="020B0604030504040204" pitchFamily="34" charset="0"/>
                  <a:ea typeface="Tahoma" panose="020B0604030504040204" pitchFamily="34" charset="0"/>
                  <a:cs typeface="Tahoma" panose="020B0604030504040204" pitchFamily="34" charset="0"/>
                </a:rPr>
                <a:t>Kommer det i en form der er farligt?</a:t>
              </a:r>
            </a:p>
          </p:txBody>
        </p:sp>
        <p:sp>
          <p:nvSpPr>
            <p:cNvPr id="7" name="Tekstboks 6"/>
            <p:cNvSpPr txBox="1"/>
            <p:nvPr/>
          </p:nvSpPr>
          <p:spPr>
            <a:xfrm>
              <a:off x="1984688" y="3395469"/>
              <a:ext cx="6674719" cy="1329243"/>
            </a:xfrm>
            <a:prstGeom prst="rect">
              <a:avLst/>
            </a:prstGeom>
            <a:noFill/>
          </p:spPr>
          <p:txBody>
            <a:bodyPr wrap="square" rtlCol="0">
              <a:spAutoFit/>
            </a:bodyPr>
            <a:lstStyle/>
            <a:p>
              <a:r>
                <a:rPr lang="da-DK" b="1" dirty="0">
                  <a:latin typeface="Tahoma" panose="020B0604030504040204" pitchFamily="34" charset="0"/>
                  <a:ea typeface="Tahoma" panose="020B0604030504040204" pitchFamily="34" charset="0"/>
                  <a:cs typeface="Tahoma" panose="020B0604030504040204" pitchFamily="34" charset="0"/>
                </a:rPr>
                <a:t>Håndtering</a:t>
              </a:r>
            </a:p>
            <a:p>
              <a:pPr marL="285750" indent="-285750">
                <a:buFont typeface="Arial" panose="020B0604020202020204" pitchFamily="34" charset="0"/>
                <a:buChar char="•"/>
              </a:pPr>
              <a:r>
                <a:rPr lang="da-DK" sz="1600" dirty="0">
                  <a:latin typeface="Tahoma" panose="020B0604030504040204" pitchFamily="34" charset="0"/>
                  <a:ea typeface="Tahoma" panose="020B0604030504040204" pitchFamily="34" charset="0"/>
                  <a:cs typeface="Tahoma" panose="020B0604030504040204" pitchFamily="34" charset="0"/>
                </a:rPr>
                <a:t>Erstat det farlige stof med et andet</a:t>
              </a:r>
            </a:p>
            <a:p>
              <a:pPr marL="285750" indent="-285750">
                <a:buFont typeface="Arial" panose="020B0604020202020204" pitchFamily="34" charset="0"/>
                <a:buChar char="•"/>
              </a:pPr>
              <a:r>
                <a:rPr lang="da-DK" sz="1600" dirty="0">
                  <a:latin typeface="Tahoma" panose="020B0604030504040204" pitchFamily="34" charset="0"/>
                  <a:ea typeface="Tahoma" panose="020B0604030504040204" pitchFamily="34" charset="0"/>
                  <a:cs typeface="Tahoma" panose="020B0604030504040204" pitchFamily="34" charset="0"/>
                </a:rPr>
                <a:t>Sørg for, at stoffet ikke spredes i arbejdsmiljøet (fx indkapsling, udsugning, ventilation)</a:t>
              </a:r>
            </a:p>
            <a:p>
              <a:pPr marL="285750" indent="-285750">
                <a:buFont typeface="Arial" panose="020B0604020202020204" pitchFamily="34" charset="0"/>
                <a:buChar char="•"/>
              </a:pPr>
              <a:r>
                <a:rPr lang="da-DK" sz="1600" dirty="0">
                  <a:latin typeface="Tahoma" panose="020B0604030504040204" pitchFamily="34" charset="0"/>
                  <a:ea typeface="Tahoma" panose="020B0604030504040204" pitchFamily="34" charset="0"/>
                  <a:cs typeface="Tahoma" panose="020B0604030504040204" pitchFamily="34" charset="0"/>
                </a:rPr>
                <a:t>beskyt den enkelte medarbejder med personlige værnemidler som fx åndedrætsværn, handsker eller overtræksdragt.</a:t>
              </a:r>
            </a:p>
          </p:txBody>
        </p:sp>
      </p:grpSp>
      <p:pic>
        <p:nvPicPr>
          <p:cNvPr id="8" name="Picture 4" descr="http://www.safetypartnersltd.com/wp-content/uploads/2013/12/welding.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22970" y="4255637"/>
            <a:ext cx="3004254" cy="13865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r="2930"/>
          <a:stretch/>
        </p:blipFill>
        <p:spPr bwMode="auto">
          <a:xfrm>
            <a:off x="9438084" y="1116013"/>
            <a:ext cx="2102778" cy="21370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Lst>
        </p:spPr>
      </p:pic>
      <p:pic>
        <p:nvPicPr>
          <p:cNvPr id="12" name="Picture 7" descr="Image result for exposure diesel exhau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683" y="4469679"/>
            <a:ext cx="2446624" cy="1218419"/>
          </a:xfrm>
          <a:prstGeom prst="rect">
            <a:avLst/>
          </a:prstGeom>
          <a:noFill/>
          <a:extLst>
            <a:ext uri="{909E8E84-426E-40DD-AFC4-6F175D3DCCD1}">
              <a14:hiddenFill xmlns:a14="http://schemas.microsoft.com/office/drawing/2010/main">
                <a:solidFill>
                  <a:srgbClr val="FFFFFF"/>
                </a:solidFill>
              </a14:hiddenFill>
            </a:ext>
          </a:extLst>
        </p:spPr>
      </p:pic>
      <p:sp>
        <p:nvSpPr>
          <p:cNvPr id="11" name="Rektangel 10"/>
          <p:cNvSpPr/>
          <p:nvPr/>
        </p:nvSpPr>
        <p:spPr>
          <a:xfrm>
            <a:off x="4459244" y="4679252"/>
            <a:ext cx="3167789" cy="1008112"/>
          </a:xfrm>
          <a:prstGeom prst="rect">
            <a:avLst/>
          </a:prstGeom>
        </p:spPr>
        <p:txBody>
          <a:bodyPr vert="horz" lIns="91429" tIns="45715" rIns="91429" bIns="45715" rtlCol="0">
            <a:noAutofit/>
          </a:bodyPr>
          <a:lstStyle/>
          <a:p>
            <a:pPr>
              <a:spcAft>
                <a:spcPts val="1200"/>
              </a:spcAft>
            </a:pPr>
            <a:r>
              <a:rPr lang="da-DK" sz="1600" i="1" dirty="0">
                <a:solidFill>
                  <a:srgbClr val="002060"/>
                </a:solidFill>
                <a:latin typeface="Tahoma" panose="020B0604030504040204" pitchFamily="34" charset="0"/>
                <a:ea typeface="Tahoma" panose="020B0604030504040204" pitchFamily="34" charset="0"/>
                <a:cs typeface="Tahoma" panose="020B0604030504040204" pitchFamily="34" charset="0"/>
              </a:rPr>
              <a:t>Støv og partikler øger risikoen for KOL, astma og hjertekarsygdomme.</a:t>
            </a:r>
          </a:p>
        </p:txBody>
      </p:sp>
    </p:spTree>
    <p:extLst>
      <p:ext uri="{BB962C8B-B14F-4D97-AF65-F5344CB8AC3E}">
        <p14:creationId xmlns:p14="http://schemas.microsoft.com/office/powerpoint/2010/main" val="307320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a:solidFill>
                  <a:schemeClr val="accent1"/>
                </a:solidFill>
              </a:rPr>
              <a:t>Historien om Arbejdsmiljø</a:t>
            </a:r>
            <a:endParaRPr lang="da-DK" dirty="0"/>
          </a:p>
        </p:txBody>
      </p:sp>
      <p:sp>
        <p:nvSpPr>
          <p:cNvPr id="4" name="Pladsholder til tekst 3"/>
          <p:cNvSpPr>
            <a:spLocks noGrp="1"/>
          </p:cNvSpPr>
          <p:nvPr>
            <p:ph type="body" sz="half" idx="2"/>
          </p:nvPr>
        </p:nvSpPr>
        <p:spPr>
          <a:xfrm>
            <a:off x="2589212" y="1598612"/>
            <a:ext cx="3505199" cy="4811065"/>
          </a:xfrm>
        </p:spPr>
        <p:txBody>
          <a:bodyPr>
            <a:normAutofit/>
          </a:bodyPr>
          <a:lstStyle/>
          <a:p>
            <a:pPr marL="342900" indent="-342900">
              <a:buFont typeface="+mj-lt"/>
              <a:buAutoNum type="arabicPeriod"/>
            </a:pPr>
            <a:r>
              <a:rPr lang="da-DK" b="1" dirty="0"/>
              <a:t>I </a:t>
            </a:r>
            <a:r>
              <a:rPr lang="da-DK" dirty="0"/>
              <a:t>Danmark blev den første lov til beskyttelse af børnearbejdere vedtaget i 1873. </a:t>
            </a:r>
          </a:p>
          <a:p>
            <a:pPr marL="342900" indent="-342900">
              <a:buFont typeface="+mj-lt"/>
              <a:buAutoNum type="arabicPeriod"/>
            </a:pPr>
            <a:r>
              <a:rPr lang="da-DK" b="1" dirty="0"/>
              <a:t>I </a:t>
            </a:r>
            <a:r>
              <a:rPr lang="da-DK" dirty="0"/>
              <a:t>1873 blev Fabrikstilsynet (senere Arbejdstilsynet) oprettet.</a:t>
            </a:r>
          </a:p>
          <a:p>
            <a:pPr marL="342900" indent="-342900">
              <a:buFont typeface="+mj-lt"/>
              <a:buAutoNum type="arabicPeriod"/>
            </a:pPr>
            <a:r>
              <a:rPr lang="da-DK" b="1" dirty="0"/>
              <a:t>En</a:t>
            </a:r>
            <a:r>
              <a:rPr lang="da-DK" dirty="0"/>
              <a:t> </a:t>
            </a:r>
            <a:r>
              <a:rPr lang="da-DK" i="1" dirty="0"/>
              <a:t>arbejderbeskyttelsesfond</a:t>
            </a:r>
            <a:r>
              <a:rPr lang="da-DK" dirty="0"/>
              <a:t> blev oprettet i 1954.</a:t>
            </a:r>
          </a:p>
          <a:p>
            <a:pPr marL="342900" indent="-342900">
              <a:buFont typeface="+mj-lt"/>
              <a:buAutoNum type="arabicPeriod"/>
            </a:pPr>
            <a:r>
              <a:rPr lang="da-DK" b="1" dirty="0"/>
              <a:t>I </a:t>
            </a:r>
            <a:r>
              <a:rPr lang="da-DK" dirty="0"/>
              <a:t>1977 vedtog Folketinget en ny </a:t>
            </a:r>
            <a:r>
              <a:rPr lang="da-DK" u="sng" dirty="0">
                <a:hlinkClick r:id="rId3"/>
              </a:rPr>
              <a:t>arbejdsmiljølov</a:t>
            </a:r>
            <a:r>
              <a:rPr lang="da-DK" dirty="0"/>
              <a:t>. </a:t>
            </a:r>
          </a:p>
          <a:p>
            <a:pPr marL="342900" indent="-342900">
              <a:buFont typeface="+mj-lt"/>
              <a:buAutoNum type="arabicPeriod"/>
            </a:pPr>
            <a:r>
              <a:rPr lang="da-DK" b="1" dirty="0"/>
              <a:t>Den</a:t>
            </a:r>
            <a:r>
              <a:rPr lang="da-DK" dirty="0"/>
              <a:t> borgerlige regering der kom til magten i 1982 bremsede kraftigt op i udbygningen af arbejdsmiljøapparatet. </a:t>
            </a:r>
          </a:p>
          <a:p>
            <a:pPr marL="342900" indent="-342900">
              <a:buFont typeface="+mj-lt"/>
              <a:buAutoNum type="arabicPeriod"/>
            </a:pPr>
            <a:r>
              <a:rPr lang="da-DK" b="1" dirty="0"/>
              <a:t> I </a:t>
            </a:r>
            <a:r>
              <a:rPr lang="da-DK" dirty="0"/>
              <a:t>1997 gennemførtes desuden en reform af loven med venstrefløjens stemmer i Folketinget.</a:t>
            </a:r>
          </a:p>
          <a:p>
            <a:pPr marL="342900" indent="-342900">
              <a:buFont typeface="+mj-lt"/>
              <a:buAutoNum type="arabicPeriod"/>
            </a:pPr>
            <a:r>
              <a:rPr lang="da-DK" b="1" dirty="0"/>
              <a:t>Siden</a:t>
            </a:r>
            <a:r>
              <a:rPr lang="da-DK" dirty="0"/>
              <a:t> er arbejdsmiljøloven blevet reguleret flere gange.</a:t>
            </a:r>
          </a:p>
          <a:p>
            <a:endParaRPr lang="da-DK" dirty="0"/>
          </a:p>
        </p:txBody>
      </p:sp>
      <p:pic>
        <p:nvPicPr>
          <p:cNvPr id="5" name="Picture 2" descr="Billedresultat for Udviklin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893437" y="2957012"/>
            <a:ext cx="2857500" cy="2257425"/>
          </a:xfrm>
          <a:prstGeom prst="rect">
            <a:avLst/>
          </a:prstGeom>
          <a:noFill/>
          <a:extLst>
            <a:ext uri="{909E8E84-426E-40DD-AFC4-6F175D3DCCD1}">
              <a14:hiddenFill xmlns:a14="http://schemas.microsoft.com/office/drawing/2010/main">
                <a:solidFill>
                  <a:srgbClr val="FFFFFF"/>
                </a:solidFill>
              </a14:hiddenFill>
            </a:ext>
          </a:extLst>
        </p:spPr>
      </p:pic>
      <p:sp>
        <p:nvSpPr>
          <p:cNvPr id="6" name="Tekstboks 5"/>
          <p:cNvSpPr txBox="1"/>
          <p:nvPr/>
        </p:nvSpPr>
        <p:spPr>
          <a:xfrm>
            <a:off x="7217545" y="2423604"/>
            <a:ext cx="3728621" cy="646331"/>
          </a:xfrm>
          <a:prstGeom prst="rect">
            <a:avLst/>
          </a:prstGeom>
          <a:noFill/>
        </p:spPr>
        <p:txBody>
          <a:bodyPr wrap="square" rtlCol="0">
            <a:spAutoFit/>
          </a:bodyPr>
          <a:lstStyle/>
          <a:p>
            <a:r>
              <a:rPr lang="da-DK" b="1" dirty="0"/>
              <a:t>Fokus og udvikling i arbejdsmiljø</a:t>
            </a:r>
          </a:p>
        </p:txBody>
      </p:sp>
    </p:spTree>
    <p:extLst>
      <p:ext uri="{BB962C8B-B14F-4D97-AF65-F5344CB8AC3E}">
        <p14:creationId xmlns:p14="http://schemas.microsoft.com/office/powerpoint/2010/main" val="64721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p:cTn id="42"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4">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p:cTn id="49"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4">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additive="base">
                                        <p:cTn id="56" dur="500" fill="hold"/>
                                        <p:tgtEl>
                                          <p:spTgt spid="6"/>
                                        </p:tgtEl>
                                        <p:attrNameLst>
                                          <p:attrName>ppt_x</p:attrName>
                                        </p:attrNameLst>
                                      </p:cBhvr>
                                      <p:tavLst>
                                        <p:tav tm="0">
                                          <p:val>
                                            <p:strVal val="#ppt_x"/>
                                          </p:val>
                                        </p:tav>
                                        <p:tav tm="100000">
                                          <p:val>
                                            <p:strVal val="#ppt_x"/>
                                          </p:val>
                                        </p:tav>
                                      </p:tavLst>
                                    </p:anim>
                                    <p:anim calcmode="lin" valueType="num">
                                      <p:cBhvr additive="base">
                                        <p:cTn id="5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down)">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p:cNvSpPr/>
          <p:nvPr/>
        </p:nvSpPr>
        <p:spPr>
          <a:xfrm>
            <a:off x="8116727" y="1498185"/>
            <a:ext cx="3168351" cy="1323439"/>
          </a:xfrm>
          <a:prstGeom prst="rect">
            <a:avLst/>
          </a:prstGeom>
        </p:spPr>
        <p:txBody>
          <a:bodyPr wrap="square">
            <a:spAutoFit/>
          </a:bodyPr>
          <a:lstStyle/>
          <a:p>
            <a:r>
              <a:rPr lang="da-DK" sz="1600" b="1" dirty="0">
                <a:latin typeface="Tahoma" panose="020B0604030504040204" pitchFamily="34" charset="0"/>
                <a:ea typeface="Tahoma" panose="020B0604030504040204" pitchFamily="34" charset="0"/>
                <a:cs typeface="Tahoma" panose="020B0604030504040204" pitchFamily="34" charset="0"/>
              </a:rPr>
              <a:t>Mærkning</a:t>
            </a:r>
          </a:p>
          <a:p>
            <a:r>
              <a:rPr lang="da-DK" sz="1600" dirty="0">
                <a:latin typeface="Tahoma" panose="020B0604030504040204" pitchFamily="34" charset="0"/>
                <a:ea typeface="Tahoma" panose="020B0604030504040204" pitchFamily="34" charset="0"/>
                <a:cs typeface="Tahoma" panose="020B0604030504040204" pitchFamily="34" charset="0"/>
              </a:rPr>
              <a:t>Farlige stoffer og blandinger skal mærkes, håndteres og opbevares korrekt. Miljøstyrelsen har ansvaret for reglerne.</a:t>
            </a:r>
          </a:p>
        </p:txBody>
      </p:sp>
      <p:sp>
        <p:nvSpPr>
          <p:cNvPr id="13" name="Tekstboks 12"/>
          <p:cNvSpPr txBox="1"/>
          <p:nvPr/>
        </p:nvSpPr>
        <p:spPr>
          <a:xfrm>
            <a:off x="8116727" y="3168856"/>
            <a:ext cx="3528082" cy="2062103"/>
          </a:xfrm>
          <a:prstGeom prst="rect">
            <a:avLst/>
          </a:prstGeom>
          <a:noFill/>
        </p:spPr>
        <p:txBody>
          <a:bodyPr wrap="square" rtlCol="0">
            <a:spAutoFit/>
          </a:bodyPr>
          <a:lstStyle>
            <a:defPPr>
              <a:defRPr lang="da-DK"/>
            </a:defPPr>
            <a:lvl1pPr>
              <a:defRPr i="1">
                <a:solidFill>
                  <a:srgbClr val="00B0F0"/>
                </a:solidFill>
              </a:defRPr>
            </a:lvl1pPr>
          </a:lstStyle>
          <a:p>
            <a:r>
              <a:rPr lang="da-DK" sz="1600" b="1" i="0" dirty="0">
                <a:solidFill>
                  <a:schemeClr val="tx1"/>
                </a:solidFill>
                <a:latin typeface="Tahoma" panose="020B0604030504040204" pitchFamily="34" charset="0"/>
                <a:ea typeface="Tahoma" panose="020B0604030504040204" pitchFamily="34" charset="0"/>
                <a:cs typeface="Tahoma" panose="020B0604030504040204" pitchFamily="34" charset="0"/>
              </a:rPr>
              <a:t>Grænseværdier</a:t>
            </a:r>
          </a:p>
          <a:p>
            <a:r>
              <a:rPr lang="da-DK" sz="1600" i="0" dirty="0">
                <a:solidFill>
                  <a:schemeClr val="tx1"/>
                </a:solidFill>
                <a:latin typeface="Tahoma" panose="020B0604030504040204" pitchFamily="34" charset="0"/>
                <a:ea typeface="Tahoma" panose="020B0604030504040204" pitchFamily="34" charset="0"/>
                <a:cs typeface="Tahoma" panose="020B0604030504040204" pitchFamily="34" charset="0"/>
              </a:rPr>
              <a:t>Arbejdstilsynet administrerer en liste over grænseværdier for farlige stoffer i arbejdsmiljøet. </a:t>
            </a:r>
          </a:p>
          <a:p>
            <a:endParaRPr lang="da-DK" sz="1600" i="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da-DK" sz="1600" i="0" dirty="0">
                <a:solidFill>
                  <a:schemeClr val="tx1"/>
                </a:solidFill>
                <a:latin typeface="Tahoma" panose="020B0604030504040204" pitchFamily="34" charset="0"/>
                <a:ea typeface="Tahoma" panose="020B0604030504040204" pitchFamily="34" charset="0"/>
                <a:cs typeface="Tahoma" panose="020B0604030504040204" pitchFamily="34" charset="0"/>
              </a:rPr>
              <a:t>Listen angiver en grænse for, hvor høj koncentrationen af et stof må være.</a:t>
            </a:r>
            <a:endParaRPr lang="da-DK" sz="1600" i="0" dirty="0">
              <a:latin typeface="Tahoma" panose="020B0604030504040204" pitchFamily="34" charset="0"/>
              <a:ea typeface="Tahoma" panose="020B0604030504040204" pitchFamily="34" charset="0"/>
              <a:cs typeface="Tahoma" panose="020B0604030504040204" pitchFamily="34" charset="0"/>
            </a:endParaRPr>
          </a:p>
        </p:txBody>
      </p:sp>
      <p:sp>
        <p:nvSpPr>
          <p:cNvPr id="8" name="Rektangel 7"/>
          <p:cNvSpPr/>
          <p:nvPr/>
        </p:nvSpPr>
        <p:spPr>
          <a:xfrm>
            <a:off x="916017" y="605611"/>
            <a:ext cx="7008779" cy="677108"/>
          </a:xfrm>
          <a:prstGeom prst="rect">
            <a:avLst/>
          </a:prstGeom>
        </p:spPr>
        <p:txBody>
          <a:bodyPr wrap="square">
            <a:spAutoFit/>
          </a:bodyPr>
          <a:lstStyle/>
          <a:p>
            <a:pPr algn="ctr"/>
            <a:r>
              <a:rPr lang="da-DK" sz="3800" b="1" dirty="0">
                <a:solidFill>
                  <a:srgbClr val="F3812B"/>
                </a:solidFill>
                <a:latin typeface="Corbel"/>
                <a:ea typeface="MS PGothic" pitchFamily="34" charset="-128"/>
                <a:cs typeface="+mj-cs"/>
              </a:rPr>
              <a:t>Sikker håndtering</a:t>
            </a:r>
          </a:p>
        </p:txBody>
      </p:sp>
      <p:pic>
        <p:nvPicPr>
          <p:cNvPr id="2052" name="Picture 4" descr="http://www.unece.org/fileadmin/DAM/trans/danger/publi/ghs/pictograms/explo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1539" y="4636899"/>
            <a:ext cx="1037525" cy="10253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unece.org/fileadmin/DAM/trans/danger/publi/ghs/pictograms/skull.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150" y="4620560"/>
            <a:ext cx="1098789" cy="108891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unece.org/fileadmin/DAM/trans/danger/publi/ghs/pictograms/acid_red.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3890" y="4628035"/>
            <a:ext cx="1045043" cy="1034217"/>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p:cNvSpPr/>
          <p:nvPr/>
        </p:nvSpPr>
        <p:spPr>
          <a:xfrm>
            <a:off x="1019105" y="1483090"/>
            <a:ext cx="3622394" cy="1323439"/>
          </a:xfrm>
          <a:prstGeom prst="rect">
            <a:avLst/>
          </a:prstGeom>
        </p:spPr>
        <p:txBody>
          <a:bodyPr wrap="square">
            <a:spAutoFit/>
          </a:bodyPr>
          <a:lstStyle/>
          <a:p>
            <a:r>
              <a:rPr lang="da-DK" sz="1600" b="1" dirty="0">
                <a:latin typeface="Tahoma" panose="020B0604030504040204" pitchFamily="34" charset="0"/>
                <a:ea typeface="Tahoma" panose="020B0604030504040204" pitchFamily="34" charset="0"/>
                <a:cs typeface="Tahoma" panose="020B0604030504040204" pitchFamily="34" charset="0"/>
              </a:rPr>
              <a:t>Kemisk arbejdsplads-vurdering (APV)</a:t>
            </a:r>
          </a:p>
          <a:p>
            <a:r>
              <a:rPr lang="da-DK" sz="1600" dirty="0">
                <a:latin typeface="Tahoma" panose="020B0604030504040204" pitchFamily="34" charset="0"/>
                <a:ea typeface="Tahoma" panose="020B0604030504040204" pitchFamily="34" charset="0"/>
                <a:cs typeface="Tahoma" panose="020B0604030504040204" pitchFamily="34" charset="0"/>
              </a:rPr>
              <a:t>Gennemgå de enkelte arbejdsopgaver, udpeg mulige risici og find den bedste måde at forebygge udsættelsen.</a:t>
            </a:r>
          </a:p>
        </p:txBody>
      </p:sp>
      <p:sp>
        <p:nvSpPr>
          <p:cNvPr id="3" name="Tekstboks 2"/>
          <p:cNvSpPr txBox="1"/>
          <p:nvPr/>
        </p:nvSpPr>
        <p:spPr>
          <a:xfrm>
            <a:off x="1030288" y="3168224"/>
            <a:ext cx="3265388" cy="1077218"/>
          </a:xfrm>
          <a:prstGeom prst="rect">
            <a:avLst/>
          </a:prstGeom>
          <a:noFill/>
        </p:spPr>
        <p:txBody>
          <a:bodyPr wrap="square" rtlCol="0">
            <a:spAutoFit/>
          </a:bodyPr>
          <a:lstStyle/>
          <a:p>
            <a:r>
              <a:rPr lang="da-DK" sz="1600" b="1" dirty="0">
                <a:latin typeface="Tahoma" panose="020B0604030504040204" pitchFamily="34" charset="0"/>
                <a:ea typeface="Tahoma" panose="020B0604030504040204" pitchFamily="34" charset="0"/>
                <a:cs typeface="Tahoma" panose="020B0604030504040204" pitchFamily="34" charset="0"/>
              </a:rPr>
              <a:t>Uddannelse og oplæring</a:t>
            </a:r>
          </a:p>
          <a:p>
            <a:r>
              <a:rPr lang="da-DK" sz="1600" dirty="0">
                <a:latin typeface="Tahoma" panose="020B0604030504040204" pitchFamily="34" charset="0"/>
                <a:ea typeface="Tahoma" panose="020B0604030504040204" pitchFamily="34" charset="0"/>
                <a:cs typeface="Tahoma" panose="020B0604030504040204" pitchFamily="34" charset="0"/>
              </a:rPr>
              <a:t>Medarbejdere skal oplæres og efteruddannes i at arbejde med farlige kemiske stoffer.</a:t>
            </a:r>
          </a:p>
        </p:txBody>
      </p:sp>
      <p:sp>
        <p:nvSpPr>
          <p:cNvPr id="4" name="Tekstboks 3"/>
          <p:cNvSpPr txBox="1"/>
          <p:nvPr/>
        </p:nvSpPr>
        <p:spPr>
          <a:xfrm>
            <a:off x="4742324" y="3183059"/>
            <a:ext cx="2973259" cy="1323439"/>
          </a:xfrm>
          <a:prstGeom prst="rect">
            <a:avLst/>
          </a:prstGeom>
          <a:noFill/>
        </p:spPr>
        <p:txBody>
          <a:bodyPr wrap="square" rtlCol="0">
            <a:spAutoFit/>
          </a:bodyPr>
          <a:lstStyle/>
          <a:p>
            <a:r>
              <a:rPr lang="da-DK" sz="1600" b="1" dirty="0">
                <a:latin typeface="Tahoma" panose="020B0604030504040204" pitchFamily="34" charset="0"/>
                <a:ea typeface="Tahoma" panose="020B0604030504040204" pitchFamily="34" charset="0"/>
                <a:cs typeface="Tahoma" panose="020B0604030504040204" pitchFamily="34" charset="0"/>
              </a:rPr>
              <a:t>Regler skal efterleves</a:t>
            </a:r>
          </a:p>
          <a:p>
            <a:r>
              <a:rPr lang="da-DK" sz="1600" dirty="0">
                <a:latin typeface="Tahoma" panose="020B0604030504040204" pitchFamily="34" charset="0"/>
                <a:ea typeface="Tahoma" panose="020B0604030504040204" pitchFamily="34" charset="0"/>
                <a:cs typeface="Tahoma" panose="020B0604030504040204" pitchFamily="34" charset="0"/>
              </a:rPr>
              <a:t>Ledelsen skal sikre, at medarbejderne til enhver tid følger arbejdsplads-brugsanvisningen.</a:t>
            </a:r>
          </a:p>
        </p:txBody>
      </p:sp>
      <p:sp>
        <p:nvSpPr>
          <p:cNvPr id="16" name="Tekstboks 15"/>
          <p:cNvSpPr txBox="1"/>
          <p:nvPr/>
        </p:nvSpPr>
        <p:spPr>
          <a:xfrm>
            <a:off x="4706467" y="1490332"/>
            <a:ext cx="3182469" cy="1323439"/>
          </a:xfrm>
          <a:prstGeom prst="rect">
            <a:avLst/>
          </a:prstGeom>
          <a:noFill/>
        </p:spPr>
        <p:txBody>
          <a:bodyPr wrap="square" rtlCol="0">
            <a:spAutoFit/>
          </a:bodyPr>
          <a:lstStyle/>
          <a:p>
            <a:r>
              <a:rPr lang="da-DK" sz="1600" b="1" dirty="0">
                <a:latin typeface="Tahoma" panose="020B0604030504040204" pitchFamily="34" charset="0"/>
                <a:ea typeface="Tahoma" panose="020B0604030504040204" pitchFamily="34" charset="0"/>
                <a:cs typeface="Tahoma" panose="020B0604030504040204" pitchFamily="34" charset="0"/>
              </a:rPr>
              <a:t>Arbejdspladsbrugsanvisning</a:t>
            </a:r>
          </a:p>
          <a:p>
            <a:r>
              <a:rPr lang="da-DK" sz="1600" dirty="0">
                <a:latin typeface="Tahoma" panose="020B0604030504040204" pitchFamily="34" charset="0"/>
                <a:ea typeface="Tahoma" panose="020B0604030504040204" pitchFamily="34" charset="0"/>
                <a:cs typeface="Tahoma" panose="020B0604030504040204" pitchFamily="34" charset="0"/>
              </a:rPr>
              <a:t>Beskriv præcist, hvordan man skal udføre arbejdet, så det kan foregå sikkerhedsmæssigt forsvarligt. Kemisk APV</a:t>
            </a:r>
          </a:p>
        </p:txBody>
      </p:sp>
      <p:sp>
        <p:nvSpPr>
          <p:cNvPr id="5" name="Tekstboks 4"/>
          <p:cNvSpPr txBox="1"/>
          <p:nvPr/>
        </p:nvSpPr>
        <p:spPr>
          <a:xfrm>
            <a:off x="4742325" y="5230959"/>
            <a:ext cx="5138443" cy="1077218"/>
          </a:xfrm>
          <a:prstGeom prst="rect">
            <a:avLst/>
          </a:prstGeom>
          <a:noFill/>
        </p:spPr>
        <p:txBody>
          <a:bodyPr wrap="square" rtlCol="0">
            <a:spAutoFit/>
          </a:bodyPr>
          <a:lstStyle/>
          <a:p>
            <a:r>
              <a:rPr lang="da-DK" sz="1600" dirty="0">
                <a:latin typeface="Tahoma" panose="020B0604030504040204" pitchFamily="34" charset="0"/>
                <a:ea typeface="Tahoma" panose="020B0604030504040204" pitchFamily="34" charset="0"/>
                <a:cs typeface="Tahoma" panose="020B0604030504040204" pitchFamily="34" charset="0"/>
              </a:rPr>
              <a:t>Erstatning af kemiske produkter </a:t>
            </a:r>
          </a:p>
          <a:p>
            <a:r>
              <a:rPr lang="da-DK" sz="1600" dirty="0">
                <a:latin typeface="Tahoma" panose="020B0604030504040204" pitchFamily="34" charset="0"/>
                <a:ea typeface="Tahoma" panose="020B0604030504040204" pitchFamily="34" charset="0"/>
                <a:cs typeface="Tahoma" panose="020B0604030504040204" pitchFamily="34" charset="0"/>
              </a:rPr>
              <a:t>med mindre farlige – kaldet substitution</a:t>
            </a:r>
          </a:p>
          <a:p>
            <a:r>
              <a:rPr lang="da-DK" sz="1600" dirty="0">
                <a:latin typeface="Tahoma" panose="020B0604030504040204" pitchFamily="34" charset="0"/>
                <a:ea typeface="Tahoma" panose="020B0604030504040204" pitchFamily="34" charset="0"/>
                <a:cs typeface="Tahoma" panose="020B0604030504040204" pitchFamily="34" charset="0"/>
              </a:rPr>
              <a:t> – er vejen til, på arbejdspladserne, at få</a:t>
            </a:r>
          </a:p>
          <a:p>
            <a:r>
              <a:rPr lang="da-DK" sz="1600" dirty="0">
                <a:latin typeface="Tahoma" panose="020B0604030504040204" pitchFamily="34" charset="0"/>
                <a:ea typeface="Tahoma" panose="020B0604030504040204" pitchFamily="34" charset="0"/>
                <a:cs typeface="Tahoma" panose="020B0604030504040204" pitchFamily="34" charset="0"/>
              </a:rPr>
              <a:t> færre kemiulykker og arbejdsbetingede lidelser. </a:t>
            </a:r>
          </a:p>
        </p:txBody>
      </p:sp>
      <p:sp>
        <p:nvSpPr>
          <p:cNvPr id="7" name="Tekstboks 6"/>
          <p:cNvSpPr txBox="1"/>
          <p:nvPr/>
        </p:nvSpPr>
        <p:spPr>
          <a:xfrm>
            <a:off x="4742325" y="4907793"/>
            <a:ext cx="1800518" cy="338554"/>
          </a:xfrm>
          <a:prstGeom prst="rect">
            <a:avLst/>
          </a:prstGeom>
          <a:noFill/>
        </p:spPr>
        <p:txBody>
          <a:bodyPr wrap="square" rtlCol="0">
            <a:spAutoFit/>
          </a:bodyPr>
          <a:lstStyle/>
          <a:p>
            <a:r>
              <a:rPr lang="da-DK" sz="1600" b="1" dirty="0">
                <a:latin typeface="Tahoma" panose="020B0604030504040204" pitchFamily="34" charset="0"/>
                <a:ea typeface="Tahoma" panose="020B0604030504040204" pitchFamily="34" charset="0"/>
                <a:cs typeface="Tahoma" panose="020B0604030504040204" pitchFamily="34" charset="0"/>
              </a:rPr>
              <a:t>Substitution</a:t>
            </a:r>
            <a:endParaRPr lang="da-DK" dirty="0"/>
          </a:p>
        </p:txBody>
      </p:sp>
    </p:spTree>
    <p:extLst>
      <p:ext uri="{BB962C8B-B14F-4D97-AF65-F5344CB8AC3E}">
        <p14:creationId xmlns:p14="http://schemas.microsoft.com/office/powerpoint/2010/main" val="39268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2054"/>
                                        </p:tgtEl>
                                        <p:attrNameLst>
                                          <p:attrName>style.visibility</p:attrName>
                                        </p:attrNameLst>
                                      </p:cBhvr>
                                      <p:to>
                                        <p:strVal val="visible"/>
                                      </p:to>
                                    </p:set>
                                    <p:anim calcmode="lin" valueType="num">
                                      <p:cBhvr>
                                        <p:cTn id="59" dur="1000" fill="hold"/>
                                        <p:tgtEl>
                                          <p:spTgt spid="2054"/>
                                        </p:tgtEl>
                                        <p:attrNameLst>
                                          <p:attrName>ppt_w</p:attrName>
                                        </p:attrNameLst>
                                      </p:cBhvr>
                                      <p:tavLst>
                                        <p:tav tm="0">
                                          <p:val>
                                            <p:fltVal val="0"/>
                                          </p:val>
                                        </p:tav>
                                        <p:tav tm="100000">
                                          <p:val>
                                            <p:strVal val="#ppt_w"/>
                                          </p:val>
                                        </p:tav>
                                      </p:tavLst>
                                    </p:anim>
                                    <p:anim calcmode="lin" valueType="num">
                                      <p:cBhvr>
                                        <p:cTn id="60" dur="1000" fill="hold"/>
                                        <p:tgtEl>
                                          <p:spTgt spid="2054"/>
                                        </p:tgtEl>
                                        <p:attrNameLst>
                                          <p:attrName>ppt_h</p:attrName>
                                        </p:attrNameLst>
                                      </p:cBhvr>
                                      <p:tavLst>
                                        <p:tav tm="0">
                                          <p:val>
                                            <p:fltVal val="0"/>
                                          </p:val>
                                        </p:tav>
                                        <p:tav tm="100000">
                                          <p:val>
                                            <p:strVal val="#ppt_h"/>
                                          </p:val>
                                        </p:tav>
                                      </p:tavLst>
                                    </p:anim>
                                    <p:anim calcmode="lin" valueType="num">
                                      <p:cBhvr>
                                        <p:cTn id="61" dur="1000" fill="hold"/>
                                        <p:tgtEl>
                                          <p:spTgt spid="2054"/>
                                        </p:tgtEl>
                                        <p:attrNameLst>
                                          <p:attrName>style.rotation</p:attrName>
                                        </p:attrNameLst>
                                      </p:cBhvr>
                                      <p:tavLst>
                                        <p:tav tm="0">
                                          <p:val>
                                            <p:fltVal val="90"/>
                                          </p:val>
                                        </p:tav>
                                        <p:tav tm="100000">
                                          <p:val>
                                            <p:fltVal val="0"/>
                                          </p:val>
                                        </p:tav>
                                      </p:tavLst>
                                    </p:anim>
                                    <p:animEffect transition="in" filter="fade">
                                      <p:cBhvr>
                                        <p:cTn id="62" dur="1000"/>
                                        <p:tgtEl>
                                          <p:spTgt spid="2054"/>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childTnLst>
                                    <p:set>
                                      <p:cBhvr>
                                        <p:cTn id="66" dur="1" fill="hold">
                                          <p:stCondLst>
                                            <p:cond delay="0"/>
                                          </p:stCondLst>
                                        </p:cTn>
                                        <p:tgtEl>
                                          <p:spTgt spid="2052"/>
                                        </p:tgtEl>
                                        <p:attrNameLst>
                                          <p:attrName>style.visibility</p:attrName>
                                        </p:attrNameLst>
                                      </p:cBhvr>
                                      <p:to>
                                        <p:strVal val="visible"/>
                                      </p:to>
                                    </p:set>
                                    <p:anim calcmode="lin" valueType="num">
                                      <p:cBhvr>
                                        <p:cTn id="67" dur="1000" fill="hold"/>
                                        <p:tgtEl>
                                          <p:spTgt spid="2052"/>
                                        </p:tgtEl>
                                        <p:attrNameLst>
                                          <p:attrName>ppt_w</p:attrName>
                                        </p:attrNameLst>
                                      </p:cBhvr>
                                      <p:tavLst>
                                        <p:tav tm="0">
                                          <p:val>
                                            <p:fltVal val="0"/>
                                          </p:val>
                                        </p:tav>
                                        <p:tav tm="100000">
                                          <p:val>
                                            <p:strVal val="#ppt_w"/>
                                          </p:val>
                                        </p:tav>
                                      </p:tavLst>
                                    </p:anim>
                                    <p:anim calcmode="lin" valueType="num">
                                      <p:cBhvr>
                                        <p:cTn id="68" dur="1000" fill="hold"/>
                                        <p:tgtEl>
                                          <p:spTgt spid="2052"/>
                                        </p:tgtEl>
                                        <p:attrNameLst>
                                          <p:attrName>ppt_h</p:attrName>
                                        </p:attrNameLst>
                                      </p:cBhvr>
                                      <p:tavLst>
                                        <p:tav tm="0">
                                          <p:val>
                                            <p:fltVal val="0"/>
                                          </p:val>
                                        </p:tav>
                                        <p:tav tm="100000">
                                          <p:val>
                                            <p:strVal val="#ppt_h"/>
                                          </p:val>
                                        </p:tav>
                                      </p:tavLst>
                                    </p:anim>
                                    <p:anim calcmode="lin" valueType="num">
                                      <p:cBhvr>
                                        <p:cTn id="69" dur="1000" fill="hold"/>
                                        <p:tgtEl>
                                          <p:spTgt spid="2052"/>
                                        </p:tgtEl>
                                        <p:attrNameLst>
                                          <p:attrName>style.rotation</p:attrName>
                                        </p:attrNameLst>
                                      </p:cBhvr>
                                      <p:tavLst>
                                        <p:tav tm="0">
                                          <p:val>
                                            <p:fltVal val="90"/>
                                          </p:val>
                                        </p:tav>
                                        <p:tav tm="100000">
                                          <p:val>
                                            <p:fltVal val="0"/>
                                          </p:val>
                                        </p:tav>
                                      </p:tavLst>
                                    </p:anim>
                                    <p:animEffect transition="in" filter="fade">
                                      <p:cBhvr>
                                        <p:cTn id="70" dur="1000"/>
                                        <p:tgtEl>
                                          <p:spTgt spid="2052"/>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2056"/>
                                        </p:tgtEl>
                                        <p:attrNameLst>
                                          <p:attrName>style.visibility</p:attrName>
                                        </p:attrNameLst>
                                      </p:cBhvr>
                                      <p:to>
                                        <p:strVal val="visible"/>
                                      </p:to>
                                    </p:set>
                                    <p:anim calcmode="lin" valueType="num">
                                      <p:cBhvr>
                                        <p:cTn id="75" dur="1000" fill="hold"/>
                                        <p:tgtEl>
                                          <p:spTgt spid="2056"/>
                                        </p:tgtEl>
                                        <p:attrNameLst>
                                          <p:attrName>ppt_w</p:attrName>
                                        </p:attrNameLst>
                                      </p:cBhvr>
                                      <p:tavLst>
                                        <p:tav tm="0">
                                          <p:val>
                                            <p:fltVal val="0"/>
                                          </p:val>
                                        </p:tav>
                                        <p:tav tm="100000">
                                          <p:val>
                                            <p:strVal val="#ppt_w"/>
                                          </p:val>
                                        </p:tav>
                                      </p:tavLst>
                                    </p:anim>
                                    <p:anim calcmode="lin" valueType="num">
                                      <p:cBhvr>
                                        <p:cTn id="76" dur="1000" fill="hold"/>
                                        <p:tgtEl>
                                          <p:spTgt spid="2056"/>
                                        </p:tgtEl>
                                        <p:attrNameLst>
                                          <p:attrName>ppt_h</p:attrName>
                                        </p:attrNameLst>
                                      </p:cBhvr>
                                      <p:tavLst>
                                        <p:tav tm="0">
                                          <p:val>
                                            <p:fltVal val="0"/>
                                          </p:val>
                                        </p:tav>
                                        <p:tav tm="100000">
                                          <p:val>
                                            <p:strVal val="#ppt_h"/>
                                          </p:val>
                                        </p:tav>
                                      </p:tavLst>
                                    </p:anim>
                                    <p:anim calcmode="lin" valueType="num">
                                      <p:cBhvr>
                                        <p:cTn id="77" dur="1000" fill="hold"/>
                                        <p:tgtEl>
                                          <p:spTgt spid="2056"/>
                                        </p:tgtEl>
                                        <p:attrNameLst>
                                          <p:attrName>style.rotation</p:attrName>
                                        </p:attrNameLst>
                                      </p:cBhvr>
                                      <p:tavLst>
                                        <p:tav tm="0">
                                          <p:val>
                                            <p:fltVal val="90"/>
                                          </p:val>
                                        </p:tav>
                                        <p:tav tm="100000">
                                          <p:val>
                                            <p:fltVal val="0"/>
                                          </p:val>
                                        </p:tav>
                                      </p:tavLst>
                                    </p:anim>
                                    <p:animEffect transition="in" filter="fade">
                                      <p:cBhvr>
                                        <p:cTn id="78" dur="1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 grpId="0"/>
      <p:bldP spid="3" grpId="0"/>
      <p:bldP spid="4" grpId="0"/>
      <p:bldP spid="16" grpId="0"/>
      <p:bldP spid="5"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761414" y="391328"/>
            <a:ext cx="10848117" cy="1261884"/>
          </a:xfrm>
          <a:prstGeom prst="rect">
            <a:avLst/>
          </a:prstGeom>
        </p:spPr>
        <p:txBody>
          <a:bodyPr wrap="square">
            <a:spAutoFit/>
          </a:bodyPr>
          <a:lstStyle/>
          <a:p>
            <a:pPr algn="ctr"/>
            <a:r>
              <a:rPr lang="da-DK" sz="3800" b="1" dirty="0">
                <a:solidFill>
                  <a:srgbClr val="F3812B"/>
                </a:solidFill>
                <a:latin typeface="Corbel"/>
                <a:ea typeface="MS PGothic" pitchFamily="34" charset="-128"/>
                <a:cs typeface="+mj-cs"/>
              </a:rPr>
              <a:t>           Hvad kan du selv gøre for at undgå påvirkning fra farlig kemi i dit arbejdsmiljø?</a:t>
            </a:r>
          </a:p>
        </p:txBody>
      </p:sp>
      <p:sp>
        <p:nvSpPr>
          <p:cNvPr id="3" name="Tekstboks 2"/>
          <p:cNvSpPr txBox="1"/>
          <p:nvPr/>
        </p:nvSpPr>
        <p:spPr>
          <a:xfrm>
            <a:off x="8127923" y="3082176"/>
            <a:ext cx="3360000" cy="1569660"/>
          </a:xfrm>
          <a:prstGeom prst="rect">
            <a:avLst/>
          </a:prstGeom>
          <a:noFill/>
        </p:spPr>
        <p:txBody>
          <a:bodyPr wrap="square" rtlCol="0">
            <a:spAutoFit/>
          </a:bodyPr>
          <a:lstStyle/>
          <a:p>
            <a:r>
              <a:rPr lang="da-DK" sz="1600" b="1" dirty="0">
                <a:latin typeface="Tahoma" panose="020B0604030504040204" pitchFamily="34" charset="0"/>
                <a:ea typeface="Tahoma" panose="020B0604030504040204" pitchFamily="34" charset="0"/>
                <a:cs typeface="Tahoma" panose="020B0604030504040204" pitchFamily="34" charset="0"/>
              </a:rPr>
              <a:t>Regler skal efterleves</a:t>
            </a:r>
          </a:p>
          <a:p>
            <a:r>
              <a:rPr lang="da-DK" sz="1600" dirty="0">
                <a:latin typeface="Tahoma" panose="020B0604030504040204" pitchFamily="34" charset="0"/>
                <a:ea typeface="Tahoma" panose="020B0604030504040204" pitchFamily="34" charset="0"/>
                <a:cs typeface="Tahoma" panose="020B0604030504040204" pitchFamily="34" charset="0"/>
              </a:rPr>
              <a:t>Følg de nedskrevne regler og beskrivelser af, hvordan du skal udføre en arbejdsopgave, hvis der er risiko for, at du kan blive udsat for kemiske stoffer i arbejdsmiljøet.</a:t>
            </a:r>
          </a:p>
        </p:txBody>
      </p:sp>
      <p:sp>
        <p:nvSpPr>
          <p:cNvPr id="4" name="Tekstboks 3"/>
          <p:cNvSpPr txBox="1"/>
          <p:nvPr/>
        </p:nvSpPr>
        <p:spPr>
          <a:xfrm>
            <a:off x="4367808" y="3080754"/>
            <a:ext cx="3360000" cy="1569660"/>
          </a:xfrm>
          <a:prstGeom prst="rect">
            <a:avLst/>
          </a:prstGeom>
          <a:noFill/>
        </p:spPr>
        <p:txBody>
          <a:bodyPr wrap="square" rtlCol="0">
            <a:spAutoFit/>
          </a:bodyPr>
          <a:lstStyle/>
          <a:p>
            <a:r>
              <a:rPr lang="da-DK" sz="1600" b="1" dirty="0">
                <a:latin typeface="Tahoma" panose="020B0604030504040204" pitchFamily="34" charset="0"/>
                <a:ea typeface="Tahoma" panose="020B0604030504040204" pitchFamily="34" charset="0"/>
                <a:cs typeface="Tahoma" panose="020B0604030504040204" pitchFamily="34" charset="0"/>
              </a:rPr>
              <a:t>Instruktion</a:t>
            </a:r>
          </a:p>
          <a:p>
            <a:r>
              <a:rPr lang="da-DK" sz="1600" dirty="0">
                <a:latin typeface="Tahoma" panose="020B0604030504040204" pitchFamily="34" charset="0"/>
                <a:ea typeface="Tahoma" panose="020B0604030504040204" pitchFamily="34" charset="0"/>
                <a:cs typeface="Tahoma" panose="020B0604030504040204" pitchFamily="34" charset="0"/>
              </a:rPr>
              <a:t>Risikerer du at blive udsat for kemiske stoffer på arbejdet? Så sørg for at få en ordentlig instruktion i, hvordan du skal udføre dine arbejdsopgaver.</a:t>
            </a:r>
          </a:p>
        </p:txBody>
      </p:sp>
      <p:sp>
        <p:nvSpPr>
          <p:cNvPr id="6" name="Tekstboks 5"/>
          <p:cNvSpPr txBox="1"/>
          <p:nvPr/>
        </p:nvSpPr>
        <p:spPr>
          <a:xfrm>
            <a:off x="761414" y="3088055"/>
            <a:ext cx="3360000" cy="2308324"/>
          </a:xfrm>
          <a:prstGeom prst="rect">
            <a:avLst/>
          </a:prstGeom>
          <a:noFill/>
        </p:spPr>
        <p:txBody>
          <a:bodyPr wrap="square" rtlCol="0">
            <a:spAutoFit/>
          </a:bodyPr>
          <a:lstStyle/>
          <a:p>
            <a:r>
              <a:rPr lang="da-DK" sz="1600" b="1" dirty="0">
                <a:latin typeface="Tahoma" panose="020B0604030504040204" pitchFamily="34" charset="0"/>
                <a:ea typeface="Tahoma" panose="020B0604030504040204" pitchFamily="34" charset="0"/>
                <a:cs typeface="Tahoma" panose="020B0604030504040204" pitchFamily="34" charset="0"/>
              </a:rPr>
              <a:t>Viden</a:t>
            </a:r>
          </a:p>
          <a:p>
            <a:r>
              <a:rPr lang="da-DK" sz="1600" dirty="0">
                <a:latin typeface="Tahoma" panose="020B0604030504040204" pitchFamily="34" charset="0"/>
                <a:ea typeface="Tahoma" panose="020B0604030504040204" pitchFamily="34" charset="0"/>
                <a:cs typeface="Tahoma" panose="020B0604030504040204" pitchFamily="34" charset="0"/>
              </a:rPr>
              <a:t>Husk på det, du lærte om sikkerhed og arbejdsmiljø på din uddannelse – måske har dine kolleger ikke samme viden som dig, eller de efterlever den ikke. Bliver du udsat for kemiske stoffer i arbejdsmiljøet, kan det påvirke dit helbred på den lange bane.</a:t>
            </a:r>
          </a:p>
        </p:txBody>
      </p:sp>
      <p:sp>
        <p:nvSpPr>
          <p:cNvPr id="7" name="Tekstboks 6"/>
          <p:cNvSpPr txBox="1"/>
          <p:nvPr/>
        </p:nvSpPr>
        <p:spPr>
          <a:xfrm>
            <a:off x="4379013" y="1769728"/>
            <a:ext cx="3360000" cy="830997"/>
          </a:xfrm>
          <a:prstGeom prst="rect">
            <a:avLst/>
          </a:prstGeom>
          <a:noFill/>
        </p:spPr>
        <p:txBody>
          <a:bodyPr wrap="square" rtlCol="0">
            <a:spAutoFit/>
          </a:bodyPr>
          <a:lstStyle/>
          <a:p>
            <a:r>
              <a:rPr lang="da-DK" sz="1600" b="1" dirty="0">
                <a:latin typeface="Tahoma" panose="020B0604030504040204" pitchFamily="34" charset="0"/>
                <a:ea typeface="Tahoma" panose="020B0604030504040204" pitchFamily="34" charset="0"/>
                <a:cs typeface="Tahoma" panose="020B0604030504040204" pitchFamily="34" charset="0"/>
              </a:rPr>
              <a:t>Spørg</a:t>
            </a:r>
          </a:p>
          <a:p>
            <a:r>
              <a:rPr lang="da-DK" sz="1600" dirty="0">
                <a:latin typeface="Tahoma" panose="020B0604030504040204" pitchFamily="34" charset="0"/>
                <a:ea typeface="Tahoma" panose="020B0604030504040204" pitchFamily="34" charset="0"/>
                <a:cs typeface="Tahoma" panose="020B0604030504040204" pitchFamily="34" charset="0"/>
              </a:rPr>
              <a:t>Er du i tvivl? Så spørg din leder eller din arbejdsmiljørepræsentant.</a:t>
            </a:r>
          </a:p>
        </p:txBody>
      </p:sp>
      <p:sp>
        <p:nvSpPr>
          <p:cNvPr id="8" name="Tekstboks 7"/>
          <p:cNvSpPr txBox="1"/>
          <p:nvPr/>
        </p:nvSpPr>
        <p:spPr>
          <a:xfrm>
            <a:off x="8124025" y="1769728"/>
            <a:ext cx="3360000" cy="1077218"/>
          </a:xfrm>
          <a:prstGeom prst="rect">
            <a:avLst/>
          </a:prstGeom>
          <a:noFill/>
        </p:spPr>
        <p:txBody>
          <a:bodyPr wrap="square" rtlCol="0">
            <a:spAutoFit/>
          </a:bodyPr>
          <a:lstStyle/>
          <a:p>
            <a:r>
              <a:rPr lang="da-DK" sz="1600" b="1" dirty="0">
                <a:latin typeface="Tahoma" panose="020B0604030504040204" pitchFamily="34" charset="0"/>
                <a:ea typeface="Tahoma" panose="020B0604030504040204" pitchFamily="34" charset="0"/>
                <a:cs typeface="Tahoma" panose="020B0604030504040204" pitchFamily="34" charset="0"/>
              </a:rPr>
              <a:t>Bidrag</a:t>
            </a:r>
          </a:p>
          <a:p>
            <a:r>
              <a:rPr lang="da-DK" sz="1600" dirty="0">
                <a:latin typeface="Tahoma" panose="020B0604030504040204" pitchFamily="34" charset="0"/>
                <a:ea typeface="Tahoma" panose="020B0604030504040204" pitchFamily="34" charset="0"/>
                <a:cs typeface="Tahoma" panose="020B0604030504040204" pitchFamily="34" charset="0"/>
              </a:rPr>
              <a:t>Kom gerne med forslag til, hvordan I kan forbedre det kemiske arbejdsmiljø.</a:t>
            </a:r>
          </a:p>
        </p:txBody>
      </p:sp>
      <p:sp>
        <p:nvSpPr>
          <p:cNvPr id="9" name="Tekstboks 8"/>
          <p:cNvSpPr txBox="1"/>
          <p:nvPr/>
        </p:nvSpPr>
        <p:spPr>
          <a:xfrm>
            <a:off x="761414" y="1772127"/>
            <a:ext cx="3360373" cy="1077218"/>
          </a:xfrm>
          <a:prstGeom prst="rect">
            <a:avLst/>
          </a:prstGeom>
          <a:noFill/>
        </p:spPr>
        <p:txBody>
          <a:bodyPr wrap="square" rtlCol="0">
            <a:spAutoFit/>
          </a:bodyPr>
          <a:lstStyle/>
          <a:p>
            <a:r>
              <a:rPr lang="da-DK" sz="1600" b="1" dirty="0">
                <a:latin typeface="Tahoma" panose="020B0604030504040204" pitchFamily="34" charset="0"/>
                <a:ea typeface="Tahoma" panose="020B0604030504040204" pitchFamily="34" charset="0"/>
                <a:cs typeface="Tahoma" panose="020B0604030504040204" pitchFamily="34" charset="0"/>
              </a:rPr>
              <a:t>Undersøg</a:t>
            </a:r>
          </a:p>
          <a:p>
            <a:r>
              <a:rPr lang="da-DK" sz="1600" dirty="0">
                <a:latin typeface="Tahoma" panose="020B0604030504040204" pitchFamily="34" charset="0"/>
                <a:ea typeface="Tahoma" panose="020B0604030504040204" pitchFamily="34" charset="0"/>
                <a:cs typeface="Tahoma" panose="020B0604030504040204" pitchFamily="34" charset="0"/>
              </a:rPr>
              <a:t>Er der særlige risici i forhold til det kemiske arbejdsmiljø, som du skal være opmærksom på?</a:t>
            </a:r>
          </a:p>
        </p:txBody>
      </p:sp>
    </p:spTree>
    <p:extLst>
      <p:ext uri="{BB962C8B-B14F-4D97-AF65-F5344CB8AC3E}">
        <p14:creationId xmlns:p14="http://schemas.microsoft.com/office/powerpoint/2010/main" val="356248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style.rotation</p:attrName>
                                        </p:attrNameLst>
                                      </p:cBhvr>
                                      <p:tavLst>
                                        <p:tav tm="0">
                                          <p:val>
                                            <p:fltVal val="90"/>
                                          </p:val>
                                        </p:tav>
                                        <p:tav tm="100000">
                                          <p:val>
                                            <p:fltVal val="0"/>
                                          </p:val>
                                        </p:tav>
                                      </p:tavLst>
                                    </p:anim>
                                    <p:animEffect transition="in" filter="fade">
                                      <p:cBhvr>
                                        <p:cTn id="42" dur="1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1000" fill="hold"/>
                                        <p:tgtEl>
                                          <p:spTgt spid="3"/>
                                        </p:tgtEl>
                                        <p:attrNameLst>
                                          <p:attrName>ppt_w</p:attrName>
                                        </p:attrNameLst>
                                      </p:cBhvr>
                                      <p:tavLst>
                                        <p:tav tm="0">
                                          <p:val>
                                            <p:fltVal val="0"/>
                                          </p:val>
                                        </p:tav>
                                        <p:tav tm="100000">
                                          <p:val>
                                            <p:strVal val="#ppt_w"/>
                                          </p:val>
                                        </p:tav>
                                      </p:tavLst>
                                    </p:anim>
                                    <p:anim calcmode="lin" valueType="num">
                                      <p:cBhvr>
                                        <p:cTn id="48" dur="1000" fill="hold"/>
                                        <p:tgtEl>
                                          <p:spTgt spid="3"/>
                                        </p:tgtEl>
                                        <p:attrNameLst>
                                          <p:attrName>ppt_h</p:attrName>
                                        </p:attrNameLst>
                                      </p:cBhvr>
                                      <p:tavLst>
                                        <p:tav tm="0">
                                          <p:val>
                                            <p:fltVal val="0"/>
                                          </p:val>
                                        </p:tav>
                                        <p:tav tm="100000">
                                          <p:val>
                                            <p:strVal val="#ppt_h"/>
                                          </p:val>
                                        </p:tav>
                                      </p:tavLst>
                                    </p:anim>
                                    <p:anim calcmode="lin" valueType="num">
                                      <p:cBhvr>
                                        <p:cTn id="49" dur="1000" fill="hold"/>
                                        <p:tgtEl>
                                          <p:spTgt spid="3"/>
                                        </p:tgtEl>
                                        <p:attrNameLst>
                                          <p:attrName>style.rotation</p:attrName>
                                        </p:attrNameLst>
                                      </p:cBhvr>
                                      <p:tavLst>
                                        <p:tav tm="0">
                                          <p:val>
                                            <p:fltVal val="90"/>
                                          </p:val>
                                        </p:tav>
                                        <p:tav tm="100000">
                                          <p:val>
                                            <p:fltVal val="0"/>
                                          </p:val>
                                        </p:tav>
                                      </p:tavLst>
                                    </p:anim>
                                    <p:animEffect transition="in" filter="fade">
                                      <p:cBhvr>
                                        <p:cTn id="5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Billedresultat for CLP Faremærk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4891" y="1087835"/>
            <a:ext cx="7372690" cy="3570870"/>
          </a:xfrm>
          <a:prstGeom prst="rect">
            <a:avLst/>
          </a:prstGeom>
          <a:noFill/>
          <a:extLst>
            <a:ext uri="{909E8E84-426E-40DD-AFC4-6F175D3DCCD1}">
              <a14:hiddenFill xmlns:a14="http://schemas.microsoft.com/office/drawing/2010/main">
                <a:solidFill>
                  <a:srgbClr val="FFFFFF"/>
                </a:solidFill>
              </a14:hiddenFill>
            </a:ext>
          </a:extLst>
        </p:spPr>
      </p:pic>
      <p:sp>
        <p:nvSpPr>
          <p:cNvPr id="2" name="Tekstboks 1"/>
          <p:cNvSpPr txBox="1"/>
          <p:nvPr/>
        </p:nvSpPr>
        <p:spPr>
          <a:xfrm>
            <a:off x="2542241" y="479394"/>
            <a:ext cx="7098907" cy="861774"/>
          </a:xfrm>
          <a:prstGeom prst="rect">
            <a:avLst/>
          </a:prstGeom>
          <a:noFill/>
        </p:spPr>
        <p:txBody>
          <a:bodyPr wrap="square" rtlCol="0">
            <a:spAutoFit/>
          </a:bodyPr>
          <a:lstStyle/>
          <a:p>
            <a:pPr algn="ctr"/>
            <a:r>
              <a:rPr lang="da-DK" sz="3200" b="1" dirty="0">
                <a:solidFill>
                  <a:schemeClr val="accent1"/>
                </a:solidFill>
              </a:rPr>
              <a:t>Faremærkning (CLP)</a:t>
            </a:r>
          </a:p>
          <a:p>
            <a:endParaRPr lang="da-DK" dirty="0"/>
          </a:p>
        </p:txBody>
      </p:sp>
      <p:pic>
        <p:nvPicPr>
          <p:cNvPr id="5" name="Billede 4" descr="Billedresultat for farlige kemikalier"/>
          <p:cNvPicPr/>
          <p:nvPr/>
        </p:nvPicPr>
        <p:blipFill>
          <a:blip r:embed="rId3"/>
          <a:srcRect/>
          <a:stretch>
            <a:fillRect/>
          </a:stretch>
        </p:blipFill>
        <p:spPr>
          <a:xfrm>
            <a:off x="2454891" y="4599305"/>
            <a:ext cx="7372690" cy="2258695"/>
          </a:xfrm>
          <a:prstGeom prst="rect">
            <a:avLst/>
          </a:prstGeom>
          <a:noFill/>
          <a:ln>
            <a:noFill/>
            <a:prstDash/>
          </a:ln>
        </p:spPr>
      </p:pic>
    </p:spTree>
    <p:extLst>
      <p:ext uri="{BB962C8B-B14F-4D97-AF65-F5344CB8AC3E}">
        <p14:creationId xmlns:p14="http://schemas.microsoft.com/office/powerpoint/2010/main" val="276020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p:cTn id="7" dur="500" fill="hold"/>
                                        <p:tgtEl>
                                          <p:spTgt spid="21506"/>
                                        </p:tgtEl>
                                        <p:attrNameLst>
                                          <p:attrName>ppt_w</p:attrName>
                                        </p:attrNameLst>
                                      </p:cBhvr>
                                      <p:tavLst>
                                        <p:tav tm="0">
                                          <p:val>
                                            <p:fltVal val="0"/>
                                          </p:val>
                                        </p:tav>
                                        <p:tav tm="100000">
                                          <p:val>
                                            <p:strVal val="#ppt_w"/>
                                          </p:val>
                                        </p:tav>
                                      </p:tavLst>
                                    </p:anim>
                                    <p:anim calcmode="lin" valueType="num">
                                      <p:cBhvr>
                                        <p:cTn id="8" dur="500" fill="hold"/>
                                        <p:tgtEl>
                                          <p:spTgt spid="21506"/>
                                        </p:tgtEl>
                                        <p:attrNameLst>
                                          <p:attrName>ppt_h</p:attrName>
                                        </p:attrNameLst>
                                      </p:cBhvr>
                                      <p:tavLst>
                                        <p:tav tm="0">
                                          <p:val>
                                            <p:fltVal val="0"/>
                                          </p:val>
                                        </p:tav>
                                        <p:tav tm="100000">
                                          <p:val>
                                            <p:strVal val="#ppt_h"/>
                                          </p:val>
                                        </p:tav>
                                      </p:tavLst>
                                    </p:anim>
                                    <p:animEffect transition="in" filter="fade">
                                      <p:cBhvr>
                                        <p:cTn id="9" dur="500"/>
                                        <p:tgtEl>
                                          <p:spTgt spid="2150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Substitution - brug STOP metoden"/>
          <p:cNvPicPr/>
          <p:nvPr/>
        </p:nvPicPr>
        <p:blipFill>
          <a:blip r:embed="rId2"/>
          <a:srcRect/>
          <a:stretch>
            <a:fillRect/>
          </a:stretch>
        </p:blipFill>
        <p:spPr>
          <a:xfrm>
            <a:off x="2433776" y="4390173"/>
            <a:ext cx="3230177" cy="2289937"/>
          </a:xfrm>
          <a:prstGeom prst="rect">
            <a:avLst/>
          </a:prstGeom>
          <a:noFill/>
          <a:ln>
            <a:noFill/>
            <a:prstDash/>
          </a:ln>
        </p:spPr>
      </p:pic>
      <p:pic>
        <p:nvPicPr>
          <p:cNvPr id="3" name="Billede 2" descr="Billedresultat for farlige kemikalier"/>
          <p:cNvPicPr/>
          <p:nvPr/>
        </p:nvPicPr>
        <p:blipFill>
          <a:blip r:embed="rId3"/>
          <a:srcRect/>
          <a:stretch>
            <a:fillRect/>
          </a:stretch>
        </p:blipFill>
        <p:spPr>
          <a:xfrm>
            <a:off x="5867911" y="4421415"/>
            <a:ext cx="6120130" cy="2258695"/>
          </a:xfrm>
          <a:prstGeom prst="rect">
            <a:avLst/>
          </a:prstGeom>
          <a:noFill/>
          <a:ln>
            <a:noFill/>
            <a:prstDash/>
          </a:ln>
        </p:spPr>
      </p:pic>
    </p:spTree>
    <p:extLst>
      <p:ext uri="{BB962C8B-B14F-4D97-AF65-F5344CB8AC3E}">
        <p14:creationId xmlns:p14="http://schemas.microsoft.com/office/powerpoint/2010/main" val="18809615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7750AE8D-8CFF-4457-9E54-A97B333BF3F0}"/>
              </a:ext>
            </a:extLst>
          </p:cNvPr>
          <p:cNvSpPr>
            <a:spLocks noGrp="1" noChangeArrowheads="1"/>
          </p:cNvSpPr>
          <p:nvPr>
            <p:ph type="title"/>
          </p:nvPr>
        </p:nvSpPr>
        <p:spPr/>
        <p:txBody>
          <a:bodyPr/>
          <a:lstStyle/>
          <a:p>
            <a:pPr eaLnBrk="1" hangingPunct="1">
              <a:defRPr/>
            </a:pPr>
            <a:r>
              <a:rPr lang="da-DK" b="1"/>
              <a:t>Forebyggelsesmetoder</a:t>
            </a:r>
          </a:p>
        </p:txBody>
      </p:sp>
      <p:sp>
        <p:nvSpPr>
          <p:cNvPr id="25603" name="Rectangle 3">
            <a:extLst>
              <a:ext uri="{FF2B5EF4-FFF2-40B4-BE49-F238E27FC236}">
                <a16:creationId xmlns:a16="http://schemas.microsoft.com/office/drawing/2014/main" id="{B801E6C3-BAB2-4D4C-BF89-D17D4CC3057E}"/>
              </a:ext>
            </a:extLst>
          </p:cNvPr>
          <p:cNvSpPr>
            <a:spLocks noGrp="1" noChangeArrowheads="1"/>
          </p:cNvSpPr>
          <p:nvPr>
            <p:ph type="body" idx="1"/>
          </p:nvPr>
        </p:nvSpPr>
        <p:spPr/>
        <p:txBody>
          <a:bodyPr>
            <a:normAutofit fontScale="92500" lnSpcReduction="10000"/>
          </a:bodyPr>
          <a:lstStyle/>
          <a:p>
            <a:pPr eaLnBrk="1" hangingPunct="1">
              <a:lnSpc>
                <a:spcPct val="90000"/>
              </a:lnSpc>
              <a:buFontTx/>
              <a:buNone/>
              <a:defRPr/>
            </a:pPr>
            <a:r>
              <a:rPr lang="da-DK" sz="2400" dirty="0"/>
              <a:t>Før du påbegynder dit arbejde skal du forsøge at forebyggefaren ved arbejdet.</a:t>
            </a:r>
          </a:p>
          <a:p>
            <a:pPr eaLnBrk="1" hangingPunct="1">
              <a:lnSpc>
                <a:spcPct val="90000"/>
              </a:lnSpc>
              <a:buFontTx/>
              <a:buNone/>
              <a:defRPr/>
            </a:pPr>
            <a:r>
              <a:rPr lang="da-DK" sz="2400" dirty="0"/>
              <a:t>Forebyggelsesmetoderne er bl.a. at: </a:t>
            </a:r>
          </a:p>
          <a:p>
            <a:pPr eaLnBrk="1" hangingPunct="1">
              <a:lnSpc>
                <a:spcPct val="90000"/>
              </a:lnSpc>
              <a:buFontTx/>
              <a:buNone/>
              <a:defRPr/>
            </a:pPr>
            <a:endParaRPr lang="da-DK" sz="2400" dirty="0"/>
          </a:p>
          <a:p>
            <a:pPr eaLnBrk="1" hangingPunct="1">
              <a:lnSpc>
                <a:spcPct val="90000"/>
              </a:lnSpc>
              <a:defRPr/>
            </a:pPr>
            <a:r>
              <a:rPr lang="da-DK" sz="2400" dirty="0"/>
              <a:t>fjerne faren (risikoen), hvor den kan opstå (ved ”kilden”) </a:t>
            </a:r>
          </a:p>
          <a:p>
            <a:pPr eaLnBrk="1" hangingPunct="1">
              <a:lnSpc>
                <a:spcPct val="90000"/>
              </a:lnSpc>
              <a:defRPr/>
            </a:pPr>
            <a:r>
              <a:rPr lang="da-DK" sz="2400" dirty="0"/>
              <a:t>udskifte det farlige med noget mindre farligt (substitution) </a:t>
            </a:r>
          </a:p>
          <a:p>
            <a:pPr eaLnBrk="1" hangingPunct="1">
              <a:lnSpc>
                <a:spcPct val="90000"/>
              </a:lnSpc>
              <a:defRPr/>
            </a:pPr>
            <a:r>
              <a:rPr lang="da-DK" sz="2400" dirty="0"/>
              <a:t>indrette arbejdspladsen således, at risikoen bliver ”lukket inde” </a:t>
            </a:r>
          </a:p>
          <a:p>
            <a:pPr eaLnBrk="1" hangingPunct="1">
              <a:lnSpc>
                <a:spcPct val="90000"/>
              </a:lnSpc>
              <a:defRPr/>
            </a:pPr>
            <a:r>
              <a:rPr lang="da-DK" sz="2400" dirty="0"/>
              <a:t>ændre arbejdsprocesserne ved f.eks. at anvende teknologisk bedre udstyr</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E8D2913-C1DD-4E36-9D85-C826FBC86A83}"/>
              </a:ext>
            </a:extLst>
          </p:cNvPr>
          <p:cNvSpPr>
            <a:spLocks noGrp="1" noChangeArrowheads="1"/>
          </p:cNvSpPr>
          <p:nvPr>
            <p:ph type="title"/>
          </p:nvPr>
        </p:nvSpPr>
        <p:spPr/>
        <p:txBody>
          <a:bodyPr/>
          <a:lstStyle/>
          <a:p>
            <a:pPr eaLnBrk="1" hangingPunct="1">
              <a:defRPr/>
            </a:pPr>
            <a:r>
              <a:rPr lang="da-DK" b="1"/>
              <a:t>Regler</a:t>
            </a:r>
          </a:p>
        </p:txBody>
      </p:sp>
      <p:sp>
        <p:nvSpPr>
          <p:cNvPr id="26627" name="Rectangle 3">
            <a:extLst>
              <a:ext uri="{FF2B5EF4-FFF2-40B4-BE49-F238E27FC236}">
                <a16:creationId xmlns:a16="http://schemas.microsoft.com/office/drawing/2014/main" id="{0E7A9F25-DAA3-4EEC-8CF8-E98CB46D77C0}"/>
              </a:ext>
            </a:extLst>
          </p:cNvPr>
          <p:cNvSpPr>
            <a:spLocks noGrp="1" noChangeArrowheads="1"/>
          </p:cNvSpPr>
          <p:nvPr>
            <p:ph type="body" idx="1"/>
          </p:nvPr>
        </p:nvSpPr>
        <p:spPr/>
        <p:txBody>
          <a:bodyPr/>
          <a:lstStyle/>
          <a:p>
            <a:pPr eaLnBrk="1" hangingPunct="1">
              <a:defRPr/>
            </a:pPr>
            <a:r>
              <a:rPr lang="da-DK"/>
              <a:t>Reglerne om anvendelse af personlige værnemidler er bl.a., at der først skal anvendes personlige værnemidler, hvis arbejdet ikke på anden måde kan blive udført forsvarligt.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909B070-AAA1-439A-8FA1-20315DCC90C4}"/>
              </a:ext>
            </a:extLst>
          </p:cNvPr>
          <p:cNvSpPr>
            <a:spLocks noGrp="1" noChangeArrowheads="1"/>
          </p:cNvSpPr>
          <p:nvPr>
            <p:ph type="ctrTitle"/>
          </p:nvPr>
        </p:nvSpPr>
        <p:spPr>
          <a:xfrm>
            <a:off x="5951538" y="1700213"/>
            <a:ext cx="3884612" cy="1541462"/>
          </a:xfrm>
        </p:spPr>
        <p:txBody>
          <a:bodyPr>
            <a:normAutofit fontScale="90000"/>
          </a:bodyPr>
          <a:lstStyle/>
          <a:p>
            <a:pPr algn="l" eaLnBrk="1" hangingPunct="1"/>
            <a:r>
              <a:rPr lang="da-DK" altLang="da-DK" b="1">
                <a:solidFill>
                  <a:srgbClr val="5D6E74"/>
                </a:solidFill>
                <a:latin typeface="Trebuchet MS" panose="020B0603020202020204" pitchFamily="34" charset="0"/>
              </a:rPr>
              <a:t>Psykisk </a:t>
            </a:r>
            <a:br>
              <a:rPr lang="da-DK" altLang="da-DK" b="1">
                <a:solidFill>
                  <a:srgbClr val="5D6E74"/>
                </a:solidFill>
                <a:latin typeface="Trebuchet MS" panose="020B0603020202020204" pitchFamily="34" charset="0"/>
              </a:rPr>
            </a:br>
            <a:r>
              <a:rPr lang="da-DK" altLang="da-DK" b="1">
                <a:solidFill>
                  <a:srgbClr val="5D6E74"/>
                </a:solidFill>
                <a:latin typeface="Trebuchet MS" panose="020B0603020202020204" pitchFamily="34" charset="0"/>
              </a:rPr>
              <a:t>arbejdsmiljø</a:t>
            </a:r>
            <a:endParaRPr lang="da-DK" altLang="da-DK">
              <a:solidFill>
                <a:srgbClr val="5D6E74"/>
              </a:solidFill>
              <a:latin typeface="Verdana" panose="020B060403050404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37F07A6-33EE-487F-93A2-51727FCDADD4}"/>
              </a:ext>
            </a:extLst>
          </p:cNvPr>
          <p:cNvSpPr>
            <a:spLocks noGrp="1" noChangeArrowheads="1"/>
          </p:cNvSpPr>
          <p:nvPr>
            <p:ph type="title"/>
          </p:nvPr>
        </p:nvSpPr>
        <p:spPr>
          <a:xfrm>
            <a:off x="2403476" y="1628776"/>
            <a:ext cx="7724775" cy="576263"/>
          </a:xfrm>
        </p:spPr>
        <p:txBody>
          <a:bodyPr/>
          <a:lstStyle/>
          <a:p>
            <a:pPr algn="l" eaLnBrk="1" hangingPunct="1"/>
            <a:r>
              <a:rPr lang="da-DK" altLang="da-DK" sz="3000" b="1" dirty="0">
                <a:solidFill>
                  <a:srgbClr val="5D6E74"/>
                </a:solidFill>
                <a:latin typeface="Trebuchet MS" panose="020B0603020202020204" pitchFamily="34" charset="0"/>
              </a:rPr>
              <a:t>Hvad er psykisk arbejdsmiljø?</a:t>
            </a:r>
          </a:p>
        </p:txBody>
      </p:sp>
      <p:sp>
        <p:nvSpPr>
          <p:cNvPr id="3075" name="Rectangle 3">
            <a:extLst>
              <a:ext uri="{FF2B5EF4-FFF2-40B4-BE49-F238E27FC236}">
                <a16:creationId xmlns:a16="http://schemas.microsoft.com/office/drawing/2014/main" id="{8BD70730-81BE-412B-A2D5-965075EA06BE}"/>
              </a:ext>
            </a:extLst>
          </p:cNvPr>
          <p:cNvSpPr>
            <a:spLocks noGrp="1" noChangeArrowheads="1"/>
          </p:cNvSpPr>
          <p:nvPr>
            <p:ph type="body" idx="1"/>
          </p:nvPr>
        </p:nvSpPr>
        <p:spPr>
          <a:xfrm>
            <a:off x="2401889" y="2420938"/>
            <a:ext cx="6357937" cy="3600450"/>
          </a:xfrm>
        </p:spPr>
        <p:txBody>
          <a:bodyPr>
            <a:normAutofit fontScale="92500" lnSpcReduction="20000"/>
          </a:bodyPr>
          <a:lstStyle/>
          <a:p>
            <a:pPr marL="609600" indent="-609600">
              <a:lnSpc>
                <a:spcPct val="80000"/>
              </a:lnSpc>
              <a:buNone/>
            </a:pPr>
            <a:r>
              <a:rPr lang="da-DK" altLang="da-DK" sz="1600" b="1" dirty="0">
                <a:solidFill>
                  <a:srgbClr val="5D6E74"/>
                </a:solidFill>
                <a:latin typeface="Trebuchet MS" panose="020B0603020202020204" pitchFamily="34" charset="0"/>
              </a:rPr>
              <a:t>Definition</a:t>
            </a:r>
            <a:r>
              <a:rPr lang="da-DK" altLang="da-DK" sz="1600" dirty="0">
                <a:solidFill>
                  <a:srgbClr val="5D6E74"/>
                </a:solidFill>
                <a:latin typeface="Trebuchet MS" panose="020B0603020202020204" pitchFamily="34" charset="0"/>
              </a:rPr>
              <a:t>:</a:t>
            </a:r>
            <a:r>
              <a:rPr lang="da-DK" altLang="da-DK" sz="1600" dirty="0">
                <a:latin typeface="Trebuchet MS" panose="020B0603020202020204" pitchFamily="34" charset="0"/>
              </a:rPr>
              <a:t>	</a:t>
            </a:r>
          </a:p>
          <a:p>
            <a:pPr marL="609600" indent="-609600">
              <a:lnSpc>
                <a:spcPct val="80000"/>
              </a:lnSpc>
              <a:buNone/>
            </a:pPr>
            <a:endParaRPr lang="da-DK" altLang="da-DK" sz="800" dirty="0">
              <a:latin typeface="Trebuchet MS" panose="020B0603020202020204" pitchFamily="34" charset="0"/>
            </a:endParaRPr>
          </a:p>
          <a:p>
            <a:pPr marL="609600" indent="-609600">
              <a:lnSpc>
                <a:spcPct val="80000"/>
              </a:lnSpc>
              <a:buNone/>
            </a:pPr>
            <a:r>
              <a:rPr lang="da-DK" altLang="da-DK" sz="1600" dirty="0">
                <a:solidFill>
                  <a:srgbClr val="5D6E74"/>
                </a:solidFill>
                <a:latin typeface="Trebuchet MS" panose="020B0603020202020204" pitchFamily="34" charset="0"/>
              </a:rPr>
              <a:t>De forhold ved en arbejdssituation, der påvirker ens </a:t>
            </a:r>
          </a:p>
          <a:p>
            <a:pPr marL="609600" indent="-609600">
              <a:lnSpc>
                <a:spcPct val="80000"/>
              </a:lnSpc>
              <a:buNone/>
            </a:pPr>
            <a:r>
              <a:rPr lang="da-DK" altLang="da-DK" sz="1600" dirty="0">
                <a:solidFill>
                  <a:srgbClr val="5D6E74"/>
                </a:solidFill>
                <a:latin typeface="Trebuchet MS" panose="020B0603020202020204" pitchFamily="34" charset="0"/>
              </a:rPr>
              <a:t>psykiske helbred og som indebærer en risiko for forringelse af </a:t>
            </a:r>
          </a:p>
          <a:p>
            <a:pPr marL="609600" indent="-609600">
              <a:lnSpc>
                <a:spcPct val="80000"/>
              </a:lnSpc>
              <a:buNone/>
            </a:pPr>
            <a:r>
              <a:rPr lang="da-DK" altLang="da-DK" sz="1600" dirty="0">
                <a:solidFill>
                  <a:srgbClr val="5D6E74"/>
                </a:solidFill>
                <a:latin typeface="Trebuchet MS" panose="020B0603020202020204" pitchFamily="34" charset="0"/>
              </a:rPr>
              <a:t>fysisk og psykisk helbred og arbejdsevne</a:t>
            </a:r>
          </a:p>
          <a:p>
            <a:pPr marL="609600" indent="-609600">
              <a:lnSpc>
                <a:spcPct val="80000"/>
              </a:lnSpc>
              <a:buNone/>
            </a:pPr>
            <a:endParaRPr lang="da-DK" altLang="da-DK" sz="1600" dirty="0">
              <a:solidFill>
                <a:srgbClr val="5D6E74"/>
              </a:solidFill>
              <a:latin typeface="Trebuchet MS" panose="020B0603020202020204" pitchFamily="34" charset="0"/>
            </a:endParaRPr>
          </a:p>
          <a:p>
            <a:pPr marL="609600" indent="-609600">
              <a:lnSpc>
                <a:spcPct val="80000"/>
              </a:lnSpc>
              <a:buNone/>
            </a:pPr>
            <a:endParaRPr lang="da-DK" altLang="da-DK" sz="1600" dirty="0">
              <a:solidFill>
                <a:srgbClr val="5D6E74"/>
              </a:solidFill>
              <a:latin typeface="Trebuchet MS" panose="020B0603020202020204" pitchFamily="34" charset="0"/>
            </a:endParaRPr>
          </a:p>
          <a:p>
            <a:pPr marL="609600" indent="-609600">
              <a:lnSpc>
                <a:spcPct val="80000"/>
              </a:lnSpc>
              <a:buNone/>
            </a:pPr>
            <a:r>
              <a:rPr lang="da-DK" altLang="da-DK" sz="1600" dirty="0">
                <a:solidFill>
                  <a:srgbClr val="5D6E74"/>
                </a:solidFill>
                <a:latin typeface="Trebuchet MS" panose="020B0603020202020204" pitchFamily="34" charset="0"/>
              </a:rPr>
              <a:t>Det psykiske arbejdsmiljø kan overordnet inddeles i tre forhold:</a:t>
            </a:r>
            <a:r>
              <a:rPr lang="da-DK" altLang="da-DK" sz="1400" dirty="0">
                <a:latin typeface="Trebuchet MS" panose="020B0603020202020204" pitchFamily="34" charset="0"/>
              </a:rPr>
              <a:t>	</a:t>
            </a:r>
            <a:endParaRPr lang="da-DK" altLang="da-DK" sz="1400" dirty="0">
              <a:solidFill>
                <a:srgbClr val="5D6E74"/>
              </a:solidFill>
              <a:latin typeface="Trebuchet MS" panose="020B0603020202020204" pitchFamily="34" charset="0"/>
            </a:endParaRPr>
          </a:p>
          <a:p>
            <a:pPr marL="609600" indent="-609600">
              <a:lnSpc>
                <a:spcPct val="80000"/>
              </a:lnSpc>
              <a:buNone/>
            </a:pPr>
            <a:r>
              <a:rPr lang="da-DK" altLang="da-DK" sz="1600" b="1" dirty="0">
                <a:solidFill>
                  <a:srgbClr val="5D6E74"/>
                </a:solidFill>
                <a:latin typeface="Trebuchet MS" panose="020B0603020202020204" pitchFamily="34" charset="0"/>
              </a:rPr>
              <a:t>1. Relationer</a:t>
            </a:r>
            <a:r>
              <a:rPr lang="da-DK" altLang="da-DK" sz="1600" dirty="0">
                <a:solidFill>
                  <a:srgbClr val="5D6E74"/>
                </a:solidFill>
                <a:latin typeface="Trebuchet MS" panose="020B0603020202020204" pitchFamily="34" charset="0"/>
              </a:rPr>
              <a:t> (mellem mennesker)</a:t>
            </a:r>
          </a:p>
          <a:p>
            <a:pPr marL="609600" indent="-609600">
              <a:lnSpc>
                <a:spcPct val="80000"/>
              </a:lnSpc>
              <a:buNone/>
            </a:pPr>
            <a:endParaRPr lang="da-DK" altLang="da-DK" sz="800" dirty="0">
              <a:solidFill>
                <a:srgbClr val="5D6E74"/>
              </a:solidFill>
              <a:latin typeface="Trebuchet MS" panose="020B0603020202020204" pitchFamily="34" charset="0"/>
            </a:endParaRPr>
          </a:p>
          <a:p>
            <a:pPr marL="609600" indent="-609600">
              <a:lnSpc>
                <a:spcPct val="80000"/>
              </a:lnSpc>
              <a:buNone/>
            </a:pPr>
            <a:r>
              <a:rPr lang="da-DK" altLang="da-DK" sz="1600" dirty="0">
                <a:solidFill>
                  <a:srgbClr val="5D6E74"/>
                </a:solidFill>
                <a:latin typeface="Trebuchet MS" panose="020B0603020202020204" pitchFamily="34" charset="0"/>
              </a:rPr>
              <a:t>2. </a:t>
            </a:r>
            <a:r>
              <a:rPr lang="da-DK" altLang="da-DK" sz="1600" b="1" dirty="0">
                <a:solidFill>
                  <a:srgbClr val="5D6E74"/>
                </a:solidFill>
                <a:latin typeface="Trebuchet MS" panose="020B0603020202020204" pitchFamily="34" charset="0"/>
              </a:rPr>
              <a:t>Organisering</a:t>
            </a:r>
            <a:r>
              <a:rPr lang="da-DK" altLang="da-DK" sz="1600" dirty="0">
                <a:solidFill>
                  <a:srgbClr val="5D6E74"/>
                </a:solidFill>
                <a:latin typeface="Trebuchet MS" panose="020B0603020202020204" pitchFamily="34" charset="0"/>
              </a:rPr>
              <a:t> (af arbejdet)</a:t>
            </a:r>
          </a:p>
          <a:p>
            <a:pPr marL="609600" indent="-609600">
              <a:lnSpc>
                <a:spcPct val="80000"/>
              </a:lnSpc>
              <a:buNone/>
            </a:pPr>
            <a:endParaRPr lang="da-DK" altLang="da-DK" sz="800" dirty="0">
              <a:solidFill>
                <a:srgbClr val="5D6E74"/>
              </a:solidFill>
              <a:latin typeface="Trebuchet MS" panose="020B0603020202020204" pitchFamily="34" charset="0"/>
            </a:endParaRPr>
          </a:p>
          <a:p>
            <a:pPr marL="609600" indent="-609600">
              <a:lnSpc>
                <a:spcPct val="80000"/>
              </a:lnSpc>
              <a:buNone/>
            </a:pPr>
            <a:r>
              <a:rPr lang="da-DK" altLang="da-DK" sz="1600" dirty="0">
                <a:solidFill>
                  <a:srgbClr val="5D6E74"/>
                </a:solidFill>
                <a:latin typeface="Trebuchet MS" panose="020B0603020202020204" pitchFamily="34" charset="0"/>
              </a:rPr>
              <a:t>3. </a:t>
            </a:r>
            <a:r>
              <a:rPr lang="da-DK" altLang="da-DK" sz="1600" b="1" dirty="0">
                <a:solidFill>
                  <a:srgbClr val="5D6E74"/>
                </a:solidFill>
                <a:latin typeface="Trebuchet MS" panose="020B0603020202020204" pitchFamily="34" charset="0"/>
              </a:rPr>
              <a:t>Fysiske forhold</a:t>
            </a:r>
            <a:r>
              <a:rPr lang="da-DK" altLang="da-DK" sz="1600" dirty="0">
                <a:solidFill>
                  <a:srgbClr val="5D6E74"/>
                </a:solidFill>
                <a:latin typeface="Trebuchet MS" panose="020B0603020202020204" pitchFamily="34" charset="0"/>
              </a:rPr>
              <a:t> (som arbejdet udføres under)</a:t>
            </a:r>
          </a:p>
          <a:p>
            <a:pPr marL="609600" indent="-609600">
              <a:lnSpc>
                <a:spcPct val="80000"/>
              </a:lnSpc>
              <a:buNone/>
            </a:pPr>
            <a:r>
              <a:rPr lang="da-DK" altLang="da-DK" sz="1600" dirty="0">
                <a:solidFill>
                  <a:srgbClr val="5D6E74"/>
                </a:solidFill>
                <a:latin typeface="Trebuchet MS" panose="020B0603020202020204" pitchFamily="34" charset="0"/>
              </a:rPr>
              <a:t>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7D2FC82-AFF9-475C-91AC-C43FE24B16F4}"/>
              </a:ext>
            </a:extLst>
          </p:cNvPr>
          <p:cNvSpPr>
            <a:spLocks noGrp="1" noChangeArrowheads="1"/>
          </p:cNvSpPr>
          <p:nvPr>
            <p:ph type="title"/>
          </p:nvPr>
        </p:nvSpPr>
        <p:spPr>
          <a:xfrm>
            <a:off x="2403476" y="1628776"/>
            <a:ext cx="7724775" cy="576263"/>
          </a:xfrm>
        </p:spPr>
        <p:txBody>
          <a:bodyPr/>
          <a:lstStyle/>
          <a:p>
            <a:pPr algn="l" eaLnBrk="1" hangingPunct="1"/>
            <a:r>
              <a:rPr lang="da-DK" altLang="da-DK" sz="3000">
                <a:solidFill>
                  <a:srgbClr val="5D6E74"/>
                </a:solidFill>
                <a:latin typeface="Trebuchet MS" panose="020B0603020202020204" pitchFamily="34" charset="0"/>
              </a:rPr>
              <a:t>1.</a:t>
            </a:r>
            <a:r>
              <a:rPr lang="da-DK" altLang="da-DK" sz="3000" b="1">
                <a:solidFill>
                  <a:srgbClr val="5D6E74"/>
                </a:solidFill>
                <a:latin typeface="Trebuchet MS" panose="020B0603020202020204" pitchFamily="34" charset="0"/>
              </a:rPr>
              <a:t> Relationer </a:t>
            </a:r>
            <a:r>
              <a:rPr lang="da-DK" altLang="da-DK" sz="3000">
                <a:solidFill>
                  <a:srgbClr val="5D6E74"/>
                </a:solidFill>
                <a:latin typeface="Trebuchet MS" panose="020B0603020202020204" pitchFamily="34" charset="0"/>
              </a:rPr>
              <a:t>- Handler om:</a:t>
            </a:r>
          </a:p>
        </p:txBody>
      </p:sp>
      <p:sp>
        <p:nvSpPr>
          <p:cNvPr id="4099" name="Rectangle 5">
            <a:extLst>
              <a:ext uri="{FF2B5EF4-FFF2-40B4-BE49-F238E27FC236}">
                <a16:creationId xmlns:a16="http://schemas.microsoft.com/office/drawing/2014/main" id="{9BF866E0-D163-40BB-975F-6B7F50F87B11}"/>
              </a:ext>
            </a:extLst>
          </p:cNvPr>
          <p:cNvSpPr>
            <a:spLocks noChangeArrowheads="1"/>
          </p:cNvSpPr>
          <p:nvPr/>
        </p:nvSpPr>
        <p:spPr bwMode="auto">
          <a:xfrm>
            <a:off x="2401889" y="2349500"/>
            <a:ext cx="36226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Samarbejde, fx:</a:t>
            </a:r>
            <a:r>
              <a:rPr lang="da-DK" altLang="da-DK" sz="1600">
                <a:solidFill>
                  <a:srgbClr val="5D6E74"/>
                </a:solidFill>
                <a:latin typeface="Trebuchet MS" panose="020B0603020202020204" pitchFamily="34" charset="0"/>
              </a:rPr>
              <a:t> </a:t>
            </a:r>
            <a:r>
              <a:rPr lang="da-DK" altLang="da-DK" sz="1600">
                <a:latin typeface="Trebuchet MS" panose="020B0603020202020204" pitchFamily="34" charset="0"/>
              </a:rPr>
              <a:t>	</a:t>
            </a:r>
          </a:p>
          <a:p>
            <a:pPr eaLnBrk="1" hangingPunct="1">
              <a:spcBef>
                <a:spcPct val="20000"/>
              </a:spcBef>
              <a:buFontTx/>
              <a:buChar char="•"/>
            </a:pPr>
            <a:r>
              <a:rPr lang="da-DK" altLang="da-DK" sz="1400">
                <a:solidFill>
                  <a:srgbClr val="5D6E74"/>
                </a:solidFill>
                <a:latin typeface="Trebuchet MS" panose="020B0603020202020204" pitchFamily="34" charset="0"/>
              </a:rPr>
              <a:t>Om man føler sig som en del af et fællesskab, når man kommer på arbejde</a:t>
            </a:r>
          </a:p>
          <a:p>
            <a:pPr eaLnBrk="1" hangingPunct="1">
              <a:spcBef>
                <a:spcPct val="20000"/>
              </a:spcBef>
              <a:buFontTx/>
              <a:buChar char="•"/>
            </a:pPr>
            <a:endParaRPr lang="da-DK" altLang="da-DK" sz="800">
              <a:solidFill>
                <a:srgbClr val="5D6E74"/>
              </a:solidFill>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Mangel på fællesskab og dårligt samarbejde kan føre til konflikter</a:t>
            </a:r>
            <a:r>
              <a:rPr lang="da-DK" altLang="da-DK" sz="1600">
                <a:solidFill>
                  <a:srgbClr val="5D6E74"/>
                </a:solidFill>
                <a:latin typeface="Trebuchet MS" panose="020B0603020202020204" pitchFamily="34" charset="0"/>
              </a:rPr>
              <a:t> </a:t>
            </a:r>
          </a:p>
        </p:txBody>
      </p:sp>
      <p:sp>
        <p:nvSpPr>
          <p:cNvPr id="4100" name="Rectangle 6">
            <a:extLst>
              <a:ext uri="{FF2B5EF4-FFF2-40B4-BE49-F238E27FC236}">
                <a16:creationId xmlns:a16="http://schemas.microsoft.com/office/drawing/2014/main" id="{B00AD86A-1076-48E0-817A-AD021F1B6CA1}"/>
              </a:ext>
            </a:extLst>
          </p:cNvPr>
          <p:cNvSpPr>
            <a:spLocks noChangeArrowheads="1"/>
          </p:cNvSpPr>
          <p:nvPr/>
        </p:nvSpPr>
        <p:spPr bwMode="auto">
          <a:xfrm>
            <a:off x="6002339" y="2349500"/>
            <a:ext cx="38385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Respekt og retfærdighed, fx:</a:t>
            </a:r>
            <a:r>
              <a:rPr lang="da-DK" altLang="da-DK" sz="1600">
                <a:solidFill>
                  <a:srgbClr val="5D6E74"/>
                </a:solidFill>
                <a:latin typeface="Trebuchet MS" panose="020B0603020202020204" pitchFamily="34" charset="0"/>
              </a:rPr>
              <a:t> </a:t>
            </a:r>
            <a:endParaRPr lang="da-DK" altLang="da-DK" sz="1600">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Om man oplever at opgaver fordeles og konflikter løses på en retfærdig måde</a:t>
            </a:r>
          </a:p>
          <a:p>
            <a:pPr eaLnBrk="1" hangingPunct="1">
              <a:spcBef>
                <a:spcPct val="20000"/>
              </a:spcBef>
              <a:buFontTx/>
              <a:buChar char="•"/>
            </a:pPr>
            <a:endParaRPr lang="da-DK" altLang="da-DK" sz="800">
              <a:solidFill>
                <a:srgbClr val="5D6E74"/>
              </a:solidFill>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Mangel på respekt kan være at man behandler nogle kolleger dårligt eller taler grimt til hinanden</a:t>
            </a:r>
          </a:p>
        </p:txBody>
      </p:sp>
      <p:sp>
        <p:nvSpPr>
          <p:cNvPr id="4101" name="Rectangle 8">
            <a:extLst>
              <a:ext uri="{FF2B5EF4-FFF2-40B4-BE49-F238E27FC236}">
                <a16:creationId xmlns:a16="http://schemas.microsoft.com/office/drawing/2014/main" id="{3DF4A78B-4C72-417A-9D5D-189813083340}"/>
              </a:ext>
            </a:extLst>
          </p:cNvPr>
          <p:cNvSpPr>
            <a:spLocks noChangeArrowheads="1"/>
          </p:cNvSpPr>
          <p:nvPr/>
        </p:nvSpPr>
        <p:spPr bwMode="auto">
          <a:xfrm>
            <a:off x="2401889" y="4364038"/>
            <a:ext cx="36226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Tillid, fx:</a:t>
            </a:r>
            <a:r>
              <a:rPr lang="da-DK" altLang="da-DK" sz="1600">
                <a:solidFill>
                  <a:srgbClr val="5D6E74"/>
                </a:solidFill>
                <a:latin typeface="Trebuchet MS" panose="020B0603020202020204" pitchFamily="34" charset="0"/>
              </a:rPr>
              <a:t> </a:t>
            </a:r>
            <a:r>
              <a:rPr lang="da-DK" altLang="da-DK" sz="1600">
                <a:latin typeface="Trebuchet MS" panose="020B0603020202020204" pitchFamily="34" charset="0"/>
              </a:rPr>
              <a:t>	</a:t>
            </a:r>
          </a:p>
          <a:p>
            <a:pPr eaLnBrk="1" hangingPunct="1">
              <a:spcBef>
                <a:spcPct val="20000"/>
              </a:spcBef>
              <a:buFontTx/>
              <a:buChar char="•"/>
            </a:pPr>
            <a:r>
              <a:rPr lang="da-DK" altLang="da-DK" sz="1400">
                <a:solidFill>
                  <a:srgbClr val="5D6E74"/>
                </a:solidFill>
                <a:latin typeface="Trebuchet MS" panose="020B0603020202020204" pitchFamily="34" charset="0"/>
              </a:rPr>
              <a:t>Om man stoler på, at ens kolleger og ledelse ikke udfører arbejdet på en måde, der kan være generende eller farlig for en selv eller andre</a:t>
            </a:r>
          </a:p>
          <a:p>
            <a:pPr eaLnBrk="1" hangingPunct="1">
              <a:spcBef>
                <a:spcPct val="20000"/>
              </a:spcBef>
              <a:buFontTx/>
              <a:buChar char="•"/>
            </a:pPr>
            <a:endParaRPr lang="da-DK" altLang="da-DK" sz="800">
              <a:solidFill>
                <a:srgbClr val="5D6E74"/>
              </a:solidFill>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Om ledelsen har tillid til at medarbejderne gør et godt stykke arbejde</a:t>
            </a:r>
          </a:p>
        </p:txBody>
      </p:sp>
      <p:sp>
        <p:nvSpPr>
          <p:cNvPr id="4102" name="Rectangle 9">
            <a:extLst>
              <a:ext uri="{FF2B5EF4-FFF2-40B4-BE49-F238E27FC236}">
                <a16:creationId xmlns:a16="http://schemas.microsoft.com/office/drawing/2014/main" id="{B2FF7C2E-144B-485F-AE52-362908B5B825}"/>
              </a:ext>
            </a:extLst>
          </p:cNvPr>
          <p:cNvSpPr>
            <a:spLocks noChangeArrowheads="1"/>
          </p:cNvSpPr>
          <p:nvPr/>
        </p:nvSpPr>
        <p:spPr bwMode="auto">
          <a:xfrm>
            <a:off x="6002339" y="4364038"/>
            <a:ext cx="38385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Anerkendelse, fx:</a:t>
            </a:r>
            <a:r>
              <a:rPr lang="da-DK" altLang="da-DK" sz="1600">
                <a:latin typeface="Trebuchet MS" panose="020B0603020202020204" pitchFamily="34" charset="0"/>
              </a:rPr>
              <a:t>	</a:t>
            </a:r>
          </a:p>
          <a:p>
            <a:pPr eaLnBrk="1" hangingPunct="1">
              <a:spcBef>
                <a:spcPct val="20000"/>
              </a:spcBef>
              <a:buFontTx/>
              <a:buChar char="•"/>
            </a:pPr>
            <a:r>
              <a:rPr lang="da-DK" altLang="da-DK" sz="1400">
                <a:solidFill>
                  <a:srgbClr val="5D6E74"/>
                </a:solidFill>
                <a:latin typeface="Trebuchet MS" panose="020B0603020202020204" pitchFamily="34" charset="0"/>
              </a:rPr>
              <a:t>Om man ved, at ens leder og kolleger sætter pris på det man laver. Får man  ros, skaber det som regel godt humør</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2D9D115E-EE22-446C-9124-8C4DA7595F6A}"/>
              </a:ext>
            </a:extLst>
          </p:cNvPr>
          <p:cNvSpPr>
            <a:spLocks noGrp="1" noChangeArrowheads="1"/>
          </p:cNvSpPr>
          <p:nvPr>
            <p:ph type="title"/>
          </p:nvPr>
        </p:nvSpPr>
        <p:spPr>
          <a:xfrm>
            <a:off x="2403476" y="1628776"/>
            <a:ext cx="7724775" cy="576263"/>
          </a:xfrm>
        </p:spPr>
        <p:txBody>
          <a:bodyPr/>
          <a:lstStyle/>
          <a:p>
            <a:pPr algn="l" eaLnBrk="1" hangingPunct="1"/>
            <a:r>
              <a:rPr lang="da-DK" altLang="da-DK" sz="3000">
                <a:solidFill>
                  <a:srgbClr val="5D6E74"/>
                </a:solidFill>
                <a:latin typeface="Trebuchet MS" panose="020B0603020202020204" pitchFamily="34" charset="0"/>
              </a:rPr>
              <a:t>2.</a:t>
            </a:r>
            <a:r>
              <a:rPr lang="da-DK" altLang="da-DK" sz="3000" b="1">
                <a:solidFill>
                  <a:srgbClr val="5D6E74"/>
                </a:solidFill>
                <a:latin typeface="Trebuchet MS" panose="020B0603020202020204" pitchFamily="34" charset="0"/>
              </a:rPr>
              <a:t> Organisering </a:t>
            </a:r>
            <a:r>
              <a:rPr lang="da-DK" altLang="da-DK" sz="3000">
                <a:solidFill>
                  <a:srgbClr val="5D6E74"/>
                </a:solidFill>
                <a:latin typeface="Trebuchet MS" panose="020B0603020202020204" pitchFamily="34" charset="0"/>
              </a:rPr>
              <a:t>af arbejdet</a:t>
            </a:r>
            <a:r>
              <a:rPr lang="da-DK" altLang="da-DK" sz="3000" b="1">
                <a:solidFill>
                  <a:srgbClr val="5D6E74"/>
                </a:solidFill>
                <a:latin typeface="Trebuchet MS" panose="020B0603020202020204" pitchFamily="34" charset="0"/>
              </a:rPr>
              <a:t> </a:t>
            </a:r>
            <a:r>
              <a:rPr lang="da-DK" altLang="da-DK" sz="3000">
                <a:solidFill>
                  <a:srgbClr val="5D6E74"/>
                </a:solidFill>
                <a:latin typeface="Trebuchet MS" panose="020B0603020202020204" pitchFamily="34" charset="0"/>
              </a:rPr>
              <a:t>- Handler om:</a:t>
            </a:r>
          </a:p>
        </p:txBody>
      </p:sp>
      <p:sp>
        <p:nvSpPr>
          <p:cNvPr id="5123" name="Rectangle 3">
            <a:extLst>
              <a:ext uri="{FF2B5EF4-FFF2-40B4-BE49-F238E27FC236}">
                <a16:creationId xmlns:a16="http://schemas.microsoft.com/office/drawing/2014/main" id="{671CF3F9-530E-403F-9039-024ED4DD16AD}"/>
              </a:ext>
            </a:extLst>
          </p:cNvPr>
          <p:cNvSpPr>
            <a:spLocks noChangeArrowheads="1"/>
          </p:cNvSpPr>
          <p:nvPr/>
        </p:nvSpPr>
        <p:spPr bwMode="auto">
          <a:xfrm>
            <a:off x="2401889" y="2422526"/>
            <a:ext cx="362267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Planlægning, fx:</a:t>
            </a:r>
            <a:r>
              <a:rPr lang="da-DK" altLang="da-DK" sz="1600">
                <a:solidFill>
                  <a:srgbClr val="5D6E74"/>
                </a:solidFill>
                <a:latin typeface="Trebuchet MS" panose="020B0603020202020204" pitchFamily="34" charset="0"/>
              </a:rPr>
              <a:t> </a:t>
            </a:r>
            <a:r>
              <a:rPr lang="da-DK" altLang="da-DK" sz="1600">
                <a:latin typeface="Trebuchet MS" panose="020B0603020202020204" pitchFamily="34" charset="0"/>
              </a:rPr>
              <a:t>	</a:t>
            </a:r>
          </a:p>
          <a:p>
            <a:pPr eaLnBrk="1" hangingPunct="1">
              <a:spcBef>
                <a:spcPct val="20000"/>
              </a:spcBef>
              <a:buFontTx/>
              <a:buChar char="•"/>
            </a:pPr>
            <a:r>
              <a:rPr lang="da-DK" altLang="da-DK" sz="1400">
                <a:solidFill>
                  <a:srgbClr val="5D6E74"/>
                </a:solidFill>
                <a:latin typeface="Trebuchet MS" panose="020B0603020202020204" pitchFamily="34" charset="0"/>
              </a:rPr>
              <a:t>Om opgaven er tænkt igennem og planlagt fra start, så materialer kommer, når der er brug for dem osv.</a:t>
            </a:r>
          </a:p>
        </p:txBody>
      </p:sp>
      <p:sp>
        <p:nvSpPr>
          <p:cNvPr id="5124" name="Rectangle 4">
            <a:extLst>
              <a:ext uri="{FF2B5EF4-FFF2-40B4-BE49-F238E27FC236}">
                <a16:creationId xmlns:a16="http://schemas.microsoft.com/office/drawing/2014/main" id="{F5C5D19B-DB08-4C81-ABEE-059E9483F3D1}"/>
              </a:ext>
            </a:extLst>
          </p:cNvPr>
          <p:cNvSpPr>
            <a:spLocks noChangeArrowheads="1"/>
          </p:cNvSpPr>
          <p:nvPr/>
        </p:nvSpPr>
        <p:spPr bwMode="auto">
          <a:xfrm>
            <a:off x="6002339" y="2422525"/>
            <a:ext cx="38385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Ensformigt arbejde, fx:</a:t>
            </a:r>
            <a:r>
              <a:rPr lang="da-DK" altLang="da-DK" sz="1600">
                <a:solidFill>
                  <a:srgbClr val="5D6E74"/>
                </a:solidFill>
                <a:latin typeface="Trebuchet MS" panose="020B0603020202020204" pitchFamily="34" charset="0"/>
              </a:rPr>
              <a:t> </a:t>
            </a:r>
            <a:endParaRPr lang="da-DK" altLang="da-DK" sz="1600">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Om man laver den samme bevægelse eller procedure mange gange og i</a:t>
            </a:r>
          </a:p>
          <a:p>
            <a:pPr eaLnBrk="1" hangingPunct="1">
              <a:spcBef>
                <a:spcPct val="20000"/>
              </a:spcBef>
            </a:pPr>
            <a:r>
              <a:rPr lang="da-DK" altLang="da-DK" sz="1400">
                <a:solidFill>
                  <a:srgbClr val="5D6E74"/>
                </a:solidFill>
                <a:latin typeface="Trebuchet MS" panose="020B0603020202020204" pitchFamily="34" charset="0"/>
              </a:rPr>
              <a:t>	lang tid. </a:t>
            </a:r>
            <a:endParaRPr lang="da-DK" altLang="da-DK" sz="800">
              <a:solidFill>
                <a:srgbClr val="5D6E74"/>
              </a:solidFill>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 Det kan have betydning for både det fysiske og psykiske helbred</a:t>
            </a:r>
          </a:p>
        </p:txBody>
      </p:sp>
      <p:sp>
        <p:nvSpPr>
          <p:cNvPr id="5125" name="Rectangle 5">
            <a:extLst>
              <a:ext uri="{FF2B5EF4-FFF2-40B4-BE49-F238E27FC236}">
                <a16:creationId xmlns:a16="http://schemas.microsoft.com/office/drawing/2014/main" id="{20679E86-1A8C-4F91-B811-EE89AD055120}"/>
              </a:ext>
            </a:extLst>
          </p:cNvPr>
          <p:cNvSpPr>
            <a:spLocks noChangeArrowheads="1"/>
          </p:cNvSpPr>
          <p:nvPr/>
        </p:nvSpPr>
        <p:spPr bwMode="auto">
          <a:xfrm>
            <a:off x="2401889" y="4078288"/>
            <a:ext cx="36226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Arbejdsmængde og tidspres, fx:</a:t>
            </a:r>
            <a:r>
              <a:rPr lang="da-DK" altLang="da-DK" sz="1600">
                <a:solidFill>
                  <a:srgbClr val="5D6E74"/>
                </a:solidFill>
                <a:latin typeface="Trebuchet MS" panose="020B0603020202020204" pitchFamily="34" charset="0"/>
              </a:rPr>
              <a:t> </a:t>
            </a:r>
            <a:endParaRPr lang="da-DK" altLang="da-DK" sz="1600">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Om der stilles for store krav til den</a:t>
            </a:r>
          </a:p>
          <a:p>
            <a:pPr eaLnBrk="1" hangingPunct="1">
              <a:spcBef>
                <a:spcPct val="20000"/>
              </a:spcBef>
            </a:pPr>
            <a:r>
              <a:rPr lang="da-DK" altLang="da-DK" sz="1400">
                <a:solidFill>
                  <a:srgbClr val="5D6E74"/>
                </a:solidFill>
                <a:latin typeface="Trebuchet MS" panose="020B0603020202020204" pitchFamily="34" charset="0"/>
              </a:rPr>
              <a:t>	enkelte, så det fører til stress</a:t>
            </a:r>
          </a:p>
        </p:txBody>
      </p:sp>
      <p:sp>
        <p:nvSpPr>
          <p:cNvPr id="5126" name="Rectangle 6">
            <a:extLst>
              <a:ext uri="{FF2B5EF4-FFF2-40B4-BE49-F238E27FC236}">
                <a16:creationId xmlns:a16="http://schemas.microsoft.com/office/drawing/2014/main" id="{7C9A800F-6D3D-40EB-B1A0-D6066E573187}"/>
              </a:ext>
            </a:extLst>
          </p:cNvPr>
          <p:cNvSpPr>
            <a:spLocks noChangeArrowheads="1"/>
          </p:cNvSpPr>
          <p:nvPr/>
        </p:nvSpPr>
        <p:spPr bwMode="auto">
          <a:xfrm>
            <a:off x="6002339" y="4078288"/>
            <a:ext cx="383857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Risiko for ulykker, fx:</a:t>
            </a:r>
            <a:r>
              <a:rPr lang="da-DK" altLang="da-DK" sz="1600">
                <a:latin typeface="Trebuchet MS" panose="020B0603020202020204" pitchFamily="34" charset="0"/>
              </a:rPr>
              <a:t>	</a:t>
            </a:r>
          </a:p>
          <a:p>
            <a:pPr eaLnBrk="1" hangingPunct="1">
              <a:spcBef>
                <a:spcPct val="20000"/>
              </a:spcBef>
              <a:buFontTx/>
              <a:buChar char="•"/>
            </a:pPr>
            <a:r>
              <a:rPr lang="da-DK" altLang="da-DK" sz="1400">
                <a:solidFill>
                  <a:srgbClr val="5D6E74"/>
                </a:solidFill>
                <a:latin typeface="Trebuchet MS" panose="020B0603020202020204" pitchFamily="34" charset="0"/>
              </a:rPr>
              <a:t>Om man har sørget for at forebygge</a:t>
            </a:r>
          </a:p>
          <a:p>
            <a:pPr eaLnBrk="1" hangingPunct="1">
              <a:spcBef>
                <a:spcPct val="20000"/>
              </a:spcBef>
            </a:pPr>
            <a:r>
              <a:rPr lang="da-DK" altLang="da-DK" sz="1400">
                <a:solidFill>
                  <a:srgbClr val="5D6E74"/>
                </a:solidFill>
                <a:latin typeface="Trebuchet MS" panose="020B0603020202020204" pitchFamily="34" charset="0"/>
              </a:rPr>
              <a:t>	alvorlige ulykker og traumatiske</a:t>
            </a:r>
          </a:p>
          <a:p>
            <a:pPr eaLnBrk="1" hangingPunct="1">
              <a:spcBef>
                <a:spcPct val="20000"/>
              </a:spcBef>
            </a:pPr>
            <a:r>
              <a:rPr lang="da-DK" altLang="da-DK" sz="1400">
                <a:solidFill>
                  <a:srgbClr val="5D6E74"/>
                </a:solidFill>
                <a:latin typeface="Trebuchet MS" panose="020B0603020202020204" pitchFamily="34" charset="0"/>
              </a:rPr>
              <a:t>	hændelser så godt som muligt</a:t>
            </a:r>
          </a:p>
          <a:p>
            <a:pPr eaLnBrk="1" hangingPunct="1">
              <a:spcBef>
                <a:spcPct val="20000"/>
              </a:spcBef>
              <a:buFontTx/>
              <a:buChar char="•"/>
            </a:pPr>
            <a:r>
              <a:rPr lang="da-DK" altLang="da-DK" sz="1400">
                <a:solidFill>
                  <a:srgbClr val="5D6E74"/>
                </a:solidFill>
                <a:latin typeface="Trebuchet MS" panose="020B0603020202020204" pitchFamily="34" charset="0"/>
              </a:rPr>
              <a:t>- tidspres er noget af det, der fører til ulykker</a:t>
            </a:r>
          </a:p>
        </p:txBody>
      </p:sp>
      <p:sp>
        <p:nvSpPr>
          <p:cNvPr id="5127" name="Rectangle 7">
            <a:extLst>
              <a:ext uri="{FF2B5EF4-FFF2-40B4-BE49-F238E27FC236}">
                <a16:creationId xmlns:a16="http://schemas.microsoft.com/office/drawing/2014/main" id="{BBD5E438-11A7-4202-B4F4-CB4C18B86F66}"/>
              </a:ext>
            </a:extLst>
          </p:cNvPr>
          <p:cNvSpPr>
            <a:spLocks noChangeArrowheads="1"/>
          </p:cNvSpPr>
          <p:nvPr/>
        </p:nvSpPr>
        <p:spPr bwMode="auto">
          <a:xfrm>
            <a:off x="2401889" y="5229225"/>
            <a:ext cx="36226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Indflydelse, fx:</a:t>
            </a:r>
            <a:r>
              <a:rPr lang="da-DK" altLang="da-DK" sz="1600">
                <a:solidFill>
                  <a:srgbClr val="5D6E74"/>
                </a:solidFill>
                <a:latin typeface="Trebuchet MS" panose="020B0603020202020204" pitchFamily="34" charset="0"/>
              </a:rPr>
              <a:t> </a:t>
            </a:r>
            <a:endParaRPr lang="da-DK" altLang="da-DK" sz="1600">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Om man er med til at bestemme, hvilke opgaver man løser, hvordan man løser dem, og hvem man gør det sammen med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400" b="1" dirty="0">
                <a:solidFill>
                  <a:schemeClr val="accent1"/>
                </a:solidFill>
              </a:rPr>
              <a:t>Arbejdsmiljøloven</a:t>
            </a:r>
          </a:p>
        </p:txBody>
      </p:sp>
      <p:sp>
        <p:nvSpPr>
          <p:cNvPr id="3" name="Pladsholder til indhold 2"/>
          <p:cNvSpPr>
            <a:spLocks noGrp="1"/>
          </p:cNvSpPr>
          <p:nvPr>
            <p:ph idx="1"/>
          </p:nvPr>
        </p:nvSpPr>
        <p:spPr/>
        <p:txBody>
          <a:bodyPr/>
          <a:lstStyle/>
          <a:p>
            <a:pPr algn="ctr" fontAlgn="base"/>
            <a:r>
              <a:rPr lang="da-DK" dirty="0"/>
              <a:t>Arbejdsmiljølovgivningen indeholder regler med krav til arbejdsmiljøet, der skal overholdes i virksomheder og på byggepladser. Målet er at sikre, at arbejdsmiljøet er forsvarligt i alle virksomheder og på alle byggepladser.</a:t>
            </a:r>
          </a:p>
          <a:p>
            <a:pPr fontAlgn="base"/>
            <a:r>
              <a:rPr lang="da-DK" dirty="0"/>
              <a:t>Arbejdsmiljølovgivningen består af arbejdsmiljøloven samt en række bekendtgørelser, der uddyber og præciserer reglerne i loven.</a:t>
            </a:r>
          </a:p>
          <a:p>
            <a:pPr fontAlgn="base"/>
            <a:r>
              <a:rPr lang="da-DK" dirty="0"/>
              <a:t>Reglerne i arbejdsmiljølovgivningen siger noget om målet for arbejdsmiljøindsatsen, men ikke noget om metoderne og midlerne til at opnå målet. Det er altså virksomhedens ansvar at vælge, hvad der skal gøres og gennemføres for at overholde arbejdsmiljølovgivningens regler.</a:t>
            </a:r>
          </a:p>
          <a:p>
            <a:endParaRPr lang="da-DK" dirty="0"/>
          </a:p>
        </p:txBody>
      </p:sp>
      <p:pic>
        <p:nvPicPr>
          <p:cNvPr id="2050" name="Picture 2" descr="Billedresultat for Lov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1672" y="574974"/>
            <a:ext cx="1678291" cy="12570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lledresultat for Lov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2141" y="5493241"/>
            <a:ext cx="2145518" cy="12068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lledresultat for arbejdsmiljøloven 20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7658" y="5427977"/>
            <a:ext cx="2478159" cy="128937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illedresultat for Minister for arbejdsmiljø"/>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0510" y="4881732"/>
            <a:ext cx="3549236" cy="2347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48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1000"/>
                                        <p:tgtEl>
                                          <p:spTgt spid="2052"/>
                                        </p:tgtEl>
                                      </p:cBhvr>
                                    </p:animEffect>
                                    <p:anim calcmode="lin" valueType="num">
                                      <p:cBhvr>
                                        <p:cTn id="23" dur="1000" fill="hold"/>
                                        <p:tgtEl>
                                          <p:spTgt spid="2052"/>
                                        </p:tgtEl>
                                        <p:attrNameLst>
                                          <p:attrName>ppt_x</p:attrName>
                                        </p:attrNameLst>
                                      </p:cBhvr>
                                      <p:tavLst>
                                        <p:tav tm="0">
                                          <p:val>
                                            <p:strVal val="#ppt_x"/>
                                          </p:val>
                                        </p:tav>
                                        <p:tav tm="100000">
                                          <p:val>
                                            <p:strVal val="#ppt_x"/>
                                          </p:val>
                                        </p:tav>
                                      </p:tavLst>
                                    </p:anim>
                                    <p:anim calcmode="lin" valueType="num">
                                      <p:cBhvr>
                                        <p:cTn id="2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054"/>
                                        </p:tgtEl>
                                        <p:attrNameLst>
                                          <p:attrName>style.visibility</p:attrName>
                                        </p:attrNameLst>
                                      </p:cBhvr>
                                      <p:to>
                                        <p:strVal val="visible"/>
                                      </p:to>
                                    </p:set>
                                    <p:animEffect transition="in" filter="fade">
                                      <p:cBhvr>
                                        <p:cTn id="29" dur="1000"/>
                                        <p:tgtEl>
                                          <p:spTgt spid="2054"/>
                                        </p:tgtEl>
                                      </p:cBhvr>
                                    </p:animEffect>
                                    <p:anim calcmode="lin" valueType="num">
                                      <p:cBhvr>
                                        <p:cTn id="30" dur="1000" fill="hold"/>
                                        <p:tgtEl>
                                          <p:spTgt spid="2054"/>
                                        </p:tgtEl>
                                        <p:attrNameLst>
                                          <p:attrName>ppt_x</p:attrName>
                                        </p:attrNameLst>
                                      </p:cBhvr>
                                      <p:tavLst>
                                        <p:tav tm="0">
                                          <p:val>
                                            <p:strVal val="#ppt_x"/>
                                          </p:val>
                                        </p:tav>
                                        <p:tav tm="100000">
                                          <p:val>
                                            <p:strVal val="#ppt_x"/>
                                          </p:val>
                                        </p:tav>
                                      </p:tavLst>
                                    </p:anim>
                                    <p:anim calcmode="lin" valueType="num">
                                      <p:cBhvr>
                                        <p:cTn id="31"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58"/>
                                        </p:tgtEl>
                                        <p:attrNameLst>
                                          <p:attrName>style.visibility</p:attrName>
                                        </p:attrNameLst>
                                      </p:cBhvr>
                                      <p:to>
                                        <p:strVal val="visible"/>
                                      </p:to>
                                    </p:set>
                                    <p:animEffect transition="in" filter="fade">
                                      <p:cBhvr>
                                        <p:cTn id="36" dur="1000"/>
                                        <p:tgtEl>
                                          <p:spTgt spid="2058"/>
                                        </p:tgtEl>
                                      </p:cBhvr>
                                    </p:animEffect>
                                    <p:anim calcmode="lin" valueType="num">
                                      <p:cBhvr>
                                        <p:cTn id="37" dur="1000" fill="hold"/>
                                        <p:tgtEl>
                                          <p:spTgt spid="2058"/>
                                        </p:tgtEl>
                                        <p:attrNameLst>
                                          <p:attrName>ppt_x</p:attrName>
                                        </p:attrNameLst>
                                      </p:cBhvr>
                                      <p:tavLst>
                                        <p:tav tm="0">
                                          <p:val>
                                            <p:strVal val="#ppt_x"/>
                                          </p:val>
                                        </p:tav>
                                        <p:tav tm="100000">
                                          <p:val>
                                            <p:strVal val="#ppt_x"/>
                                          </p:val>
                                        </p:tav>
                                      </p:tavLst>
                                    </p:anim>
                                    <p:anim calcmode="lin" valueType="num">
                                      <p:cBhvr>
                                        <p:cTn id="38" dur="1000" fill="hold"/>
                                        <p:tgtEl>
                                          <p:spTgt spid="205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fade">
                                      <p:cBhvr>
                                        <p:cTn id="43" dur="1000"/>
                                        <p:tgtEl>
                                          <p:spTgt spid="2050"/>
                                        </p:tgtEl>
                                      </p:cBhvr>
                                    </p:animEffect>
                                    <p:anim calcmode="lin" valueType="num">
                                      <p:cBhvr>
                                        <p:cTn id="44" dur="1000" fill="hold"/>
                                        <p:tgtEl>
                                          <p:spTgt spid="2050"/>
                                        </p:tgtEl>
                                        <p:attrNameLst>
                                          <p:attrName>ppt_x</p:attrName>
                                        </p:attrNameLst>
                                      </p:cBhvr>
                                      <p:tavLst>
                                        <p:tav tm="0">
                                          <p:val>
                                            <p:strVal val="#ppt_x"/>
                                          </p:val>
                                        </p:tav>
                                        <p:tav tm="100000">
                                          <p:val>
                                            <p:strVal val="#ppt_x"/>
                                          </p:val>
                                        </p:tav>
                                      </p:tavLst>
                                    </p:anim>
                                    <p:anim calcmode="lin" valueType="num">
                                      <p:cBhvr>
                                        <p:cTn id="4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B663070-3A07-4412-AC0C-5E77FD7ADA3A}"/>
              </a:ext>
            </a:extLst>
          </p:cNvPr>
          <p:cNvSpPr>
            <a:spLocks noGrp="1" noChangeArrowheads="1"/>
          </p:cNvSpPr>
          <p:nvPr>
            <p:ph type="title"/>
          </p:nvPr>
        </p:nvSpPr>
        <p:spPr>
          <a:xfrm>
            <a:off x="2403476" y="1628776"/>
            <a:ext cx="7724775" cy="576263"/>
          </a:xfrm>
        </p:spPr>
        <p:txBody>
          <a:bodyPr/>
          <a:lstStyle/>
          <a:p>
            <a:pPr algn="l" eaLnBrk="1" hangingPunct="1"/>
            <a:r>
              <a:rPr lang="da-DK" altLang="da-DK" sz="3000">
                <a:solidFill>
                  <a:srgbClr val="5D6E74"/>
                </a:solidFill>
                <a:latin typeface="Trebuchet MS" panose="020B0603020202020204" pitchFamily="34" charset="0"/>
              </a:rPr>
              <a:t>3.</a:t>
            </a:r>
            <a:r>
              <a:rPr lang="da-DK" altLang="da-DK" sz="3000" b="1">
                <a:solidFill>
                  <a:srgbClr val="5D6E74"/>
                </a:solidFill>
                <a:latin typeface="Trebuchet MS" panose="020B0603020202020204" pitchFamily="34" charset="0"/>
              </a:rPr>
              <a:t> Fysiske forhold </a:t>
            </a:r>
            <a:r>
              <a:rPr lang="da-DK" altLang="da-DK" sz="3000">
                <a:solidFill>
                  <a:srgbClr val="5D6E74"/>
                </a:solidFill>
                <a:latin typeface="Trebuchet MS" panose="020B0603020202020204" pitchFamily="34" charset="0"/>
              </a:rPr>
              <a:t>- Handler om:</a:t>
            </a:r>
          </a:p>
        </p:txBody>
      </p:sp>
      <p:sp>
        <p:nvSpPr>
          <p:cNvPr id="6147" name="Rectangle 3">
            <a:extLst>
              <a:ext uri="{FF2B5EF4-FFF2-40B4-BE49-F238E27FC236}">
                <a16:creationId xmlns:a16="http://schemas.microsoft.com/office/drawing/2014/main" id="{D58849F4-EBB2-4547-84EA-D0193EC726EA}"/>
              </a:ext>
            </a:extLst>
          </p:cNvPr>
          <p:cNvSpPr>
            <a:spLocks noChangeArrowheads="1"/>
          </p:cNvSpPr>
          <p:nvPr/>
        </p:nvSpPr>
        <p:spPr bwMode="auto">
          <a:xfrm>
            <a:off x="2401889" y="2349500"/>
            <a:ext cx="36226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Tekniske hjælpemidler, fx:</a:t>
            </a:r>
            <a:r>
              <a:rPr lang="da-DK" altLang="da-DK" sz="1600">
                <a:solidFill>
                  <a:srgbClr val="5D6E74"/>
                </a:solidFill>
                <a:latin typeface="Trebuchet MS" panose="020B0603020202020204" pitchFamily="34" charset="0"/>
              </a:rPr>
              <a:t> </a:t>
            </a:r>
            <a:r>
              <a:rPr lang="da-DK" altLang="da-DK" sz="1600">
                <a:latin typeface="Trebuchet MS" panose="020B0603020202020204" pitchFamily="34" charset="0"/>
              </a:rPr>
              <a:t>	</a:t>
            </a:r>
          </a:p>
          <a:p>
            <a:pPr eaLnBrk="1" hangingPunct="1">
              <a:spcBef>
                <a:spcPct val="20000"/>
              </a:spcBef>
              <a:buFontTx/>
              <a:buChar char="•"/>
            </a:pPr>
            <a:r>
              <a:rPr lang="da-DK" altLang="da-DK" sz="1400">
                <a:solidFill>
                  <a:srgbClr val="5D6E74"/>
                </a:solidFill>
                <a:latin typeface="Trebuchet MS" panose="020B0603020202020204" pitchFamily="34" charset="0"/>
              </a:rPr>
              <a:t>Om man arbejder ved en maskine, der støjer meget</a:t>
            </a:r>
          </a:p>
          <a:p>
            <a:pPr eaLnBrk="1" hangingPunct="1">
              <a:spcBef>
                <a:spcPct val="20000"/>
              </a:spcBef>
            </a:pPr>
            <a:endParaRPr lang="da-DK" altLang="da-DK" sz="800">
              <a:solidFill>
                <a:srgbClr val="5D6E74"/>
              </a:solidFill>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Om det er muligt at tale med sine kolleger, mens man arbejder </a:t>
            </a:r>
          </a:p>
          <a:p>
            <a:pPr eaLnBrk="1" hangingPunct="1">
              <a:spcBef>
                <a:spcPct val="20000"/>
              </a:spcBef>
            </a:pPr>
            <a:endParaRPr lang="da-DK" altLang="da-DK" sz="800">
              <a:solidFill>
                <a:srgbClr val="5D6E74"/>
              </a:solidFill>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 Støj kan i sig selv være en stressfaktor</a:t>
            </a:r>
          </a:p>
          <a:p>
            <a:pPr eaLnBrk="1" hangingPunct="1">
              <a:spcBef>
                <a:spcPct val="20000"/>
              </a:spcBef>
            </a:pPr>
            <a:endParaRPr lang="da-DK" altLang="da-DK" sz="800">
              <a:solidFill>
                <a:srgbClr val="5D6E74"/>
              </a:solidFill>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Om at nogle maskiner bestemmer tempoet for, hvor hurtigt man skal arbejde, fx ved asfaltarbejde</a:t>
            </a:r>
          </a:p>
          <a:p>
            <a:pPr eaLnBrk="1" hangingPunct="1">
              <a:spcBef>
                <a:spcPct val="20000"/>
              </a:spcBef>
              <a:buFontTx/>
              <a:buChar char="•"/>
            </a:pPr>
            <a:endParaRPr lang="da-DK" altLang="da-DK" sz="1400">
              <a:solidFill>
                <a:srgbClr val="5D6E74"/>
              </a:solidFill>
              <a:latin typeface="Trebuchet MS" panose="020B0603020202020204" pitchFamily="34" charset="0"/>
            </a:endParaRPr>
          </a:p>
        </p:txBody>
      </p:sp>
      <p:sp>
        <p:nvSpPr>
          <p:cNvPr id="6148" name="Rectangle 4">
            <a:extLst>
              <a:ext uri="{FF2B5EF4-FFF2-40B4-BE49-F238E27FC236}">
                <a16:creationId xmlns:a16="http://schemas.microsoft.com/office/drawing/2014/main" id="{C9DDFB82-73B6-4598-95E6-B1D005A3C050}"/>
              </a:ext>
            </a:extLst>
          </p:cNvPr>
          <p:cNvSpPr>
            <a:spLocks noChangeArrowheads="1"/>
          </p:cNvSpPr>
          <p:nvPr/>
        </p:nvSpPr>
        <p:spPr bwMode="auto">
          <a:xfrm>
            <a:off x="6002339" y="2349500"/>
            <a:ext cx="38385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Temperatur og lys, fx:</a:t>
            </a:r>
            <a:r>
              <a:rPr lang="da-DK" altLang="da-DK" sz="1600">
                <a:solidFill>
                  <a:srgbClr val="5D6E74"/>
                </a:solidFill>
                <a:latin typeface="Trebuchet MS" panose="020B0603020202020204" pitchFamily="34" charset="0"/>
              </a:rPr>
              <a:t> </a:t>
            </a:r>
            <a:endParaRPr lang="da-DK" altLang="da-DK" sz="1600">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Om det er meget varmt eller koldt, så man måske ikke når så meget, eller arbejdet bliver ekstra tungt </a:t>
            </a:r>
          </a:p>
          <a:p>
            <a:pPr eaLnBrk="1" hangingPunct="1">
              <a:spcBef>
                <a:spcPct val="20000"/>
              </a:spcBef>
              <a:buFontTx/>
              <a:buChar char="•"/>
            </a:pPr>
            <a:endParaRPr lang="da-DK" altLang="da-DK" sz="800">
              <a:solidFill>
                <a:srgbClr val="5D6E74"/>
              </a:solidFill>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Om der er træk, der giver  muskelspændinger og hovedpine</a:t>
            </a:r>
          </a:p>
          <a:p>
            <a:pPr eaLnBrk="1" hangingPunct="1">
              <a:spcBef>
                <a:spcPct val="20000"/>
              </a:spcBef>
              <a:buFontTx/>
              <a:buChar char="•"/>
            </a:pPr>
            <a:endParaRPr lang="da-DK" altLang="da-DK" sz="800">
              <a:solidFill>
                <a:srgbClr val="5D6E74"/>
              </a:solidFill>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Om der er tilstrækkeligt belysning til arbejdet udenfor i vintermånederne</a:t>
            </a:r>
          </a:p>
          <a:p>
            <a:pPr eaLnBrk="1" hangingPunct="1">
              <a:spcBef>
                <a:spcPct val="20000"/>
              </a:spcBef>
              <a:buFontTx/>
              <a:buChar char="•"/>
            </a:pPr>
            <a:endParaRPr lang="da-DK" altLang="da-DK" sz="1400">
              <a:solidFill>
                <a:srgbClr val="5D6E74"/>
              </a:solidFill>
              <a:latin typeface="Trebuchet MS" panose="020B0603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CA546A5-E59E-4699-9FDF-D584D3AA9E01}"/>
              </a:ext>
            </a:extLst>
          </p:cNvPr>
          <p:cNvSpPr>
            <a:spLocks noGrp="1" noChangeArrowheads="1"/>
          </p:cNvSpPr>
          <p:nvPr>
            <p:ph type="title"/>
          </p:nvPr>
        </p:nvSpPr>
        <p:spPr>
          <a:xfrm>
            <a:off x="2403475" y="1484313"/>
            <a:ext cx="7869238" cy="1008062"/>
          </a:xfrm>
        </p:spPr>
        <p:txBody>
          <a:bodyPr/>
          <a:lstStyle/>
          <a:p>
            <a:pPr algn="l" eaLnBrk="1" hangingPunct="1"/>
            <a:r>
              <a:rPr lang="da-DK" altLang="da-DK" sz="3000" b="1">
                <a:solidFill>
                  <a:srgbClr val="5D6E74"/>
                </a:solidFill>
                <a:latin typeface="Trebuchet MS" panose="020B0603020202020204" pitchFamily="34" charset="0"/>
              </a:rPr>
              <a:t>Symptomer på dårligt psykisk arbejdsmiljø</a:t>
            </a:r>
          </a:p>
        </p:txBody>
      </p:sp>
      <p:sp>
        <p:nvSpPr>
          <p:cNvPr id="7171" name="Rectangle 3">
            <a:extLst>
              <a:ext uri="{FF2B5EF4-FFF2-40B4-BE49-F238E27FC236}">
                <a16:creationId xmlns:a16="http://schemas.microsoft.com/office/drawing/2014/main" id="{56ADFF00-02BC-4131-8374-FD0BADBE0BFE}"/>
              </a:ext>
            </a:extLst>
          </p:cNvPr>
          <p:cNvSpPr>
            <a:spLocks noGrp="1" noChangeArrowheads="1"/>
          </p:cNvSpPr>
          <p:nvPr>
            <p:ph type="body" idx="1"/>
          </p:nvPr>
        </p:nvSpPr>
        <p:spPr>
          <a:xfrm>
            <a:off x="2401888" y="2708276"/>
            <a:ext cx="7797800" cy="2663825"/>
          </a:xfrm>
        </p:spPr>
        <p:txBody>
          <a:bodyPr>
            <a:normAutofit fontScale="92500" lnSpcReduction="10000"/>
          </a:bodyPr>
          <a:lstStyle/>
          <a:p>
            <a:pPr marL="609600" indent="-609600">
              <a:lnSpc>
                <a:spcPct val="80000"/>
              </a:lnSpc>
              <a:buNone/>
            </a:pPr>
            <a:r>
              <a:rPr lang="da-DK" altLang="da-DK" sz="1600">
                <a:solidFill>
                  <a:srgbClr val="5D6E74"/>
                </a:solidFill>
                <a:latin typeface="Trebuchet MS" panose="020B0603020202020204" pitchFamily="34" charset="0"/>
              </a:rPr>
              <a:t>Hvis det psykiske arbejdsmiljø er dårligt, kommer det til udtryk </a:t>
            </a:r>
          </a:p>
          <a:p>
            <a:pPr marL="609600" indent="-609600">
              <a:lnSpc>
                <a:spcPct val="80000"/>
              </a:lnSpc>
              <a:buNone/>
            </a:pPr>
            <a:r>
              <a:rPr lang="da-DK" altLang="da-DK" sz="1600">
                <a:solidFill>
                  <a:srgbClr val="5D6E74"/>
                </a:solidFill>
                <a:latin typeface="Trebuchet MS" panose="020B0603020202020204" pitchFamily="34" charset="0"/>
              </a:rPr>
              <a:t>ved forskellige tegn eller </a:t>
            </a:r>
            <a:r>
              <a:rPr lang="da-DK" altLang="da-DK" sz="1600" b="1">
                <a:solidFill>
                  <a:srgbClr val="5D6E74"/>
                </a:solidFill>
                <a:latin typeface="Trebuchet MS" panose="020B0603020202020204" pitchFamily="34" charset="0"/>
              </a:rPr>
              <a:t>symptomer</a:t>
            </a:r>
            <a:endParaRPr lang="da-DK" altLang="da-DK" sz="1600">
              <a:solidFill>
                <a:srgbClr val="5D6E74"/>
              </a:solidFill>
              <a:latin typeface="Trebuchet MS" panose="020B0603020202020204" pitchFamily="34" charset="0"/>
            </a:endParaRPr>
          </a:p>
          <a:p>
            <a:pPr marL="609600" indent="-609600">
              <a:lnSpc>
                <a:spcPct val="80000"/>
              </a:lnSpc>
              <a:buNone/>
            </a:pPr>
            <a:endParaRPr lang="da-DK" altLang="da-DK" sz="1600">
              <a:solidFill>
                <a:srgbClr val="5D6E74"/>
              </a:solidFill>
              <a:latin typeface="Trebuchet MS" panose="020B0603020202020204" pitchFamily="34" charset="0"/>
            </a:endParaRPr>
          </a:p>
          <a:p>
            <a:pPr marL="609600" indent="-609600">
              <a:lnSpc>
                <a:spcPct val="80000"/>
              </a:lnSpc>
              <a:buNone/>
            </a:pPr>
            <a:r>
              <a:rPr lang="da-DK" altLang="da-DK" sz="1600">
                <a:solidFill>
                  <a:srgbClr val="5D6E74"/>
                </a:solidFill>
                <a:latin typeface="Trebuchet MS" panose="020B0603020202020204" pitchFamily="34" charset="0"/>
              </a:rPr>
              <a:t>Overordnet kan man se disse symptomer på </a:t>
            </a:r>
            <a:r>
              <a:rPr lang="da-DK" altLang="da-DK" sz="1600" b="1">
                <a:solidFill>
                  <a:srgbClr val="5D6E74"/>
                </a:solidFill>
                <a:latin typeface="Trebuchet MS" panose="020B0603020202020204" pitchFamily="34" charset="0"/>
              </a:rPr>
              <a:t>tre niveauer</a:t>
            </a:r>
            <a:r>
              <a:rPr lang="da-DK" altLang="da-DK" sz="1600">
                <a:solidFill>
                  <a:srgbClr val="5D6E74"/>
                </a:solidFill>
                <a:latin typeface="Trebuchet MS" panose="020B0603020202020204" pitchFamily="34" charset="0"/>
              </a:rPr>
              <a:t>: </a:t>
            </a:r>
          </a:p>
          <a:p>
            <a:pPr marL="609600" indent="-609600">
              <a:lnSpc>
                <a:spcPct val="80000"/>
              </a:lnSpc>
              <a:buNone/>
            </a:pPr>
            <a:endParaRPr lang="da-DK" altLang="da-DK" sz="1200">
              <a:solidFill>
                <a:srgbClr val="5D6E74"/>
              </a:solidFill>
              <a:latin typeface="Trebuchet MS" panose="020B0603020202020204" pitchFamily="34" charset="0"/>
            </a:endParaRPr>
          </a:p>
          <a:p>
            <a:pPr marL="609600" indent="-609600">
              <a:lnSpc>
                <a:spcPct val="80000"/>
              </a:lnSpc>
              <a:buFontTx/>
              <a:buAutoNum type="arabicPeriod"/>
            </a:pPr>
            <a:r>
              <a:rPr lang="da-DK" altLang="da-DK" sz="1600">
                <a:solidFill>
                  <a:srgbClr val="5D6E74"/>
                </a:solidFill>
                <a:latin typeface="Trebuchet MS" panose="020B0603020202020204" pitchFamily="34" charset="0"/>
              </a:rPr>
              <a:t>Hos </a:t>
            </a:r>
            <a:r>
              <a:rPr lang="da-DK" altLang="da-DK" sz="1600" b="1">
                <a:solidFill>
                  <a:srgbClr val="5D6E74"/>
                </a:solidFill>
                <a:latin typeface="Trebuchet MS" panose="020B0603020202020204" pitchFamily="34" charset="0"/>
              </a:rPr>
              <a:t>den enkelte</a:t>
            </a:r>
            <a:r>
              <a:rPr lang="da-DK" altLang="da-DK" sz="1600">
                <a:solidFill>
                  <a:srgbClr val="5D6E74"/>
                </a:solidFill>
                <a:latin typeface="Trebuchet MS" panose="020B0603020202020204" pitchFamily="34" charset="0"/>
              </a:rPr>
              <a:t> medarbejder</a:t>
            </a:r>
          </a:p>
          <a:p>
            <a:pPr marL="609600" indent="-609600">
              <a:lnSpc>
                <a:spcPct val="80000"/>
              </a:lnSpc>
              <a:buFontTx/>
              <a:buAutoNum type="arabicPeriod"/>
            </a:pPr>
            <a:endParaRPr lang="da-DK" altLang="da-DK" sz="800">
              <a:solidFill>
                <a:srgbClr val="5D6E74"/>
              </a:solidFill>
              <a:latin typeface="Trebuchet MS" panose="020B0603020202020204" pitchFamily="34" charset="0"/>
            </a:endParaRPr>
          </a:p>
          <a:p>
            <a:pPr marL="609600" indent="-609600">
              <a:lnSpc>
                <a:spcPct val="80000"/>
              </a:lnSpc>
              <a:buFontTx/>
              <a:buAutoNum type="arabicPeriod"/>
            </a:pPr>
            <a:r>
              <a:rPr lang="da-DK" altLang="da-DK" sz="1600">
                <a:solidFill>
                  <a:srgbClr val="5D6E74"/>
                </a:solidFill>
                <a:latin typeface="Trebuchet MS" panose="020B0603020202020204" pitchFamily="34" charset="0"/>
              </a:rPr>
              <a:t>I </a:t>
            </a:r>
            <a:r>
              <a:rPr lang="da-DK" altLang="da-DK" sz="1600" b="1">
                <a:solidFill>
                  <a:srgbClr val="5D6E74"/>
                </a:solidFill>
                <a:latin typeface="Trebuchet MS" panose="020B0603020202020204" pitchFamily="34" charset="0"/>
              </a:rPr>
              <a:t>gruppen</a:t>
            </a:r>
            <a:r>
              <a:rPr lang="da-DK" altLang="da-DK" sz="1600">
                <a:solidFill>
                  <a:srgbClr val="5D6E74"/>
                </a:solidFill>
                <a:latin typeface="Trebuchet MS" panose="020B0603020202020204" pitchFamily="34" charset="0"/>
              </a:rPr>
              <a:t>, det vil sige for en afdeling eller et sjak</a:t>
            </a:r>
          </a:p>
          <a:p>
            <a:pPr marL="609600" indent="-609600">
              <a:lnSpc>
                <a:spcPct val="80000"/>
              </a:lnSpc>
              <a:buFontTx/>
              <a:buAutoNum type="arabicPeriod"/>
            </a:pPr>
            <a:endParaRPr lang="da-DK" altLang="da-DK" sz="800">
              <a:solidFill>
                <a:srgbClr val="5D6E74"/>
              </a:solidFill>
              <a:latin typeface="Trebuchet MS" panose="020B0603020202020204" pitchFamily="34" charset="0"/>
            </a:endParaRPr>
          </a:p>
          <a:p>
            <a:pPr marL="609600" indent="-609600">
              <a:lnSpc>
                <a:spcPct val="80000"/>
              </a:lnSpc>
              <a:buFontTx/>
              <a:buAutoNum type="arabicPeriod"/>
            </a:pPr>
            <a:r>
              <a:rPr lang="da-DK" altLang="da-DK" sz="1600">
                <a:solidFill>
                  <a:srgbClr val="5D6E74"/>
                </a:solidFill>
                <a:latin typeface="Trebuchet MS" panose="020B0603020202020204" pitchFamily="34" charset="0"/>
              </a:rPr>
              <a:t>I </a:t>
            </a:r>
            <a:r>
              <a:rPr lang="da-DK" altLang="da-DK" sz="1600" b="1">
                <a:solidFill>
                  <a:srgbClr val="5D6E74"/>
                </a:solidFill>
                <a:latin typeface="Trebuchet MS" panose="020B0603020202020204" pitchFamily="34" charset="0"/>
              </a:rPr>
              <a:t>virksomheden</a:t>
            </a:r>
            <a:r>
              <a:rPr lang="da-DK" altLang="da-DK" sz="1600">
                <a:solidFill>
                  <a:srgbClr val="5D6E74"/>
                </a:solidFill>
                <a:latin typeface="Trebuchet MS" panose="020B0603020202020204" pitchFamily="34" charset="0"/>
              </a:rPr>
              <a:t> som helhed</a:t>
            </a:r>
          </a:p>
          <a:p>
            <a:pPr marL="609600" indent="-609600">
              <a:lnSpc>
                <a:spcPct val="80000"/>
              </a:lnSpc>
              <a:buFontTx/>
              <a:buAutoNum type="arabicPeriod"/>
            </a:pPr>
            <a:endParaRPr lang="da-DK" altLang="da-DK" sz="1600">
              <a:solidFill>
                <a:srgbClr val="5D6E74"/>
              </a:solidFill>
              <a:latin typeface="Trebuchet MS" panose="020B0603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BEF21CF-98E4-44EF-8661-770B03124610}"/>
              </a:ext>
            </a:extLst>
          </p:cNvPr>
          <p:cNvSpPr>
            <a:spLocks noGrp="1" noChangeArrowheads="1"/>
          </p:cNvSpPr>
          <p:nvPr>
            <p:ph type="title"/>
          </p:nvPr>
        </p:nvSpPr>
        <p:spPr>
          <a:xfrm>
            <a:off x="2403475" y="1484313"/>
            <a:ext cx="7869238" cy="1008062"/>
          </a:xfrm>
        </p:spPr>
        <p:txBody>
          <a:bodyPr/>
          <a:lstStyle/>
          <a:p>
            <a:pPr algn="l" eaLnBrk="1" hangingPunct="1"/>
            <a:r>
              <a:rPr lang="da-DK" altLang="da-DK" sz="3000" b="1">
                <a:solidFill>
                  <a:srgbClr val="5D6E74"/>
                </a:solidFill>
                <a:latin typeface="Trebuchet MS" panose="020B0603020202020204" pitchFamily="34" charset="0"/>
              </a:rPr>
              <a:t>Symptomer hos den enkelte</a:t>
            </a:r>
          </a:p>
        </p:txBody>
      </p:sp>
      <p:sp>
        <p:nvSpPr>
          <p:cNvPr id="8195" name="Rectangle 3">
            <a:extLst>
              <a:ext uri="{FF2B5EF4-FFF2-40B4-BE49-F238E27FC236}">
                <a16:creationId xmlns:a16="http://schemas.microsoft.com/office/drawing/2014/main" id="{4072CC10-ECB4-4AC6-AAC3-E2E92053E643}"/>
              </a:ext>
            </a:extLst>
          </p:cNvPr>
          <p:cNvSpPr>
            <a:spLocks noGrp="1" noChangeArrowheads="1"/>
          </p:cNvSpPr>
          <p:nvPr>
            <p:ph type="body" idx="1"/>
          </p:nvPr>
        </p:nvSpPr>
        <p:spPr>
          <a:xfrm>
            <a:off x="2401888" y="2708276"/>
            <a:ext cx="7797800" cy="2663825"/>
          </a:xfrm>
        </p:spPr>
        <p:txBody>
          <a:bodyPr>
            <a:normAutofit fontScale="47500" lnSpcReduction="20000"/>
          </a:bodyPr>
          <a:lstStyle/>
          <a:p>
            <a:pPr marL="609600" indent="-609600">
              <a:lnSpc>
                <a:spcPct val="80000"/>
              </a:lnSpc>
              <a:buNone/>
            </a:pPr>
            <a:r>
              <a:rPr lang="da-DK" altLang="da-DK" sz="1600">
                <a:solidFill>
                  <a:srgbClr val="5D6E74"/>
                </a:solidFill>
                <a:latin typeface="Trebuchet MS" panose="020B0603020202020204" pitchFamily="34" charset="0"/>
              </a:rPr>
              <a:t>For </a:t>
            </a:r>
            <a:r>
              <a:rPr lang="da-DK" altLang="da-DK" sz="1600" b="1">
                <a:solidFill>
                  <a:srgbClr val="5D6E74"/>
                </a:solidFill>
                <a:latin typeface="Trebuchet MS" panose="020B0603020202020204" pitchFamily="34" charset="0"/>
              </a:rPr>
              <a:t>den enkelte medarbejder</a:t>
            </a:r>
            <a:r>
              <a:rPr lang="da-DK" altLang="da-DK" sz="1600">
                <a:solidFill>
                  <a:srgbClr val="5D6E74"/>
                </a:solidFill>
                <a:latin typeface="Trebuchet MS" panose="020B0603020202020204" pitchFamily="34" charset="0"/>
              </a:rPr>
              <a:t> </a:t>
            </a:r>
          </a:p>
          <a:p>
            <a:pPr marL="609600" indent="-609600">
              <a:lnSpc>
                <a:spcPct val="80000"/>
              </a:lnSpc>
              <a:buNone/>
            </a:pPr>
            <a:r>
              <a:rPr lang="da-DK" altLang="da-DK" sz="1600">
                <a:solidFill>
                  <a:srgbClr val="5D6E74"/>
                </a:solidFill>
                <a:latin typeface="Trebuchet MS" panose="020B0603020202020204" pitchFamily="34" charset="0"/>
              </a:rPr>
              <a:t>kan symptomerne på et dårligt psykisk arbejdsmiljø være:</a:t>
            </a:r>
          </a:p>
          <a:p>
            <a:pPr marL="609600" indent="-609600">
              <a:lnSpc>
                <a:spcPct val="80000"/>
              </a:lnSpc>
              <a:buNone/>
            </a:pPr>
            <a:endParaRPr lang="da-DK" altLang="da-DK" sz="16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Manglende motivation og engagement</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Irritation/lav tolerancetærskel</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Misbrug</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Stress</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Smerter: Hoved-/mavepine</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Svigtende arbejdspræstation</a:t>
            </a:r>
          </a:p>
          <a:p>
            <a:pPr marL="609600" indent="-609600">
              <a:lnSpc>
                <a:spcPct val="80000"/>
              </a:lnSpc>
              <a:buFontTx/>
              <a:buAutoNum type="arabicPeriod"/>
            </a:pPr>
            <a:endParaRPr lang="da-DK" altLang="da-DK" sz="1600">
              <a:solidFill>
                <a:srgbClr val="5D6E74"/>
              </a:solidFill>
              <a:latin typeface="Trebuchet MS" panose="020B0603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666B7CB-99C2-4431-B4D9-2D364D3C9B84}"/>
              </a:ext>
            </a:extLst>
          </p:cNvPr>
          <p:cNvSpPr>
            <a:spLocks noGrp="1" noChangeArrowheads="1"/>
          </p:cNvSpPr>
          <p:nvPr>
            <p:ph type="title"/>
          </p:nvPr>
        </p:nvSpPr>
        <p:spPr>
          <a:xfrm>
            <a:off x="2403475" y="1484313"/>
            <a:ext cx="7869238" cy="1008062"/>
          </a:xfrm>
        </p:spPr>
        <p:txBody>
          <a:bodyPr/>
          <a:lstStyle/>
          <a:p>
            <a:pPr algn="l" eaLnBrk="1" hangingPunct="1"/>
            <a:r>
              <a:rPr lang="da-DK" altLang="da-DK" sz="3000" b="1">
                <a:solidFill>
                  <a:srgbClr val="5D6E74"/>
                </a:solidFill>
                <a:latin typeface="Trebuchet MS" panose="020B0603020202020204" pitchFamily="34" charset="0"/>
              </a:rPr>
              <a:t>Symptomer i gruppen</a:t>
            </a:r>
          </a:p>
        </p:txBody>
      </p:sp>
      <p:sp>
        <p:nvSpPr>
          <p:cNvPr id="9219" name="Rectangle 3">
            <a:extLst>
              <a:ext uri="{FF2B5EF4-FFF2-40B4-BE49-F238E27FC236}">
                <a16:creationId xmlns:a16="http://schemas.microsoft.com/office/drawing/2014/main" id="{12ECA3EA-4066-437C-BFD9-9F07305D77C4}"/>
              </a:ext>
            </a:extLst>
          </p:cNvPr>
          <p:cNvSpPr>
            <a:spLocks noGrp="1" noChangeArrowheads="1"/>
          </p:cNvSpPr>
          <p:nvPr>
            <p:ph type="body" idx="1"/>
          </p:nvPr>
        </p:nvSpPr>
        <p:spPr>
          <a:xfrm>
            <a:off x="2401888" y="2708276"/>
            <a:ext cx="7797800" cy="2663825"/>
          </a:xfrm>
        </p:spPr>
        <p:txBody>
          <a:bodyPr>
            <a:normAutofit fontScale="77500" lnSpcReduction="20000"/>
          </a:bodyPr>
          <a:lstStyle/>
          <a:p>
            <a:pPr marL="609600" indent="-609600">
              <a:lnSpc>
                <a:spcPct val="80000"/>
              </a:lnSpc>
              <a:buNone/>
            </a:pPr>
            <a:r>
              <a:rPr lang="da-DK" altLang="da-DK" sz="1600">
                <a:solidFill>
                  <a:srgbClr val="5D6E74"/>
                </a:solidFill>
                <a:latin typeface="Trebuchet MS" panose="020B0603020202020204" pitchFamily="34" charset="0"/>
              </a:rPr>
              <a:t>For </a:t>
            </a:r>
            <a:r>
              <a:rPr lang="da-DK" altLang="da-DK" sz="1600" b="1">
                <a:solidFill>
                  <a:srgbClr val="5D6E74"/>
                </a:solidFill>
                <a:latin typeface="Trebuchet MS" panose="020B0603020202020204" pitchFamily="34" charset="0"/>
              </a:rPr>
              <a:t>arbejdsgruppen</a:t>
            </a:r>
            <a:r>
              <a:rPr lang="da-DK" altLang="da-DK" sz="1600">
                <a:solidFill>
                  <a:srgbClr val="5D6E74"/>
                </a:solidFill>
                <a:latin typeface="Trebuchet MS" panose="020B0603020202020204" pitchFamily="34" charset="0"/>
              </a:rPr>
              <a:t> </a:t>
            </a:r>
          </a:p>
          <a:p>
            <a:pPr marL="609600" indent="-609600">
              <a:lnSpc>
                <a:spcPct val="80000"/>
              </a:lnSpc>
              <a:buNone/>
            </a:pPr>
            <a:r>
              <a:rPr lang="da-DK" altLang="da-DK" sz="1600">
                <a:solidFill>
                  <a:srgbClr val="5D6E74"/>
                </a:solidFill>
                <a:latin typeface="Trebuchet MS" panose="020B0603020202020204" pitchFamily="34" charset="0"/>
              </a:rPr>
              <a:t>kan symptomerne på et dårligt psykisk arbejdsmiljø være:</a:t>
            </a:r>
          </a:p>
          <a:p>
            <a:pPr marL="609600" indent="-609600">
              <a:lnSpc>
                <a:spcPct val="80000"/>
              </a:lnSpc>
              <a:buNone/>
            </a:pPr>
            <a:endParaRPr lang="da-DK" altLang="da-DK" sz="16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Samarbejdsvanskeligheder</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Konflikter</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Mobning</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Magtkampe/klikedannelse</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Utryghed</a:t>
            </a:r>
          </a:p>
          <a:p>
            <a:pPr marL="609600" indent="-609600">
              <a:lnSpc>
                <a:spcPct val="80000"/>
              </a:lnSpc>
              <a:buFontTx/>
              <a:buAutoNum type="arabicPeriod"/>
            </a:pPr>
            <a:endParaRPr lang="da-DK" altLang="da-DK" sz="1600">
              <a:solidFill>
                <a:srgbClr val="5D6E74"/>
              </a:solidFill>
              <a:latin typeface="Trebuchet MS" panose="020B0603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5670BDE-FF09-4C38-AA00-D2BC74C99E94}"/>
              </a:ext>
            </a:extLst>
          </p:cNvPr>
          <p:cNvSpPr>
            <a:spLocks noGrp="1" noChangeArrowheads="1"/>
          </p:cNvSpPr>
          <p:nvPr>
            <p:ph type="title"/>
          </p:nvPr>
        </p:nvSpPr>
        <p:spPr>
          <a:xfrm>
            <a:off x="2403475" y="1484313"/>
            <a:ext cx="7869238" cy="1008062"/>
          </a:xfrm>
        </p:spPr>
        <p:txBody>
          <a:bodyPr/>
          <a:lstStyle/>
          <a:p>
            <a:pPr algn="l" eaLnBrk="1" hangingPunct="1"/>
            <a:r>
              <a:rPr lang="da-DK" altLang="da-DK" sz="3000" b="1">
                <a:solidFill>
                  <a:srgbClr val="5D6E74"/>
                </a:solidFill>
                <a:latin typeface="Trebuchet MS" panose="020B0603020202020204" pitchFamily="34" charset="0"/>
              </a:rPr>
              <a:t>Symptomer i virksomheden som helhed</a:t>
            </a:r>
          </a:p>
        </p:txBody>
      </p:sp>
      <p:sp>
        <p:nvSpPr>
          <p:cNvPr id="10243" name="Rectangle 3">
            <a:extLst>
              <a:ext uri="{FF2B5EF4-FFF2-40B4-BE49-F238E27FC236}">
                <a16:creationId xmlns:a16="http://schemas.microsoft.com/office/drawing/2014/main" id="{60E34FF2-1500-4221-88E7-B162B6E532A5}"/>
              </a:ext>
            </a:extLst>
          </p:cNvPr>
          <p:cNvSpPr>
            <a:spLocks noGrp="1" noChangeArrowheads="1"/>
          </p:cNvSpPr>
          <p:nvPr>
            <p:ph type="body" idx="1"/>
          </p:nvPr>
        </p:nvSpPr>
        <p:spPr>
          <a:xfrm>
            <a:off x="2401888" y="2708276"/>
            <a:ext cx="7797800" cy="2663825"/>
          </a:xfrm>
        </p:spPr>
        <p:txBody>
          <a:bodyPr>
            <a:normAutofit fontScale="77500" lnSpcReduction="20000"/>
          </a:bodyPr>
          <a:lstStyle/>
          <a:p>
            <a:pPr marL="609600" indent="-609600">
              <a:lnSpc>
                <a:spcPct val="80000"/>
              </a:lnSpc>
              <a:buNone/>
            </a:pPr>
            <a:r>
              <a:rPr lang="da-DK" altLang="da-DK" sz="1600">
                <a:solidFill>
                  <a:srgbClr val="5D6E74"/>
                </a:solidFill>
                <a:latin typeface="Trebuchet MS" panose="020B0603020202020204" pitchFamily="34" charset="0"/>
              </a:rPr>
              <a:t>For </a:t>
            </a:r>
            <a:r>
              <a:rPr lang="da-DK" altLang="da-DK" sz="1600" b="1">
                <a:solidFill>
                  <a:srgbClr val="5D6E74"/>
                </a:solidFill>
                <a:latin typeface="Trebuchet MS" panose="020B0603020202020204" pitchFamily="34" charset="0"/>
              </a:rPr>
              <a:t>virksomheden som helhed</a:t>
            </a:r>
            <a:r>
              <a:rPr lang="da-DK" altLang="da-DK" sz="1600">
                <a:solidFill>
                  <a:srgbClr val="5D6E74"/>
                </a:solidFill>
                <a:latin typeface="Trebuchet MS" panose="020B0603020202020204" pitchFamily="34" charset="0"/>
              </a:rPr>
              <a:t> </a:t>
            </a:r>
          </a:p>
          <a:p>
            <a:pPr marL="609600" indent="-609600">
              <a:lnSpc>
                <a:spcPct val="80000"/>
              </a:lnSpc>
              <a:buNone/>
            </a:pPr>
            <a:r>
              <a:rPr lang="da-DK" altLang="da-DK" sz="1600">
                <a:solidFill>
                  <a:srgbClr val="5D6E74"/>
                </a:solidFill>
                <a:latin typeface="Trebuchet MS" panose="020B0603020202020204" pitchFamily="34" charset="0"/>
              </a:rPr>
              <a:t>kan symptomerne på et dårligt psykisk arbejdsmiljø være:</a:t>
            </a:r>
          </a:p>
          <a:p>
            <a:pPr marL="609600" indent="-609600">
              <a:lnSpc>
                <a:spcPct val="80000"/>
              </a:lnSpc>
              <a:buNone/>
            </a:pPr>
            <a:endParaRPr lang="da-DK" altLang="da-DK" sz="16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Højt fravær</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Stor gennemstrømning af personale</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Mangel på kvalificeret arbejdskraft</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Fejl og ulykker</a:t>
            </a:r>
          </a:p>
          <a:p>
            <a:pPr marL="609600" indent="-609600">
              <a:lnSpc>
                <a:spcPct val="80000"/>
              </a:lnSpc>
            </a:pPr>
            <a:endParaRPr lang="da-DK" altLang="da-DK" sz="800">
              <a:solidFill>
                <a:srgbClr val="5D6E74"/>
              </a:solidFill>
              <a:latin typeface="Trebuchet MS" panose="020B0603020202020204" pitchFamily="34" charset="0"/>
            </a:endParaRPr>
          </a:p>
          <a:p>
            <a:pPr marL="609600" indent="-609600">
              <a:lnSpc>
                <a:spcPct val="80000"/>
              </a:lnSpc>
            </a:pPr>
            <a:r>
              <a:rPr lang="da-DK" altLang="da-DK" sz="1600">
                <a:solidFill>
                  <a:srgbClr val="5D6E74"/>
                </a:solidFill>
                <a:latin typeface="Trebuchet MS" panose="020B0603020202020204" pitchFamily="34" charset="0"/>
              </a:rPr>
              <a:t>Nedsat produktivitet</a:t>
            </a:r>
          </a:p>
          <a:p>
            <a:pPr marL="609600" indent="-609600">
              <a:lnSpc>
                <a:spcPct val="80000"/>
              </a:lnSpc>
              <a:buFontTx/>
              <a:buAutoNum type="arabicPeriod"/>
            </a:pPr>
            <a:endParaRPr lang="da-DK" altLang="da-DK" sz="1600">
              <a:solidFill>
                <a:srgbClr val="5D6E74"/>
              </a:solidFill>
              <a:latin typeface="Trebuchet MS" panose="020B0603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0CB6F8E-2550-4621-808A-5B737E7D0DAE}"/>
              </a:ext>
            </a:extLst>
          </p:cNvPr>
          <p:cNvSpPr>
            <a:spLocks noGrp="1" noChangeArrowheads="1"/>
          </p:cNvSpPr>
          <p:nvPr>
            <p:ph type="title"/>
          </p:nvPr>
        </p:nvSpPr>
        <p:spPr>
          <a:xfrm>
            <a:off x="2403476" y="1628776"/>
            <a:ext cx="7724775" cy="576263"/>
          </a:xfrm>
        </p:spPr>
        <p:txBody>
          <a:bodyPr>
            <a:normAutofit fontScale="90000"/>
          </a:bodyPr>
          <a:lstStyle/>
          <a:p>
            <a:pPr algn="l" eaLnBrk="1" hangingPunct="1"/>
            <a:r>
              <a:rPr lang="da-DK" altLang="da-DK" sz="3000" b="1">
                <a:solidFill>
                  <a:srgbClr val="5D6E74"/>
                </a:solidFill>
                <a:latin typeface="Trebuchet MS" panose="020B0603020202020204" pitchFamily="34" charset="0"/>
              </a:rPr>
              <a:t>Hvordan kan man forbedre med </a:t>
            </a:r>
            <a:br>
              <a:rPr lang="da-DK" altLang="da-DK" sz="3000" b="1">
                <a:solidFill>
                  <a:srgbClr val="5D6E74"/>
                </a:solidFill>
                <a:latin typeface="Trebuchet MS" panose="020B0603020202020204" pitchFamily="34" charset="0"/>
              </a:rPr>
            </a:br>
            <a:r>
              <a:rPr lang="da-DK" altLang="da-DK" sz="3000" b="1">
                <a:solidFill>
                  <a:srgbClr val="5D6E74"/>
                </a:solidFill>
                <a:latin typeface="Trebuchet MS" panose="020B0603020202020204" pitchFamily="34" charset="0"/>
              </a:rPr>
              <a:t>psykiske arbejdsmiljø?</a:t>
            </a:r>
          </a:p>
        </p:txBody>
      </p:sp>
      <p:sp>
        <p:nvSpPr>
          <p:cNvPr id="11267" name="Rectangle 3">
            <a:extLst>
              <a:ext uri="{FF2B5EF4-FFF2-40B4-BE49-F238E27FC236}">
                <a16:creationId xmlns:a16="http://schemas.microsoft.com/office/drawing/2014/main" id="{CAD3C7B5-F78D-4F9D-99FD-C560C218B67A}"/>
              </a:ext>
            </a:extLst>
          </p:cNvPr>
          <p:cNvSpPr>
            <a:spLocks noChangeArrowheads="1"/>
          </p:cNvSpPr>
          <p:nvPr/>
        </p:nvSpPr>
        <p:spPr bwMode="auto">
          <a:xfrm>
            <a:off x="2401889" y="2997201"/>
            <a:ext cx="362267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Indflydelse:</a:t>
            </a:r>
            <a:r>
              <a:rPr lang="da-DK" altLang="da-DK" sz="1600">
                <a:solidFill>
                  <a:srgbClr val="5D6E74"/>
                </a:solidFill>
                <a:latin typeface="Trebuchet MS" panose="020B0603020202020204" pitchFamily="34" charset="0"/>
              </a:rPr>
              <a:t> </a:t>
            </a:r>
            <a:r>
              <a:rPr lang="da-DK" altLang="da-DK" sz="1600">
                <a:latin typeface="Trebuchet MS" panose="020B0603020202020204" pitchFamily="34" charset="0"/>
              </a:rPr>
              <a:t>	</a:t>
            </a:r>
          </a:p>
          <a:p>
            <a:pPr eaLnBrk="1" hangingPunct="1">
              <a:spcBef>
                <a:spcPct val="20000"/>
              </a:spcBef>
              <a:buFontTx/>
              <a:buChar char="•"/>
            </a:pPr>
            <a:r>
              <a:rPr lang="da-DK" altLang="da-DK" sz="1400">
                <a:solidFill>
                  <a:srgbClr val="5D6E74"/>
                </a:solidFill>
                <a:latin typeface="Trebuchet MS" panose="020B0603020202020204" pitchFamily="34" charset="0"/>
              </a:rPr>
              <a:t>At man fx har indflydelse på hvem man arbejder sammen med og hvordan man løser opgaven</a:t>
            </a:r>
          </a:p>
          <a:p>
            <a:pPr eaLnBrk="1" hangingPunct="1">
              <a:spcBef>
                <a:spcPct val="20000"/>
              </a:spcBef>
              <a:buFontTx/>
              <a:buChar char="•"/>
            </a:pPr>
            <a:endParaRPr lang="da-DK" altLang="da-DK" sz="800">
              <a:solidFill>
                <a:srgbClr val="5D6E74"/>
              </a:solidFill>
              <a:latin typeface="Trebuchet MS" panose="020B0603020202020204" pitchFamily="34" charset="0"/>
            </a:endParaRPr>
          </a:p>
          <a:p>
            <a:pPr eaLnBrk="1" hangingPunct="1">
              <a:lnSpc>
                <a:spcPct val="80000"/>
              </a:lnSpc>
              <a:spcBef>
                <a:spcPct val="20000"/>
              </a:spcBef>
            </a:pPr>
            <a:r>
              <a:rPr lang="da-DK" altLang="da-DK" sz="1600" b="1">
                <a:solidFill>
                  <a:srgbClr val="5D6E74"/>
                </a:solidFill>
                <a:latin typeface="Trebuchet MS" panose="020B0603020202020204" pitchFamily="34" charset="0"/>
              </a:rPr>
              <a:t>Mening:</a:t>
            </a:r>
            <a:r>
              <a:rPr lang="da-DK" altLang="da-DK" sz="1600">
                <a:solidFill>
                  <a:srgbClr val="5D6E74"/>
                </a:solidFill>
                <a:latin typeface="Trebuchet MS" panose="020B0603020202020204" pitchFamily="34" charset="0"/>
              </a:rPr>
              <a:t> </a:t>
            </a:r>
            <a:r>
              <a:rPr lang="da-DK" altLang="da-DK" sz="1600">
                <a:latin typeface="Trebuchet MS" panose="020B0603020202020204" pitchFamily="34" charset="0"/>
              </a:rPr>
              <a:t>	</a:t>
            </a:r>
          </a:p>
          <a:p>
            <a:pPr eaLnBrk="1" hangingPunct="1">
              <a:spcBef>
                <a:spcPct val="20000"/>
              </a:spcBef>
              <a:buFontTx/>
              <a:buChar char="•"/>
            </a:pPr>
            <a:r>
              <a:rPr lang="da-DK" altLang="da-DK" sz="1400">
                <a:solidFill>
                  <a:srgbClr val="5D6E74"/>
                </a:solidFill>
                <a:latin typeface="Trebuchet MS" panose="020B0603020202020204" pitchFamily="34" charset="0"/>
              </a:rPr>
              <a:t>At man kan se et formål med sit arbejde og ens eget arbejde bidrager til den samlede byggeproces</a:t>
            </a:r>
            <a:endParaRPr lang="da-DK" altLang="da-DK" sz="1400" b="1">
              <a:solidFill>
                <a:srgbClr val="5D6E74"/>
              </a:solidFill>
              <a:latin typeface="Trebuchet MS" panose="020B0603020202020204" pitchFamily="34" charset="0"/>
            </a:endParaRPr>
          </a:p>
          <a:p>
            <a:pPr eaLnBrk="1" hangingPunct="1"/>
            <a:endParaRPr lang="da-DK" altLang="da-DK" sz="800" b="1">
              <a:solidFill>
                <a:srgbClr val="5D6E74"/>
              </a:solidFill>
              <a:latin typeface="Trebuchet MS" panose="020B0603020202020204" pitchFamily="34" charset="0"/>
            </a:endParaRPr>
          </a:p>
          <a:p>
            <a:pPr eaLnBrk="1" hangingPunct="1"/>
            <a:r>
              <a:rPr lang="da-DK" altLang="da-DK" sz="1600" b="1">
                <a:solidFill>
                  <a:srgbClr val="5D6E74"/>
                </a:solidFill>
                <a:latin typeface="Trebuchet MS" panose="020B0603020202020204" pitchFamily="34" charset="0"/>
              </a:rPr>
              <a:t>Anerkendelse: </a:t>
            </a:r>
            <a:r>
              <a:rPr lang="da-DK" altLang="da-DK" sz="1600">
                <a:solidFill>
                  <a:srgbClr val="5D6E74"/>
                </a:solidFill>
                <a:latin typeface="Trebuchet MS" panose="020B0603020202020204" pitchFamily="34" charset="0"/>
              </a:rPr>
              <a:t>(Belønning) </a:t>
            </a:r>
            <a:r>
              <a:rPr lang="da-DK" altLang="da-DK" sz="1600">
                <a:latin typeface="Trebuchet MS" panose="020B0603020202020204" pitchFamily="34" charset="0"/>
              </a:rPr>
              <a:t>	</a:t>
            </a:r>
          </a:p>
          <a:p>
            <a:pPr eaLnBrk="1" hangingPunct="1">
              <a:spcBef>
                <a:spcPct val="20000"/>
              </a:spcBef>
              <a:buFontTx/>
              <a:buChar char="•"/>
            </a:pPr>
            <a:r>
              <a:rPr lang="da-DK" altLang="da-DK" sz="1400">
                <a:solidFill>
                  <a:srgbClr val="5D6E74"/>
                </a:solidFill>
                <a:latin typeface="Trebuchet MS" panose="020B0603020202020204" pitchFamily="34" charset="0"/>
              </a:rPr>
              <a:t>At man får tilbagemelding, når man har udført et godt stykke arbejde. Det kan være et klap på skulderen</a:t>
            </a:r>
          </a:p>
        </p:txBody>
      </p:sp>
      <p:sp>
        <p:nvSpPr>
          <p:cNvPr id="11268" name="Rectangle 4">
            <a:extLst>
              <a:ext uri="{FF2B5EF4-FFF2-40B4-BE49-F238E27FC236}">
                <a16:creationId xmlns:a16="http://schemas.microsoft.com/office/drawing/2014/main" id="{54388571-57DB-4D46-8EFA-57A01423E40C}"/>
              </a:ext>
            </a:extLst>
          </p:cNvPr>
          <p:cNvSpPr>
            <a:spLocks noChangeArrowheads="1"/>
          </p:cNvSpPr>
          <p:nvPr/>
        </p:nvSpPr>
        <p:spPr bwMode="auto">
          <a:xfrm>
            <a:off x="6002339" y="2997201"/>
            <a:ext cx="383857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Information: </a:t>
            </a:r>
            <a:r>
              <a:rPr lang="da-DK" altLang="da-DK" sz="1600">
                <a:solidFill>
                  <a:srgbClr val="5D6E74"/>
                </a:solidFill>
                <a:latin typeface="Trebuchet MS" panose="020B0603020202020204" pitchFamily="34" charset="0"/>
              </a:rPr>
              <a:t>(forudsigelighed) </a:t>
            </a:r>
            <a:endParaRPr lang="da-DK" altLang="da-DK" sz="1600">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At man får besked om væsentlige beslutninger, ændringer og fremtidsplaner i god tid</a:t>
            </a:r>
          </a:p>
          <a:p>
            <a:pPr eaLnBrk="1" hangingPunct="1">
              <a:spcBef>
                <a:spcPct val="20000"/>
              </a:spcBef>
              <a:buFontTx/>
              <a:buChar char="•"/>
            </a:pPr>
            <a:endParaRPr lang="da-DK" altLang="da-DK" sz="800">
              <a:solidFill>
                <a:srgbClr val="5D6E74"/>
              </a:solidFill>
              <a:latin typeface="Trebuchet MS" panose="020B0603020202020204" pitchFamily="34" charset="0"/>
            </a:endParaRPr>
          </a:p>
          <a:p>
            <a:pPr eaLnBrk="1" hangingPunct="1">
              <a:lnSpc>
                <a:spcPct val="80000"/>
              </a:lnSpc>
              <a:spcBef>
                <a:spcPct val="20000"/>
              </a:spcBef>
            </a:pPr>
            <a:r>
              <a:rPr lang="da-DK" altLang="da-DK" sz="1600" b="1">
                <a:solidFill>
                  <a:srgbClr val="5D6E74"/>
                </a:solidFill>
                <a:latin typeface="Trebuchet MS" panose="020B0603020202020204" pitchFamily="34" charset="0"/>
              </a:rPr>
              <a:t>Krav:</a:t>
            </a:r>
            <a:endParaRPr lang="da-DK" altLang="da-DK" sz="1600">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At forholdet mellem mængden af arbejde og den tid, der er til rådighed for at løse dem er tilfredsstillende</a:t>
            </a:r>
          </a:p>
          <a:p>
            <a:pPr eaLnBrk="1" hangingPunct="1">
              <a:spcBef>
                <a:spcPct val="20000"/>
              </a:spcBef>
              <a:buFontTx/>
              <a:buChar char="•"/>
            </a:pPr>
            <a:r>
              <a:rPr lang="da-DK" altLang="da-DK" sz="1400">
                <a:solidFill>
                  <a:srgbClr val="5D6E74"/>
                </a:solidFill>
                <a:latin typeface="Trebuchet MS" panose="020B0603020202020204" pitchFamily="34" charset="0"/>
              </a:rPr>
              <a:t>At kravene er tilpasset den enkelte</a:t>
            </a:r>
          </a:p>
          <a:p>
            <a:pPr eaLnBrk="1" hangingPunct="1">
              <a:spcBef>
                <a:spcPct val="20000"/>
              </a:spcBef>
              <a:buFontTx/>
              <a:buChar char="•"/>
            </a:pPr>
            <a:endParaRPr lang="da-DK" altLang="da-DK" sz="800">
              <a:solidFill>
                <a:srgbClr val="5D6E74"/>
              </a:solidFill>
              <a:latin typeface="Trebuchet MS" panose="020B0603020202020204" pitchFamily="34" charset="0"/>
            </a:endParaRPr>
          </a:p>
          <a:p>
            <a:pPr eaLnBrk="1" hangingPunct="1">
              <a:lnSpc>
                <a:spcPct val="80000"/>
              </a:lnSpc>
              <a:spcBef>
                <a:spcPct val="20000"/>
              </a:spcBef>
            </a:pPr>
            <a:r>
              <a:rPr lang="da-DK" altLang="da-DK" sz="1600" b="1">
                <a:solidFill>
                  <a:srgbClr val="5D6E74"/>
                </a:solidFill>
                <a:latin typeface="Trebuchet MS" panose="020B0603020202020204" pitchFamily="34" charset="0"/>
              </a:rPr>
              <a:t>Social støtte:</a:t>
            </a:r>
            <a:endParaRPr lang="da-DK" altLang="da-DK" sz="1600">
              <a:latin typeface="Trebuchet MS" panose="020B0603020202020204" pitchFamily="34" charset="0"/>
            </a:endParaRPr>
          </a:p>
          <a:p>
            <a:pPr eaLnBrk="1" hangingPunct="1">
              <a:spcBef>
                <a:spcPct val="20000"/>
              </a:spcBef>
              <a:buFontTx/>
              <a:buChar char="•"/>
            </a:pPr>
            <a:r>
              <a:rPr lang="da-DK" altLang="da-DK" sz="1400">
                <a:solidFill>
                  <a:srgbClr val="5D6E74"/>
                </a:solidFill>
                <a:latin typeface="Trebuchet MS" panose="020B0603020202020204" pitchFamily="34" charset="0"/>
              </a:rPr>
              <a:t>At man får hjælp og støtte fra kollegaer og den nærmeste overordnede når der er brug for det</a:t>
            </a:r>
          </a:p>
        </p:txBody>
      </p:sp>
      <p:sp>
        <p:nvSpPr>
          <p:cNvPr id="11269" name="Rectangle 5">
            <a:extLst>
              <a:ext uri="{FF2B5EF4-FFF2-40B4-BE49-F238E27FC236}">
                <a16:creationId xmlns:a16="http://schemas.microsoft.com/office/drawing/2014/main" id="{E4AEF306-BD82-4B60-83E1-233C83BE2CB0}"/>
              </a:ext>
            </a:extLst>
          </p:cNvPr>
          <p:cNvSpPr>
            <a:spLocks noChangeArrowheads="1"/>
          </p:cNvSpPr>
          <p:nvPr/>
        </p:nvSpPr>
        <p:spPr bwMode="auto">
          <a:xfrm>
            <a:off x="2403476" y="2492375"/>
            <a:ext cx="77247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da-DK" sz="1600">
                <a:solidFill>
                  <a:srgbClr val="5D6E74"/>
                </a:solidFill>
                <a:latin typeface="Trebuchet MS" panose="020B0603020202020204" pitchFamily="34" charset="0"/>
              </a:rPr>
              <a:t>Nogle væsentlige faktorer som man kan arbejde med er de </a:t>
            </a:r>
            <a:r>
              <a:rPr lang="da-DK" altLang="da-DK" sz="1600" b="1">
                <a:solidFill>
                  <a:srgbClr val="5D6E74"/>
                </a:solidFill>
                <a:latin typeface="Trebuchet MS" panose="020B0603020202020204" pitchFamily="34" charset="0"/>
              </a:rPr>
              <a:t>seks guldkorn</a:t>
            </a:r>
            <a:r>
              <a:rPr lang="da-DK" altLang="da-DK" sz="1600">
                <a:solidFill>
                  <a:srgbClr val="5D6E74"/>
                </a:solidFill>
                <a:latin typeface="Trebuchet MS" panose="020B0603020202020204" pitchFamily="34" charset="0"/>
              </a:rPr>
              <a: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6C522F2-A017-4C00-B7C9-55D0A54F5C9B}"/>
              </a:ext>
            </a:extLst>
          </p:cNvPr>
          <p:cNvSpPr>
            <a:spLocks noGrp="1" noChangeArrowheads="1"/>
          </p:cNvSpPr>
          <p:nvPr>
            <p:ph type="title"/>
          </p:nvPr>
        </p:nvSpPr>
        <p:spPr>
          <a:xfrm>
            <a:off x="2403476" y="381740"/>
            <a:ext cx="7724775" cy="1823299"/>
          </a:xfrm>
        </p:spPr>
        <p:txBody>
          <a:bodyPr>
            <a:normAutofit/>
          </a:bodyPr>
          <a:lstStyle/>
          <a:p>
            <a:pPr algn="l" eaLnBrk="1" hangingPunct="1"/>
            <a:r>
              <a:rPr lang="da-DK" altLang="da-DK" sz="3000" b="1" dirty="0">
                <a:solidFill>
                  <a:srgbClr val="5D6E74"/>
                </a:solidFill>
                <a:latin typeface="Trebuchet MS" panose="020B0603020202020204" pitchFamily="34" charset="0"/>
              </a:rPr>
              <a:t>Hvordan kan man forbedre det </a:t>
            </a:r>
            <a:br>
              <a:rPr lang="da-DK" altLang="da-DK" sz="3000" b="1" dirty="0">
                <a:solidFill>
                  <a:srgbClr val="5D6E74"/>
                </a:solidFill>
                <a:latin typeface="Trebuchet MS" panose="020B0603020202020204" pitchFamily="34" charset="0"/>
              </a:rPr>
            </a:br>
            <a:r>
              <a:rPr lang="da-DK" altLang="da-DK" sz="3000" b="1" dirty="0">
                <a:solidFill>
                  <a:srgbClr val="5D6E74"/>
                </a:solidFill>
                <a:latin typeface="Trebuchet MS" panose="020B0603020202020204" pitchFamily="34" charset="0"/>
              </a:rPr>
              <a:t>psykiske arbejdsmiljø?</a:t>
            </a:r>
          </a:p>
        </p:txBody>
      </p:sp>
      <p:sp>
        <p:nvSpPr>
          <p:cNvPr id="12291" name="Rectangle 3">
            <a:extLst>
              <a:ext uri="{FF2B5EF4-FFF2-40B4-BE49-F238E27FC236}">
                <a16:creationId xmlns:a16="http://schemas.microsoft.com/office/drawing/2014/main" id="{6753F38E-C49A-4AA2-96DB-04706AF41C19}"/>
              </a:ext>
            </a:extLst>
          </p:cNvPr>
          <p:cNvSpPr>
            <a:spLocks noChangeArrowheads="1"/>
          </p:cNvSpPr>
          <p:nvPr/>
        </p:nvSpPr>
        <p:spPr bwMode="auto">
          <a:xfrm>
            <a:off x="2401889" y="2997200"/>
            <a:ext cx="4198937"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da-DK" altLang="da-DK" sz="1600" b="1">
                <a:solidFill>
                  <a:srgbClr val="5D6E74"/>
                </a:solidFill>
                <a:latin typeface="Trebuchet MS" panose="020B0603020202020204" pitchFamily="34" charset="0"/>
              </a:rPr>
              <a:t>Tillid:</a:t>
            </a:r>
            <a:r>
              <a:rPr lang="da-DK" altLang="da-DK" sz="1600">
                <a:solidFill>
                  <a:srgbClr val="5D6E74"/>
                </a:solidFill>
                <a:latin typeface="Trebuchet MS" panose="020B0603020202020204" pitchFamily="34" charset="0"/>
              </a:rPr>
              <a:t> </a:t>
            </a:r>
            <a:r>
              <a:rPr lang="da-DK" altLang="da-DK" sz="1600">
                <a:latin typeface="Trebuchet MS" panose="020B0603020202020204" pitchFamily="34" charset="0"/>
              </a:rPr>
              <a:t>	</a:t>
            </a:r>
          </a:p>
          <a:p>
            <a:pPr eaLnBrk="1" hangingPunct="1">
              <a:spcBef>
                <a:spcPct val="20000"/>
              </a:spcBef>
              <a:buFontTx/>
              <a:buChar char="•"/>
            </a:pPr>
            <a:r>
              <a:rPr lang="da-DK" altLang="da-DK" sz="1400">
                <a:solidFill>
                  <a:srgbClr val="5D6E74"/>
                </a:solidFill>
                <a:latin typeface="Trebuchet MS" panose="020B0603020202020204" pitchFamily="34" charset="0"/>
              </a:rPr>
              <a:t>At ledelse og medarbejdere, samt medarbejderne imellem tror på hinanden i det daglige, og de aftaler man laver</a:t>
            </a:r>
          </a:p>
          <a:p>
            <a:pPr eaLnBrk="1" hangingPunct="1">
              <a:spcBef>
                <a:spcPct val="20000"/>
              </a:spcBef>
              <a:buFontTx/>
              <a:buChar char="•"/>
            </a:pPr>
            <a:endParaRPr lang="da-DK" altLang="da-DK" sz="800">
              <a:solidFill>
                <a:srgbClr val="5D6E74"/>
              </a:solidFill>
              <a:latin typeface="Trebuchet MS" panose="020B0603020202020204" pitchFamily="34" charset="0"/>
            </a:endParaRPr>
          </a:p>
          <a:p>
            <a:pPr eaLnBrk="1" hangingPunct="1">
              <a:lnSpc>
                <a:spcPct val="80000"/>
              </a:lnSpc>
              <a:spcBef>
                <a:spcPct val="20000"/>
              </a:spcBef>
            </a:pPr>
            <a:r>
              <a:rPr lang="da-DK" altLang="da-DK" sz="1600" b="1">
                <a:solidFill>
                  <a:srgbClr val="5D6E74"/>
                </a:solidFill>
                <a:latin typeface="Trebuchet MS" panose="020B0603020202020204" pitchFamily="34" charset="0"/>
              </a:rPr>
              <a:t>Retfærdighed:</a:t>
            </a:r>
            <a:r>
              <a:rPr lang="da-DK" altLang="da-DK" sz="1600">
                <a:solidFill>
                  <a:srgbClr val="5D6E74"/>
                </a:solidFill>
                <a:latin typeface="Trebuchet MS" panose="020B0603020202020204" pitchFamily="34" charset="0"/>
              </a:rPr>
              <a:t> </a:t>
            </a:r>
            <a:r>
              <a:rPr lang="da-DK" altLang="da-DK" sz="1600">
                <a:latin typeface="Trebuchet MS" panose="020B0603020202020204" pitchFamily="34" charset="0"/>
              </a:rPr>
              <a:t>	</a:t>
            </a:r>
          </a:p>
          <a:p>
            <a:pPr eaLnBrk="1" hangingPunct="1">
              <a:spcBef>
                <a:spcPct val="20000"/>
              </a:spcBef>
              <a:buFontTx/>
              <a:buChar char="•"/>
            </a:pPr>
            <a:r>
              <a:rPr lang="da-DK" altLang="da-DK" sz="1400">
                <a:solidFill>
                  <a:srgbClr val="5D6E74"/>
                </a:solidFill>
                <a:latin typeface="Trebuchet MS" panose="020B0603020202020204" pitchFamily="34" charset="0"/>
              </a:rPr>
              <a:t>At konflikter bliver løst og opgaver fordelt på en retfærdig måde. Det handler både om processen og resultatet</a:t>
            </a:r>
          </a:p>
          <a:p>
            <a:pPr eaLnBrk="1" hangingPunct="1"/>
            <a:endParaRPr lang="da-DK" altLang="da-DK" sz="800" b="1">
              <a:solidFill>
                <a:srgbClr val="5D6E74"/>
              </a:solidFill>
              <a:latin typeface="Trebuchet MS" panose="020B0603020202020204" pitchFamily="34" charset="0"/>
            </a:endParaRPr>
          </a:p>
          <a:p>
            <a:pPr eaLnBrk="1" hangingPunct="1"/>
            <a:r>
              <a:rPr lang="da-DK" altLang="da-DK" sz="1600" b="1">
                <a:solidFill>
                  <a:srgbClr val="5D6E74"/>
                </a:solidFill>
                <a:latin typeface="Trebuchet MS" panose="020B0603020202020204" pitchFamily="34" charset="0"/>
              </a:rPr>
              <a:t>Samarbejdsevne: </a:t>
            </a:r>
            <a:r>
              <a:rPr lang="da-DK" altLang="da-DK" sz="1600">
                <a:latin typeface="Trebuchet MS" panose="020B0603020202020204" pitchFamily="34" charset="0"/>
              </a:rPr>
              <a:t>	</a:t>
            </a:r>
          </a:p>
          <a:p>
            <a:pPr eaLnBrk="1" hangingPunct="1">
              <a:spcBef>
                <a:spcPct val="20000"/>
              </a:spcBef>
              <a:buFontTx/>
              <a:buChar char="•"/>
            </a:pPr>
            <a:r>
              <a:rPr lang="da-DK" altLang="da-DK" sz="1400">
                <a:solidFill>
                  <a:srgbClr val="5D6E74"/>
                </a:solidFill>
                <a:latin typeface="Trebuchet MS" panose="020B0603020202020204" pitchFamily="34" charset="0"/>
              </a:rPr>
              <a:t>At der er et godt samarbejde mellem kollegaerne, mellem medarbejdere og ledelse og med andre på byggepladsen</a:t>
            </a:r>
          </a:p>
        </p:txBody>
      </p:sp>
      <p:sp>
        <p:nvSpPr>
          <p:cNvPr id="12292" name="Rectangle 5">
            <a:extLst>
              <a:ext uri="{FF2B5EF4-FFF2-40B4-BE49-F238E27FC236}">
                <a16:creationId xmlns:a16="http://schemas.microsoft.com/office/drawing/2014/main" id="{DEF7545D-EE12-40D5-8905-E73249346EB3}"/>
              </a:ext>
            </a:extLst>
          </p:cNvPr>
          <p:cNvSpPr>
            <a:spLocks noChangeArrowheads="1"/>
          </p:cNvSpPr>
          <p:nvPr/>
        </p:nvSpPr>
        <p:spPr bwMode="auto">
          <a:xfrm>
            <a:off x="2403476" y="2492375"/>
            <a:ext cx="77247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da-DK" sz="1600">
                <a:solidFill>
                  <a:srgbClr val="5D6E74"/>
                </a:solidFill>
                <a:latin typeface="Trebuchet MS" panose="020B0603020202020204" pitchFamily="34" charset="0"/>
              </a:rPr>
              <a:t>Ud over de seks guldkorn kan man også arbejde med at fremme: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Projekt rillefræsning</a:t>
            </a:r>
          </a:p>
        </p:txBody>
      </p:sp>
      <p:sp>
        <p:nvSpPr>
          <p:cNvPr id="3" name="Pladsholder til tekst 2"/>
          <p:cNvSpPr>
            <a:spLocks noGrp="1"/>
          </p:cNvSpPr>
          <p:nvPr>
            <p:ph type="body" idx="1"/>
          </p:nvPr>
        </p:nvSpPr>
        <p:spPr/>
        <p:txBody>
          <a:bodyPr/>
          <a:lstStyle/>
          <a:p>
            <a:r>
              <a:rPr lang="da-DK" dirty="0"/>
              <a:t>Afslutning på Arbejdsmiljø er en opgave hvor i prøver at rillefræse og bruge en stor borehammer mm.</a:t>
            </a:r>
          </a:p>
          <a:p>
            <a:r>
              <a:rPr lang="da-DK" dirty="0"/>
              <a:t>Mere om det på et andet tidspunkt</a:t>
            </a:r>
          </a:p>
          <a:p>
            <a:endParaRPr lang="da-DK" dirty="0"/>
          </a:p>
        </p:txBody>
      </p:sp>
    </p:spTree>
    <p:extLst>
      <p:ext uri="{BB962C8B-B14F-4D97-AF65-F5344CB8AC3E}">
        <p14:creationId xmlns:p14="http://schemas.microsoft.com/office/powerpoint/2010/main" val="21089110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sp>
        <p:nvSpPr>
          <p:cNvPr id="3" name="Pladsholder til tekst 2"/>
          <p:cNvSpPr>
            <a:spLocks noGrp="1"/>
          </p:cNvSpPr>
          <p:nvPr>
            <p:ph type="body" sz="quarter" idx="13"/>
          </p:nvPr>
        </p:nvSpPr>
        <p:spPr/>
        <p:txBody>
          <a:bodyPr/>
          <a:lstStyle/>
          <a:p>
            <a:endParaRPr lang="da-DK" dirty="0"/>
          </a:p>
        </p:txBody>
      </p:sp>
      <p:sp>
        <p:nvSpPr>
          <p:cNvPr id="4" name="Pladsholder til tekst 3"/>
          <p:cNvSpPr>
            <a:spLocks noGrp="1"/>
          </p:cNvSpPr>
          <p:nvPr>
            <p:ph type="body" idx="1"/>
          </p:nvPr>
        </p:nvSpPr>
        <p:spPr/>
        <p:txBody>
          <a:bodyPr>
            <a:normAutofit/>
          </a:bodyPr>
          <a:lstStyle/>
          <a:p>
            <a:r>
              <a:rPr lang="da-DK" dirty="0"/>
              <a:t>Film link:</a:t>
            </a:r>
          </a:p>
          <a:p>
            <a:r>
              <a:rPr lang="da-DK" dirty="0">
                <a:hlinkClick r:id="rId2"/>
              </a:rPr>
              <a:t>Bent E (Andreas Bo) Arbejdsmiljørepræsentant - Sikkerhed på arbejdspladsen</a:t>
            </a:r>
            <a:endParaRPr lang="da-DK" dirty="0"/>
          </a:p>
          <a:p>
            <a:r>
              <a:rPr lang="da-DK" dirty="0">
                <a:latin typeface="Roboto"/>
                <a:hlinkClick r:id="rId3"/>
              </a:rPr>
              <a:t>Ladder Safety</a:t>
            </a:r>
            <a:br>
              <a:rPr lang="da-DK" dirty="0"/>
            </a:br>
            <a:r>
              <a:rPr lang="da-DK" dirty="0">
                <a:hlinkClick r:id="rId4"/>
              </a:rPr>
              <a:t>Branchemiljørådet For Bygge &amp; Anlæg</a:t>
            </a:r>
            <a:endParaRPr lang="da-DK" dirty="0"/>
          </a:p>
          <a:p>
            <a:endParaRPr lang="da-DK" dirty="0"/>
          </a:p>
        </p:txBody>
      </p:sp>
    </p:spTree>
    <p:extLst>
      <p:ext uri="{BB962C8B-B14F-4D97-AF65-F5344CB8AC3E}">
        <p14:creationId xmlns:p14="http://schemas.microsoft.com/office/powerpoint/2010/main" val="764717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3183962" y="1065320"/>
            <a:ext cx="161219" cy="369332"/>
          </a:xfrm>
          <a:prstGeom prst="rect">
            <a:avLst/>
          </a:prstGeom>
          <a:noFill/>
        </p:spPr>
        <p:txBody>
          <a:bodyPr wrap="square" rtlCol="0">
            <a:spAutoFit/>
          </a:bodyPr>
          <a:lstStyle/>
          <a:p>
            <a:endParaRPr lang="da-DK" dirty="0"/>
          </a:p>
        </p:txBody>
      </p:sp>
      <p:sp>
        <p:nvSpPr>
          <p:cNvPr id="3" name="Titel 1"/>
          <p:cNvSpPr txBox="1">
            <a:spLocks/>
          </p:cNvSpPr>
          <p:nvPr/>
        </p:nvSpPr>
        <p:spPr>
          <a:xfrm>
            <a:off x="1775532" y="241541"/>
            <a:ext cx="9177211" cy="926248"/>
          </a:xfrm>
          <a:prstGeom prst="rect">
            <a:avLst/>
          </a:prstGeom>
        </p:spPr>
        <p:txBody>
          <a:bodyP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sz="4000" b="1" dirty="0">
                <a:solidFill>
                  <a:schemeClr val="accent1"/>
                </a:solidFill>
              </a:rPr>
              <a:t>ARBEJDSMILJØSYSTEMET</a:t>
            </a:r>
          </a:p>
        </p:txBody>
      </p:sp>
      <p:pic>
        <p:nvPicPr>
          <p:cNvPr id="4"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2994" y="740175"/>
            <a:ext cx="9746169" cy="4421820"/>
          </a:xfrm>
          <a:prstGeom prst="rect">
            <a:avLst/>
          </a:prstGeom>
        </p:spPr>
      </p:pic>
      <p:sp>
        <p:nvSpPr>
          <p:cNvPr id="5" name="Afrundet rektangel 4"/>
          <p:cNvSpPr/>
          <p:nvPr/>
        </p:nvSpPr>
        <p:spPr>
          <a:xfrm>
            <a:off x="8715007" y="4966618"/>
            <a:ext cx="2432794" cy="6747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200" dirty="0"/>
              <a:t>Arbejdsmiljørådgiverne</a:t>
            </a:r>
          </a:p>
          <a:p>
            <a:pPr algn="ctr"/>
            <a:r>
              <a:rPr lang="da-DK" sz="1200" dirty="0"/>
              <a:t>Arbejdsmedicinske klinikker</a:t>
            </a:r>
          </a:p>
          <a:p>
            <a:pPr algn="ctr"/>
            <a:r>
              <a:rPr lang="da-DK" sz="1200" dirty="0"/>
              <a:t>Arbejdsmiljøklagenævnet</a:t>
            </a:r>
          </a:p>
        </p:txBody>
      </p:sp>
      <p:sp>
        <p:nvSpPr>
          <p:cNvPr id="6" name="Afrundet rektangel 5"/>
          <p:cNvSpPr/>
          <p:nvPr/>
        </p:nvSpPr>
        <p:spPr>
          <a:xfrm>
            <a:off x="8715008" y="4101483"/>
            <a:ext cx="2432794" cy="674703"/>
          </a:xfrm>
          <a:prstGeom prst="roundRect">
            <a:avLst/>
          </a:prstGeom>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200" dirty="0"/>
              <a:t>Det Nationale Forskningscenter for Arbejdsmiljø og </a:t>
            </a:r>
            <a:r>
              <a:rPr lang="da-DK" sz="1200" dirty="0" err="1"/>
              <a:t>Videncenter</a:t>
            </a:r>
            <a:r>
              <a:rPr lang="da-DK" sz="1200" dirty="0"/>
              <a:t> for Arbejdsmiljø</a:t>
            </a:r>
          </a:p>
        </p:txBody>
      </p:sp>
    </p:spTree>
    <p:extLst>
      <p:ext uri="{BB962C8B-B14F-4D97-AF65-F5344CB8AC3E}">
        <p14:creationId xmlns:p14="http://schemas.microsoft.com/office/powerpoint/2010/main" val="296760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b="1" dirty="0">
                <a:solidFill>
                  <a:schemeClr val="accent2"/>
                </a:solidFill>
              </a:rPr>
              <a:t>Hvad er arbejdsmiljø?</a:t>
            </a:r>
          </a:p>
        </p:txBody>
      </p:sp>
      <p:sp>
        <p:nvSpPr>
          <p:cNvPr id="3" name="Pladsholder til indhold 2"/>
          <p:cNvSpPr>
            <a:spLocks noGrp="1"/>
          </p:cNvSpPr>
          <p:nvPr>
            <p:ph idx="1"/>
          </p:nvPr>
        </p:nvSpPr>
        <p:spPr/>
        <p:txBody>
          <a:bodyPr/>
          <a:lstStyle/>
          <a:p>
            <a:r>
              <a:rPr lang="da-DK" dirty="0"/>
              <a:t>Arbejdsmiljø er et samspil mellem de påvirkninger, relationer og vilkår, som du arbejder under på din arbejdsplads. Den tekniske og sociale udvikling af arbejdspladsen bidrager også til din sikkerhed på kort sigt, og er afgørende for din fysiske og psykiske sundhed på længere sigt. </a:t>
            </a:r>
          </a:p>
          <a:p>
            <a:endParaRPr lang="da-DK" dirty="0"/>
          </a:p>
        </p:txBody>
      </p:sp>
      <p:pic>
        <p:nvPicPr>
          <p:cNvPr id="3076" name="Picture 4" descr="Billedresultat for Hvad er arbejdsmilj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9631" y="3620036"/>
            <a:ext cx="3844031" cy="287533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2.bp.blogspot.com/-eSigcllthGM/UKzPOdNwSNI/AAAAAAAAAAc/hnWWYnleL6c/s320/ARBEJD~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9903" y="3304663"/>
            <a:ext cx="3190709" cy="3190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50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wheel(1)">
                                      <p:cBhvr>
                                        <p:cTn id="12" dur="20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wheel(1)">
                                      <p:cBhvr>
                                        <p:cTn id="17" dur="2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3204839" y="1233996"/>
            <a:ext cx="184731" cy="369332"/>
          </a:xfrm>
          <a:prstGeom prst="rect">
            <a:avLst/>
          </a:prstGeom>
          <a:noFill/>
        </p:spPr>
        <p:txBody>
          <a:bodyPr wrap="none" rtlCol="0">
            <a:spAutoFit/>
          </a:bodyPr>
          <a:lstStyle/>
          <a:p>
            <a:endParaRPr lang="da-DK" dirty="0"/>
          </a:p>
        </p:txBody>
      </p:sp>
      <p:sp>
        <p:nvSpPr>
          <p:cNvPr id="5" name="Rektangel 4"/>
          <p:cNvSpPr/>
          <p:nvPr/>
        </p:nvSpPr>
        <p:spPr>
          <a:xfrm>
            <a:off x="2752077" y="628760"/>
            <a:ext cx="7776839" cy="523220"/>
          </a:xfrm>
          <a:prstGeom prst="rect">
            <a:avLst/>
          </a:prstGeom>
        </p:spPr>
        <p:txBody>
          <a:bodyPr wrap="square">
            <a:spAutoFit/>
          </a:bodyPr>
          <a:lstStyle/>
          <a:p>
            <a:pPr lvl="0"/>
            <a:r>
              <a:rPr lang="da-DK" sz="2800" dirty="0">
                <a:solidFill>
                  <a:schemeClr val="accent1"/>
                </a:solidFill>
              </a:rPr>
              <a:t>Den</a:t>
            </a:r>
            <a:r>
              <a:rPr lang="da-DK" sz="2800" dirty="0">
                <a:solidFill>
                  <a:prstClr val="black"/>
                </a:solidFill>
              </a:rPr>
              <a:t> </a:t>
            </a:r>
            <a:r>
              <a:rPr lang="da-DK" sz="2800" dirty="0">
                <a:solidFill>
                  <a:srgbClr val="9B1B21"/>
                </a:solidFill>
              </a:rPr>
              <a:t>danske </a:t>
            </a:r>
            <a:r>
              <a:rPr lang="da-DK" sz="2800" dirty="0">
                <a:solidFill>
                  <a:srgbClr val="002060"/>
                </a:solidFill>
              </a:rPr>
              <a:t>model på arbejdsmiljøområdet </a:t>
            </a:r>
            <a:endParaRPr lang="da-DK" sz="2800" i="1" dirty="0">
              <a:solidFill>
                <a:srgbClr val="002060"/>
              </a:solidFill>
            </a:endParaRPr>
          </a:p>
        </p:txBody>
      </p:sp>
      <p:sp>
        <p:nvSpPr>
          <p:cNvPr id="6" name="Tekstboks 5"/>
          <p:cNvSpPr txBox="1"/>
          <p:nvPr/>
        </p:nvSpPr>
        <p:spPr>
          <a:xfrm>
            <a:off x="3297204" y="2272683"/>
            <a:ext cx="184731" cy="369332"/>
          </a:xfrm>
          <a:prstGeom prst="rect">
            <a:avLst/>
          </a:prstGeom>
          <a:noFill/>
        </p:spPr>
        <p:txBody>
          <a:bodyPr wrap="none" rtlCol="0">
            <a:spAutoFit/>
          </a:bodyPr>
          <a:lstStyle/>
          <a:p>
            <a:endParaRPr lang="da-DK" dirty="0"/>
          </a:p>
        </p:txBody>
      </p:sp>
      <p:sp>
        <p:nvSpPr>
          <p:cNvPr id="7" name="Tekstboks 6"/>
          <p:cNvSpPr txBox="1"/>
          <p:nvPr/>
        </p:nvSpPr>
        <p:spPr>
          <a:xfrm>
            <a:off x="2272683" y="1418661"/>
            <a:ext cx="3977197" cy="2862322"/>
          </a:xfrm>
          <a:prstGeom prst="rect">
            <a:avLst/>
          </a:prstGeom>
          <a:noFill/>
        </p:spPr>
        <p:txBody>
          <a:bodyPr wrap="square" rtlCol="0">
            <a:spAutoFit/>
          </a:bodyPr>
          <a:lstStyle/>
          <a:p>
            <a:r>
              <a:rPr lang="da-DK" dirty="0"/>
              <a:t>Arbejdsmarkedets parter samarbejder for gode vilkår på de danske arbejdspladser.</a:t>
            </a:r>
          </a:p>
          <a:p>
            <a:endParaRPr lang="da-DK" dirty="0"/>
          </a:p>
          <a:p>
            <a:r>
              <a:rPr lang="da-DK" dirty="0"/>
              <a:t> Arbejdstilsynet sørger for at lovgivningen overholdes.</a:t>
            </a:r>
          </a:p>
          <a:p>
            <a:endParaRPr lang="da-DK" dirty="0"/>
          </a:p>
          <a:p>
            <a:r>
              <a:rPr lang="da-DK" dirty="0"/>
              <a:t>De kan på hver sin måde hjælpe jer til en god start på arbejdslivet.</a:t>
            </a:r>
            <a:endParaRPr lang="en-GB" baseline="30000" dirty="0"/>
          </a:p>
          <a:p>
            <a:endParaRPr lang="da-DK" dirty="0"/>
          </a:p>
        </p:txBody>
      </p:sp>
      <p:grpSp>
        <p:nvGrpSpPr>
          <p:cNvPr id="9" name="Gruppe 8"/>
          <p:cNvGrpSpPr/>
          <p:nvPr/>
        </p:nvGrpSpPr>
        <p:grpSpPr>
          <a:xfrm>
            <a:off x="5557421" y="2015231"/>
            <a:ext cx="6585624" cy="4110361"/>
            <a:chOff x="2220978" y="2324100"/>
            <a:chExt cx="7342122" cy="3535964"/>
          </a:xfrm>
        </p:grpSpPr>
        <p:graphicFrame>
          <p:nvGraphicFramePr>
            <p:cNvPr id="10" name="Diagram 9"/>
            <p:cNvGraphicFramePr/>
            <p:nvPr/>
          </p:nvGraphicFramePr>
          <p:xfrm>
            <a:off x="2220978" y="2324100"/>
            <a:ext cx="7342122" cy="35359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Billede 10"/>
            <p:cNvPicPr>
              <a:picLocks noChangeAspect="1"/>
            </p:cNvPicPr>
            <p:nvPr/>
          </p:nvPicPr>
          <p:blipFill>
            <a:blip r:embed="rId7"/>
            <a:stretch>
              <a:fillRect/>
            </a:stretch>
          </p:blipFill>
          <p:spPr>
            <a:xfrm>
              <a:off x="4092489" y="4245242"/>
              <a:ext cx="708434" cy="708434"/>
            </a:xfrm>
            <a:prstGeom prst="rect">
              <a:avLst/>
            </a:prstGeom>
          </p:spPr>
        </p:pic>
        <p:pic>
          <p:nvPicPr>
            <p:cNvPr id="12" name="Billede 11"/>
            <p:cNvPicPr>
              <a:picLocks noChangeAspect="1"/>
            </p:cNvPicPr>
            <p:nvPr/>
          </p:nvPicPr>
          <p:blipFill>
            <a:blip r:embed="rId8"/>
            <a:stretch>
              <a:fillRect/>
            </a:stretch>
          </p:blipFill>
          <p:spPr>
            <a:xfrm>
              <a:off x="7253207" y="4157312"/>
              <a:ext cx="552450" cy="564856"/>
            </a:xfrm>
            <a:prstGeom prst="rect">
              <a:avLst/>
            </a:prstGeom>
          </p:spPr>
        </p:pic>
        <p:pic>
          <p:nvPicPr>
            <p:cNvPr id="13" name="Billede 12"/>
            <p:cNvPicPr>
              <a:picLocks noChangeAspect="1"/>
            </p:cNvPicPr>
            <p:nvPr/>
          </p:nvPicPr>
          <p:blipFill rotWithShape="1">
            <a:blip r:embed="rId9" cstate="print">
              <a:extLst>
                <a:ext uri="{28A0092B-C50C-407E-A947-70E740481C1C}">
                  <a14:useLocalDpi xmlns:a14="http://schemas.microsoft.com/office/drawing/2010/main" val="0"/>
                </a:ext>
              </a:extLst>
            </a:blip>
            <a:srcRect l="12942" t="12712" r="5334" b="13782"/>
            <a:stretch/>
          </p:blipFill>
          <p:spPr>
            <a:xfrm>
              <a:off x="5653315" y="2450837"/>
              <a:ext cx="567870" cy="526942"/>
            </a:xfrm>
            <a:prstGeom prst="rect">
              <a:avLst/>
            </a:prstGeom>
          </p:spPr>
        </p:pic>
      </p:grpSp>
    </p:spTree>
    <p:extLst>
      <p:ext uri="{BB962C8B-B14F-4D97-AF65-F5344CB8AC3E}">
        <p14:creationId xmlns:p14="http://schemas.microsoft.com/office/powerpoint/2010/main" val="338607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Visk">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287</TotalTime>
  <Words>6445</Words>
  <Application>Microsoft Office PowerPoint</Application>
  <PresentationFormat>Widescreen</PresentationFormat>
  <Paragraphs>685</Paragraphs>
  <Slides>68</Slides>
  <Notes>21</Notes>
  <HiddenSlides>0</HiddenSlides>
  <MMClips>0</MMClips>
  <ScaleCrop>false</ScaleCrop>
  <HeadingPairs>
    <vt:vector size="8" baseType="variant">
      <vt:variant>
        <vt:lpstr>Benyttede skrifttyper</vt:lpstr>
      </vt:variant>
      <vt:variant>
        <vt:i4>10</vt:i4>
      </vt:variant>
      <vt:variant>
        <vt:lpstr>Tema</vt:lpstr>
      </vt:variant>
      <vt:variant>
        <vt:i4>1</vt:i4>
      </vt:variant>
      <vt:variant>
        <vt:lpstr>Integrerede OLE-servere</vt:lpstr>
      </vt:variant>
      <vt:variant>
        <vt:i4>3</vt:i4>
      </vt:variant>
      <vt:variant>
        <vt:lpstr>Slidetitler</vt:lpstr>
      </vt:variant>
      <vt:variant>
        <vt:i4>68</vt:i4>
      </vt:variant>
    </vt:vector>
  </HeadingPairs>
  <TitlesOfParts>
    <vt:vector size="82" baseType="lpstr">
      <vt:lpstr>Arial</vt:lpstr>
      <vt:lpstr>Calibri</vt:lpstr>
      <vt:lpstr>Century Gothic</vt:lpstr>
      <vt:lpstr>Corbel</vt:lpstr>
      <vt:lpstr>Roboto</vt:lpstr>
      <vt:lpstr>Tahoma</vt:lpstr>
      <vt:lpstr>Times New Roman</vt:lpstr>
      <vt:lpstr>Trebuchet MS</vt:lpstr>
      <vt:lpstr>Verdana</vt:lpstr>
      <vt:lpstr>Wingdings 3</vt:lpstr>
      <vt:lpstr>Visk</vt:lpstr>
      <vt:lpstr>Document</vt:lpstr>
      <vt:lpstr>Photo Editor Photo</vt:lpstr>
      <vt:lpstr>MSPhotoEd.3</vt:lpstr>
      <vt:lpstr>Arbejdsmiljø</vt:lpstr>
      <vt:lpstr>Hvad er Arbejdsmiljø?</vt:lpstr>
      <vt:lpstr>Hvorfor er Arbejdsmiljø vigtigt?</vt:lpstr>
      <vt:lpstr>Hvad er en arbejdsulykke </vt:lpstr>
      <vt:lpstr>Historien om Arbejdsmiljø</vt:lpstr>
      <vt:lpstr>Arbejdsmiljøloven</vt:lpstr>
      <vt:lpstr>PowerPoint-præsentation</vt:lpstr>
      <vt:lpstr>Hvad er arbejdsmiljø?</vt:lpstr>
      <vt:lpstr>PowerPoint-præsentation</vt:lpstr>
      <vt:lpstr>Hvad er godt arbejdsmiljø?</vt:lpstr>
      <vt:lpstr>Hvad er dårligt arbejdsmiljø?</vt:lpstr>
      <vt:lpstr>Hvor finder vi noget om Arbejdsmiljø?</vt:lpstr>
      <vt:lpstr>Elektrikerens Arbejdsmiljø</vt:lpstr>
      <vt:lpstr>Arbejdsmiljøfolder</vt:lpstr>
      <vt:lpstr> </vt:lpstr>
      <vt:lpstr>PowerPoint-præsentation</vt:lpstr>
      <vt:lpstr>Fysisk arbejdsmiljø</vt:lpstr>
      <vt:lpstr>Psykisk arbejdsmiljø</vt:lpstr>
      <vt:lpstr>              APV</vt:lpstr>
      <vt:lpstr>APV arbejdspladsvurdering</vt:lpstr>
      <vt:lpstr>Tekniske hjælpemidler</vt:lpstr>
      <vt:lpstr>PowerPoint-præsentation</vt:lpstr>
      <vt:lpstr>Lovpligtig eftersyn af tekniske hjælpemidler </vt:lpstr>
      <vt:lpstr>PowerPoint-præsentation</vt:lpstr>
      <vt:lpstr>Bevægeapparatet </vt:lpstr>
      <vt:lpstr>Personlige værnemidler</vt:lpstr>
      <vt:lpstr>Hvad er Personlige værnemidler?</vt:lpstr>
      <vt:lpstr>Krav til personlige værnemidler</vt:lpstr>
      <vt:lpstr>Arbejdsgiveren pligter/ ansvar</vt:lpstr>
      <vt:lpstr>Ansattes pligter</vt:lpstr>
      <vt:lpstr>Beskyttelseshjelm</vt:lpstr>
      <vt:lpstr>Regler om hjelme</vt:lpstr>
      <vt:lpstr>Høreværn</vt:lpstr>
      <vt:lpstr>STØJEKSPONERING </vt:lpstr>
      <vt:lpstr>Regler om høreværn</vt:lpstr>
      <vt:lpstr>ØJENVÆRN </vt:lpstr>
      <vt:lpstr>Åndedrætsværn</vt:lpstr>
      <vt:lpstr>PowerPoint-præsentation</vt:lpstr>
      <vt:lpstr>PowerPoint-præsentation</vt:lpstr>
      <vt:lpstr>Luftforsynet åndedrætsværn</vt:lpstr>
      <vt:lpstr>SIKKERHEDSSKO OG -STØVLER </vt:lpstr>
      <vt:lpstr>FALDSIKRING </vt:lpstr>
      <vt:lpstr>HANDSKER </vt:lpstr>
      <vt:lpstr>ARBEJDSTØJ </vt:lpstr>
      <vt:lpstr>PowerPoint-præsentation</vt:lpstr>
      <vt:lpstr>Personlige værnemidler - opsummering</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Forebyggelsesmetoder</vt:lpstr>
      <vt:lpstr>Regler</vt:lpstr>
      <vt:lpstr>Psykisk  arbejdsmiljø</vt:lpstr>
      <vt:lpstr>Hvad er psykisk arbejdsmiljø?</vt:lpstr>
      <vt:lpstr>1. Relationer - Handler om:</vt:lpstr>
      <vt:lpstr>2. Organisering af arbejdet - Handler om:</vt:lpstr>
      <vt:lpstr>3. Fysiske forhold - Handler om:</vt:lpstr>
      <vt:lpstr>Symptomer på dårligt psykisk arbejdsmiljø</vt:lpstr>
      <vt:lpstr>Symptomer hos den enkelte</vt:lpstr>
      <vt:lpstr>Symptomer i gruppen</vt:lpstr>
      <vt:lpstr>Symptomer i virksomheden som helhed</vt:lpstr>
      <vt:lpstr>Hvordan kan man forbedre med  psykiske arbejdsmiljø?</vt:lpstr>
      <vt:lpstr>Hvordan kan man forbedre det  psykiske arbejdsmiljø?</vt:lpstr>
      <vt:lpstr>Projekt rillefræsning</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Arbejdsmiljø GF 2 elektriker</dc:title>
  <dc:creator>Michael Petersen</dc:creator>
  <cp:lastModifiedBy>Michael Petersen</cp:lastModifiedBy>
  <cp:revision>19</cp:revision>
  <dcterms:created xsi:type="dcterms:W3CDTF">2021-02-23T07:14:48Z</dcterms:created>
  <dcterms:modified xsi:type="dcterms:W3CDTF">2024-01-24T07:09:23Z</dcterms:modified>
</cp:coreProperties>
</file>