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6" r:id="rId4"/>
    <p:sldId id="260" r:id="rId5"/>
    <p:sldId id="273" r:id="rId6"/>
    <p:sldId id="261" r:id="rId7"/>
    <p:sldId id="262" r:id="rId8"/>
    <p:sldId id="275" r:id="rId9"/>
    <p:sldId id="267" r:id="rId10"/>
    <p:sldId id="263" r:id="rId11"/>
    <p:sldId id="274" r:id="rId12"/>
    <p:sldId id="279" r:id="rId13"/>
    <p:sldId id="264" r:id="rId14"/>
    <p:sldId id="265" r:id="rId15"/>
    <p:sldId id="269" r:id="rId16"/>
    <p:sldId id="270" r:id="rId17"/>
    <p:sldId id="271" r:id="rId18"/>
    <p:sldId id="277" r:id="rId19"/>
    <p:sldId id="278" r:id="rId20"/>
    <p:sldId id="272" r:id="rId21"/>
    <p:sldId id="276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1/8/2025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1/8/2025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1/8/2025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1/8/2025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1/8/2025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1/8/2025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1/8/2025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1/8/2025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1/8/2025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1/8/2025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1/8/2025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1/8/2025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1/8/2025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elektrikeruddannelsen.dk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487" y="506790"/>
            <a:ext cx="9602789" cy="3357844"/>
          </a:xfrm>
        </p:spPr>
        <p:txBody>
          <a:bodyPr/>
          <a:lstStyle/>
          <a:p>
            <a:pPr algn="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60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Velkommen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89" y="4666891"/>
            <a:ext cx="9601200" cy="990600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da-DK" sz="4000" b="0" i="0" baseline="0" dirty="0">
                <a:solidFill>
                  <a:srgbClr val="3691AA"/>
                </a:solidFill>
              </a:rPr>
              <a:t>GF-2 Elektriker</a:t>
            </a:r>
          </a:p>
        </p:txBody>
      </p:sp>
      <p:pic>
        <p:nvPicPr>
          <p:cNvPr id="4" name="Bille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98" y="403273"/>
            <a:ext cx="4729264" cy="477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200" dirty="0"/>
              <a:t>Praktikpladssøgning samt VFU-uge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92480" y="1750423"/>
            <a:ext cx="10859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Du skal selv søge / finde en praktikplads, således at du kan fortsætte din uddannelse efter GF-2.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I den forbindelse skal du have en synlig profil, samt registrere dine ansøgninger på </a:t>
            </a:r>
            <a:r>
              <a:rPr lang="da-DK" sz="2400" dirty="0">
                <a:solidFill>
                  <a:srgbClr val="FF0000"/>
                </a:solidFill>
              </a:rPr>
              <a:t>lærepladsen.dk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Lærerne samt vores praktikpladskonsulenter hjælper gerne med dine ansøgninger samt eventuelle tvivlsspørgsmål.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VFU er i uge 8</a:t>
            </a:r>
          </a:p>
        </p:txBody>
      </p:sp>
    </p:spTree>
    <p:extLst>
      <p:ext uri="{BB962C8B-B14F-4D97-AF65-F5344CB8AC3E}">
        <p14:creationId xmlns:p14="http://schemas.microsoft.com/office/powerpoint/2010/main" val="20794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E1A93-F4E4-8560-01FE-0052AC54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b="1" kern="1800" spc="-25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EMMA-kriterierne GF 2 elektriker</a:t>
            </a:r>
            <a:b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F14C613-C894-3DD4-60D3-D63D971A09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3658" y="1572768"/>
            <a:ext cx="5529463" cy="4142232"/>
          </a:xfrm>
        </p:spPr>
      </p:pic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166453C-E221-AC8D-A20B-8F122B5CA0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6716" y="1572768"/>
            <a:ext cx="5828033" cy="4142232"/>
          </a:xfrm>
        </p:spPr>
      </p:pic>
    </p:spTree>
    <p:extLst>
      <p:ext uri="{BB962C8B-B14F-4D97-AF65-F5344CB8AC3E}">
        <p14:creationId xmlns:p14="http://schemas.microsoft.com/office/powerpoint/2010/main" val="17251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Vigtige</a:t>
            </a:r>
            <a:r>
              <a:rPr lang="en-US" dirty="0"/>
              <a:t> </a:t>
            </a:r>
            <a:r>
              <a:rPr lang="en-US" dirty="0" err="1"/>
              <a:t>personer</a:t>
            </a:r>
            <a:r>
              <a:rPr lang="en-US" dirty="0"/>
              <a:t> i </a:t>
            </a:r>
            <a:r>
              <a:rPr lang="en-US" dirty="0" err="1"/>
              <a:t>hverdagen</a:t>
            </a:r>
            <a:r>
              <a:rPr lang="en-US" dirty="0"/>
              <a:t> på </a:t>
            </a:r>
            <a:r>
              <a:rPr lang="en-US" dirty="0" err="1"/>
              <a:t>skolen</a:t>
            </a:r>
            <a:endParaRPr lang="en-US" dirty="0"/>
          </a:p>
        </p:txBody>
      </p:sp>
      <p:pic>
        <p:nvPicPr>
          <p:cNvPr id="5122" name="Picture 2" descr="Billedresultat for tegnede perso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8" y="2389516"/>
            <a:ext cx="3516170" cy="258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89CCD76-C166-9CF5-99D3-F2450EDAE28E}"/>
              </a:ext>
            </a:extLst>
          </p:cNvPr>
          <p:cNvSpPr txBox="1"/>
          <p:nvPr/>
        </p:nvSpPr>
        <p:spPr>
          <a:xfrm>
            <a:off x="4197251" y="1353312"/>
            <a:ext cx="38943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Kontaktlærer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Faglæreren  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Grundfagslæreren  Dansk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Grundfagslæreren  Mat / Fysik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Studievejleder som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Læsevejleder.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Praktikpladskonsulenten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Uddannelseslederen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IT-medarbejderne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Og ikke mindst DIG SELV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E182A51-C87A-466C-8F20-025FE7D57C50}"/>
              </a:ext>
            </a:extLst>
          </p:cNvPr>
          <p:cNvSpPr txBox="1"/>
          <p:nvPr/>
        </p:nvSpPr>
        <p:spPr>
          <a:xfrm>
            <a:off x="8186057" y="1366252"/>
            <a:ext cx="37998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Bent Rasmussen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Bent Rasmussen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Jacob Poulsen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Anna </a:t>
            </a:r>
            <a:r>
              <a:rPr lang="da-DK" sz="2000" dirty="0" err="1">
                <a:solidFill>
                  <a:srgbClr val="FF0000"/>
                </a:solidFill>
              </a:rPr>
              <a:t>Jørholt</a:t>
            </a: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Morten Burkø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Anette Poulsen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Lene Schmidt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Jan Petersen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ledresultat for forventn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9466">
            <a:off x="767300" y="2181231"/>
            <a:ext cx="4308284" cy="21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820174" y="138023"/>
            <a:ext cx="66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Forventninger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107502" y="957532"/>
            <a:ext cx="5710687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deltager aktivt i såvel Praktisk som teoretisk undervisning.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overholder aftaler der indgås.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er velforberedt og generelt positiv.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142008" y="5037826"/>
            <a:ext cx="571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dirty="0">
                <a:solidFill>
                  <a:srgbClr val="FF0000"/>
                </a:solidFill>
              </a:rPr>
              <a:t>Hvad forventer du ?</a:t>
            </a:r>
          </a:p>
        </p:txBody>
      </p:sp>
    </p:spTree>
    <p:extLst>
      <p:ext uri="{BB962C8B-B14F-4D97-AF65-F5344CB8AC3E}">
        <p14:creationId xmlns:p14="http://schemas.microsoft.com/office/powerpoint/2010/main" val="161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43" y="244415"/>
            <a:ext cx="10298544" cy="540589"/>
          </a:xfrm>
        </p:spPr>
        <p:txBody>
          <a:bodyPr/>
          <a:lstStyle/>
          <a:p>
            <a:pPr algn="ctr"/>
            <a:r>
              <a:rPr lang="da-DK" dirty="0"/>
              <a:t>Elektriker-uddannelsens opbygning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42272" y="1413649"/>
            <a:ext cx="7927675" cy="439192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Efter GF-2 skal du gennem en praktisk del.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Derefter kommer du på Hovedforløb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Den sidste del af uddannelsen former du sammen med din Mester og Skolen, den er således individuel for hver enkel elev.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hlinkClick r:id="rId2"/>
              </a:rPr>
              <a:t>www.elektrikeruddannelsen.dk</a:t>
            </a:r>
            <a:r>
              <a:rPr lang="da-DK" sz="2800" dirty="0"/>
              <a:t>    viser dette.</a:t>
            </a:r>
          </a:p>
        </p:txBody>
      </p:sp>
      <p:pic>
        <p:nvPicPr>
          <p:cNvPr id="8194" name="Picture 2" descr="Billedresultat for elektri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7" y="1413650"/>
            <a:ext cx="3044825" cy="47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lledresultat for elektri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5" y="1164441"/>
            <a:ext cx="4241651" cy="47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5024846" y="1164441"/>
            <a:ext cx="6663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Følgende fag indgår i GF-2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Overgangskrav</a:t>
            </a:r>
            <a:r>
              <a:rPr lang="da-DK" sz="20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 (de fagrelaterede fag der kræves for at komme på H1)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Matematik</a:t>
            </a:r>
            <a:r>
              <a:rPr lang="da-DK" sz="2000" dirty="0">
                <a:solidFill>
                  <a:schemeClr val="accent2"/>
                </a:solidFill>
              </a:rPr>
              <a:t> (niveau D)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Fysik</a:t>
            </a:r>
            <a:r>
              <a:rPr lang="da-DK" sz="2000" dirty="0">
                <a:solidFill>
                  <a:schemeClr val="accent2"/>
                </a:solidFill>
              </a:rPr>
              <a:t> 	  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Dansk 	  </a:t>
            </a:r>
            <a:r>
              <a:rPr lang="da-DK" sz="2000" dirty="0">
                <a:solidFill>
                  <a:schemeClr val="accent2"/>
                </a:solidFill>
              </a:rPr>
              <a:t>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 og bukke-stillads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mellemniveau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på eller nær ved spænding.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Grundforløbseksamen</a:t>
            </a:r>
          </a:p>
        </p:txBody>
      </p:sp>
    </p:spTree>
    <p:extLst>
      <p:ext uri="{BB962C8B-B14F-4D97-AF65-F5344CB8AC3E}">
        <p14:creationId xmlns:p14="http://schemas.microsoft.com/office/powerpoint/2010/main" val="35846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375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Overgangskrav er omfattende, men kan groft set beskrives således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Beregning på elektriske kredsløb ved såvel AC som DC.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Ohms Lov og effektberegning.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Serieforbindelser, parallelforbindelser og blandede forbindelser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Ledningsmodstand, spændingsfald m.v.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Dimensioneringsberegninger på installationer.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Beregning på spændingskilder.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Beregninger på effekt og energi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Transformer-beregninger.</a:t>
            </a: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Øvrige kompetencer er følgende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logik.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Tegning og forståelse af diagrammer, installationstegning, kredsskemaer og funktionsskemaer.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accent2"/>
                </a:solidFill>
              </a:rPr>
              <a:t>En-</a:t>
            </a:r>
            <a:r>
              <a:rPr lang="da-DK" sz="2000" dirty="0">
                <a:solidFill>
                  <a:schemeClr val="accent2"/>
                </a:solidFill>
              </a:rPr>
              <a:t> og flerfasede brugsgenstande, herunder kortslutningsmotoren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Arbejdsmiljø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Kundebetjening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Arbejde på eller nær ved installationer med spænding på.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 praktiske opgaver samt de kompetencer det kræver.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Installationsteori for mindre installationer, herunder benyttelse af de gældende love, reglementer og standarder.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Opbygning af automatiske styringer.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Praktisk udførelse af installationer, samt verifikation af installationer ud fra kravene i lovgivningen.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Opgaven der udføres praktisk, er en mindre installation, med alt hvad der kræves fra el-selskabets forsyning til den sidste stikkontakt, afbryder, motor eller andet.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Følgende eksamener og prøver, i fag der skal være bestået.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Eksamen i et af fagene </a:t>
            </a:r>
            <a:r>
              <a:rPr lang="da-DK" sz="2000" b="1" dirty="0">
                <a:solidFill>
                  <a:schemeClr val="accent2"/>
                </a:solidFill>
              </a:rPr>
              <a:t>Dansk, Matematik eller Fysik. </a:t>
            </a:r>
          </a:p>
          <a:p>
            <a:pPr>
              <a:lnSpc>
                <a:spcPct val="90000"/>
              </a:lnSpc>
            </a:pPr>
            <a:r>
              <a:rPr lang="da-DK" sz="2000" b="1" dirty="0">
                <a:solidFill>
                  <a:schemeClr val="accent2"/>
                </a:solidFill>
              </a:rPr>
              <a:t>     </a:t>
            </a:r>
            <a:r>
              <a:rPr lang="da-DK" sz="2000" dirty="0">
                <a:solidFill>
                  <a:schemeClr val="accent2"/>
                </a:solidFill>
              </a:rPr>
              <a:t>(der lodtrækkes mellem fagene således at der kun er et eksamensfag.)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</a:t>
            </a:r>
            <a:r>
              <a:rPr lang="da-DK" sz="2000" dirty="0">
                <a:solidFill>
                  <a:schemeClr val="accent2"/>
                </a:solidFill>
              </a:rPr>
              <a:t>(bevis skal være opnået)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brandbekæmpelse. </a:t>
            </a:r>
            <a:r>
              <a:rPr lang="da-DK" sz="2000" dirty="0">
                <a:solidFill>
                  <a:schemeClr val="accent2"/>
                </a:solidFill>
              </a:rPr>
              <a:t>(bevis skal være opnået)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Rulle- og bukkestillads. </a:t>
            </a:r>
            <a:r>
              <a:rPr lang="da-DK" sz="2000" dirty="0">
                <a:solidFill>
                  <a:schemeClr val="accent2"/>
                </a:solidFill>
              </a:rPr>
              <a:t>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nær ved eller under spænding</a:t>
            </a:r>
            <a:r>
              <a:rPr lang="da-DK" sz="2000" dirty="0">
                <a:solidFill>
                  <a:schemeClr val="accent2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Ved udeblivelse fra et certifikat fag skal eleven have certifikat faget et andet sted. Dvs. at når der er certifikat fag er man til stæde……</a:t>
            </a:r>
          </a:p>
        </p:txBody>
      </p:sp>
      <p:pic>
        <p:nvPicPr>
          <p:cNvPr id="11266" name="Picture 2" descr="Billedresultat for eksamen sj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3" y="2393858"/>
            <a:ext cx="2304516" cy="23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141" y="828136"/>
            <a:ext cx="5431616" cy="1262331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4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Lidt Praktisk information</a:t>
            </a:r>
          </a:p>
        </p:txBody>
      </p:sp>
      <p:pic>
        <p:nvPicPr>
          <p:cNvPr id="9" name="Billede 8" descr="Billedresultat for praktiske inf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73" y="668546"/>
            <a:ext cx="4339650" cy="4589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I overgangskrav er der er følgende eksamener og prøver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El-teoretisk skriftlig eksamen </a:t>
            </a:r>
            <a:r>
              <a:rPr lang="da-DK" sz="2000" dirty="0">
                <a:solidFill>
                  <a:schemeClr val="accent2"/>
                </a:solidFill>
              </a:rPr>
              <a:t>( 120 min.)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(med krav om bestået før mundtlig eksamen.)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Praktisk mundtlig eksamen i standen. </a:t>
            </a:r>
            <a:r>
              <a:rPr lang="da-DK" sz="2000" dirty="0">
                <a:solidFill>
                  <a:schemeClr val="accent2"/>
                </a:solidFill>
              </a:rPr>
              <a:t>( ca. 30 minutter 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Vurderingen til den praktisk mundtlige eksamen, er en kombination af vurderingen af </a:t>
            </a:r>
            <a:r>
              <a:rPr lang="da-DK" sz="2000" i="1" dirty="0">
                <a:solidFill>
                  <a:schemeClr val="accent2"/>
                </a:solidFill>
              </a:rPr>
              <a:t>rapporten</a:t>
            </a:r>
            <a:r>
              <a:rPr lang="da-DK" sz="2000" dirty="0">
                <a:solidFill>
                  <a:schemeClr val="accent2"/>
                </a:solidFill>
              </a:rPr>
              <a:t>, den </a:t>
            </a:r>
            <a:r>
              <a:rPr lang="da-DK" sz="2000" i="1" dirty="0">
                <a:solidFill>
                  <a:schemeClr val="accent2"/>
                </a:solidFill>
              </a:rPr>
              <a:t>mundtlige præstation </a:t>
            </a:r>
            <a:r>
              <a:rPr lang="da-DK" sz="2000" dirty="0">
                <a:solidFill>
                  <a:schemeClr val="accent2"/>
                </a:solidFill>
              </a:rPr>
              <a:t>og det </a:t>
            </a:r>
            <a:r>
              <a:rPr lang="da-DK" sz="2000" i="1" dirty="0">
                <a:solidFill>
                  <a:schemeClr val="accent2"/>
                </a:solidFill>
              </a:rPr>
              <a:t>praktiske arbejde</a:t>
            </a:r>
            <a:r>
              <a:rPr lang="da-DK" sz="2000" dirty="0">
                <a:solidFill>
                  <a:schemeClr val="accent2"/>
                </a:solidFill>
              </a:rPr>
              <a:t> der er udført.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</a:t>
            </a:r>
            <a:r>
              <a:rPr lang="da-DK" sz="2000" dirty="0">
                <a:solidFill>
                  <a:srgbClr val="FF0000"/>
                </a:solidFill>
              </a:rPr>
              <a:t>Den skriftlige og den mundtlige eksamen skal begge være bestået</a:t>
            </a: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98" y="2177144"/>
            <a:ext cx="2150895" cy="26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8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Mødetider og Pauser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Undervisningen </a:t>
            </a:r>
            <a:r>
              <a:rPr lang="da-DK" sz="2400" u="sng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kan</a:t>
            </a: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planlægges mellem 8.00 og 16.00</a:t>
            </a: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Der forventes at du benytter de resterende timer til selvstudie.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Det er </a:t>
            </a:r>
            <a:r>
              <a:rPr lang="da-DK" sz="2400" b="0" i="0" dirty="0">
                <a:solidFill>
                  <a:srgbClr val="FF0000"/>
                </a:solidFill>
                <a:latin typeface="Georgia"/>
              </a:rPr>
              <a:t>vigtigt</a:t>
            </a: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at komme til tiden !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Hold tiderne efter pauser!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5435792" cy="4142232"/>
          </a:xfrm>
        </p:spPr>
        <p:txBody>
          <a:bodyPr>
            <a:normAutofit fontScale="92500" lnSpcReduction="10000"/>
          </a:bodyPr>
          <a:lstStyle/>
          <a:p>
            <a:r>
              <a:rPr lang="da-DK" sz="2400" dirty="0"/>
              <a:t>8.15		Mødetid morgen</a:t>
            </a:r>
          </a:p>
          <a:p>
            <a:r>
              <a:rPr lang="da-DK" sz="2400" dirty="0"/>
              <a:t>9.45		Dagens første pause</a:t>
            </a:r>
          </a:p>
          <a:p>
            <a:r>
              <a:rPr lang="da-DK" sz="2400" dirty="0"/>
              <a:t>10.00	Arbejdet genoptages</a:t>
            </a:r>
          </a:p>
          <a:p>
            <a:r>
              <a:rPr lang="da-DK" sz="2400" dirty="0"/>
              <a:t>11.30	Frokostpause</a:t>
            </a:r>
          </a:p>
          <a:p>
            <a:r>
              <a:rPr lang="da-DK" sz="2400" dirty="0"/>
              <a:t>12.00	Arbejdet genoptages</a:t>
            </a:r>
          </a:p>
          <a:p>
            <a:r>
              <a:rPr lang="da-DK" sz="2400" dirty="0"/>
              <a:t>14.15		Sluttidspunkt (nogen dage)</a:t>
            </a:r>
          </a:p>
          <a:p>
            <a:r>
              <a:rPr lang="da-DK" sz="2400" dirty="0"/>
              <a:t>15.00	Sluttidspunkt (nogen dage)</a:t>
            </a:r>
          </a:p>
          <a:p>
            <a:r>
              <a:rPr lang="da-DK" sz="2400" dirty="0"/>
              <a:t>??.??		Hjemmestudie m.v.</a:t>
            </a:r>
          </a:p>
        </p:txBody>
      </p:sp>
    </p:spTree>
    <p:extLst>
      <p:ext uri="{BB962C8B-B14F-4D97-AF65-F5344CB8AC3E}">
        <p14:creationId xmlns:p14="http://schemas.microsoft.com/office/powerpoint/2010/main" val="19520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Oprydning samt Indtagelse af Mad og Drikke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341119" y="1572768"/>
            <a:ext cx="9509759" cy="4142232"/>
          </a:xfrm>
        </p:spPr>
        <p:txBody>
          <a:bodyPr>
            <a:normAutofit lnSpcReduction="10000"/>
          </a:bodyPr>
          <a:lstStyle/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mad er </a:t>
            </a:r>
            <a:r>
              <a:rPr lang="da-DK" sz="2800" dirty="0">
                <a:solidFill>
                  <a:srgbClr val="FF0000"/>
                </a:solidFill>
              </a:rPr>
              <a:t>ikke</a:t>
            </a: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 tilladt i undervisningslokalerne.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drikkevarer i lokalerne er tilladt, men det forpligter, det forventes at du selv rydder op efter dig.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sz="2800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Oprydning i undervisningslokaler samt værksteder er en fælles forpligtigelse. Oprydning skal gennemføres hver dag, løbende samt ved undervisningstidens ophør.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80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577968"/>
            <a:ext cx="9601252" cy="646251"/>
          </a:xfrm>
        </p:spPr>
        <p:txBody>
          <a:bodyPr>
            <a:normAutofit/>
          </a:bodyPr>
          <a:lstStyle/>
          <a:p>
            <a:r>
              <a:rPr lang="en-US" sz="3200" dirty="0" err="1"/>
              <a:t>Røgfri</a:t>
            </a:r>
            <a:r>
              <a:rPr lang="en-US" sz="3200" dirty="0"/>
              <a:t> Skole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arbejstid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3138" y="7841168"/>
            <a:ext cx="5184649" cy="12155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Billedresultat for rygning forbu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6" y="2158473"/>
            <a:ext cx="4114801" cy="35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6012611" y="2061713"/>
            <a:ext cx="5244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Der må fra 1. august 2021 </a:t>
            </a:r>
            <a:r>
              <a:rPr lang="da-DK" sz="2000" b="1" u="sng" dirty="0">
                <a:solidFill>
                  <a:schemeClr val="accent2"/>
                </a:solidFill>
              </a:rPr>
              <a:t>ikke</a:t>
            </a:r>
            <a:r>
              <a:rPr lang="da-DK" sz="2000" dirty="0">
                <a:solidFill>
                  <a:schemeClr val="accent2"/>
                </a:solidFill>
              </a:rPr>
              <a:t> ryges, dampes, tage snus eller lignende i skoletiden eller arbejdstiden.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for alle elever og for alle ansatte på skolen.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også for alle udefra kommende som befinder sig på skolen.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8677" y="1445623"/>
            <a:ext cx="8762260" cy="4493623"/>
          </a:xfrm>
        </p:spPr>
        <p:txBody>
          <a:bodyPr>
            <a:normAutofit/>
          </a:bodyPr>
          <a:lstStyle/>
          <a:p>
            <a:r>
              <a:rPr lang="en-US" sz="2400" dirty="0"/>
              <a:t>Sygemelding ved at logge på Studie+ eller I App`en Studie+, </a:t>
            </a:r>
            <a:r>
              <a:rPr lang="en-US" sz="2400" dirty="0">
                <a:solidFill>
                  <a:srgbClr val="FF0000"/>
                </a:solidFill>
              </a:rPr>
              <a:t>inden første lektion.</a:t>
            </a:r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Sygemelding med sms, læs nærmere i informationsmappen. 	</a:t>
            </a:r>
            <a:r>
              <a:rPr lang="en-US" sz="2400" dirty="0">
                <a:solidFill>
                  <a:srgbClr val="FF0000"/>
                </a:solidFill>
              </a:rPr>
              <a:t>Inden kl. 9.00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Sygemelding telefonisk mellem 8 og 9.	Tlf. 2523 5900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>
                <a:solidFill>
                  <a:srgbClr val="FF0000"/>
                </a:solidFill>
              </a:rPr>
              <a:t>Oplys navn, uddannelsen og by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	f.eks.  Ole Svensen,  GF2-elektriker, Næstved.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Sygemelding</a:t>
            </a:r>
          </a:p>
        </p:txBody>
      </p:sp>
      <p:pic>
        <p:nvPicPr>
          <p:cNvPr id="3074" name="Picture 2" descr="Billedresultat for sygemeld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14" y="1804118"/>
            <a:ext cx="3362686" cy="33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896645" y="1953087"/>
            <a:ext cx="10653203" cy="3829404"/>
          </a:xfrm>
        </p:spPr>
        <p:txBody>
          <a:bodyPr>
            <a:normAutofit fontScale="92500"/>
          </a:bodyPr>
          <a:lstStyle/>
          <a:p>
            <a:r>
              <a:rPr lang="da-DK" sz="2200" dirty="0"/>
              <a:t>Alle elever skal screenes i sprog og talforståelse, denne vil Annette Poulsen fortælle mere om.</a:t>
            </a:r>
            <a:endParaRPr lang="da-DK" sz="2200" dirty="0">
              <a:solidFill>
                <a:srgbClr val="FF0000"/>
              </a:solidFill>
            </a:endParaRPr>
          </a:p>
          <a:p>
            <a:r>
              <a:rPr lang="da-DK" sz="2200" dirty="0"/>
              <a:t>Elever der er screenede på GF-1, her på skolen, skal ikke screenes igen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Det er rigtig godt, hvis du selv kan medbringe computer og høre-bøffer.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Hvis du ved at du har behov for specielpædagogiske hjælpemidler, eller anden form for </a:t>
            </a:r>
          </a:p>
          <a:p>
            <a:pPr marL="45720" indent="0">
              <a:buNone/>
            </a:pPr>
            <a:r>
              <a:rPr lang="da-DK" sz="2200" dirty="0"/>
              <a:t>    hjælp, er det vigtigt at du gør opmærksom på det, således at vi kan få gang i det.</a:t>
            </a:r>
          </a:p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Speciel-pædagogiske hjælpemidler / Screening af elever.</a:t>
            </a:r>
          </a:p>
        </p:txBody>
      </p:sp>
    </p:spTree>
    <p:extLst>
      <p:ext uri="{BB962C8B-B14F-4D97-AF65-F5344CB8AC3E}">
        <p14:creationId xmlns:p14="http://schemas.microsoft.com/office/powerpoint/2010/main" val="15677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078966" y="198408"/>
            <a:ext cx="622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Ferie, Helligdage / fridage</a:t>
            </a:r>
          </a:p>
        </p:txBody>
      </p:sp>
      <p:pic>
        <p:nvPicPr>
          <p:cNvPr id="6146" name="Picture 2" descr="Billedresultat for ferie smi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074">
            <a:off x="811102" y="1777436"/>
            <a:ext cx="2755854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4701573" y="1066071"/>
            <a:ext cx="7838318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Vinterferie i Uge 7                        10 - 14 februar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Påskeferie i Uge 16                       14 – 21  april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1. Maj fri                                                     1  maj </a:t>
            </a:r>
            <a:br>
              <a:rPr lang="da-DK" sz="2600" dirty="0">
                <a:solidFill>
                  <a:srgbClr val="0070C0"/>
                </a:solidFill>
              </a:rPr>
            </a:br>
            <a:br>
              <a:rPr lang="da-DK" sz="2600" dirty="0">
                <a:solidFill>
                  <a:srgbClr val="0070C0"/>
                </a:solidFill>
              </a:rPr>
            </a:br>
            <a:r>
              <a:rPr lang="da-DK" sz="2600" dirty="0">
                <a:solidFill>
                  <a:srgbClr val="0070C0"/>
                </a:solidFill>
              </a:rPr>
              <a:t>Kristi Himmelfartsfri	            29 -  30 maj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Grundlovsdagen                                        5 juni  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2. Pinsedag	                                               9 juni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b="1" dirty="0">
                <a:solidFill>
                  <a:srgbClr val="0070C0"/>
                </a:solidFill>
              </a:rPr>
              <a:t>Sidste </a:t>
            </a:r>
            <a:r>
              <a:rPr lang="da-DK" sz="2600" b="1">
                <a:solidFill>
                  <a:srgbClr val="0070C0"/>
                </a:solidFill>
              </a:rPr>
              <a:t>skoledag                               </a:t>
            </a:r>
            <a:r>
              <a:rPr lang="da-DK" sz="2600" b="1" dirty="0">
                <a:solidFill>
                  <a:srgbClr val="0070C0"/>
                </a:solidFill>
              </a:rPr>
              <a:t>20 juni  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Vigtige</a:t>
            </a:r>
            <a:r>
              <a:rPr lang="en-US" dirty="0"/>
              <a:t> </a:t>
            </a:r>
            <a:r>
              <a:rPr lang="en-US" dirty="0" err="1"/>
              <a:t>redskaber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undervisningen</a:t>
            </a:r>
            <a:r>
              <a:rPr lang="en-US" dirty="0"/>
              <a:t>.</a:t>
            </a:r>
          </a:p>
        </p:txBody>
      </p:sp>
      <p:pic>
        <p:nvPicPr>
          <p:cNvPr id="4102" name="Picture 6" descr="Billedresultat for skriveredsk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75">
            <a:off x="606813" y="1981606"/>
            <a:ext cx="1844285" cy="10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ledresultat for skriveredska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852">
            <a:off x="594146" y="3648301"/>
            <a:ext cx="1811248" cy="9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lledresultat for skriveredskab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5" b="43668"/>
          <a:stretch/>
        </p:blipFill>
        <p:spPr bwMode="auto">
          <a:xfrm rot="1295221">
            <a:off x="1993004" y="3514493"/>
            <a:ext cx="2381250" cy="2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illedresultat for notesblo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6295" r="7267" b="8736"/>
          <a:stretch/>
        </p:blipFill>
        <p:spPr bwMode="auto">
          <a:xfrm rot="1784469">
            <a:off x="3140014" y="1576220"/>
            <a:ext cx="1388853" cy="18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illedresultat for calculator tex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1" r="26226"/>
          <a:stretch/>
        </p:blipFill>
        <p:spPr bwMode="auto">
          <a:xfrm rot="2089461">
            <a:off x="2713489" y="4070670"/>
            <a:ext cx="940279" cy="19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6095999" y="1690919"/>
            <a:ext cx="50320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Blyant og Kuglepen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Lineal og lignende redskaber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Notesblok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Mappe til papirer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Kalkulator eller vanvittig god APP til din smartphone.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Meget gerne PC eller Tablet.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F3FC63-BF9C-4B26-82E5-BA4335A36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 af havmalerier (widescreen)</Template>
  <TotalTime>0</TotalTime>
  <Words>1056</Words>
  <Application>Microsoft Office PowerPoint</Application>
  <PresentationFormat>Widescreen</PresentationFormat>
  <Paragraphs>200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Georgia</vt:lpstr>
      <vt:lpstr>Ocean 16x9</vt:lpstr>
      <vt:lpstr>Velkommen</vt:lpstr>
      <vt:lpstr>Lidt Praktisk information</vt:lpstr>
      <vt:lpstr>Mødetider og Pauser</vt:lpstr>
      <vt:lpstr>Oprydning samt Indtagelse af Mad og Drikke</vt:lpstr>
      <vt:lpstr>Røgfri Skole og arbejstid</vt:lpstr>
      <vt:lpstr>Sygemelding</vt:lpstr>
      <vt:lpstr>Speciel-pædagogiske hjælpemidler / Screening af elever.</vt:lpstr>
      <vt:lpstr>PowerPoint-præsentation</vt:lpstr>
      <vt:lpstr>Vigtige redskaber til undervisningen.</vt:lpstr>
      <vt:lpstr>Praktikpladssøgning samt VFU-uge</vt:lpstr>
      <vt:lpstr>EMMA-kriterierne GF 2 elektriker </vt:lpstr>
      <vt:lpstr>PowerPoint-præsentation</vt:lpstr>
      <vt:lpstr>PowerPoint-præsentation</vt:lpstr>
      <vt:lpstr>Elektriker-uddannelsens opbygning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2017-08-08T09:55:39Z</dcterms:created>
  <dcterms:modified xsi:type="dcterms:W3CDTF">2025-01-08T09:34:01Z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