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95" r:id="rId2"/>
    <p:sldId id="349" r:id="rId3"/>
    <p:sldId id="352" r:id="rId4"/>
    <p:sldId id="353" r:id="rId5"/>
    <p:sldId id="342" r:id="rId6"/>
    <p:sldId id="369" r:id="rId7"/>
    <p:sldId id="354" r:id="rId8"/>
    <p:sldId id="356" r:id="rId9"/>
    <p:sldId id="357" r:id="rId10"/>
    <p:sldId id="358" r:id="rId11"/>
    <p:sldId id="401" r:id="rId12"/>
    <p:sldId id="359" r:id="rId13"/>
    <p:sldId id="360" r:id="rId14"/>
    <p:sldId id="361" r:id="rId15"/>
    <p:sldId id="355" r:id="rId16"/>
    <p:sldId id="362" r:id="rId17"/>
    <p:sldId id="339" r:id="rId18"/>
  </p:sldIdLst>
  <p:sldSz cx="12192000" cy="6858000"/>
  <p:notesSz cx="6858000" cy="9144000"/>
  <p:custDataLst>
    <p:tags r:id="rId20"/>
  </p:custData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8B1C"/>
    <a:srgbClr val="BAE18F"/>
    <a:srgbClr val="002F8E"/>
    <a:srgbClr val="FF6600"/>
    <a:srgbClr val="190AF5"/>
    <a:srgbClr val="F3F6C6"/>
    <a:srgbClr val="CCFFCC"/>
    <a:srgbClr val="F7D8C5"/>
    <a:srgbClr val="FBEBE1"/>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4" autoAdjust="0"/>
    <p:restoredTop sz="82021" autoAdjust="0"/>
  </p:normalViewPr>
  <p:slideViewPr>
    <p:cSldViewPr snapToGrid="0">
      <p:cViewPr varScale="1">
        <p:scale>
          <a:sx n="67" d="100"/>
          <a:sy n="67" d="100"/>
        </p:scale>
        <p:origin x="1243" y="67"/>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dirty="0"/>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F8BF32-9E96-4F3F-B394-B518D7541D31}" type="datetimeFigureOut">
              <a:rPr lang="da-DK" smtClean="0"/>
              <a:t>26-01-2024</a:t>
            </a:fld>
            <a:endParaRPr lang="da-DK" dirty="0"/>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dirty="0"/>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dirty="0"/>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E07159-4FC3-4D8F-8047-6F7DA5B2190B}" type="slidenum">
              <a:rPr lang="da-DK" smtClean="0"/>
              <a:t>‹nr.›</a:t>
            </a:fld>
            <a:endParaRPr lang="da-DK" dirty="0"/>
          </a:p>
        </p:txBody>
      </p:sp>
    </p:spTree>
    <p:extLst>
      <p:ext uri="{BB962C8B-B14F-4D97-AF65-F5344CB8AC3E}">
        <p14:creationId xmlns:p14="http://schemas.microsoft.com/office/powerpoint/2010/main" val="18716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5"/>
          </p:nvPr>
        </p:nvSpPr>
        <p:spPr/>
        <p:txBody>
          <a:bodyPr/>
          <a:lstStyle/>
          <a:p>
            <a:fld id="{8DE07159-4FC3-4D8F-8047-6F7DA5B2190B}" type="slidenum">
              <a:rPr lang="da-DK" smtClean="0"/>
              <a:t>1</a:t>
            </a:fld>
            <a:endParaRPr lang="da-DK" dirty="0"/>
          </a:p>
        </p:txBody>
      </p:sp>
    </p:spTree>
    <p:extLst>
      <p:ext uri="{BB962C8B-B14F-4D97-AF65-F5344CB8AC3E}">
        <p14:creationId xmlns:p14="http://schemas.microsoft.com/office/powerpoint/2010/main" val="803832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defTabSz="914400" rtl="0" eaLnBrk="1" fontAlgn="auto" latinLnBrk="0" hangingPunct="1">
              <a:buClrTx/>
              <a:buSzTx/>
              <a:buFontTx/>
              <a:buNone/>
              <a:tabLst/>
              <a:defRPr/>
            </a:pPr>
            <a:r>
              <a:rPr lang="da-DK" i="1" dirty="0">
                <a:solidFill>
                  <a:srgbClr val="000000"/>
                </a:solidFill>
                <a:latin typeface="Calibri" panose="020F0502020204030204" pitchFamily="34" charset="0"/>
                <a:sym typeface=""/>
              </a:rPr>
              <a:t>Speak til animation: </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Beskæftigelsesministeriet er den øverste administrative myndighed på arbejdsmiljøområdet.</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Arbejdstilsynet er en styrelse under Beskæftigelsesministeriet, og de fører tilsyn med virksomhederne, udarbejder regler og vejleder om arbejdsmiljø.</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Arbejdstilsynet er dermed tilsynsmyndighed på området.</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Hvis man har brug for hjælp og vejledning til arbejdsmiljøet, er der også de fem Branchefællesskaber for Arbejdsmiljø, også kaldet B F A’er, som består af repræsentanter fra arbejdsmarkedets parter. Branchefællesskaberne kortlægger branchernes arbejdsmiljøproblemer og hjælper virksomhederne med at løse dem.</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Arbejdstilsynet har desuden givet en række arbejdsmiljørådgivere autorisation til at rådgive i arbejdsmiljøspørgsmål. En virksomhed, der har fået et rådgivningspåbud, skal bruge en autoriseret rådgivningsvirksomhed på arbejdsmiljøområdet til at hjælpe sig med at løse og forebygge det eller de arbejdsmiljøproblemer, som virksomheden har fået påbud om.</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Og så er der jeres virksomhed, eller juridisk set, arbejdsgiveren.</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Arbejdsgiveren har ansvaret for, at arbejdet foregår sikkerheds- og sundhedsmæssigt fuldt forsvarligt. Arbejdsmiljøet er en fælles opgave, som ledelse og medarbejdere har pligt til at samarbejde om.</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Har virksomheden mere end ni ansatte, skal I ikke kun samarbejde om arbejdsmiljøet, der skal også etableres en decideret arbejdsmiljøorganisation.</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Arbejdsmiljøorganisationen, også kaldet AMO, skal afdække og løse eksisterende arbejdsmiljøproblemer og arbejde med at forebygge, at nye problemer opstår. AMO har også en vigtig opgave i at påvirke kollegerne til løbende at arbejde hen imod et bedre arbejdsmiljø og skabe en god kultur omkring arbejdsmiljøet.</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Alt det det kigger vi nærmere på i kursus 2 om et sikkert og sundt arbejdsmiljø.</a:t>
            </a:r>
          </a:p>
        </p:txBody>
      </p:sp>
      <p:sp>
        <p:nvSpPr>
          <p:cNvPr id="4" name="Pladsholder til slidenummer 3"/>
          <p:cNvSpPr>
            <a:spLocks noGrp="1"/>
          </p:cNvSpPr>
          <p:nvPr>
            <p:ph type="sldNum" sz="quarter" idx="5"/>
          </p:nvPr>
        </p:nvSpPr>
        <p:spPr/>
        <p:txBody>
          <a:bodyPr/>
          <a:lstStyle/>
          <a:p>
            <a:fld id="{8DE07159-4FC3-4D8F-8047-6F7DA5B2190B}" type="slidenum">
              <a:rPr lang="da-DK" smtClean="0"/>
              <a:t>10</a:t>
            </a:fld>
            <a:endParaRPr lang="da-DK"/>
          </a:p>
        </p:txBody>
      </p:sp>
    </p:spTree>
    <p:extLst>
      <p:ext uri="{BB962C8B-B14F-4D97-AF65-F5344CB8AC3E}">
        <p14:creationId xmlns:p14="http://schemas.microsoft.com/office/powerpoint/2010/main" val="2339563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i="1" dirty="0">
                <a:solidFill>
                  <a:srgbClr val="000000"/>
                </a:solidFill>
                <a:latin typeface="Calibri" panose="020F0502020204030204" pitchFamily="34" charset="0"/>
                <a:sym typeface=""/>
              </a:rPr>
              <a:t>Speak:</a:t>
            </a:r>
          </a:p>
          <a:p>
            <a:r>
              <a:rPr lang="da-DK" dirty="0">
                <a:solidFill>
                  <a:srgbClr val="000000"/>
                </a:solidFill>
                <a:latin typeface="Calibri" panose="020F0502020204030204" pitchFamily="34" charset="0"/>
                <a:sym typeface=""/>
              </a:rPr>
              <a:t>Arbejdstilsynets hjemmeside a, t, punktum, dk, er en god og grundig kilde til hjælp, vejledninger og regler inden for alle tænkelige områder af både fysisk og psykisk arbejdsmiljø. På hjemmesiden kan du også finde såkaldte arbejdsmiljøvejvisere inden for mere end 50 brancher. Og du kan også, som skærmbilledet her viser, læse mere om kravene til arbejdsmiljøorganisationen og samarbejdet om arbejdsmiljø, hvis du for eksempel skulle se en fremtidig arbejdsmiljørepræsentant i dig selv.</a:t>
            </a:r>
          </a:p>
        </p:txBody>
      </p:sp>
      <p:sp>
        <p:nvSpPr>
          <p:cNvPr id="4" name="Pladsholder til slidenummer 3"/>
          <p:cNvSpPr>
            <a:spLocks noGrp="1"/>
          </p:cNvSpPr>
          <p:nvPr>
            <p:ph type="sldNum" sz="quarter" idx="5"/>
          </p:nvPr>
        </p:nvSpPr>
        <p:spPr/>
        <p:txBody>
          <a:bodyPr/>
          <a:lstStyle/>
          <a:p>
            <a:fld id="{8DE07159-4FC3-4D8F-8047-6F7DA5B2190B}" type="slidenum">
              <a:rPr lang="da-DK" smtClean="0"/>
              <a:t>11</a:t>
            </a:fld>
            <a:endParaRPr lang="da-DK"/>
          </a:p>
        </p:txBody>
      </p:sp>
    </p:spTree>
    <p:extLst>
      <p:ext uri="{BB962C8B-B14F-4D97-AF65-F5344CB8AC3E}">
        <p14:creationId xmlns:p14="http://schemas.microsoft.com/office/powerpoint/2010/main" val="883572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defTabSz="914400" rtl="0" eaLnBrk="1" fontAlgn="auto" latinLnBrk="0" hangingPunct="1">
              <a:buClrTx/>
              <a:buSzTx/>
              <a:buFontTx/>
              <a:buNone/>
              <a:tabLst/>
              <a:defRPr/>
            </a:pPr>
            <a:r>
              <a:rPr lang="da-DK" i="1" dirty="0">
                <a:solidFill>
                  <a:srgbClr val="000000"/>
                </a:solidFill>
                <a:latin typeface="Calibri" panose="020F0502020204030204" pitchFamily="34" charset="0"/>
                <a:sym typeface=""/>
              </a:rPr>
              <a:t>Speak: </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Lad os som det sidste i denne lektion kigge på arbejdsgiverens forpligtelser i forhold til oplæring og instruktion.</a:t>
            </a:r>
          </a:p>
        </p:txBody>
      </p:sp>
      <p:sp>
        <p:nvSpPr>
          <p:cNvPr id="4" name="Pladsholder til slidenummer 3"/>
          <p:cNvSpPr>
            <a:spLocks noGrp="1"/>
          </p:cNvSpPr>
          <p:nvPr>
            <p:ph type="sldNum" sz="quarter" idx="5"/>
          </p:nvPr>
        </p:nvSpPr>
        <p:spPr/>
        <p:txBody>
          <a:bodyPr/>
          <a:lstStyle/>
          <a:p>
            <a:fld id="{8DE07159-4FC3-4D8F-8047-6F7DA5B2190B}" type="slidenum">
              <a:rPr lang="da-DK" smtClean="0"/>
              <a:t>12</a:t>
            </a:fld>
            <a:endParaRPr lang="da-DK"/>
          </a:p>
        </p:txBody>
      </p:sp>
    </p:spTree>
    <p:extLst>
      <p:ext uri="{BB962C8B-B14F-4D97-AF65-F5344CB8AC3E}">
        <p14:creationId xmlns:p14="http://schemas.microsoft.com/office/powerpoint/2010/main" val="4211332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defTabSz="914400" rtl="0" eaLnBrk="1" fontAlgn="auto" latinLnBrk="0" hangingPunct="1">
              <a:buClrTx/>
              <a:buSzTx/>
              <a:buFontTx/>
              <a:buNone/>
              <a:tabLst/>
              <a:defRPr/>
            </a:pPr>
            <a:r>
              <a:rPr lang="da-DK" i="1" dirty="0">
                <a:solidFill>
                  <a:srgbClr val="000000"/>
                </a:solidFill>
                <a:latin typeface="Calibri" panose="020F0502020204030204" pitchFamily="34" charset="0"/>
                <a:sym typeface=""/>
              </a:rPr>
              <a:t>Speak til animation: </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Det er arbejdsgiverens pligt og ansvar at sikre, at de ansatte får tilstrækkelig oplæring og instruktion, så de kan udføre arbejdet sikkerheds- og sundhedsmæssigt fuldt forsvarligt.</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Arbejdsgiveren har en skærpet instruktionspligt ved arbejde, der indebærer en særlig risiko.</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Arbejdsgiveren har også en skærpet instruktionspligt for unge under 18 år.</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Når vi taler om arbejde, der indebærer en særlig risiko, så er det.</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Ved manuel håndtering. Ved brug af personlige værnemidler. Ved anvendelse af tekniske hjælpemidler. Ved særligt farligt arbejde på byggepladser. Ved arbejde med stoffer og materialer. Ved kloak arbejde. Ved unges arbejde.</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Faktisk viser en opgørelse af arbejdsulykker, at hver tredje ulykke sker i løbet af det første år af ansættelsen og de fleste skader sker indenfor den første uge.</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Så en ordentlig introduktion og efterfølgende oplæring og instruktion er altså nødvendig for at forebygge arbejdsulykker og er ikke en opgave, som der skal tages let på eller ligefrem negligeres.</a:t>
            </a:r>
          </a:p>
        </p:txBody>
      </p:sp>
      <p:sp>
        <p:nvSpPr>
          <p:cNvPr id="4" name="Pladsholder til slidenummer 3"/>
          <p:cNvSpPr>
            <a:spLocks noGrp="1"/>
          </p:cNvSpPr>
          <p:nvPr>
            <p:ph type="sldNum" sz="quarter" idx="5"/>
          </p:nvPr>
        </p:nvSpPr>
        <p:spPr/>
        <p:txBody>
          <a:bodyPr/>
          <a:lstStyle/>
          <a:p>
            <a:fld id="{8DE07159-4FC3-4D8F-8047-6F7DA5B2190B}" type="slidenum">
              <a:rPr lang="da-DK" smtClean="0"/>
              <a:t>13</a:t>
            </a:fld>
            <a:endParaRPr lang="da-DK"/>
          </a:p>
        </p:txBody>
      </p:sp>
    </p:spTree>
    <p:extLst>
      <p:ext uri="{BB962C8B-B14F-4D97-AF65-F5344CB8AC3E}">
        <p14:creationId xmlns:p14="http://schemas.microsoft.com/office/powerpoint/2010/main" val="1558573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defTabSz="914400" rtl="0" eaLnBrk="1" fontAlgn="auto" latinLnBrk="0" hangingPunct="1">
              <a:buClrTx/>
              <a:buSzTx/>
              <a:buFontTx/>
              <a:buNone/>
              <a:tabLst/>
              <a:defRPr/>
            </a:pPr>
            <a:r>
              <a:rPr lang="da-DK" i="1" dirty="0">
                <a:solidFill>
                  <a:srgbClr val="000000"/>
                </a:solidFill>
                <a:latin typeface="Calibri" panose="020F0502020204030204" pitchFamily="34" charset="0"/>
                <a:sym typeface=""/>
              </a:rPr>
              <a:t>Speak: </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Det kan godt være, at arbejdsgiveren har det overordnede og formelle ansvar for et sikkert og sundt arbejdsmiljø, men alle de ansatte har pligt til at samarbejde om arbejdsmiljøet, som det også blev nævnt i starten af lektionen, og du og dine kollegaer har en pligt til at følge de sikkerhedsforanstaltninger, der etableres, og anvende de værnemidler, som er påkrævede, for at beskytte dig.</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Det betyder, at et sikkert og sundt arbejdsmiljø reelt også er DIT ansvar.</a:t>
            </a:r>
          </a:p>
        </p:txBody>
      </p:sp>
      <p:sp>
        <p:nvSpPr>
          <p:cNvPr id="4" name="Pladsholder til slidenummer 3"/>
          <p:cNvSpPr>
            <a:spLocks noGrp="1"/>
          </p:cNvSpPr>
          <p:nvPr>
            <p:ph type="sldNum" sz="quarter" idx="5"/>
          </p:nvPr>
        </p:nvSpPr>
        <p:spPr/>
        <p:txBody>
          <a:bodyPr/>
          <a:lstStyle/>
          <a:p>
            <a:fld id="{8DE07159-4FC3-4D8F-8047-6F7DA5B2190B}" type="slidenum">
              <a:rPr lang="da-DK" smtClean="0"/>
              <a:t>14</a:t>
            </a:fld>
            <a:endParaRPr lang="da-DK"/>
          </a:p>
        </p:txBody>
      </p:sp>
    </p:spTree>
    <p:extLst>
      <p:ext uri="{BB962C8B-B14F-4D97-AF65-F5344CB8AC3E}">
        <p14:creationId xmlns:p14="http://schemas.microsoft.com/office/powerpoint/2010/main" val="1832479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defTabSz="914400" rtl="0" eaLnBrk="1" fontAlgn="auto" latinLnBrk="0" hangingPunct="1">
              <a:buClrTx/>
              <a:buSzTx/>
              <a:buFontTx/>
              <a:buNone/>
              <a:tabLst/>
              <a:defRPr/>
            </a:pPr>
            <a:r>
              <a:rPr lang="da-DK" i="1" dirty="0">
                <a:solidFill>
                  <a:srgbClr val="000000"/>
                </a:solidFill>
                <a:latin typeface="Calibri" panose="020F0502020204030204" pitchFamily="34" charset="0"/>
                <a:sym typeface=""/>
              </a:rPr>
              <a:t>Speak til animation: </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Det er ikke nok bare at give en instruktion og så overlade den ansatte til sig selv. Arbejdsgiveren har også en pligt til at sørge for, at der bliver ført effektiv tilsyn med, at de ansatte udfører arbejdet sikkerheds- og sundhedsmæssigt fuldt forsvarligt.</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Det indebærer, at arbejdsgiveren eller en leder kontrollerer at arbejdet udføres som instrueret, og at eventuelle fejl eller mangler i udførelsen bliver påtalt og rettet.</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Omfanget af tilsynet afhænger af arbejdets karakter og farlighed. Det er vigtigt, at tilsynet udføres med en hyppighed og et fokus, der er tilstrækkeligt til at kontrollere de kritiske områder i arbejdsmiljøet.</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Hyppigheden af tilsynet afhænger også af karakteren af det konkrete arbejde. Jo mere kompliceret arbejdet er, jo større risici, og jo oftere skal arbejdsgiveren sørge for at føre tilsyn. </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Ved særlig farligt arbejde på eksempelvis byggepladser, og på steder, hvor der er beskæftiget unge under 18 år, er det også nødvendigt, at arbejdsgiveren sørger for, at føre et skærpet tilsyn med arbejdet. </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Med dette er vi nået til vejs ende i denne lektion. Klik dig videre, så kommer en kort opsummering og en lille test.</a:t>
            </a:r>
          </a:p>
        </p:txBody>
      </p:sp>
      <p:sp>
        <p:nvSpPr>
          <p:cNvPr id="4" name="Pladsholder til slidenummer 3"/>
          <p:cNvSpPr>
            <a:spLocks noGrp="1"/>
          </p:cNvSpPr>
          <p:nvPr>
            <p:ph type="sldNum" sz="quarter" idx="5"/>
          </p:nvPr>
        </p:nvSpPr>
        <p:spPr/>
        <p:txBody>
          <a:bodyPr/>
          <a:lstStyle/>
          <a:p>
            <a:fld id="{8DE07159-4FC3-4D8F-8047-6F7DA5B2190B}" type="slidenum">
              <a:rPr lang="da-DK" smtClean="0"/>
              <a:t>15</a:t>
            </a:fld>
            <a:endParaRPr lang="da-DK"/>
          </a:p>
        </p:txBody>
      </p:sp>
    </p:spTree>
    <p:extLst>
      <p:ext uri="{BB962C8B-B14F-4D97-AF65-F5344CB8AC3E}">
        <p14:creationId xmlns:p14="http://schemas.microsoft.com/office/powerpoint/2010/main" val="12133392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defTabSz="914400" rtl="0" eaLnBrk="1" fontAlgn="auto" latinLnBrk="0" hangingPunct="1">
              <a:buClrTx/>
              <a:buSzTx/>
              <a:buFontTx/>
              <a:buNone/>
              <a:tabLst/>
              <a:defRPr/>
            </a:pPr>
            <a:r>
              <a:rPr lang="da-DK" i="1" dirty="0">
                <a:solidFill>
                  <a:srgbClr val="000000"/>
                </a:solidFill>
                <a:latin typeface="Calibri" panose="020F0502020204030204" pitchFamily="34" charset="0"/>
                <a:sym typeface=""/>
              </a:rPr>
              <a:t>Speak til animation: </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Lad os opsummere, hvad vi har været igennem i denne lektion.</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Du har fået en gennemgang af kursusrækken, kursernes formål, mål og indhold.</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Du er blevet introduceret til </a:t>
            </a:r>
            <a:r>
              <a:rPr lang="da-DK" dirty="0" err="1">
                <a:solidFill>
                  <a:srgbClr val="000000"/>
                </a:solidFill>
                <a:latin typeface="Calibri" panose="020F0502020204030204" pitchFamily="34" charset="0"/>
                <a:sym typeface=""/>
              </a:rPr>
              <a:t>elsikkerhedsloven</a:t>
            </a:r>
            <a:r>
              <a:rPr lang="da-DK" dirty="0">
                <a:solidFill>
                  <a:srgbClr val="000000"/>
                </a:solidFill>
                <a:latin typeface="Calibri" panose="020F0502020204030204" pitchFamily="34" charset="0"/>
                <a:sym typeface=""/>
              </a:rPr>
              <a:t>, som den ene af de to vigtigste love i forhold til dette kursus.</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Du er også blevet introduceret til arbejdsmiljøloven, som den anden af de to.</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Du ved, at arbejdsgiveren er forpligtet til at sikre oplæring og instruktion af ansatte.</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Du ved også, at arbejderen ligeledes er forpligtet til at føre tilsyn med arbejdets udførelse.</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Her til sidst følger en lille test, som skal bekræfte, at du har forstået indholdet af lektionen.</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På næste side følger fem tilfældige spørgsmål, og du skal svare korrekt på de fire af dem for at bestå testen. Du har flere forsøg.</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Når du har gennemført testen, er denne lektion færdig.</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God fornøjelse!</a:t>
            </a:r>
          </a:p>
        </p:txBody>
      </p:sp>
      <p:sp>
        <p:nvSpPr>
          <p:cNvPr id="4" name="Pladsholder til slidenummer 3"/>
          <p:cNvSpPr>
            <a:spLocks noGrp="1"/>
          </p:cNvSpPr>
          <p:nvPr>
            <p:ph type="sldNum" sz="quarter" idx="5"/>
          </p:nvPr>
        </p:nvSpPr>
        <p:spPr/>
        <p:txBody>
          <a:bodyPr/>
          <a:lstStyle/>
          <a:p>
            <a:fld id="{8DE07159-4FC3-4D8F-8047-6F7DA5B2190B}" type="slidenum">
              <a:rPr lang="da-DK" smtClean="0"/>
              <a:t>16</a:t>
            </a:fld>
            <a:endParaRPr lang="da-DK"/>
          </a:p>
        </p:txBody>
      </p:sp>
    </p:spTree>
    <p:extLst>
      <p:ext uri="{BB962C8B-B14F-4D97-AF65-F5344CB8AC3E}">
        <p14:creationId xmlns:p14="http://schemas.microsoft.com/office/powerpoint/2010/main" val="1832835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i="1" dirty="0"/>
              <a:t>Speak: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(Ovenstående spørgsmålstekst ekskl. ordet ”</a:t>
            </a:r>
            <a:r>
              <a:rPr lang="da-DK" sz="1200" dirty="0"/>
              <a:t>Spørgsmålstekst</a:t>
            </a:r>
            <a:r>
              <a:rPr lang="da-DK" dirty="0"/>
              <a:t>” og ekskl. ordet ”Svartekst”.)</a:t>
            </a:r>
          </a:p>
        </p:txBody>
      </p:sp>
      <p:sp>
        <p:nvSpPr>
          <p:cNvPr id="4" name="Pladsholder til slidenummer 3"/>
          <p:cNvSpPr>
            <a:spLocks noGrp="1"/>
          </p:cNvSpPr>
          <p:nvPr>
            <p:ph type="sldNum" sz="quarter" idx="5"/>
          </p:nvPr>
        </p:nvSpPr>
        <p:spPr/>
        <p:txBody>
          <a:bodyPr/>
          <a:lstStyle/>
          <a:p>
            <a:fld id="{8DE07159-4FC3-4D8F-8047-6F7DA5B2190B}" type="slidenum">
              <a:rPr lang="da-DK" smtClean="0"/>
              <a:t>17</a:t>
            </a:fld>
            <a:endParaRPr lang="da-DK"/>
          </a:p>
        </p:txBody>
      </p:sp>
    </p:spTree>
    <p:extLst>
      <p:ext uri="{BB962C8B-B14F-4D97-AF65-F5344CB8AC3E}">
        <p14:creationId xmlns:p14="http://schemas.microsoft.com/office/powerpoint/2010/main" val="737843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i="1" dirty="0">
                <a:solidFill>
                  <a:srgbClr val="000000"/>
                </a:solidFill>
                <a:latin typeface="Calibri" panose="020F0502020204030204" pitchFamily="34" charset="0"/>
                <a:sym typeface=""/>
              </a:rPr>
              <a:t>Speak til video:</a:t>
            </a:r>
          </a:p>
          <a:p>
            <a:r>
              <a:rPr lang="da-DK" dirty="0">
                <a:solidFill>
                  <a:srgbClr val="000000"/>
                </a:solidFill>
                <a:latin typeface="Calibri" panose="020F0502020204030204" pitchFamily="34" charset="0"/>
                <a:sym typeface=""/>
              </a:rPr>
              <a:t>Velkommen til dette kursusforløb i arbejdsmiljø og sikkerhed for elektrikere på grundforløb 2. I denne indledende lektion vil vi beskrive formålet individuelle kurser eller lektioner, formål og mål, så du ved, hvad du skal igennem i løbet af forløbet. I denne lektion giver vi dig også en grundlæggende viden om de love og regler, som er gældende for de emner, som du kommer til at lære om i de kommende lektioner.</a:t>
            </a:r>
          </a:p>
          <a:p>
            <a:r>
              <a:rPr lang="da-DK" dirty="0">
                <a:solidFill>
                  <a:srgbClr val="000000"/>
                </a:solidFill>
                <a:latin typeface="Calibri" panose="020F0502020204030204" pitchFamily="34" charset="0"/>
                <a:sym typeface=""/>
              </a:rPr>
              <a:t>Lad os starte med at kigge nærmere på formål og mål.</a:t>
            </a:r>
          </a:p>
        </p:txBody>
      </p:sp>
      <p:sp>
        <p:nvSpPr>
          <p:cNvPr id="4" name="Pladsholder til slidenummer 3"/>
          <p:cNvSpPr>
            <a:spLocks noGrp="1"/>
          </p:cNvSpPr>
          <p:nvPr>
            <p:ph type="sldNum" sz="quarter" idx="5"/>
          </p:nvPr>
        </p:nvSpPr>
        <p:spPr/>
        <p:txBody>
          <a:bodyPr/>
          <a:lstStyle/>
          <a:p>
            <a:fld id="{8DE07159-4FC3-4D8F-8047-6F7DA5B2190B}" type="slidenum">
              <a:rPr lang="da-DK" smtClean="0"/>
              <a:t>2</a:t>
            </a:fld>
            <a:endParaRPr lang="da-DK"/>
          </a:p>
        </p:txBody>
      </p:sp>
    </p:spTree>
    <p:extLst>
      <p:ext uri="{BB962C8B-B14F-4D97-AF65-F5344CB8AC3E}">
        <p14:creationId xmlns:p14="http://schemas.microsoft.com/office/powerpoint/2010/main" val="3493043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i="1" dirty="0">
                <a:solidFill>
                  <a:srgbClr val="000000"/>
                </a:solidFill>
                <a:latin typeface="Calibri" panose="020F0502020204030204" pitchFamily="34" charset="0"/>
                <a:sym typeface=""/>
              </a:rPr>
              <a:t>Speak til animation:</a:t>
            </a:r>
          </a:p>
          <a:p>
            <a:r>
              <a:rPr lang="da-DK" dirty="0">
                <a:solidFill>
                  <a:srgbClr val="000000"/>
                </a:solidFill>
                <a:latin typeface="Calibri" panose="020F0502020204030204" pitchFamily="34" charset="0"/>
                <a:sym typeface=""/>
              </a:rPr>
              <a:t>Formålet med dette kursusforløb er at.</a:t>
            </a:r>
          </a:p>
          <a:p>
            <a:r>
              <a:rPr lang="da-DK" dirty="0">
                <a:solidFill>
                  <a:srgbClr val="000000"/>
                </a:solidFill>
                <a:latin typeface="Calibri" panose="020F0502020204030204" pitchFamily="34" charset="0"/>
                <a:sym typeface=""/>
              </a:rPr>
              <a:t>”Du skal opnå viden om arbejdsmiljø og </a:t>
            </a:r>
            <a:r>
              <a:rPr lang="da-DK" dirty="0" err="1">
                <a:solidFill>
                  <a:srgbClr val="000000"/>
                </a:solidFill>
                <a:latin typeface="Calibri" panose="020F0502020204030204" pitchFamily="34" charset="0"/>
                <a:sym typeface=""/>
              </a:rPr>
              <a:t>el-sikkerhed</a:t>
            </a:r>
            <a:r>
              <a:rPr lang="da-DK" dirty="0">
                <a:solidFill>
                  <a:srgbClr val="000000"/>
                </a:solidFill>
                <a:latin typeface="Calibri" panose="020F0502020204030204" pitchFamily="34" charset="0"/>
                <a:sym typeface=""/>
              </a:rPr>
              <a:t> til, at du og dine kollegaer kan arbejde sikkert.”</a:t>
            </a:r>
          </a:p>
          <a:p>
            <a:r>
              <a:rPr lang="da-DK" dirty="0">
                <a:solidFill>
                  <a:srgbClr val="000000"/>
                </a:solidFill>
                <a:latin typeface="Calibri" panose="020F0502020204030204" pitchFamily="34" charset="0"/>
                <a:sym typeface=""/>
              </a:rPr>
              <a:t>Du skal naturligvis ikke vide alt om alting inden for arbejdsmiljø allerede nu, men du skal som minimum vide, at der eksisterende en lang række love og regler, som har til formål at beskytte din og dine kollegaers sikkerhed og sundhed på arbejdspladsen.</a:t>
            </a:r>
          </a:p>
          <a:p>
            <a:r>
              <a:rPr lang="da-DK" dirty="0">
                <a:solidFill>
                  <a:srgbClr val="000000"/>
                </a:solidFill>
                <a:latin typeface="Calibri" panose="020F0502020204030204" pitchFamily="34" charset="0"/>
                <a:sym typeface=""/>
              </a:rPr>
              <a:t>Derfor får du en introduktion til eller grundlæggende viden om en række regler og krav til arbejdsmiljø, sikkerhed, brug af værnemidler, brug af hjælpemidler og naturligvis </a:t>
            </a:r>
            <a:r>
              <a:rPr lang="da-DK" dirty="0" err="1">
                <a:solidFill>
                  <a:srgbClr val="000000"/>
                </a:solidFill>
                <a:latin typeface="Calibri" panose="020F0502020204030204" pitchFamily="34" charset="0"/>
                <a:sym typeface=""/>
              </a:rPr>
              <a:t>el-sikkerhed</a:t>
            </a:r>
            <a:r>
              <a:rPr lang="da-DK" dirty="0">
                <a:solidFill>
                  <a:srgbClr val="000000"/>
                </a:solidFill>
                <a:latin typeface="Calibri" panose="020F0502020204030204" pitchFamily="34" charset="0"/>
                <a:sym typeface=""/>
              </a:rPr>
              <a:t>.</a:t>
            </a:r>
          </a:p>
          <a:p>
            <a:r>
              <a:rPr lang="da-DK" dirty="0">
                <a:solidFill>
                  <a:srgbClr val="000000"/>
                </a:solidFill>
                <a:latin typeface="Calibri" panose="020F0502020204030204" pitchFamily="34" charset="0"/>
                <a:sym typeface=""/>
              </a:rPr>
              <a:t>Bekendtgørelsen om erhvervsuddannelsen til elektriker siger det på en lidt mere snørklet måde.</a:t>
            </a:r>
          </a:p>
          <a:p>
            <a:r>
              <a:rPr lang="da-DK" dirty="0">
                <a:solidFill>
                  <a:srgbClr val="000000"/>
                </a:solidFill>
                <a:latin typeface="Calibri" panose="020F0502020204030204" pitchFamily="34" charset="0"/>
                <a:sym typeface=""/>
              </a:rPr>
              <a:t>”Erhvervsuddannelsen til elektriker har som overordnet formål, at eleverne og lærlingene gennem skoleundervisning og oplæring opnår viden og færdigheder inden for følgende overordnede kompetenceområder.”</a:t>
            </a:r>
          </a:p>
          <a:p>
            <a:r>
              <a:rPr lang="da-DK" dirty="0">
                <a:solidFill>
                  <a:srgbClr val="000000"/>
                </a:solidFill>
                <a:latin typeface="Calibri" panose="020F0502020204030204" pitchFamily="34" charset="0"/>
                <a:sym typeface=""/>
              </a:rPr>
              <a:t>”Punkt 4. Sikre arbejdsmiljøet og el-sikkerheden på arbejdspladsen og for slutbrugerne.”</a:t>
            </a:r>
          </a:p>
        </p:txBody>
      </p:sp>
      <p:sp>
        <p:nvSpPr>
          <p:cNvPr id="4" name="Pladsholder til slidenummer 3"/>
          <p:cNvSpPr>
            <a:spLocks noGrp="1"/>
          </p:cNvSpPr>
          <p:nvPr>
            <p:ph type="sldNum" sz="quarter" idx="5"/>
          </p:nvPr>
        </p:nvSpPr>
        <p:spPr/>
        <p:txBody>
          <a:bodyPr/>
          <a:lstStyle/>
          <a:p>
            <a:fld id="{8DE07159-4FC3-4D8F-8047-6F7DA5B2190B}" type="slidenum">
              <a:rPr lang="da-DK" smtClean="0"/>
              <a:t>3</a:t>
            </a:fld>
            <a:endParaRPr lang="da-DK"/>
          </a:p>
        </p:txBody>
      </p:sp>
    </p:spTree>
    <p:extLst>
      <p:ext uri="{BB962C8B-B14F-4D97-AF65-F5344CB8AC3E}">
        <p14:creationId xmlns:p14="http://schemas.microsoft.com/office/powerpoint/2010/main" val="1223520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i="1" dirty="0">
                <a:solidFill>
                  <a:srgbClr val="000000"/>
                </a:solidFill>
                <a:latin typeface="Calibri" panose="020F0502020204030204" pitchFamily="34" charset="0"/>
                <a:sym typeface=""/>
              </a:rPr>
              <a:t>Speak til animation:</a:t>
            </a:r>
          </a:p>
          <a:p>
            <a:r>
              <a:rPr lang="da-DK" dirty="0">
                <a:solidFill>
                  <a:srgbClr val="000000"/>
                </a:solidFill>
                <a:latin typeface="Calibri" panose="020F0502020204030204" pitchFamily="34" charset="0"/>
                <a:sym typeface=""/>
              </a:rPr>
              <a:t>Hvis vi bliver ved bekendtgørelsen et øjeblik endnu, så siger den om mål eller rettere kompetencer at.</a:t>
            </a:r>
          </a:p>
          <a:p>
            <a:r>
              <a:rPr lang="da-DK" dirty="0">
                <a:solidFill>
                  <a:srgbClr val="000000"/>
                </a:solidFill>
                <a:latin typeface="Calibri" panose="020F0502020204030204" pitchFamily="34" charset="0"/>
                <a:sym typeface=""/>
              </a:rPr>
              <a:t>”Eleven eller lærlingen skal have kompetence til på grundlæggende niveau at kunne.”</a:t>
            </a:r>
          </a:p>
          <a:p>
            <a:r>
              <a:rPr lang="da-DK" dirty="0">
                <a:solidFill>
                  <a:srgbClr val="000000"/>
                </a:solidFill>
                <a:latin typeface="Calibri" panose="020F0502020204030204" pitchFamily="34" charset="0"/>
                <a:sym typeface=""/>
              </a:rPr>
              <a:t>”Punkt 10. Anvende og vedligeholde hjælpemidler og håndværktøj korrekt ved udførelse af </a:t>
            </a:r>
            <a:r>
              <a:rPr lang="da-DK" dirty="0" err="1">
                <a:solidFill>
                  <a:srgbClr val="000000"/>
                </a:solidFill>
                <a:latin typeface="Calibri" panose="020F0502020204030204" pitchFamily="34" charset="0"/>
                <a:sym typeface=""/>
              </a:rPr>
              <a:t>el-installationer</a:t>
            </a:r>
            <a:r>
              <a:rPr lang="da-DK" dirty="0">
                <a:solidFill>
                  <a:srgbClr val="000000"/>
                </a:solidFill>
                <a:latin typeface="Calibri" panose="020F0502020204030204" pitchFamily="34" charset="0"/>
                <a:sym typeface=""/>
              </a:rPr>
              <a:t>.”</a:t>
            </a:r>
          </a:p>
          <a:p>
            <a:r>
              <a:rPr lang="da-DK" dirty="0">
                <a:solidFill>
                  <a:srgbClr val="000000"/>
                </a:solidFill>
                <a:latin typeface="Calibri" panose="020F0502020204030204" pitchFamily="34" charset="0"/>
                <a:sym typeface=""/>
              </a:rPr>
              <a:t>”Punkt 14. Udføre arbejdsopgaver sikkerheds- og miljømæssigt forsvarligt i henhold til gældende regler, herunder skabe sikkerhed for personer, husdyr og ejendom mod de farer og skader, som kan opstå ved normalbrug af elektriske installationer.”</a:t>
            </a:r>
          </a:p>
          <a:p>
            <a:r>
              <a:rPr lang="da-DK" dirty="0">
                <a:solidFill>
                  <a:srgbClr val="000000"/>
                </a:solidFill>
                <a:latin typeface="Calibri" panose="020F0502020204030204" pitchFamily="34" charset="0"/>
                <a:sym typeface=""/>
              </a:rPr>
              <a:t>”Punkt 15. Udføre arbejde på og nær ved spændingsløse, og under opsyn, spændingsførende installationer.”</a:t>
            </a:r>
          </a:p>
          <a:p>
            <a:r>
              <a:rPr lang="da-DK" dirty="0">
                <a:solidFill>
                  <a:srgbClr val="000000"/>
                </a:solidFill>
                <a:latin typeface="Calibri" panose="020F0502020204030204" pitchFamily="34" charset="0"/>
                <a:sym typeface=""/>
              </a:rPr>
              <a:t>Med det defineret, har vi en god anledning til at kigge nærmere på kursusforløbets indhold.</a:t>
            </a:r>
          </a:p>
        </p:txBody>
      </p:sp>
      <p:sp>
        <p:nvSpPr>
          <p:cNvPr id="4" name="Pladsholder til slidenummer 3"/>
          <p:cNvSpPr>
            <a:spLocks noGrp="1"/>
          </p:cNvSpPr>
          <p:nvPr>
            <p:ph type="sldNum" sz="quarter" idx="5"/>
          </p:nvPr>
        </p:nvSpPr>
        <p:spPr/>
        <p:txBody>
          <a:bodyPr/>
          <a:lstStyle/>
          <a:p>
            <a:fld id="{8DE07159-4FC3-4D8F-8047-6F7DA5B2190B}" type="slidenum">
              <a:rPr lang="da-DK" smtClean="0"/>
              <a:t>4</a:t>
            </a:fld>
            <a:endParaRPr lang="da-DK"/>
          </a:p>
        </p:txBody>
      </p:sp>
    </p:spTree>
    <p:extLst>
      <p:ext uri="{BB962C8B-B14F-4D97-AF65-F5344CB8AC3E}">
        <p14:creationId xmlns:p14="http://schemas.microsoft.com/office/powerpoint/2010/main" val="2848171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defTabSz="914400" rtl="0" eaLnBrk="1" fontAlgn="auto" latinLnBrk="0" hangingPunct="1">
              <a:buClrTx/>
              <a:buSzTx/>
              <a:buFontTx/>
              <a:buNone/>
              <a:tabLst/>
              <a:defRPr/>
            </a:pPr>
            <a:r>
              <a:rPr lang="da-DK" i="1" dirty="0">
                <a:solidFill>
                  <a:srgbClr val="000000"/>
                </a:solidFill>
                <a:latin typeface="Calibri" panose="020F0502020204030204" pitchFamily="34" charset="0"/>
                <a:sym typeface=""/>
              </a:rPr>
              <a:t>Speak til animation: </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Dette kursusforløb består af en række individuelle kurser, som du løbende vil blive tilmeldt alt efter hvor langt du er i din uddannelse.</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Du er i gang med kursus eller lektion ét nu, der som tidligere nævnt, gennemgår formål, mål og indhold samt love og regler. Som en del af love og regler kigger vi også nærmere på arbejdsgiverens forpligtelser i forhold til oplæring og instruktion af ansatte.</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I lektion to dykker vi ned i hele konceptet arbejdsmiljø.</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Vi starter med en introduktion med fokus på sikkerhedskultur og gennemgang af nogle få ulykkesstatistikker.</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Så kigger vi nærmere på formalia i form af krav til virksomhedens arbejdsmiljøorganisation og præsentation af organisationens medlemmer, der består af arbejdsledere og arbejdsmiljørepræsentanter.</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Næste kursus eller forløb er også indenfor arbejdsmiljø, og her kigger vi på arbejdsmiljø i praksis. Altså arbejdsstedets indretning, fald og </a:t>
            </a:r>
            <a:r>
              <a:rPr lang="da-DK" dirty="0" err="1">
                <a:solidFill>
                  <a:srgbClr val="000000"/>
                </a:solidFill>
                <a:latin typeface="Calibri" panose="020F0502020204030204" pitchFamily="34" charset="0"/>
                <a:sym typeface=""/>
              </a:rPr>
              <a:t>snublen</a:t>
            </a:r>
            <a:r>
              <a:rPr lang="da-DK" dirty="0">
                <a:solidFill>
                  <a:srgbClr val="000000"/>
                </a:solidFill>
                <a:latin typeface="Calibri" panose="020F0502020204030204" pitchFamily="34" charset="0"/>
                <a:sym typeface=""/>
              </a:rPr>
              <a:t>, arbejdsstillinger og ergonomi.</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Så følger endnu et kursus i arbejdsmiljø, hvor vi kigger nærmere på arbejde i højden.</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Sidste kursus i rækken, hvor emnet er arbejdsmiljø, handler om det psykiske arbejdsmiljø og eksempelvis trivsel.</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I sjette kursus gennemgår vi brugen af personlige værnemidler.</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Dem er der mange af. Eksempelvis arbejdstøj, værnefodtøj, høreværn, øjenværn, åndedrætsværn, beskyttelseshjelm, faldsikring og brug af handsker.</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Vi runder dette kursus af med at gennemgå krav til eftersyn og vedligehold af værnemidler.</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Kursus syv omhandler en stor og velkendt udfordring, nemlig støv på arbejdspladsen.</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I dette kursus gennemgår vi, hvordan I kan forebygge og undgå støv på arbejdspladsen, og så vil vi også kigge lidt tilbage på kursus seks, når I skal benytte værnemidler til at beskytte jer selv mod støv.</a:t>
            </a:r>
          </a:p>
        </p:txBody>
      </p:sp>
      <p:sp>
        <p:nvSpPr>
          <p:cNvPr id="4" name="Pladsholder til slidenummer 3"/>
          <p:cNvSpPr>
            <a:spLocks noGrp="1"/>
          </p:cNvSpPr>
          <p:nvPr>
            <p:ph type="sldNum" sz="quarter" idx="5"/>
          </p:nvPr>
        </p:nvSpPr>
        <p:spPr/>
        <p:txBody>
          <a:bodyPr/>
          <a:lstStyle/>
          <a:p>
            <a:fld id="{8DE07159-4FC3-4D8F-8047-6F7DA5B2190B}" type="slidenum">
              <a:rPr lang="da-DK" smtClean="0"/>
              <a:t>5</a:t>
            </a:fld>
            <a:endParaRPr lang="da-DK"/>
          </a:p>
        </p:txBody>
      </p:sp>
    </p:spTree>
    <p:extLst>
      <p:ext uri="{BB962C8B-B14F-4D97-AF65-F5344CB8AC3E}">
        <p14:creationId xmlns:p14="http://schemas.microsoft.com/office/powerpoint/2010/main" val="3719456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defTabSz="914400" rtl="0" eaLnBrk="1" fontAlgn="auto" latinLnBrk="0" hangingPunct="1">
              <a:buClrTx/>
              <a:buSzTx/>
              <a:buFontTx/>
              <a:buNone/>
              <a:tabLst/>
              <a:defRPr/>
            </a:pPr>
            <a:r>
              <a:rPr lang="da-DK" i="1" dirty="0">
                <a:solidFill>
                  <a:srgbClr val="000000"/>
                </a:solidFill>
                <a:latin typeface="Calibri" panose="020F0502020204030204" pitchFamily="34" charset="0"/>
                <a:sym typeface=""/>
              </a:rPr>
              <a:t>Speak til animation: </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I kursus eller lektion otte er det de tekniske hjælpemidler, som vi gennemgår.</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Det inkluderer brug af elektrisk håndværktøj og udstyr, og farerne ved brug af skærende og roterende værktøj.</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Denne lektion rundes også af med en gennemgang af krav til eftersyn og vedligehold af tekniske hjælpemidler.</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Niende kursus handler også om tekniske hjælpemidler, og her gennemgår vi specifikt hjælpemidler til arbejde i højden, altså brug af stiger, lifte, personløftere og stilladser.</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I kursus nummer 10 og frem står den på </a:t>
            </a:r>
            <a:r>
              <a:rPr lang="da-DK" dirty="0" err="1">
                <a:solidFill>
                  <a:srgbClr val="000000"/>
                </a:solidFill>
                <a:latin typeface="Calibri" panose="020F0502020204030204" pitchFamily="34" charset="0"/>
                <a:sym typeface=""/>
              </a:rPr>
              <a:t>el-sikkerhed</a:t>
            </a:r>
            <a:r>
              <a:rPr lang="da-DK" dirty="0">
                <a:solidFill>
                  <a:srgbClr val="000000"/>
                </a:solidFill>
                <a:latin typeface="Calibri" panose="020F0502020204030204" pitchFamily="34" charset="0"/>
                <a:sym typeface=""/>
              </a:rPr>
              <a:t>.</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Vi starter med en introduktion og et kort kig på statistikker med el-ulykker og en gennemgang af, hvor farlig elektricitet er.</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Så gennemgår vi nogle formalia i form af personer og ansvarsfordeling i forhold til elektriske installationer og arbejde på disse.</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Med det på plads gennemgår vi de tre typer arbejde, som du måske allerede har hørt lidt om, hvis du har hørt om LAUS eller E, N, 50, 110. De tre typer er spændingsløst arbejde, arbejde på spændingsførende installationer og arbejde i nærheden af spændingsførende installationer.</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Vi runder lektionen af med en introduktion til risikovurdering af arbejdsopgaven samt instrumenter og udstyr til el-arbejde.</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I kursus 11 gennemgår vi den første af de tre typer af arbejde, nemlig spændingsløst arbejde.</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Kursus 12 handler om, hvordan man arbejder sikkert under anden type arbejde, nemlig arbejde under spænding.</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I kursus 13 har vi tredje og sidste type arbejde i form af arbejde nær ved spænding.</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Hele kursusrækken eller forløbet rundes af med kursus 14, hvor vi minder dig om, hvor du kan henvende dig, hvis du får brug for hjælp.</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Og så får du til sidst nogle links til supplerende materiale, hvis der er emner, som du selv ønsker at gå i dybden med.</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Alt i alt en bred om end kun grundlæggende viden om arbejdsmiljø og </a:t>
            </a:r>
            <a:r>
              <a:rPr lang="da-DK" dirty="0" err="1">
                <a:solidFill>
                  <a:srgbClr val="000000"/>
                </a:solidFill>
                <a:latin typeface="Calibri" panose="020F0502020204030204" pitchFamily="34" charset="0"/>
                <a:sym typeface=""/>
              </a:rPr>
              <a:t>el-sikkerhed</a:t>
            </a:r>
            <a:r>
              <a:rPr lang="da-DK" dirty="0">
                <a:solidFill>
                  <a:srgbClr val="000000"/>
                </a:solidFill>
                <a:latin typeface="Calibri" panose="020F0502020204030204" pitchFamily="34" charset="0"/>
                <a:sym typeface=""/>
              </a:rPr>
              <a:t>.</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Vi anbefaler, at du altid gør et kursus eller en lektion helt færdig. Der er nemlig en lille test i slutningen af hver lektion, som har til formål at bekræfte, at du har forstået indholdet af lektionen. Og det er naturligvis nemmest, når du har lektionens indhold frisk i hovedet.</a:t>
            </a:r>
          </a:p>
        </p:txBody>
      </p:sp>
      <p:sp>
        <p:nvSpPr>
          <p:cNvPr id="4" name="Pladsholder til slidenummer 3"/>
          <p:cNvSpPr>
            <a:spLocks noGrp="1"/>
          </p:cNvSpPr>
          <p:nvPr>
            <p:ph type="sldNum" sz="quarter" idx="5"/>
          </p:nvPr>
        </p:nvSpPr>
        <p:spPr/>
        <p:txBody>
          <a:bodyPr/>
          <a:lstStyle/>
          <a:p>
            <a:fld id="{8DE07159-4FC3-4D8F-8047-6F7DA5B2190B}" type="slidenum">
              <a:rPr lang="da-DK" smtClean="0"/>
              <a:t>6</a:t>
            </a:fld>
            <a:endParaRPr lang="da-DK"/>
          </a:p>
        </p:txBody>
      </p:sp>
    </p:spTree>
    <p:extLst>
      <p:ext uri="{BB962C8B-B14F-4D97-AF65-F5344CB8AC3E}">
        <p14:creationId xmlns:p14="http://schemas.microsoft.com/office/powerpoint/2010/main" val="1371989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defTabSz="914400" rtl="0" eaLnBrk="1" fontAlgn="auto" latinLnBrk="0" hangingPunct="1">
              <a:buClrTx/>
              <a:buSzTx/>
              <a:buFontTx/>
              <a:buNone/>
              <a:tabLst/>
              <a:defRPr/>
            </a:pPr>
            <a:r>
              <a:rPr lang="da-DK" i="1" dirty="0">
                <a:solidFill>
                  <a:srgbClr val="000000"/>
                </a:solidFill>
                <a:latin typeface="Calibri" panose="020F0502020204030204" pitchFamily="34" charset="0"/>
                <a:sym typeface=""/>
              </a:rPr>
              <a:t>Speak: </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Det var første del af denne lektion.</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Når du klikker dig videre, dykker vi ned i love og regler.</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Men bare rolig, det er kun en introduktion til de love, bekendtgørelser og regler, som er gældende, så vi holder det så kort som muligt.</a:t>
            </a:r>
          </a:p>
        </p:txBody>
      </p:sp>
      <p:sp>
        <p:nvSpPr>
          <p:cNvPr id="4" name="Pladsholder til slidenummer 3"/>
          <p:cNvSpPr>
            <a:spLocks noGrp="1"/>
          </p:cNvSpPr>
          <p:nvPr>
            <p:ph type="sldNum" sz="quarter" idx="5"/>
          </p:nvPr>
        </p:nvSpPr>
        <p:spPr/>
        <p:txBody>
          <a:bodyPr/>
          <a:lstStyle/>
          <a:p>
            <a:fld id="{8DE07159-4FC3-4D8F-8047-6F7DA5B2190B}" type="slidenum">
              <a:rPr lang="da-DK" smtClean="0"/>
              <a:t>7</a:t>
            </a:fld>
            <a:endParaRPr lang="da-DK"/>
          </a:p>
        </p:txBody>
      </p:sp>
    </p:spTree>
    <p:extLst>
      <p:ext uri="{BB962C8B-B14F-4D97-AF65-F5344CB8AC3E}">
        <p14:creationId xmlns:p14="http://schemas.microsoft.com/office/powerpoint/2010/main" val="3409385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defTabSz="914400" rtl="0" eaLnBrk="1" fontAlgn="auto" latinLnBrk="0" hangingPunct="1">
              <a:buClrTx/>
              <a:buSzTx/>
              <a:buFontTx/>
              <a:buNone/>
              <a:tabLst/>
              <a:defRPr/>
            </a:pPr>
            <a:r>
              <a:rPr lang="da-DK" i="1" dirty="0">
                <a:solidFill>
                  <a:srgbClr val="000000"/>
                </a:solidFill>
                <a:latin typeface="Calibri" panose="020F0502020204030204" pitchFamily="34" charset="0"/>
                <a:sym typeface=""/>
              </a:rPr>
              <a:t>Speak til animation: </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Vi har helt overordnet to love som vi skal forholde os til i dette kursus. Arbejdsmiljøloven og </a:t>
            </a:r>
            <a:r>
              <a:rPr lang="da-DK" dirty="0" err="1">
                <a:solidFill>
                  <a:srgbClr val="000000"/>
                </a:solidFill>
                <a:latin typeface="Calibri" panose="020F0502020204030204" pitchFamily="34" charset="0"/>
                <a:sym typeface=""/>
              </a:rPr>
              <a:t>elsikkerhedsloven</a:t>
            </a:r>
            <a:r>
              <a:rPr lang="da-DK" dirty="0">
                <a:solidFill>
                  <a:srgbClr val="000000"/>
                </a:solidFill>
                <a:latin typeface="Calibri" panose="020F0502020204030204" pitchFamily="34" charset="0"/>
                <a:sym typeface=""/>
              </a:rPr>
              <a:t>.</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Lad os starte med at kigge på </a:t>
            </a:r>
            <a:r>
              <a:rPr lang="da-DK" dirty="0" err="1">
                <a:solidFill>
                  <a:srgbClr val="000000"/>
                </a:solidFill>
                <a:latin typeface="Calibri" panose="020F0502020204030204" pitchFamily="34" charset="0"/>
                <a:sym typeface=""/>
              </a:rPr>
              <a:t>elsikkerhedsloven</a:t>
            </a:r>
            <a:r>
              <a:rPr lang="da-DK" dirty="0">
                <a:solidFill>
                  <a:srgbClr val="000000"/>
                </a:solidFill>
                <a:latin typeface="Calibri" panose="020F0502020204030204" pitchFamily="34" charset="0"/>
                <a:sym typeface=""/>
              </a:rPr>
              <a:t>.</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Generelt siger </a:t>
            </a:r>
            <a:r>
              <a:rPr lang="da-DK" dirty="0" err="1">
                <a:solidFill>
                  <a:srgbClr val="000000"/>
                </a:solidFill>
                <a:latin typeface="Calibri" panose="020F0502020204030204" pitchFamily="34" charset="0"/>
                <a:sym typeface=""/>
              </a:rPr>
              <a:t>Elsikkerhedsloven</a:t>
            </a:r>
            <a:r>
              <a:rPr lang="da-DK" dirty="0">
                <a:solidFill>
                  <a:srgbClr val="000000"/>
                </a:solidFill>
                <a:latin typeface="Calibri" panose="020F0502020204030204" pitchFamily="34" charset="0"/>
                <a:sym typeface=""/>
              </a:rPr>
              <a:t> i paragraf 3 at.</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”Elektriske anlæg og elektriske installationer skal være udført og drives på en sådan måde, at de ikke frembyder fare for personer, husdyr eller ejendom.”</a:t>
            </a:r>
          </a:p>
          <a:p>
            <a:pPr marL="0" marR="0" lvl="0" indent="0" defTabSz="914400" rtl="0" eaLnBrk="1" fontAlgn="auto" latinLnBrk="0" hangingPunct="1">
              <a:buClrTx/>
              <a:buSzTx/>
              <a:buFontTx/>
              <a:buNone/>
              <a:tabLst/>
              <a:defRPr/>
            </a:pPr>
            <a:r>
              <a:rPr lang="da-DK" dirty="0" err="1">
                <a:solidFill>
                  <a:srgbClr val="000000"/>
                </a:solidFill>
                <a:latin typeface="Calibri" panose="020F0502020204030204" pitchFamily="34" charset="0"/>
                <a:sym typeface=""/>
              </a:rPr>
              <a:t>Elsikkerhedsloven</a:t>
            </a:r>
            <a:r>
              <a:rPr lang="da-DK" dirty="0">
                <a:solidFill>
                  <a:srgbClr val="000000"/>
                </a:solidFill>
                <a:latin typeface="Calibri" panose="020F0502020204030204" pitchFamily="34" charset="0"/>
                <a:sym typeface=""/>
              </a:rPr>
              <a:t> siger videre at.</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”Den, der udfører eller driver elektriske anlæg og elektriske installationer, skal følge regler fastsat i” loven.</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Vi går mere i dybden med personer, roller og ansvarsfordeling i kursus nummer 10 i denne kursusrække.</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Det er Sikkerhedsstyrelsen, der fører kontrol med at denne lov overholdes.</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Sikkerhedsstyrelsen er altså myndighed på området.</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Der er videre ”Bekendtgørelse om sikkerhed for drift af elektriske anlæg”. Denne bekendtgørelse handler om sikkerhed ved elektriske anlæg og højspændingsinstallationer. Altså over 1000 Volt A C eller 1500 Volt D C.</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Er vi under disse nominelle spændinger er vi i stedet over i ”Bekendtgørelse om sikkerhed for udførelse og drift af elektriske installationer”.</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I denne bekendtgørelse står nogle vigtige sætninger.</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"Ved aktiviteter på eller nær ved en elektrisk installation skal den elektriske risiko vurderes, således at aktiviteten kan gennemføres sikkert."</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"Aktiviteter på eller nær ved en elektrisk installation skal udføres i overensstemmelse med E, N, 50, 110."</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"Personer, som udfører arbejde på eller nær ved en elektrisk installation under spænding, skal være tilstrækkeligt kvalificeret til at udføre arbejdet, så de kan undgå de farer, som elektricitet kan skabe."</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"Personer, som udfører arbejde på elektriske installationer under spænding, skal periodisk og i nødvendigt omfang instrueres om sikkerhedsmæssig korrekt adfærd i forhold til dette arbejde.”</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I den sammenhæng er standarden E, N, 50, 110 meget essentiel. Vi kommer til at gennemgå dele af denne standard i kursus nummer om elsikkerhed.</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Lad os tage et kig på arbejdsmiljøloven om det næste.</a:t>
            </a:r>
          </a:p>
        </p:txBody>
      </p:sp>
      <p:sp>
        <p:nvSpPr>
          <p:cNvPr id="4" name="Pladsholder til slidenummer 3"/>
          <p:cNvSpPr>
            <a:spLocks noGrp="1"/>
          </p:cNvSpPr>
          <p:nvPr>
            <p:ph type="sldNum" sz="quarter" idx="5"/>
          </p:nvPr>
        </p:nvSpPr>
        <p:spPr/>
        <p:txBody>
          <a:bodyPr/>
          <a:lstStyle/>
          <a:p>
            <a:fld id="{8DE07159-4FC3-4D8F-8047-6F7DA5B2190B}" type="slidenum">
              <a:rPr lang="da-DK" smtClean="0"/>
              <a:t>8</a:t>
            </a:fld>
            <a:endParaRPr lang="da-DK"/>
          </a:p>
        </p:txBody>
      </p:sp>
    </p:spTree>
    <p:extLst>
      <p:ext uri="{BB962C8B-B14F-4D97-AF65-F5344CB8AC3E}">
        <p14:creationId xmlns:p14="http://schemas.microsoft.com/office/powerpoint/2010/main" val="3979912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defTabSz="914400" rtl="0" eaLnBrk="1" fontAlgn="auto" latinLnBrk="0" hangingPunct="1">
              <a:buClrTx/>
              <a:buSzTx/>
              <a:buFontTx/>
              <a:buNone/>
              <a:tabLst/>
              <a:defRPr/>
            </a:pPr>
            <a:r>
              <a:rPr lang="da-DK" i="1" dirty="0">
                <a:solidFill>
                  <a:srgbClr val="000000"/>
                </a:solidFill>
                <a:latin typeface="Calibri" panose="020F0502020204030204" pitchFamily="34" charset="0"/>
                <a:sym typeface=""/>
              </a:rPr>
              <a:t>Speak til animation: </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Den nuværende ”lov om arbejdsmiljø” trådte i kraft 1. juli 1977 og gælder stadig, selvom der er kommet mange ændringer og tilføjelser til loven. </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Loven er den overordnede rammelov om arbejdsmiljø i Danmark, og lyder i paragraf ét således.</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Ved loven tilstræbes at skabe.</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Et sikkert og sundt fysisk og psykisk arbejdsmiljø, der til enhver tid er i overensstemmelse med den tekniske og sociale udvikling i samfundet. </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Samt.</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Grundlag for, at virksomhederne selv kan løse sikkerheds- og sundhedsspørgsmål med vejledning fra arbejdsmarkedets organisationer og vejledning og kontrol fra Arbejdstilsynet.”</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Loven tilpasses også på baggrund af EU direktiver og forordninger, som Danmark er forpligtet til at overholde.</a:t>
            </a:r>
          </a:p>
        </p:txBody>
      </p:sp>
      <p:sp>
        <p:nvSpPr>
          <p:cNvPr id="4" name="Pladsholder til slidenummer 3"/>
          <p:cNvSpPr>
            <a:spLocks noGrp="1"/>
          </p:cNvSpPr>
          <p:nvPr>
            <p:ph type="sldNum" sz="quarter" idx="5"/>
          </p:nvPr>
        </p:nvSpPr>
        <p:spPr/>
        <p:txBody>
          <a:bodyPr/>
          <a:lstStyle/>
          <a:p>
            <a:fld id="{8DE07159-4FC3-4D8F-8047-6F7DA5B2190B}" type="slidenum">
              <a:rPr lang="da-DK" smtClean="0"/>
              <a:t>9</a:t>
            </a:fld>
            <a:endParaRPr lang="da-DK"/>
          </a:p>
        </p:txBody>
      </p:sp>
    </p:spTree>
    <p:extLst>
      <p:ext uri="{BB962C8B-B14F-4D97-AF65-F5344CB8AC3E}">
        <p14:creationId xmlns:p14="http://schemas.microsoft.com/office/powerpoint/2010/main" val="2880661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2B5795-34E7-4848-8214-EED7475AE7E0}"/>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5A0D4705-E0E9-4669-9FEA-D8481ED8BA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0184CD09-B799-4DB2-B786-59340F086ACE}"/>
              </a:ext>
            </a:extLst>
          </p:cNvPr>
          <p:cNvSpPr>
            <a:spLocks noGrp="1"/>
          </p:cNvSpPr>
          <p:nvPr>
            <p:ph type="dt" sz="half" idx="10"/>
          </p:nvPr>
        </p:nvSpPr>
        <p:spPr/>
        <p:txBody>
          <a:bodyPr/>
          <a:lstStyle/>
          <a:p>
            <a:fld id="{876082B0-8709-4FF9-8F9D-D2F1B0831902}" type="datetimeFigureOut">
              <a:rPr lang="da-DK" smtClean="0"/>
              <a:t>26-01-2024</a:t>
            </a:fld>
            <a:endParaRPr lang="da-DK" dirty="0"/>
          </a:p>
        </p:txBody>
      </p:sp>
      <p:sp>
        <p:nvSpPr>
          <p:cNvPr id="5" name="Pladsholder til sidefod 4">
            <a:extLst>
              <a:ext uri="{FF2B5EF4-FFF2-40B4-BE49-F238E27FC236}">
                <a16:creationId xmlns:a16="http://schemas.microsoft.com/office/drawing/2014/main" id="{F54E3419-D196-4C98-A1C6-D93423977B01}"/>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36D41F24-535B-42D1-92B0-FAAB3C960F43}"/>
              </a:ext>
            </a:extLst>
          </p:cNvPr>
          <p:cNvSpPr>
            <a:spLocks noGrp="1"/>
          </p:cNvSpPr>
          <p:nvPr>
            <p:ph type="sldNum" sz="quarter" idx="12"/>
          </p:nvPr>
        </p:nvSpPr>
        <p:spPr/>
        <p:txBody>
          <a:bodyPr/>
          <a:lstStyle/>
          <a:p>
            <a:fld id="{4D476A67-15D1-4952-B9AE-C636F8C34A2D}" type="slidenum">
              <a:rPr lang="da-DK" smtClean="0"/>
              <a:t>‹nr.›</a:t>
            </a:fld>
            <a:endParaRPr lang="da-DK" dirty="0"/>
          </a:p>
        </p:txBody>
      </p:sp>
    </p:spTree>
    <p:extLst>
      <p:ext uri="{BB962C8B-B14F-4D97-AF65-F5344CB8AC3E}">
        <p14:creationId xmlns:p14="http://schemas.microsoft.com/office/powerpoint/2010/main" val="1812124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A74CD7-198D-4E0F-B625-AAACF930753B}"/>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1B5226D5-CD95-4F4D-86DF-40E4EA38F8E1}"/>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9354945-5887-4C4F-8E04-70908B7F3AAA}"/>
              </a:ext>
            </a:extLst>
          </p:cNvPr>
          <p:cNvSpPr>
            <a:spLocks noGrp="1"/>
          </p:cNvSpPr>
          <p:nvPr>
            <p:ph type="dt" sz="half" idx="10"/>
          </p:nvPr>
        </p:nvSpPr>
        <p:spPr/>
        <p:txBody>
          <a:bodyPr/>
          <a:lstStyle/>
          <a:p>
            <a:fld id="{876082B0-8709-4FF9-8F9D-D2F1B0831902}" type="datetimeFigureOut">
              <a:rPr lang="da-DK" smtClean="0"/>
              <a:t>26-01-2024</a:t>
            </a:fld>
            <a:endParaRPr lang="da-DK" dirty="0"/>
          </a:p>
        </p:txBody>
      </p:sp>
      <p:sp>
        <p:nvSpPr>
          <p:cNvPr id="5" name="Pladsholder til sidefod 4">
            <a:extLst>
              <a:ext uri="{FF2B5EF4-FFF2-40B4-BE49-F238E27FC236}">
                <a16:creationId xmlns:a16="http://schemas.microsoft.com/office/drawing/2014/main" id="{3B8EF525-1DAB-406F-8221-E0E3A9ED1730}"/>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7FBACDAF-8EB6-4342-B21D-96DB7100D80B}"/>
              </a:ext>
            </a:extLst>
          </p:cNvPr>
          <p:cNvSpPr>
            <a:spLocks noGrp="1"/>
          </p:cNvSpPr>
          <p:nvPr>
            <p:ph type="sldNum" sz="quarter" idx="12"/>
          </p:nvPr>
        </p:nvSpPr>
        <p:spPr/>
        <p:txBody>
          <a:bodyPr/>
          <a:lstStyle/>
          <a:p>
            <a:fld id="{4D476A67-15D1-4952-B9AE-C636F8C34A2D}" type="slidenum">
              <a:rPr lang="da-DK" smtClean="0"/>
              <a:t>‹nr.›</a:t>
            </a:fld>
            <a:endParaRPr lang="da-DK" dirty="0"/>
          </a:p>
        </p:txBody>
      </p:sp>
    </p:spTree>
    <p:extLst>
      <p:ext uri="{BB962C8B-B14F-4D97-AF65-F5344CB8AC3E}">
        <p14:creationId xmlns:p14="http://schemas.microsoft.com/office/powerpoint/2010/main" val="3423850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A6AFAD31-8D18-4E7B-A823-9C1472F775BE}"/>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368A9C24-6183-41CF-A3C6-3181DCF1EE50}"/>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A13E4FD-3334-4A45-B736-06D5B25AD425}"/>
              </a:ext>
            </a:extLst>
          </p:cNvPr>
          <p:cNvSpPr>
            <a:spLocks noGrp="1"/>
          </p:cNvSpPr>
          <p:nvPr>
            <p:ph type="dt" sz="half" idx="10"/>
          </p:nvPr>
        </p:nvSpPr>
        <p:spPr/>
        <p:txBody>
          <a:bodyPr/>
          <a:lstStyle/>
          <a:p>
            <a:fld id="{876082B0-8709-4FF9-8F9D-D2F1B0831902}" type="datetimeFigureOut">
              <a:rPr lang="da-DK" smtClean="0"/>
              <a:t>26-01-2024</a:t>
            </a:fld>
            <a:endParaRPr lang="da-DK" dirty="0"/>
          </a:p>
        </p:txBody>
      </p:sp>
      <p:sp>
        <p:nvSpPr>
          <p:cNvPr id="5" name="Pladsholder til sidefod 4">
            <a:extLst>
              <a:ext uri="{FF2B5EF4-FFF2-40B4-BE49-F238E27FC236}">
                <a16:creationId xmlns:a16="http://schemas.microsoft.com/office/drawing/2014/main" id="{FD4109C8-5ADA-40C2-A0A9-1D8F83CC1D9B}"/>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7D5C7DC1-FAA8-4476-8E1E-D21B73DC0B23}"/>
              </a:ext>
            </a:extLst>
          </p:cNvPr>
          <p:cNvSpPr>
            <a:spLocks noGrp="1"/>
          </p:cNvSpPr>
          <p:nvPr>
            <p:ph type="sldNum" sz="quarter" idx="12"/>
          </p:nvPr>
        </p:nvSpPr>
        <p:spPr/>
        <p:txBody>
          <a:bodyPr/>
          <a:lstStyle/>
          <a:p>
            <a:fld id="{4D476A67-15D1-4952-B9AE-C636F8C34A2D}" type="slidenum">
              <a:rPr lang="da-DK" smtClean="0"/>
              <a:t>‹nr.›</a:t>
            </a:fld>
            <a:endParaRPr lang="da-DK" dirty="0"/>
          </a:p>
        </p:txBody>
      </p:sp>
    </p:spTree>
    <p:extLst>
      <p:ext uri="{BB962C8B-B14F-4D97-AF65-F5344CB8AC3E}">
        <p14:creationId xmlns:p14="http://schemas.microsoft.com/office/powerpoint/2010/main" val="3684049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46B098-5D62-400B-B989-1963C8FB9119}"/>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A73FD776-0FED-4D4C-ABCF-E9A7F0D8AAC0}"/>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AE27F3D-3876-48AC-8C09-04A113153F62}"/>
              </a:ext>
            </a:extLst>
          </p:cNvPr>
          <p:cNvSpPr>
            <a:spLocks noGrp="1"/>
          </p:cNvSpPr>
          <p:nvPr>
            <p:ph type="dt" sz="half" idx="10"/>
          </p:nvPr>
        </p:nvSpPr>
        <p:spPr/>
        <p:txBody>
          <a:bodyPr/>
          <a:lstStyle/>
          <a:p>
            <a:fld id="{876082B0-8709-4FF9-8F9D-D2F1B0831902}" type="datetimeFigureOut">
              <a:rPr lang="da-DK" smtClean="0"/>
              <a:t>26-01-2024</a:t>
            </a:fld>
            <a:endParaRPr lang="da-DK" dirty="0"/>
          </a:p>
        </p:txBody>
      </p:sp>
      <p:sp>
        <p:nvSpPr>
          <p:cNvPr id="5" name="Pladsholder til sidefod 4">
            <a:extLst>
              <a:ext uri="{FF2B5EF4-FFF2-40B4-BE49-F238E27FC236}">
                <a16:creationId xmlns:a16="http://schemas.microsoft.com/office/drawing/2014/main" id="{4E01D340-EEE9-44AA-A4C5-22ADC20C31F2}"/>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F4707157-1653-484D-BDA1-5BD27E517ADB}"/>
              </a:ext>
            </a:extLst>
          </p:cNvPr>
          <p:cNvSpPr>
            <a:spLocks noGrp="1"/>
          </p:cNvSpPr>
          <p:nvPr>
            <p:ph type="sldNum" sz="quarter" idx="12"/>
          </p:nvPr>
        </p:nvSpPr>
        <p:spPr/>
        <p:txBody>
          <a:bodyPr/>
          <a:lstStyle/>
          <a:p>
            <a:fld id="{4D476A67-15D1-4952-B9AE-C636F8C34A2D}" type="slidenum">
              <a:rPr lang="da-DK" smtClean="0"/>
              <a:t>‹nr.›</a:t>
            </a:fld>
            <a:endParaRPr lang="da-DK" dirty="0"/>
          </a:p>
        </p:txBody>
      </p:sp>
    </p:spTree>
    <p:extLst>
      <p:ext uri="{BB962C8B-B14F-4D97-AF65-F5344CB8AC3E}">
        <p14:creationId xmlns:p14="http://schemas.microsoft.com/office/powerpoint/2010/main" val="2863993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067839-81DC-4D5B-97A6-1A5F89ECFCC9}"/>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012F82AC-CEAA-4886-81B1-E1CA47888C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86BBF033-297C-43C7-BADD-BAAF89EB9F6A}"/>
              </a:ext>
            </a:extLst>
          </p:cNvPr>
          <p:cNvSpPr>
            <a:spLocks noGrp="1"/>
          </p:cNvSpPr>
          <p:nvPr>
            <p:ph type="dt" sz="half" idx="10"/>
          </p:nvPr>
        </p:nvSpPr>
        <p:spPr/>
        <p:txBody>
          <a:bodyPr/>
          <a:lstStyle/>
          <a:p>
            <a:fld id="{876082B0-8709-4FF9-8F9D-D2F1B0831902}" type="datetimeFigureOut">
              <a:rPr lang="da-DK" smtClean="0"/>
              <a:t>26-01-2024</a:t>
            </a:fld>
            <a:endParaRPr lang="da-DK" dirty="0"/>
          </a:p>
        </p:txBody>
      </p:sp>
      <p:sp>
        <p:nvSpPr>
          <p:cNvPr id="5" name="Pladsholder til sidefod 4">
            <a:extLst>
              <a:ext uri="{FF2B5EF4-FFF2-40B4-BE49-F238E27FC236}">
                <a16:creationId xmlns:a16="http://schemas.microsoft.com/office/drawing/2014/main" id="{911AD7B3-59A2-483A-9EAF-871F7C7EDD0C}"/>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E316CF2B-9220-4BEE-9A36-311A3636DC17}"/>
              </a:ext>
            </a:extLst>
          </p:cNvPr>
          <p:cNvSpPr>
            <a:spLocks noGrp="1"/>
          </p:cNvSpPr>
          <p:nvPr>
            <p:ph type="sldNum" sz="quarter" idx="12"/>
          </p:nvPr>
        </p:nvSpPr>
        <p:spPr/>
        <p:txBody>
          <a:bodyPr/>
          <a:lstStyle/>
          <a:p>
            <a:fld id="{4D476A67-15D1-4952-B9AE-C636F8C34A2D}" type="slidenum">
              <a:rPr lang="da-DK" smtClean="0"/>
              <a:t>‹nr.›</a:t>
            </a:fld>
            <a:endParaRPr lang="da-DK" dirty="0"/>
          </a:p>
        </p:txBody>
      </p:sp>
    </p:spTree>
    <p:extLst>
      <p:ext uri="{BB962C8B-B14F-4D97-AF65-F5344CB8AC3E}">
        <p14:creationId xmlns:p14="http://schemas.microsoft.com/office/powerpoint/2010/main" val="2763278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383E0C-EAFA-48A4-9116-BAFA95BEBE44}"/>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59D4C648-71EA-44AA-8655-12CD2770EBF2}"/>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DA445FF5-B6F1-4A86-BE7F-733D698688FC}"/>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3AE2754C-B8A0-4C64-9756-0F8512BAC2A3}"/>
              </a:ext>
            </a:extLst>
          </p:cNvPr>
          <p:cNvSpPr>
            <a:spLocks noGrp="1"/>
          </p:cNvSpPr>
          <p:nvPr>
            <p:ph type="dt" sz="half" idx="10"/>
          </p:nvPr>
        </p:nvSpPr>
        <p:spPr/>
        <p:txBody>
          <a:bodyPr/>
          <a:lstStyle/>
          <a:p>
            <a:fld id="{876082B0-8709-4FF9-8F9D-D2F1B0831902}" type="datetimeFigureOut">
              <a:rPr lang="da-DK" smtClean="0"/>
              <a:t>26-01-2024</a:t>
            </a:fld>
            <a:endParaRPr lang="da-DK" dirty="0"/>
          </a:p>
        </p:txBody>
      </p:sp>
      <p:sp>
        <p:nvSpPr>
          <p:cNvPr id="6" name="Pladsholder til sidefod 5">
            <a:extLst>
              <a:ext uri="{FF2B5EF4-FFF2-40B4-BE49-F238E27FC236}">
                <a16:creationId xmlns:a16="http://schemas.microsoft.com/office/drawing/2014/main" id="{0584AA5B-6799-495B-8652-AFDAA8FA1872}"/>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B4D0B892-2FBE-441C-B310-BFBA8820D541}"/>
              </a:ext>
            </a:extLst>
          </p:cNvPr>
          <p:cNvSpPr>
            <a:spLocks noGrp="1"/>
          </p:cNvSpPr>
          <p:nvPr>
            <p:ph type="sldNum" sz="quarter" idx="12"/>
          </p:nvPr>
        </p:nvSpPr>
        <p:spPr/>
        <p:txBody>
          <a:bodyPr/>
          <a:lstStyle/>
          <a:p>
            <a:fld id="{4D476A67-15D1-4952-B9AE-C636F8C34A2D}" type="slidenum">
              <a:rPr lang="da-DK" smtClean="0"/>
              <a:t>‹nr.›</a:t>
            </a:fld>
            <a:endParaRPr lang="da-DK" dirty="0"/>
          </a:p>
        </p:txBody>
      </p:sp>
    </p:spTree>
    <p:extLst>
      <p:ext uri="{BB962C8B-B14F-4D97-AF65-F5344CB8AC3E}">
        <p14:creationId xmlns:p14="http://schemas.microsoft.com/office/powerpoint/2010/main" val="1280060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979ABC-B0DD-4DD9-A756-CFB2526CEE39}"/>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1F164C3F-DF55-4780-82D1-26AC4FC2B3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0E6631D2-D43F-4615-ABFD-B9AD6F639985}"/>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A4481467-F6EE-4929-95B1-BD0E21B6E5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CDAE304F-4B06-4E9A-8812-9D1EAC72B8D7}"/>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BCEA0666-7FC3-4B27-91DB-EDE363D70B5B}"/>
              </a:ext>
            </a:extLst>
          </p:cNvPr>
          <p:cNvSpPr>
            <a:spLocks noGrp="1"/>
          </p:cNvSpPr>
          <p:nvPr>
            <p:ph type="dt" sz="half" idx="10"/>
          </p:nvPr>
        </p:nvSpPr>
        <p:spPr/>
        <p:txBody>
          <a:bodyPr/>
          <a:lstStyle/>
          <a:p>
            <a:fld id="{876082B0-8709-4FF9-8F9D-D2F1B0831902}" type="datetimeFigureOut">
              <a:rPr lang="da-DK" smtClean="0"/>
              <a:t>26-01-2024</a:t>
            </a:fld>
            <a:endParaRPr lang="da-DK" dirty="0"/>
          </a:p>
        </p:txBody>
      </p:sp>
      <p:sp>
        <p:nvSpPr>
          <p:cNvPr id="8" name="Pladsholder til sidefod 7">
            <a:extLst>
              <a:ext uri="{FF2B5EF4-FFF2-40B4-BE49-F238E27FC236}">
                <a16:creationId xmlns:a16="http://schemas.microsoft.com/office/drawing/2014/main" id="{BAF41E6C-CBCC-4FEB-AB19-F8C05750EEEA}"/>
              </a:ext>
            </a:extLst>
          </p:cNvPr>
          <p:cNvSpPr>
            <a:spLocks noGrp="1"/>
          </p:cNvSpPr>
          <p:nvPr>
            <p:ph type="ftr" sz="quarter" idx="11"/>
          </p:nvPr>
        </p:nvSpPr>
        <p:spPr/>
        <p:txBody>
          <a:bodyPr/>
          <a:lstStyle/>
          <a:p>
            <a:endParaRPr lang="da-DK" dirty="0"/>
          </a:p>
        </p:txBody>
      </p:sp>
      <p:sp>
        <p:nvSpPr>
          <p:cNvPr id="9" name="Pladsholder til slidenummer 8">
            <a:extLst>
              <a:ext uri="{FF2B5EF4-FFF2-40B4-BE49-F238E27FC236}">
                <a16:creationId xmlns:a16="http://schemas.microsoft.com/office/drawing/2014/main" id="{B31AA9F0-0618-47E7-94D1-7430A01B5409}"/>
              </a:ext>
            </a:extLst>
          </p:cNvPr>
          <p:cNvSpPr>
            <a:spLocks noGrp="1"/>
          </p:cNvSpPr>
          <p:nvPr>
            <p:ph type="sldNum" sz="quarter" idx="12"/>
          </p:nvPr>
        </p:nvSpPr>
        <p:spPr/>
        <p:txBody>
          <a:bodyPr/>
          <a:lstStyle/>
          <a:p>
            <a:fld id="{4D476A67-15D1-4952-B9AE-C636F8C34A2D}" type="slidenum">
              <a:rPr lang="da-DK" smtClean="0"/>
              <a:t>‹nr.›</a:t>
            </a:fld>
            <a:endParaRPr lang="da-DK" dirty="0"/>
          </a:p>
        </p:txBody>
      </p:sp>
    </p:spTree>
    <p:extLst>
      <p:ext uri="{BB962C8B-B14F-4D97-AF65-F5344CB8AC3E}">
        <p14:creationId xmlns:p14="http://schemas.microsoft.com/office/powerpoint/2010/main" val="4120790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BE5E9B-DC64-4AD4-9213-C6FCEB53B819}"/>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CFED29D5-51A3-40F2-BA63-F33D81E449C0}"/>
              </a:ext>
            </a:extLst>
          </p:cNvPr>
          <p:cNvSpPr>
            <a:spLocks noGrp="1"/>
          </p:cNvSpPr>
          <p:nvPr>
            <p:ph type="dt" sz="half" idx="10"/>
          </p:nvPr>
        </p:nvSpPr>
        <p:spPr/>
        <p:txBody>
          <a:bodyPr/>
          <a:lstStyle/>
          <a:p>
            <a:fld id="{876082B0-8709-4FF9-8F9D-D2F1B0831902}" type="datetimeFigureOut">
              <a:rPr lang="da-DK" smtClean="0"/>
              <a:t>26-01-2024</a:t>
            </a:fld>
            <a:endParaRPr lang="da-DK" dirty="0"/>
          </a:p>
        </p:txBody>
      </p:sp>
      <p:sp>
        <p:nvSpPr>
          <p:cNvPr id="4" name="Pladsholder til sidefod 3">
            <a:extLst>
              <a:ext uri="{FF2B5EF4-FFF2-40B4-BE49-F238E27FC236}">
                <a16:creationId xmlns:a16="http://schemas.microsoft.com/office/drawing/2014/main" id="{95E43781-EBB0-483D-8A50-AAA310AE5C0C}"/>
              </a:ext>
            </a:extLst>
          </p:cNvPr>
          <p:cNvSpPr>
            <a:spLocks noGrp="1"/>
          </p:cNvSpPr>
          <p:nvPr>
            <p:ph type="ftr" sz="quarter" idx="11"/>
          </p:nvPr>
        </p:nvSpPr>
        <p:spPr/>
        <p:txBody>
          <a:bodyPr/>
          <a:lstStyle/>
          <a:p>
            <a:endParaRPr lang="da-DK" dirty="0"/>
          </a:p>
        </p:txBody>
      </p:sp>
      <p:sp>
        <p:nvSpPr>
          <p:cNvPr id="5" name="Pladsholder til slidenummer 4">
            <a:extLst>
              <a:ext uri="{FF2B5EF4-FFF2-40B4-BE49-F238E27FC236}">
                <a16:creationId xmlns:a16="http://schemas.microsoft.com/office/drawing/2014/main" id="{CA009FC1-CAB3-4DD3-9710-516C3399F127}"/>
              </a:ext>
            </a:extLst>
          </p:cNvPr>
          <p:cNvSpPr>
            <a:spLocks noGrp="1"/>
          </p:cNvSpPr>
          <p:nvPr>
            <p:ph type="sldNum" sz="quarter" idx="12"/>
          </p:nvPr>
        </p:nvSpPr>
        <p:spPr/>
        <p:txBody>
          <a:bodyPr/>
          <a:lstStyle/>
          <a:p>
            <a:fld id="{4D476A67-15D1-4952-B9AE-C636F8C34A2D}" type="slidenum">
              <a:rPr lang="da-DK" smtClean="0"/>
              <a:t>‹nr.›</a:t>
            </a:fld>
            <a:endParaRPr lang="da-DK" dirty="0"/>
          </a:p>
        </p:txBody>
      </p:sp>
    </p:spTree>
    <p:extLst>
      <p:ext uri="{BB962C8B-B14F-4D97-AF65-F5344CB8AC3E}">
        <p14:creationId xmlns:p14="http://schemas.microsoft.com/office/powerpoint/2010/main" val="3489796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5C4647E9-6472-44D2-B34D-0653513CBE82}"/>
              </a:ext>
            </a:extLst>
          </p:cNvPr>
          <p:cNvSpPr>
            <a:spLocks noGrp="1"/>
          </p:cNvSpPr>
          <p:nvPr>
            <p:ph type="dt" sz="half" idx="10"/>
          </p:nvPr>
        </p:nvSpPr>
        <p:spPr/>
        <p:txBody>
          <a:bodyPr/>
          <a:lstStyle/>
          <a:p>
            <a:fld id="{876082B0-8709-4FF9-8F9D-D2F1B0831902}" type="datetimeFigureOut">
              <a:rPr lang="da-DK" smtClean="0"/>
              <a:t>26-01-2024</a:t>
            </a:fld>
            <a:endParaRPr lang="da-DK" dirty="0"/>
          </a:p>
        </p:txBody>
      </p:sp>
      <p:sp>
        <p:nvSpPr>
          <p:cNvPr id="3" name="Pladsholder til sidefod 2">
            <a:extLst>
              <a:ext uri="{FF2B5EF4-FFF2-40B4-BE49-F238E27FC236}">
                <a16:creationId xmlns:a16="http://schemas.microsoft.com/office/drawing/2014/main" id="{8BBD8A48-D777-47DB-974D-96E7416CC49C}"/>
              </a:ext>
            </a:extLst>
          </p:cNvPr>
          <p:cNvSpPr>
            <a:spLocks noGrp="1"/>
          </p:cNvSpPr>
          <p:nvPr>
            <p:ph type="ftr" sz="quarter" idx="11"/>
          </p:nvPr>
        </p:nvSpPr>
        <p:spPr/>
        <p:txBody>
          <a:bodyPr/>
          <a:lstStyle/>
          <a:p>
            <a:endParaRPr lang="da-DK" dirty="0"/>
          </a:p>
        </p:txBody>
      </p:sp>
      <p:sp>
        <p:nvSpPr>
          <p:cNvPr id="4" name="Pladsholder til slidenummer 3">
            <a:extLst>
              <a:ext uri="{FF2B5EF4-FFF2-40B4-BE49-F238E27FC236}">
                <a16:creationId xmlns:a16="http://schemas.microsoft.com/office/drawing/2014/main" id="{91322838-B283-4BC3-A5F0-8A7D9904ED50}"/>
              </a:ext>
            </a:extLst>
          </p:cNvPr>
          <p:cNvSpPr>
            <a:spLocks noGrp="1"/>
          </p:cNvSpPr>
          <p:nvPr>
            <p:ph type="sldNum" sz="quarter" idx="12"/>
          </p:nvPr>
        </p:nvSpPr>
        <p:spPr/>
        <p:txBody>
          <a:bodyPr/>
          <a:lstStyle/>
          <a:p>
            <a:fld id="{4D476A67-15D1-4952-B9AE-C636F8C34A2D}" type="slidenum">
              <a:rPr lang="da-DK" smtClean="0"/>
              <a:t>‹nr.›</a:t>
            </a:fld>
            <a:endParaRPr lang="da-DK" dirty="0"/>
          </a:p>
        </p:txBody>
      </p:sp>
    </p:spTree>
    <p:extLst>
      <p:ext uri="{BB962C8B-B14F-4D97-AF65-F5344CB8AC3E}">
        <p14:creationId xmlns:p14="http://schemas.microsoft.com/office/powerpoint/2010/main" val="3723341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F3CAFF-8BEA-45EC-8D1D-D39F448EA5CB}"/>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F4755AD2-FC17-448B-943C-D934F76756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C69C67B5-DD67-466C-A59F-208AD96092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C9377F93-6556-4965-803D-AAB8EA2492B4}"/>
              </a:ext>
            </a:extLst>
          </p:cNvPr>
          <p:cNvSpPr>
            <a:spLocks noGrp="1"/>
          </p:cNvSpPr>
          <p:nvPr>
            <p:ph type="dt" sz="half" idx="10"/>
          </p:nvPr>
        </p:nvSpPr>
        <p:spPr/>
        <p:txBody>
          <a:bodyPr/>
          <a:lstStyle/>
          <a:p>
            <a:fld id="{876082B0-8709-4FF9-8F9D-D2F1B0831902}" type="datetimeFigureOut">
              <a:rPr lang="da-DK" smtClean="0"/>
              <a:t>26-01-2024</a:t>
            </a:fld>
            <a:endParaRPr lang="da-DK" dirty="0"/>
          </a:p>
        </p:txBody>
      </p:sp>
      <p:sp>
        <p:nvSpPr>
          <p:cNvPr id="6" name="Pladsholder til sidefod 5">
            <a:extLst>
              <a:ext uri="{FF2B5EF4-FFF2-40B4-BE49-F238E27FC236}">
                <a16:creationId xmlns:a16="http://schemas.microsoft.com/office/drawing/2014/main" id="{D561191A-3EEF-4156-AFBB-107D504E1D1F}"/>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1F29E7EE-5FFA-411C-9346-6B630111FD9B}"/>
              </a:ext>
            </a:extLst>
          </p:cNvPr>
          <p:cNvSpPr>
            <a:spLocks noGrp="1"/>
          </p:cNvSpPr>
          <p:nvPr>
            <p:ph type="sldNum" sz="quarter" idx="12"/>
          </p:nvPr>
        </p:nvSpPr>
        <p:spPr/>
        <p:txBody>
          <a:bodyPr/>
          <a:lstStyle/>
          <a:p>
            <a:fld id="{4D476A67-15D1-4952-B9AE-C636F8C34A2D}" type="slidenum">
              <a:rPr lang="da-DK" smtClean="0"/>
              <a:t>‹nr.›</a:t>
            </a:fld>
            <a:endParaRPr lang="da-DK" dirty="0"/>
          </a:p>
        </p:txBody>
      </p:sp>
    </p:spTree>
    <p:extLst>
      <p:ext uri="{BB962C8B-B14F-4D97-AF65-F5344CB8AC3E}">
        <p14:creationId xmlns:p14="http://schemas.microsoft.com/office/powerpoint/2010/main" val="3027599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704C15-6F03-4EAC-934A-6953D52D7BBA}"/>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76EB30F8-DF1F-45E4-81FD-69761AF3AC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dirty="0"/>
          </a:p>
        </p:txBody>
      </p:sp>
      <p:sp>
        <p:nvSpPr>
          <p:cNvPr id="4" name="Pladsholder til tekst 3">
            <a:extLst>
              <a:ext uri="{FF2B5EF4-FFF2-40B4-BE49-F238E27FC236}">
                <a16:creationId xmlns:a16="http://schemas.microsoft.com/office/drawing/2014/main" id="{474534B3-F67F-4CF9-8EF0-BE271C9436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68753C93-703D-4F39-AD56-7B80608ABDC3}"/>
              </a:ext>
            </a:extLst>
          </p:cNvPr>
          <p:cNvSpPr>
            <a:spLocks noGrp="1"/>
          </p:cNvSpPr>
          <p:nvPr>
            <p:ph type="dt" sz="half" idx="10"/>
          </p:nvPr>
        </p:nvSpPr>
        <p:spPr/>
        <p:txBody>
          <a:bodyPr/>
          <a:lstStyle/>
          <a:p>
            <a:fld id="{876082B0-8709-4FF9-8F9D-D2F1B0831902}" type="datetimeFigureOut">
              <a:rPr lang="da-DK" smtClean="0"/>
              <a:t>26-01-2024</a:t>
            </a:fld>
            <a:endParaRPr lang="da-DK" dirty="0"/>
          </a:p>
        </p:txBody>
      </p:sp>
      <p:sp>
        <p:nvSpPr>
          <p:cNvPr id="6" name="Pladsholder til sidefod 5">
            <a:extLst>
              <a:ext uri="{FF2B5EF4-FFF2-40B4-BE49-F238E27FC236}">
                <a16:creationId xmlns:a16="http://schemas.microsoft.com/office/drawing/2014/main" id="{B9CE3533-20E5-44AE-94BC-6136597E7A2C}"/>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7699710B-09B5-42E4-AC9C-B7B85E72EC50}"/>
              </a:ext>
            </a:extLst>
          </p:cNvPr>
          <p:cNvSpPr>
            <a:spLocks noGrp="1"/>
          </p:cNvSpPr>
          <p:nvPr>
            <p:ph type="sldNum" sz="quarter" idx="12"/>
          </p:nvPr>
        </p:nvSpPr>
        <p:spPr/>
        <p:txBody>
          <a:bodyPr/>
          <a:lstStyle/>
          <a:p>
            <a:fld id="{4D476A67-15D1-4952-B9AE-C636F8C34A2D}" type="slidenum">
              <a:rPr lang="da-DK" smtClean="0"/>
              <a:t>‹nr.›</a:t>
            </a:fld>
            <a:endParaRPr lang="da-DK" dirty="0"/>
          </a:p>
        </p:txBody>
      </p:sp>
    </p:spTree>
    <p:extLst>
      <p:ext uri="{BB962C8B-B14F-4D97-AF65-F5344CB8AC3E}">
        <p14:creationId xmlns:p14="http://schemas.microsoft.com/office/powerpoint/2010/main" val="1619097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FB2FA2FE-26BB-4981-BC5F-8AB5126B5E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22FD5D9F-E0D7-4900-8447-17BF3907EE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0502072-B546-42BD-BDFE-2F3017B22B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082B0-8709-4FF9-8F9D-D2F1B0831902}" type="datetimeFigureOut">
              <a:rPr lang="da-DK" smtClean="0"/>
              <a:t>26-01-2024</a:t>
            </a:fld>
            <a:endParaRPr lang="da-DK" dirty="0"/>
          </a:p>
        </p:txBody>
      </p:sp>
      <p:sp>
        <p:nvSpPr>
          <p:cNvPr id="5" name="Pladsholder til sidefod 4">
            <a:extLst>
              <a:ext uri="{FF2B5EF4-FFF2-40B4-BE49-F238E27FC236}">
                <a16:creationId xmlns:a16="http://schemas.microsoft.com/office/drawing/2014/main" id="{7FBAE28C-1855-4B13-BA95-CAABACFB25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dirty="0"/>
          </a:p>
        </p:txBody>
      </p:sp>
      <p:sp>
        <p:nvSpPr>
          <p:cNvPr id="6" name="Pladsholder til slidenummer 5">
            <a:extLst>
              <a:ext uri="{FF2B5EF4-FFF2-40B4-BE49-F238E27FC236}">
                <a16:creationId xmlns:a16="http://schemas.microsoft.com/office/drawing/2014/main" id="{B74772EB-94B5-49D3-939F-937E397CF4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76A67-15D1-4952-B9AE-C636F8C34A2D}" type="slidenum">
              <a:rPr lang="da-DK" smtClean="0"/>
              <a:t>‹nr.›</a:t>
            </a:fld>
            <a:endParaRPr lang="da-DK" dirty="0"/>
          </a:p>
        </p:txBody>
      </p:sp>
    </p:spTree>
    <p:extLst>
      <p:ext uri="{BB962C8B-B14F-4D97-AF65-F5344CB8AC3E}">
        <p14:creationId xmlns:p14="http://schemas.microsoft.com/office/powerpoint/2010/main" val="3908848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12.xml"/><Relationship Id="rId5" Type="http://schemas.openxmlformats.org/officeDocument/2006/relationships/image" Target="../media/image5.PNG"/><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3.xml"/><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4.xml"/><Relationship Id="rId4" Type="http://schemas.openxmlformats.org/officeDocument/2006/relationships/image" Target="../media/image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4" Type="http://schemas.openxmlformats.org/officeDocument/2006/relationships/image" Target="../media/image7.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6.xml"/><Relationship Id="rId4" Type="http://schemas.openxmlformats.org/officeDocument/2006/relationships/image" Target="../media/image7.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7.xml"/><Relationship Id="rId5" Type="http://schemas.openxmlformats.org/officeDocument/2006/relationships/image" Target="../media/image9.png"/><Relationship Id="rId4" Type="http://schemas.openxmlformats.org/officeDocument/2006/relationships/image" Target="../media/image8.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25CA70F8-F145-48BE-B5E2-15D05708B770}"/>
              </a:ext>
            </a:extLst>
          </p:cNvPr>
          <p:cNvSpPr/>
          <p:nvPr/>
        </p:nvSpPr>
        <p:spPr>
          <a:xfrm>
            <a:off x="0" y="6138000"/>
            <a:ext cx="12192000" cy="720000"/>
          </a:xfrm>
          <a:prstGeom prst="rect">
            <a:avLst/>
          </a:prstGeom>
          <a:pattFill prst="wdUpDiag">
            <a:fgClr>
              <a:srgbClr val="0C1424"/>
            </a:fgClr>
            <a:bgClr>
              <a:srgbClr val="FF0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kstfelt 3">
            <a:extLst>
              <a:ext uri="{FF2B5EF4-FFF2-40B4-BE49-F238E27FC236}">
                <a16:creationId xmlns:a16="http://schemas.microsoft.com/office/drawing/2014/main" id="{7FA9514D-F7CB-4575-A672-4EEB8198EC70}"/>
              </a:ext>
            </a:extLst>
          </p:cNvPr>
          <p:cNvSpPr txBox="1"/>
          <p:nvPr/>
        </p:nvSpPr>
        <p:spPr>
          <a:xfrm flipH="1">
            <a:off x="334392" y="6297945"/>
            <a:ext cx="11523216" cy="400110"/>
          </a:xfrm>
          <a:prstGeom prst="rect">
            <a:avLst/>
          </a:prstGeom>
          <a:noFill/>
        </p:spPr>
        <p:txBody>
          <a:bodyPr wrap="square" rtlCol="0">
            <a:spAutoFit/>
          </a:bodyPr>
          <a:lstStyle/>
          <a:p>
            <a:pPr algn="ctr"/>
            <a:r>
              <a:rPr lang="en-US" sz="2000" dirty="0">
                <a:solidFill>
                  <a:schemeClr val="bg1"/>
                </a:solidFill>
              </a:rPr>
              <a:t>INTERNE KOMMENTARER – </a:t>
            </a:r>
            <a:r>
              <a:rPr lang="en-US" sz="2000" b="1" u="sng" dirty="0">
                <a:solidFill>
                  <a:schemeClr val="bg1"/>
                </a:solidFill>
              </a:rPr>
              <a:t>IKKE</a:t>
            </a:r>
            <a:r>
              <a:rPr lang="en-US" sz="2000" dirty="0">
                <a:solidFill>
                  <a:schemeClr val="bg1"/>
                </a:solidFill>
              </a:rPr>
              <a:t> KURSUSINDHOLD</a:t>
            </a:r>
            <a:endParaRPr lang="da-DK" sz="1500" dirty="0">
              <a:solidFill>
                <a:schemeClr val="bg1"/>
              </a:solidFill>
            </a:endParaRPr>
          </a:p>
        </p:txBody>
      </p:sp>
      <p:sp>
        <p:nvSpPr>
          <p:cNvPr id="8" name="Tekstfelt 7">
            <a:extLst>
              <a:ext uri="{FF2B5EF4-FFF2-40B4-BE49-F238E27FC236}">
                <a16:creationId xmlns:a16="http://schemas.microsoft.com/office/drawing/2014/main" id="{11CEC627-9422-4DD6-A7AF-D1ACE8CB6AA6}"/>
              </a:ext>
            </a:extLst>
          </p:cNvPr>
          <p:cNvSpPr txBox="1"/>
          <p:nvPr/>
        </p:nvSpPr>
        <p:spPr>
          <a:xfrm>
            <a:off x="376404" y="263204"/>
            <a:ext cx="11481204" cy="2554545"/>
          </a:xfrm>
          <a:prstGeom prst="rect">
            <a:avLst/>
          </a:prstGeom>
          <a:noFill/>
        </p:spPr>
        <p:txBody>
          <a:bodyPr wrap="square" rtlCol="0">
            <a:spAutoFit/>
          </a:bodyPr>
          <a:lstStyle/>
          <a:p>
            <a:r>
              <a:rPr lang="da-DK" sz="2000" b="1" dirty="0" err="1"/>
              <a:t>Lektionsnr</a:t>
            </a:r>
            <a:r>
              <a:rPr lang="da-DK" sz="2000" b="1" dirty="0"/>
              <a:t>.:	1</a:t>
            </a:r>
          </a:p>
          <a:p>
            <a:r>
              <a:rPr lang="da-DK" sz="2000" b="1" dirty="0"/>
              <a:t>Lektionsemne:	Introduktion</a:t>
            </a:r>
          </a:p>
          <a:p>
            <a:endParaRPr lang="da-DK" sz="1500" dirty="0"/>
          </a:p>
          <a:p>
            <a:r>
              <a:rPr lang="da-DK" sz="1500" dirty="0"/>
              <a:t>Formål:		</a:t>
            </a:r>
          </a:p>
          <a:p>
            <a:r>
              <a:rPr lang="da-DK" sz="1500" dirty="0"/>
              <a:t>Denne lektion har til formål at beskrive kursusforløbet, dets indhold og formål og mål for kursisten. Lektionen har ligeledes til formål at give kursisten et grundlæggende kendskab til de love og regler, der gælder for kursets emner. Målet er, at kursisten er bevidst om kursets formål og indhold og har opnået viden om gældende regler for kursets emner.</a:t>
            </a:r>
          </a:p>
          <a:p>
            <a:endParaRPr lang="da-DK" sz="1500" dirty="0"/>
          </a:p>
          <a:p>
            <a:r>
              <a:rPr lang="da-DK" sz="1500" dirty="0"/>
              <a:t>Bemærkninger:</a:t>
            </a:r>
          </a:p>
          <a:p>
            <a:r>
              <a:rPr lang="da-DK" sz="1500" dirty="0"/>
              <a:t>(ingen)</a:t>
            </a:r>
          </a:p>
        </p:txBody>
      </p:sp>
    </p:spTree>
    <p:custDataLst>
      <p:tags r:id="rId1"/>
    </p:custDataLst>
    <p:extLst>
      <p:ext uri="{BB962C8B-B14F-4D97-AF65-F5344CB8AC3E}">
        <p14:creationId xmlns:p14="http://schemas.microsoft.com/office/powerpoint/2010/main" val="1024685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8F18AF17-87DA-481C-A1CA-8D30E00FEF5B}"/>
              </a:ext>
            </a:extLst>
          </p:cNvPr>
          <p:cNvSpPr txBox="1"/>
          <p:nvPr/>
        </p:nvSpPr>
        <p:spPr>
          <a:xfrm>
            <a:off x="376403" y="263204"/>
            <a:ext cx="6599750" cy="477054"/>
          </a:xfrm>
          <a:prstGeom prst="rect">
            <a:avLst/>
          </a:prstGeom>
          <a:noFill/>
        </p:spPr>
        <p:txBody>
          <a:bodyPr wrap="square" rtlCol="0">
            <a:spAutoFit/>
          </a:bodyPr>
          <a:lstStyle/>
          <a:p>
            <a:r>
              <a:rPr lang="da-DK" sz="2500" b="1" dirty="0"/>
              <a:t>Arbejdsmiljøloven</a:t>
            </a:r>
            <a:endParaRPr lang="da-DK" sz="2500" dirty="0"/>
          </a:p>
        </p:txBody>
      </p:sp>
      <p:pic>
        <p:nvPicPr>
          <p:cNvPr id="2" name="Billede 1" descr="Et billede, der indeholder person, mand, hat, bærer&#10;&#10;Automatisk genereret beskrivelse">
            <a:extLst>
              <a:ext uri="{FF2B5EF4-FFF2-40B4-BE49-F238E27FC236}">
                <a16:creationId xmlns:a16="http://schemas.microsoft.com/office/drawing/2014/main" id="{2EFE5CCF-F61D-22AA-8A0E-C2FBDA604A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4285" y="0"/>
            <a:ext cx="4577715" cy="6858000"/>
          </a:xfrm>
          <a:prstGeom prst="rect">
            <a:avLst/>
          </a:prstGeom>
        </p:spPr>
      </p:pic>
      <p:sp>
        <p:nvSpPr>
          <p:cNvPr id="3" name="Rektangel 2">
            <a:extLst>
              <a:ext uri="{FF2B5EF4-FFF2-40B4-BE49-F238E27FC236}">
                <a16:creationId xmlns:a16="http://schemas.microsoft.com/office/drawing/2014/main" id="{AB6885FD-920D-9C7C-956E-4756066FBC3A}"/>
              </a:ext>
            </a:extLst>
          </p:cNvPr>
          <p:cNvSpPr/>
          <p:nvPr/>
        </p:nvSpPr>
        <p:spPr>
          <a:xfrm>
            <a:off x="2284761" y="1869000"/>
            <a:ext cx="2880000" cy="7200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dirty="0">
                <a:solidFill>
                  <a:schemeClr val="tx1"/>
                </a:solidFill>
              </a:rPr>
              <a:t>Arbejdstilsynet</a:t>
            </a:r>
          </a:p>
        </p:txBody>
      </p:sp>
      <p:sp>
        <p:nvSpPr>
          <p:cNvPr id="5" name="Rektangel 4">
            <a:extLst>
              <a:ext uri="{FF2B5EF4-FFF2-40B4-BE49-F238E27FC236}">
                <a16:creationId xmlns:a16="http://schemas.microsoft.com/office/drawing/2014/main" id="{948408C3-3944-0AE2-29BC-01EB18131BC8}"/>
              </a:ext>
            </a:extLst>
          </p:cNvPr>
          <p:cNvSpPr/>
          <p:nvPr/>
        </p:nvSpPr>
        <p:spPr>
          <a:xfrm>
            <a:off x="4089995" y="2746648"/>
            <a:ext cx="2880000" cy="138149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dirty="0">
                <a:solidFill>
                  <a:schemeClr val="tx1"/>
                </a:solidFill>
              </a:rPr>
              <a:t>Eksterne</a:t>
            </a:r>
            <a:br>
              <a:rPr lang="da-DK" sz="2000" dirty="0">
                <a:solidFill>
                  <a:schemeClr val="tx1"/>
                </a:solidFill>
              </a:rPr>
            </a:br>
            <a:r>
              <a:rPr lang="da-DK" sz="2000" dirty="0">
                <a:solidFill>
                  <a:schemeClr val="tx1"/>
                </a:solidFill>
              </a:rPr>
              <a:t>arbejdsmiljørådgivere</a:t>
            </a:r>
            <a:br>
              <a:rPr lang="da-DK" sz="2000" dirty="0">
                <a:solidFill>
                  <a:schemeClr val="tx1"/>
                </a:solidFill>
              </a:rPr>
            </a:br>
            <a:r>
              <a:rPr lang="da-DK" sz="2000" dirty="0">
                <a:solidFill>
                  <a:schemeClr val="tx1"/>
                </a:solidFill>
              </a:rPr>
              <a:t>(private aktører)</a:t>
            </a:r>
          </a:p>
        </p:txBody>
      </p:sp>
      <p:sp>
        <p:nvSpPr>
          <p:cNvPr id="6" name="Rektangel 5">
            <a:extLst>
              <a:ext uri="{FF2B5EF4-FFF2-40B4-BE49-F238E27FC236}">
                <a16:creationId xmlns:a16="http://schemas.microsoft.com/office/drawing/2014/main" id="{B3C10B4A-FB27-0726-D940-16C9B6EB1149}"/>
              </a:ext>
            </a:extLst>
          </p:cNvPr>
          <p:cNvSpPr/>
          <p:nvPr/>
        </p:nvSpPr>
        <p:spPr>
          <a:xfrm>
            <a:off x="494378" y="2746649"/>
            <a:ext cx="2880000" cy="138149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dirty="0">
                <a:solidFill>
                  <a:schemeClr val="tx1"/>
                </a:solidFill>
              </a:rPr>
              <a:t>Branchefællesskaber</a:t>
            </a:r>
            <a:br>
              <a:rPr lang="da-DK" sz="2000" dirty="0">
                <a:solidFill>
                  <a:schemeClr val="tx1"/>
                </a:solidFill>
              </a:rPr>
            </a:br>
            <a:r>
              <a:rPr lang="da-DK" sz="2000" dirty="0">
                <a:solidFill>
                  <a:schemeClr val="tx1"/>
                </a:solidFill>
              </a:rPr>
              <a:t>for Arbejdsmiljø</a:t>
            </a:r>
          </a:p>
          <a:p>
            <a:pPr algn="ctr"/>
            <a:r>
              <a:rPr lang="da-DK" sz="2000" dirty="0">
                <a:solidFill>
                  <a:schemeClr val="tx1"/>
                </a:solidFill>
              </a:rPr>
              <a:t>(BFA)</a:t>
            </a:r>
          </a:p>
        </p:txBody>
      </p:sp>
      <p:sp>
        <p:nvSpPr>
          <p:cNvPr id="7" name="Rektangel 6">
            <a:extLst>
              <a:ext uri="{FF2B5EF4-FFF2-40B4-BE49-F238E27FC236}">
                <a16:creationId xmlns:a16="http://schemas.microsoft.com/office/drawing/2014/main" id="{061AB2F4-3D9A-81D0-00AE-FE4E4DE64C21}"/>
              </a:ext>
            </a:extLst>
          </p:cNvPr>
          <p:cNvSpPr/>
          <p:nvPr/>
        </p:nvSpPr>
        <p:spPr>
          <a:xfrm>
            <a:off x="2284761" y="4285793"/>
            <a:ext cx="2880000" cy="7200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dirty="0">
                <a:solidFill>
                  <a:schemeClr val="tx1"/>
                </a:solidFill>
              </a:rPr>
              <a:t>Jeres virksomhed</a:t>
            </a:r>
          </a:p>
        </p:txBody>
      </p:sp>
      <p:sp>
        <p:nvSpPr>
          <p:cNvPr id="8" name="Rektangel 7">
            <a:extLst>
              <a:ext uri="{FF2B5EF4-FFF2-40B4-BE49-F238E27FC236}">
                <a16:creationId xmlns:a16="http://schemas.microsoft.com/office/drawing/2014/main" id="{99FF3DB4-861F-89C2-C5C0-474057DC51A1}"/>
              </a:ext>
            </a:extLst>
          </p:cNvPr>
          <p:cNvSpPr/>
          <p:nvPr/>
        </p:nvSpPr>
        <p:spPr>
          <a:xfrm>
            <a:off x="489995" y="991351"/>
            <a:ext cx="6480000" cy="7200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dirty="0">
                <a:solidFill>
                  <a:schemeClr val="tx1"/>
                </a:solidFill>
              </a:rPr>
              <a:t>Beskæftigelsesministeriet</a:t>
            </a:r>
          </a:p>
        </p:txBody>
      </p:sp>
      <p:sp>
        <p:nvSpPr>
          <p:cNvPr id="9" name="Rektangel 8">
            <a:extLst>
              <a:ext uri="{FF2B5EF4-FFF2-40B4-BE49-F238E27FC236}">
                <a16:creationId xmlns:a16="http://schemas.microsoft.com/office/drawing/2014/main" id="{160ED16A-CA0E-F350-9C1D-FC026E38AD02}"/>
              </a:ext>
            </a:extLst>
          </p:cNvPr>
          <p:cNvSpPr/>
          <p:nvPr/>
        </p:nvSpPr>
        <p:spPr>
          <a:xfrm>
            <a:off x="2284761" y="5163440"/>
            <a:ext cx="2880000" cy="138149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dirty="0">
                <a:solidFill>
                  <a:schemeClr val="tx1"/>
                </a:solidFill>
              </a:rPr>
              <a:t>Jeres arbejdsmiljøorganisation (AMO)</a:t>
            </a:r>
          </a:p>
        </p:txBody>
      </p:sp>
    </p:spTree>
    <p:custDataLst>
      <p:tags r:id="rId1"/>
    </p:custDataLst>
    <p:extLst>
      <p:ext uri="{BB962C8B-B14F-4D97-AF65-F5344CB8AC3E}">
        <p14:creationId xmlns:p14="http://schemas.microsoft.com/office/powerpoint/2010/main" val="136014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8F18AF17-87DA-481C-A1CA-8D30E00FEF5B}"/>
              </a:ext>
            </a:extLst>
          </p:cNvPr>
          <p:cNvSpPr txBox="1"/>
          <p:nvPr/>
        </p:nvSpPr>
        <p:spPr>
          <a:xfrm>
            <a:off x="376402" y="263204"/>
            <a:ext cx="9681997" cy="477054"/>
          </a:xfrm>
          <a:prstGeom prst="rect">
            <a:avLst/>
          </a:prstGeom>
          <a:noFill/>
        </p:spPr>
        <p:txBody>
          <a:bodyPr wrap="square" rtlCol="0">
            <a:spAutoFit/>
          </a:bodyPr>
          <a:lstStyle/>
          <a:p>
            <a:r>
              <a:rPr lang="da-DK" sz="2500" b="1" dirty="0"/>
              <a:t>Arbejdstilsynets hjemmeside</a:t>
            </a:r>
          </a:p>
        </p:txBody>
      </p:sp>
      <p:pic>
        <p:nvPicPr>
          <p:cNvPr id="3" name="Billede 2" descr="Et billede, der indeholder person, mand, hat, bærer&#10;&#10;Automatisk genereret beskrivelse">
            <a:extLst>
              <a:ext uri="{FF2B5EF4-FFF2-40B4-BE49-F238E27FC236}">
                <a16:creationId xmlns:a16="http://schemas.microsoft.com/office/drawing/2014/main" id="{5A947E58-3C77-59A8-D350-93E556C755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4285" y="0"/>
            <a:ext cx="4577715" cy="6858000"/>
          </a:xfrm>
          <a:prstGeom prst="rect">
            <a:avLst/>
          </a:prstGeom>
        </p:spPr>
      </p:pic>
      <p:pic>
        <p:nvPicPr>
          <p:cNvPr id="6" name="Billede 5" descr="Et billede, der indeholder tekst, Website&#10;&#10;Automatisk genereret beskrivelse">
            <a:extLst>
              <a:ext uri="{FF2B5EF4-FFF2-40B4-BE49-F238E27FC236}">
                <a16:creationId xmlns:a16="http://schemas.microsoft.com/office/drawing/2014/main" id="{D800B4F2-E6DA-4266-AC38-71A2D2C334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157" y="1434330"/>
            <a:ext cx="6840000" cy="4958095"/>
          </a:xfrm>
          <a:prstGeom prst="rect">
            <a:avLst/>
          </a:prstGeom>
        </p:spPr>
      </p:pic>
    </p:spTree>
    <p:custDataLst>
      <p:tags r:id="rId1"/>
    </p:custDataLst>
    <p:extLst>
      <p:ext uri="{BB962C8B-B14F-4D97-AF65-F5344CB8AC3E}">
        <p14:creationId xmlns:p14="http://schemas.microsoft.com/office/powerpoint/2010/main" val="502089095"/>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menneske, person, indendørs, bærbar&#10;&#10;Automatisk genereret beskrivelse">
            <a:extLst>
              <a:ext uri="{FF2B5EF4-FFF2-40B4-BE49-F238E27FC236}">
                <a16:creationId xmlns:a16="http://schemas.microsoft.com/office/drawing/2014/main" id="{D93DCAEB-DC68-89E6-D5D7-4FB8BE2A210C}"/>
              </a:ext>
            </a:extLst>
          </p:cNvPr>
          <p:cNvPicPr>
            <a:picLocks noChangeAspect="1"/>
          </p:cNvPicPr>
          <p:nvPr/>
        </p:nvPicPr>
        <p:blipFill rotWithShape="1">
          <a:blip r:embed="rId4">
            <a:extLst>
              <a:ext uri="{28A0092B-C50C-407E-A947-70E740481C1C}">
                <a14:useLocalDpi xmlns:a14="http://schemas.microsoft.com/office/drawing/2010/main" val="0"/>
              </a:ext>
            </a:extLst>
          </a:blip>
          <a:srcRect t="6205" b="9421"/>
          <a:stretch/>
        </p:blipFill>
        <p:spPr>
          <a:xfrm>
            <a:off x="0" y="0"/>
            <a:ext cx="12192000" cy="6858000"/>
          </a:xfrm>
          <a:prstGeom prst="rect">
            <a:avLst/>
          </a:prstGeom>
        </p:spPr>
      </p:pic>
      <p:sp>
        <p:nvSpPr>
          <p:cNvPr id="5" name="Tekstfelt 2">
            <a:extLst>
              <a:ext uri="{FF2B5EF4-FFF2-40B4-BE49-F238E27FC236}">
                <a16:creationId xmlns:a16="http://schemas.microsoft.com/office/drawing/2014/main" id="{9BA4342E-D7F4-4B8B-7CDC-5F1B47AA30AD}"/>
              </a:ext>
            </a:extLst>
          </p:cNvPr>
          <p:cNvSpPr txBox="1"/>
          <p:nvPr/>
        </p:nvSpPr>
        <p:spPr>
          <a:xfrm>
            <a:off x="412520" y="2998113"/>
            <a:ext cx="11366959" cy="861774"/>
          </a:xfrm>
          <a:prstGeom prst="rect">
            <a:avLst/>
          </a:prstGeom>
          <a:noFill/>
        </p:spPr>
        <p:txBody>
          <a:bodyPr wrap="square" rtlCol="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5000" b="1" dirty="0"/>
              <a:t>Oplæring og instruktion</a:t>
            </a:r>
          </a:p>
        </p:txBody>
      </p:sp>
    </p:spTree>
    <p:custDataLst>
      <p:tags r:id="rId1"/>
    </p:custDataLst>
    <p:extLst>
      <p:ext uri="{BB962C8B-B14F-4D97-AF65-F5344CB8AC3E}">
        <p14:creationId xmlns:p14="http://schemas.microsoft.com/office/powerpoint/2010/main" val="4252576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8F18AF17-87DA-481C-A1CA-8D30E00FEF5B}"/>
              </a:ext>
            </a:extLst>
          </p:cNvPr>
          <p:cNvSpPr txBox="1"/>
          <p:nvPr/>
        </p:nvSpPr>
        <p:spPr>
          <a:xfrm>
            <a:off x="376403" y="263204"/>
            <a:ext cx="6599750" cy="477054"/>
          </a:xfrm>
          <a:prstGeom prst="rect">
            <a:avLst/>
          </a:prstGeom>
          <a:noFill/>
        </p:spPr>
        <p:txBody>
          <a:bodyPr wrap="square" rtlCol="0">
            <a:spAutoFit/>
          </a:bodyPr>
          <a:lstStyle/>
          <a:p>
            <a:r>
              <a:rPr lang="da-DK" sz="2500" b="1" dirty="0"/>
              <a:t>Arbejdsgiverens forpligtelser</a:t>
            </a:r>
            <a:endParaRPr lang="da-DK" sz="2500" dirty="0"/>
          </a:p>
        </p:txBody>
      </p:sp>
      <p:pic>
        <p:nvPicPr>
          <p:cNvPr id="3" name="Billede 2" descr="Et billede, der indeholder person, menneske&#10;&#10;Automatisk genereret beskrivelse">
            <a:extLst>
              <a:ext uri="{FF2B5EF4-FFF2-40B4-BE49-F238E27FC236}">
                <a16:creationId xmlns:a16="http://schemas.microsoft.com/office/drawing/2014/main" id="{D8B02BF5-D755-F855-DE5F-79AF86CC77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4285" y="0"/>
            <a:ext cx="4577715" cy="6858000"/>
          </a:xfrm>
          <a:prstGeom prst="rect">
            <a:avLst/>
          </a:prstGeom>
        </p:spPr>
      </p:pic>
      <p:sp>
        <p:nvSpPr>
          <p:cNvPr id="5" name="Tekstfelt 4">
            <a:extLst>
              <a:ext uri="{FF2B5EF4-FFF2-40B4-BE49-F238E27FC236}">
                <a16:creationId xmlns:a16="http://schemas.microsoft.com/office/drawing/2014/main" id="{3E074E4D-78EB-A3A7-4D31-B419728C9AE9}"/>
              </a:ext>
            </a:extLst>
          </p:cNvPr>
          <p:cNvSpPr txBox="1"/>
          <p:nvPr/>
        </p:nvSpPr>
        <p:spPr>
          <a:xfrm>
            <a:off x="4275115" y="2210481"/>
            <a:ext cx="3431969" cy="3477875"/>
          </a:xfrm>
          <a:prstGeom prst="rect">
            <a:avLst/>
          </a:prstGeom>
          <a:noFill/>
        </p:spPr>
        <p:txBody>
          <a:bodyPr wrap="square" rtlCol="0">
            <a:spAutoFit/>
          </a:bodyPr>
          <a:lstStyle/>
          <a:p>
            <a:pPr marL="342900" indent="-342900">
              <a:buFont typeface="Arial" panose="020B0604020202020204" pitchFamily="34" charset="0"/>
              <a:buChar char="•"/>
            </a:pPr>
            <a:r>
              <a:rPr lang="da-DK" sz="2000" dirty="0"/>
              <a:t>Ved manuel håndtering.</a:t>
            </a:r>
          </a:p>
          <a:p>
            <a:pPr marL="342900" indent="-342900">
              <a:buFont typeface="Arial" panose="020B0604020202020204" pitchFamily="34" charset="0"/>
              <a:buChar char="•"/>
            </a:pPr>
            <a:r>
              <a:rPr lang="da-DK" sz="2000" dirty="0"/>
              <a:t>Ved brug af personlige værnemidler.</a:t>
            </a:r>
          </a:p>
          <a:p>
            <a:pPr marL="342900" indent="-342900">
              <a:buFont typeface="Arial" panose="020B0604020202020204" pitchFamily="34" charset="0"/>
              <a:buChar char="•"/>
            </a:pPr>
            <a:r>
              <a:rPr lang="da-DK" sz="2000" dirty="0"/>
              <a:t>Ved anvendelse af tekniske hjælpemidler.</a:t>
            </a:r>
          </a:p>
          <a:p>
            <a:pPr marL="342900" indent="-342900">
              <a:buFont typeface="Arial" panose="020B0604020202020204" pitchFamily="34" charset="0"/>
              <a:buChar char="•"/>
            </a:pPr>
            <a:r>
              <a:rPr lang="da-DK" sz="2000" dirty="0"/>
              <a:t>Ved særligt farligt arbejde på byggepladser.</a:t>
            </a:r>
          </a:p>
          <a:p>
            <a:pPr marL="342900" indent="-342900">
              <a:buFont typeface="Arial" panose="020B0604020202020204" pitchFamily="34" charset="0"/>
              <a:buChar char="•"/>
            </a:pPr>
            <a:r>
              <a:rPr lang="da-DK" sz="2000" dirty="0"/>
              <a:t>Ved arbejde med stoffer og materialer.</a:t>
            </a:r>
          </a:p>
          <a:p>
            <a:pPr marL="342900" indent="-342900">
              <a:buFont typeface="Arial" panose="020B0604020202020204" pitchFamily="34" charset="0"/>
              <a:buChar char="•"/>
            </a:pPr>
            <a:r>
              <a:rPr lang="da-DK" sz="2000" dirty="0"/>
              <a:t>Ved </a:t>
            </a:r>
            <a:r>
              <a:rPr lang="da-DK" sz="2000" dirty="0" err="1"/>
              <a:t>kloakarbejde</a:t>
            </a:r>
            <a:r>
              <a:rPr lang="da-DK" sz="2000" dirty="0"/>
              <a:t>.</a:t>
            </a:r>
          </a:p>
          <a:p>
            <a:pPr marL="342900" indent="-342900">
              <a:buFont typeface="Arial" panose="020B0604020202020204" pitchFamily="34" charset="0"/>
              <a:buChar char="•"/>
            </a:pPr>
            <a:r>
              <a:rPr lang="da-DK" sz="2000" dirty="0"/>
              <a:t>Ved unges arbejde.</a:t>
            </a:r>
          </a:p>
        </p:txBody>
      </p:sp>
      <p:sp>
        <p:nvSpPr>
          <p:cNvPr id="6" name="Tekstfelt 5">
            <a:extLst>
              <a:ext uri="{FF2B5EF4-FFF2-40B4-BE49-F238E27FC236}">
                <a16:creationId xmlns:a16="http://schemas.microsoft.com/office/drawing/2014/main" id="{08C14F02-758A-7288-468D-4673A20538BD}"/>
              </a:ext>
            </a:extLst>
          </p:cNvPr>
          <p:cNvSpPr txBox="1"/>
          <p:nvPr/>
        </p:nvSpPr>
        <p:spPr>
          <a:xfrm>
            <a:off x="376403" y="1594928"/>
            <a:ext cx="3779961" cy="400110"/>
          </a:xfrm>
          <a:prstGeom prst="rect">
            <a:avLst/>
          </a:prstGeom>
          <a:noFill/>
        </p:spPr>
        <p:txBody>
          <a:bodyPr wrap="square" rtlCol="0">
            <a:spAutoFit/>
          </a:bodyPr>
          <a:lstStyle/>
          <a:p>
            <a:r>
              <a:rPr lang="da-DK" sz="2000" b="1" dirty="0"/>
              <a:t>Oplæring og instruktion</a:t>
            </a:r>
          </a:p>
        </p:txBody>
      </p:sp>
      <p:sp>
        <p:nvSpPr>
          <p:cNvPr id="7" name="Tekstfelt 6">
            <a:extLst>
              <a:ext uri="{FF2B5EF4-FFF2-40B4-BE49-F238E27FC236}">
                <a16:creationId xmlns:a16="http://schemas.microsoft.com/office/drawing/2014/main" id="{0FDBF917-CA6B-7F96-389D-0323FFF46E42}"/>
              </a:ext>
            </a:extLst>
          </p:cNvPr>
          <p:cNvSpPr txBox="1"/>
          <p:nvPr/>
        </p:nvSpPr>
        <p:spPr>
          <a:xfrm>
            <a:off x="427514" y="2210481"/>
            <a:ext cx="3431968" cy="4093428"/>
          </a:xfrm>
          <a:prstGeom prst="rect">
            <a:avLst/>
          </a:prstGeom>
          <a:noFill/>
        </p:spPr>
        <p:txBody>
          <a:bodyPr wrap="square" rtlCol="0">
            <a:spAutoFit/>
          </a:bodyPr>
          <a:lstStyle/>
          <a:p>
            <a:pPr marL="342900" indent="-342900">
              <a:buFont typeface="Arial" panose="020B0604020202020204" pitchFamily="34" charset="0"/>
              <a:buChar char="•"/>
            </a:pPr>
            <a:r>
              <a:rPr lang="da-DK" sz="2000" dirty="0"/>
              <a:t>Arbejdsgiverens pligt og ansvar.</a:t>
            </a:r>
          </a:p>
          <a:p>
            <a:pPr marL="342900" indent="-342900">
              <a:buFont typeface="Arial" panose="020B0604020202020204" pitchFamily="34" charset="0"/>
              <a:buChar char="•"/>
            </a:pPr>
            <a:r>
              <a:rPr lang="da-DK" sz="2000" dirty="0"/>
              <a:t>Tilstrækkelig oplæring og instruktion.</a:t>
            </a:r>
          </a:p>
          <a:p>
            <a:pPr marL="342900" indent="-342900">
              <a:buFont typeface="Arial" panose="020B0604020202020204" pitchFamily="34" charset="0"/>
              <a:buChar char="•"/>
            </a:pPr>
            <a:r>
              <a:rPr lang="da-DK" sz="2000" dirty="0"/>
              <a:t>Udføre arbejdet ”sikkerheds- og sundhedsmæssigt fuldt forsvarligt”.</a:t>
            </a:r>
          </a:p>
          <a:p>
            <a:pPr marL="342900" indent="-342900">
              <a:buFont typeface="Arial" panose="020B0604020202020204" pitchFamily="34" charset="0"/>
              <a:buChar char="•"/>
            </a:pPr>
            <a:r>
              <a:rPr lang="da-DK" sz="2000" dirty="0"/>
              <a:t>Skærpede krav ved arbejde, der indebærer en særlig risiko.</a:t>
            </a:r>
          </a:p>
          <a:p>
            <a:pPr marL="342900" indent="-342900">
              <a:buFont typeface="Arial" panose="020B0604020202020204" pitchFamily="34" charset="0"/>
              <a:buChar char="•"/>
            </a:pPr>
            <a:r>
              <a:rPr lang="da-DK" sz="2000" dirty="0"/>
              <a:t>Skærpede krav for unge under 18 år.</a:t>
            </a:r>
          </a:p>
        </p:txBody>
      </p:sp>
      <p:sp>
        <p:nvSpPr>
          <p:cNvPr id="8" name="Tekstfelt 7">
            <a:extLst>
              <a:ext uri="{FF2B5EF4-FFF2-40B4-BE49-F238E27FC236}">
                <a16:creationId xmlns:a16="http://schemas.microsoft.com/office/drawing/2014/main" id="{E96CD347-C787-1320-9C78-A7AA8D5B1E6E}"/>
              </a:ext>
            </a:extLst>
          </p:cNvPr>
          <p:cNvSpPr txBox="1"/>
          <p:nvPr/>
        </p:nvSpPr>
        <p:spPr>
          <a:xfrm>
            <a:off x="4275116" y="1594928"/>
            <a:ext cx="3779961" cy="400110"/>
          </a:xfrm>
          <a:prstGeom prst="rect">
            <a:avLst/>
          </a:prstGeom>
          <a:noFill/>
        </p:spPr>
        <p:txBody>
          <a:bodyPr wrap="square" rtlCol="0">
            <a:spAutoFit/>
          </a:bodyPr>
          <a:lstStyle/>
          <a:p>
            <a:r>
              <a:rPr lang="da-DK" sz="2000" b="1" dirty="0"/>
              <a:t>Særlig risiko</a:t>
            </a:r>
          </a:p>
        </p:txBody>
      </p:sp>
    </p:spTree>
    <p:custDataLst>
      <p:tags r:id="rId1"/>
    </p:custDataLst>
    <p:extLst>
      <p:ext uri="{BB962C8B-B14F-4D97-AF65-F5344CB8AC3E}">
        <p14:creationId xmlns:p14="http://schemas.microsoft.com/office/powerpoint/2010/main" val="280116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fade">
                                      <p:cBhvr>
                                        <p:cTn id="32" dur="5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8">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499"/>
                                          </p:stCondLst>
                                        </p:cTn>
                                        <p:tgtEl>
                                          <p:spTgt spid="5">
                                            <p:txEl>
                                              <p:pRg st="4" end="4"/>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499"/>
                                          </p:stCondLst>
                                        </p:cTn>
                                        <p:tgtEl>
                                          <p:spTgt spid="5">
                                            <p:txEl>
                                              <p:pRg st="5" end="5"/>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499"/>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7" grpId="0" build="p"/>
      <p:bldP spid="8"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8F18AF17-87DA-481C-A1CA-8D30E00FEF5B}"/>
              </a:ext>
            </a:extLst>
          </p:cNvPr>
          <p:cNvSpPr txBox="1"/>
          <p:nvPr/>
        </p:nvSpPr>
        <p:spPr>
          <a:xfrm>
            <a:off x="376403" y="263204"/>
            <a:ext cx="6599750" cy="477054"/>
          </a:xfrm>
          <a:prstGeom prst="rect">
            <a:avLst/>
          </a:prstGeom>
          <a:noFill/>
        </p:spPr>
        <p:txBody>
          <a:bodyPr wrap="square" rtlCol="0">
            <a:spAutoFit/>
          </a:bodyPr>
          <a:lstStyle/>
          <a:p>
            <a:r>
              <a:rPr lang="da-DK" sz="2500" b="1" dirty="0"/>
              <a:t>Arbejdsgiverens forpligtelser</a:t>
            </a:r>
            <a:endParaRPr lang="da-DK" sz="2500" dirty="0"/>
          </a:p>
        </p:txBody>
      </p:sp>
      <p:pic>
        <p:nvPicPr>
          <p:cNvPr id="2" name="Billede 1" descr="Et billede, der indeholder person, menneske&#10;&#10;Automatisk genereret beskrivelse">
            <a:extLst>
              <a:ext uri="{FF2B5EF4-FFF2-40B4-BE49-F238E27FC236}">
                <a16:creationId xmlns:a16="http://schemas.microsoft.com/office/drawing/2014/main" id="{9411611D-FF87-C91D-71EA-2314418ABD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4285" y="0"/>
            <a:ext cx="4577715" cy="6858000"/>
          </a:xfrm>
          <a:prstGeom prst="rect">
            <a:avLst/>
          </a:prstGeom>
        </p:spPr>
      </p:pic>
      <p:sp>
        <p:nvSpPr>
          <p:cNvPr id="3" name="Tekstfelt 2">
            <a:extLst>
              <a:ext uri="{FF2B5EF4-FFF2-40B4-BE49-F238E27FC236}">
                <a16:creationId xmlns:a16="http://schemas.microsoft.com/office/drawing/2014/main" id="{A1CF87C2-80DC-7382-B75E-2F10B3471724}"/>
              </a:ext>
            </a:extLst>
          </p:cNvPr>
          <p:cNvSpPr txBox="1"/>
          <p:nvPr/>
        </p:nvSpPr>
        <p:spPr>
          <a:xfrm>
            <a:off x="376402" y="2459504"/>
            <a:ext cx="7746319" cy="1938992"/>
          </a:xfrm>
          <a:prstGeom prst="rect">
            <a:avLst/>
          </a:prstGeom>
          <a:noFill/>
        </p:spPr>
        <p:txBody>
          <a:bodyPr wrap="square" rtlCol="0">
            <a:spAutoFit/>
          </a:bodyPr>
          <a:lstStyle/>
          <a:p>
            <a:pPr algn="ctr"/>
            <a:r>
              <a:rPr lang="da-DK" sz="4000" b="1" dirty="0"/>
              <a:t>Et sikkert og sundt </a:t>
            </a:r>
            <a:br>
              <a:rPr lang="da-DK" sz="4000" b="1" dirty="0"/>
            </a:br>
            <a:r>
              <a:rPr lang="da-DK" sz="4000" b="1" dirty="0"/>
              <a:t>arbejdsmiljø er også </a:t>
            </a:r>
            <a:br>
              <a:rPr lang="da-DK" sz="4000" b="1" dirty="0"/>
            </a:br>
            <a:r>
              <a:rPr lang="da-DK" sz="4000" b="1" dirty="0"/>
              <a:t>DIT ansvar!</a:t>
            </a:r>
          </a:p>
        </p:txBody>
      </p:sp>
    </p:spTree>
    <p:custDataLst>
      <p:tags r:id="rId1"/>
    </p:custDataLst>
    <p:extLst>
      <p:ext uri="{BB962C8B-B14F-4D97-AF65-F5344CB8AC3E}">
        <p14:creationId xmlns:p14="http://schemas.microsoft.com/office/powerpoint/2010/main" val="2657193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8F18AF17-87DA-481C-A1CA-8D30E00FEF5B}"/>
              </a:ext>
            </a:extLst>
          </p:cNvPr>
          <p:cNvSpPr txBox="1"/>
          <p:nvPr/>
        </p:nvSpPr>
        <p:spPr>
          <a:xfrm>
            <a:off x="376403" y="263204"/>
            <a:ext cx="6599750" cy="477054"/>
          </a:xfrm>
          <a:prstGeom prst="rect">
            <a:avLst/>
          </a:prstGeom>
          <a:noFill/>
        </p:spPr>
        <p:txBody>
          <a:bodyPr wrap="square" rtlCol="0">
            <a:spAutoFit/>
          </a:bodyPr>
          <a:lstStyle/>
          <a:p>
            <a:r>
              <a:rPr lang="da-DK" sz="2500" b="1" dirty="0"/>
              <a:t>Arbejdsgiverens forpligtelser</a:t>
            </a:r>
            <a:endParaRPr lang="da-DK" sz="2500" dirty="0"/>
          </a:p>
        </p:txBody>
      </p:sp>
      <p:sp>
        <p:nvSpPr>
          <p:cNvPr id="2" name="Tekstfelt 1">
            <a:extLst>
              <a:ext uri="{FF2B5EF4-FFF2-40B4-BE49-F238E27FC236}">
                <a16:creationId xmlns:a16="http://schemas.microsoft.com/office/drawing/2014/main" id="{BA653CF8-3F01-E220-32D8-FD04C693EF8E}"/>
              </a:ext>
            </a:extLst>
          </p:cNvPr>
          <p:cNvSpPr txBox="1"/>
          <p:nvPr/>
        </p:nvSpPr>
        <p:spPr>
          <a:xfrm>
            <a:off x="376403" y="1594928"/>
            <a:ext cx="3779961" cy="400110"/>
          </a:xfrm>
          <a:prstGeom prst="rect">
            <a:avLst/>
          </a:prstGeom>
          <a:noFill/>
        </p:spPr>
        <p:txBody>
          <a:bodyPr wrap="square" rtlCol="0">
            <a:spAutoFit/>
          </a:bodyPr>
          <a:lstStyle/>
          <a:p>
            <a:r>
              <a:rPr lang="da-DK" sz="2000" b="1" dirty="0"/>
              <a:t>Tilsyn med arbejdets udførelse</a:t>
            </a:r>
          </a:p>
        </p:txBody>
      </p:sp>
      <p:sp>
        <p:nvSpPr>
          <p:cNvPr id="3" name="Tekstfelt 2">
            <a:extLst>
              <a:ext uri="{FF2B5EF4-FFF2-40B4-BE49-F238E27FC236}">
                <a16:creationId xmlns:a16="http://schemas.microsoft.com/office/drawing/2014/main" id="{630943EB-B616-122F-E55A-ABE5A0244890}"/>
              </a:ext>
            </a:extLst>
          </p:cNvPr>
          <p:cNvSpPr txBox="1"/>
          <p:nvPr/>
        </p:nvSpPr>
        <p:spPr>
          <a:xfrm>
            <a:off x="427514" y="2210481"/>
            <a:ext cx="4488870" cy="3477875"/>
          </a:xfrm>
          <a:prstGeom prst="rect">
            <a:avLst/>
          </a:prstGeom>
          <a:noFill/>
        </p:spPr>
        <p:txBody>
          <a:bodyPr wrap="square" rtlCol="0">
            <a:spAutoFit/>
          </a:bodyPr>
          <a:lstStyle/>
          <a:p>
            <a:pPr marL="342900" indent="-342900">
              <a:buFont typeface="Arial" panose="020B0604020202020204" pitchFamily="34" charset="0"/>
              <a:buChar char="•"/>
            </a:pPr>
            <a:r>
              <a:rPr lang="da-DK" sz="2000" dirty="0"/>
              <a:t>Pligt til at føre effektivt tilsyn med arbejdets udførelse.</a:t>
            </a:r>
          </a:p>
          <a:p>
            <a:pPr marL="342900" indent="-342900">
              <a:buFont typeface="Arial" panose="020B0604020202020204" pitchFamily="34" charset="0"/>
              <a:buChar char="•"/>
            </a:pPr>
            <a:r>
              <a:rPr lang="da-DK" sz="2000" dirty="0"/>
              <a:t>Kontrollere at arbejdet udføres som instrueret.</a:t>
            </a:r>
          </a:p>
          <a:p>
            <a:pPr marL="342900" indent="-342900">
              <a:buFont typeface="Arial" panose="020B0604020202020204" pitchFamily="34" charset="0"/>
              <a:buChar char="•"/>
            </a:pPr>
            <a:r>
              <a:rPr lang="da-DK" sz="2000" dirty="0"/>
              <a:t>Påtale og rette eventuelle fejl og mangler.</a:t>
            </a:r>
          </a:p>
          <a:p>
            <a:pPr marL="342900" indent="-342900">
              <a:buFont typeface="Arial" panose="020B0604020202020204" pitchFamily="34" charset="0"/>
              <a:buChar char="•"/>
            </a:pPr>
            <a:r>
              <a:rPr lang="da-DK" sz="2000" dirty="0"/>
              <a:t>Omfanget af tilsynet afhænger af arbejdets karakter og farlighed. </a:t>
            </a:r>
          </a:p>
          <a:p>
            <a:pPr marL="342900" indent="-342900">
              <a:buFont typeface="Arial" panose="020B0604020202020204" pitchFamily="34" charset="0"/>
              <a:buChar char="•"/>
            </a:pPr>
            <a:r>
              <a:rPr lang="da-DK" sz="2000" dirty="0"/>
              <a:t>Skærpede krav ved særligt farligt arbejde.</a:t>
            </a:r>
          </a:p>
          <a:p>
            <a:pPr marL="342900" indent="-342900">
              <a:buFont typeface="Arial" panose="020B0604020202020204" pitchFamily="34" charset="0"/>
              <a:buChar char="•"/>
            </a:pPr>
            <a:r>
              <a:rPr lang="da-DK" sz="2000" dirty="0"/>
              <a:t>Skærpede krav for unge under 18 år.</a:t>
            </a:r>
          </a:p>
        </p:txBody>
      </p:sp>
      <p:pic>
        <p:nvPicPr>
          <p:cNvPr id="5" name="Billede 4" descr="Et billede, der indeholder person, menneske&#10;&#10;Automatisk genereret beskrivelse">
            <a:extLst>
              <a:ext uri="{FF2B5EF4-FFF2-40B4-BE49-F238E27FC236}">
                <a16:creationId xmlns:a16="http://schemas.microsoft.com/office/drawing/2014/main" id="{A8066C3E-48E5-7D32-ADFA-88E2D8DB7B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4285" y="0"/>
            <a:ext cx="4577715" cy="6858000"/>
          </a:xfrm>
          <a:prstGeom prst="rect">
            <a:avLst/>
          </a:prstGeom>
        </p:spPr>
      </p:pic>
    </p:spTree>
    <p:custDataLst>
      <p:tags r:id="rId1"/>
    </p:custDataLst>
    <p:extLst>
      <p:ext uri="{BB962C8B-B14F-4D97-AF65-F5344CB8AC3E}">
        <p14:creationId xmlns:p14="http://schemas.microsoft.com/office/powerpoint/2010/main" val="273354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8F18AF17-87DA-481C-A1CA-8D30E00FEF5B}"/>
              </a:ext>
            </a:extLst>
          </p:cNvPr>
          <p:cNvSpPr txBox="1"/>
          <p:nvPr/>
        </p:nvSpPr>
        <p:spPr>
          <a:xfrm>
            <a:off x="376403" y="263204"/>
            <a:ext cx="6599750" cy="477054"/>
          </a:xfrm>
          <a:prstGeom prst="rect">
            <a:avLst/>
          </a:prstGeom>
          <a:noFill/>
        </p:spPr>
        <p:txBody>
          <a:bodyPr wrap="square" rtlCol="0">
            <a:spAutoFit/>
          </a:bodyPr>
          <a:lstStyle/>
          <a:p>
            <a:r>
              <a:rPr lang="da-DK" sz="2500" b="1" dirty="0"/>
              <a:t>Opsummering</a:t>
            </a:r>
            <a:endParaRPr lang="da-DK" sz="2500" dirty="0"/>
          </a:p>
        </p:txBody>
      </p:sp>
      <p:pic>
        <p:nvPicPr>
          <p:cNvPr id="3" name="Billede 2" descr="Et billede, der indeholder person&#10;&#10;Automatisk genereret beskrivelse">
            <a:extLst>
              <a:ext uri="{FF2B5EF4-FFF2-40B4-BE49-F238E27FC236}">
                <a16:creationId xmlns:a16="http://schemas.microsoft.com/office/drawing/2014/main" id="{DA42544C-C792-690E-FCD6-11680F249C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3652" y="0"/>
            <a:ext cx="4577715" cy="6858000"/>
          </a:xfrm>
          <a:prstGeom prst="rect">
            <a:avLst/>
          </a:prstGeom>
        </p:spPr>
      </p:pic>
      <p:pic>
        <p:nvPicPr>
          <p:cNvPr id="6" name="Billede 5" descr="Et billede, der indeholder tekst, sky, skilt/tegn, gul&#10;&#10;Automatisk genereret beskrivelse">
            <a:extLst>
              <a:ext uri="{FF2B5EF4-FFF2-40B4-BE49-F238E27FC236}">
                <a16:creationId xmlns:a16="http://schemas.microsoft.com/office/drawing/2014/main" id="{53345D29-8062-598D-8ECA-BE085CA1A8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932" y="4935121"/>
            <a:ext cx="1539373" cy="1524132"/>
          </a:xfrm>
          <a:prstGeom prst="rect">
            <a:avLst/>
          </a:prstGeom>
        </p:spPr>
      </p:pic>
      <p:sp>
        <p:nvSpPr>
          <p:cNvPr id="7" name="Tekstfelt 6">
            <a:extLst>
              <a:ext uri="{FF2B5EF4-FFF2-40B4-BE49-F238E27FC236}">
                <a16:creationId xmlns:a16="http://schemas.microsoft.com/office/drawing/2014/main" id="{A40543BA-9C93-8FAB-2B92-FC314DEFA4BC}"/>
              </a:ext>
            </a:extLst>
          </p:cNvPr>
          <p:cNvSpPr txBox="1"/>
          <p:nvPr/>
        </p:nvSpPr>
        <p:spPr>
          <a:xfrm>
            <a:off x="504930" y="1098752"/>
            <a:ext cx="7095277" cy="3170099"/>
          </a:xfrm>
          <a:prstGeom prst="rect">
            <a:avLst/>
          </a:prstGeom>
          <a:noFill/>
        </p:spPr>
        <p:txBody>
          <a:bodyPr wrap="square" rtlCol="0">
            <a:spAutoFit/>
          </a:bodyPr>
          <a:lstStyle/>
          <a:p>
            <a:pPr marL="342900" indent="-342900">
              <a:buFont typeface="Arial" panose="020B0604020202020204" pitchFamily="34" charset="0"/>
              <a:buChar char="•"/>
            </a:pPr>
            <a:r>
              <a:rPr lang="da-DK" sz="2000" dirty="0"/>
              <a:t>Du har fået en gennemgang af kursusrækken, kursernes formål, mål og indhold.</a:t>
            </a:r>
          </a:p>
          <a:p>
            <a:pPr marL="342900" indent="-342900">
              <a:buFont typeface="Arial" panose="020B0604020202020204" pitchFamily="34" charset="0"/>
              <a:buChar char="•"/>
            </a:pPr>
            <a:r>
              <a:rPr lang="da-DK" sz="2000" dirty="0"/>
              <a:t>Du er blevet introduceret til </a:t>
            </a:r>
            <a:r>
              <a:rPr lang="da-DK" sz="2000" dirty="0" err="1"/>
              <a:t>elsikkerhedsloven</a:t>
            </a:r>
            <a:r>
              <a:rPr lang="da-DK" sz="2000" dirty="0"/>
              <a:t>, som den ene af de to vigtigste love i forhold til dette kursus.</a:t>
            </a:r>
          </a:p>
          <a:p>
            <a:pPr marL="342900" indent="-342900">
              <a:buFont typeface="Arial" panose="020B0604020202020204" pitchFamily="34" charset="0"/>
              <a:buChar char="•"/>
            </a:pPr>
            <a:r>
              <a:rPr lang="da-DK" sz="2000" dirty="0"/>
              <a:t>Du er også blevet introduceret til arbejdsmiljøloven, som den anden af de to.</a:t>
            </a:r>
          </a:p>
          <a:p>
            <a:pPr marL="342900" indent="-342900">
              <a:buFont typeface="Arial" panose="020B0604020202020204" pitchFamily="34" charset="0"/>
              <a:buChar char="•"/>
            </a:pPr>
            <a:r>
              <a:rPr lang="da-DK" sz="2000" dirty="0"/>
              <a:t>Du ved, at arbejdsgiveren er forpligtet til at sikre oplæring og instruktion af ansatte.</a:t>
            </a:r>
          </a:p>
          <a:p>
            <a:pPr marL="342900" indent="-342900">
              <a:buFont typeface="Arial" panose="020B0604020202020204" pitchFamily="34" charset="0"/>
              <a:buChar char="•"/>
            </a:pPr>
            <a:r>
              <a:rPr lang="da-DK" sz="2000" dirty="0"/>
              <a:t>Du ved også, at arbejderen ligeledes er forpligtet til at føre tilsyn med arbejdets udførelse.</a:t>
            </a:r>
          </a:p>
        </p:txBody>
      </p:sp>
      <p:sp>
        <p:nvSpPr>
          <p:cNvPr id="8" name="Tekstfelt 7">
            <a:extLst>
              <a:ext uri="{FF2B5EF4-FFF2-40B4-BE49-F238E27FC236}">
                <a16:creationId xmlns:a16="http://schemas.microsoft.com/office/drawing/2014/main" id="{35FF94F2-32E2-F1A4-1D4A-D54F23FD8B35}"/>
              </a:ext>
            </a:extLst>
          </p:cNvPr>
          <p:cNvSpPr txBox="1"/>
          <p:nvPr/>
        </p:nvSpPr>
        <p:spPr>
          <a:xfrm>
            <a:off x="2361804" y="5073939"/>
            <a:ext cx="5238404" cy="1246495"/>
          </a:xfrm>
          <a:prstGeom prst="rect">
            <a:avLst/>
          </a:prstGeom>
          <a:noFill/>
        </p:spPr>
        <p:txBody>
          <a:bodyPr wrap="square" rtlCol="0">
            <a:spAutoFit/>
          </a:bodyPr>
          <a:lstStyle/>
          <a:p>
            <a:r>
              <a:rPr lang="da-DK" sz="1500" dirty="0">
                <a:solidFill>
                  <a:srgbClr val="D68B1C"/>
                </a:solidFill>
              </a:rPr>
              <a:t>Her til sidst følger en lille test, som skal bekræfte, at du har forstået indholdet af lektionen.</a:t>
            </a:r>
          </a:p>
          <a:p>
            <a:r>
              <a:rPr lang="da-DK" sz="1500" dirty="0">
                <a:solidFill>
                  <a:srgbClr val="D68B1C"/>
                </a:solidFill>
              </a:rPr>
              <a:t>På næste side følger 5 tilfældige spørgsmål, og du skal svare korrekt på de 4 af dem for at bestå testen. Du har flere forsøg.</a:t>
            </a:r>
          </a:p>
          <a:p>
            <a:r>
              <a:rPr lang="da-DK" sz="1500" dirty="0">
                <a:solidFill>
                  <a:srgbClr val="D68B1C"/>
                </a:solidFill>
              </a:rPr>
              <a:t>Når du har gennemført testen, er denne lektion færdig.</a:t>
            </a:r>
          </a:p>
        </p:txBody>
      </p:sp>
    </p:spTree>
    <p:custDataLst>
      <p:tags r:id="rId1"/>
    </p:custDataLst>
    <p:extLst>
      <p:ext uri="{BB962C8B-B14F-4D97-AF65-F5344CB8AC3E}">
        <p14:creationId xmlns:p14="http://schemas.microsoft.com/office/powerpoint/2010/main" val="238985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8F18AF17-87DA-481C-A1CA-8D30E00FEF5B}"/>
              </a:ext>
            </a:extLst>
          </p:cNvPr>
          <p:cNvSpPr txBox="1"/>
          <p:nvPr/>
        </p:nvSpPr>
        <p:spPr>
          <a:xfrm>
            <a:off x="376404" y="263204"/>
            <a:ext cx="11419356" cy="3170099"/>
          </a:xfrm>
          <a:prstGeom prst="rect">
            <a:avLst/>
          </a:prstGeom>
          <a:noFill/>
        </p:spPr>
        <p:txBody>
          <a:bodyPr wrap="square" rtlCol="0">
            <a:spAutoFit/>
          </a:bodyPr>
          <a:lstStyle/>
          <a:p>
            <a:r>
              <a:rPr lang="da-DK" sz="2000" i="1" dirty="0"/>
              <a:t>Spørgsmålstekst:</a:t>
            </a:r>
          </a:p>
          <a:p>
            <a:endParaRPr lang="da-DK" sz="2000" dirty="0"/>
          </a:p>
          <a:p>
            <a:r>
              <a:rPr lang="da-DK" sz="2000" dirty="0"/>
              <a:t>Tekst? (Bemærk: flere svar)</a:t>
            </a:r>
          </a:p>
          <a:p>
            <a:endParaRPr lang="da-DK" sz="2000" dirty="0"/>
          </a:p>
          <a:p>
            <a:r>
              <a:rPr lang="da-DK" sz="2000" i="1" dirty="0"/>
              <a:t>Svartekst:</a:t>
            </a:r>
          </a:p>
          <a:p>
            <a:endParaRPr lang="da-DK" sz="2000" dirty="0"/>
          </a:p>
          <a:p>
            <a:r>
              <a:rPr lang="da-DK" sz="2000" dirty="0"/>
              <a:t>Tekst.</a:t>
            </a:r>
          </a:p>
          <a:p>
            <a:r>
              <a:rPr lang="da-DK" sz="2000" dirty="0"/>
              <a:t>Tekst.</a:t>
            </a:r>
          </a:p>
          <a:p>
            <a:r>
              <a:rPr lang="da-DK" sz="2000" dirty="0"/>
              <a:t>Tekst.</a:t>
            </a:r>
          </a:p>
          <a:p>
            <a:r>
              <a:rPr lang="da-DK" sz="2000" dirty="0"/>
              <a:t>Tekst.</a:t>
            </a:r>
          </a:p>
        </p:txBody>
      </p:sp>
    </p:spTree>
    <p:custDataLst>
      <p:tags r:id="rId1"/>
    </p:custDataLst>
    <p:extLst>
      <p:ext uri="{BB962C8B-B14F-4D97-AF65-F5344CB8AC3E}">
        <p14:creationId xmlns:p14="http://schemas.microsoft.com/office/powerpoint/2010/main" val="647532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anva-1">
            <a:hlinkClick r:id="" action="ppaction://media"/>
            <a:extLst>
              <a:ext uri="{FF2B5EF4-FFF2-40B4-BE49-F238E27FC236}">
                <a16:creationId xmlns:a16="http://schemas.microsoft.com/office/drawing/2014/main" id="{16A38B5A-1D6B-98BA-129B-85E6093AC98B}"/>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
        <p:nvSpPr>
          <p:cNvPr id="4" name="Tekstfelt 2">
            <a:extLst>
              <a:ext uri="{FF2B5EF4-FFF2-40B4-BE49-F238E27FC236}">
                <a16:creationId xmlns:a16="http://schemas.microsoft.com/office/drawing/2014/main" id="{5C496DC1-C218-0510-99A2-7AF93822ED58}"/>
              </a:ext>
            </a:extLst>
          </p:cNvPr>
          <p:cNvSpPr txBox="1"/>
          <p:nvPr/>
        </p:nvSpPr>
        <p:spPr>
          <a:xfrm>
            <a:off x="412520" y="2998113"/>
            <a:ext cx="11366959" cy="861774"/>
          </a:xfrm>
          <a:prstGeom prst="rect">
            <a:avLst/>
          </a:prstGeom>
          <a:noFill/>
        </p:spPr>
        <p:txBody>
          <a:bodyPr wrap="square" rtlCol="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5000" b="1" dirty="0"/>
              <a:t>Velkommen</a:t>
            </a:r>
          </a:p>
        </p:txBody>
      </p:sp>
    </p:spTree>
    <p:custDataLst>
      <p:tags r:id="rId1"/>
    </p:custDataLst>
    <p:extLst>
      <p:ext uri="{BB962C8B-B14F-4D97-AF65-F5344CB8AC3E}">
        <p14:creationId xmlns:p14="http://schemas.microsoft.com/office/powerpoint/2010/main" val="33149350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person&#10;&#10;Automatisk genereret beskrivelse">
            <a:extLst>
              <a:ext uri="{FF2B5EF4-FFF2-40B4-BE49-F238E27FC236}">
                <a16:creationId xmlns:a16="http://schemas.microsoft.com/office/drawing/2014/main" id="{638E253E-1150-F00F-763F-5E6915322F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
        <p:nvSpPr>
          <p:cNvPr id="4" name="Tekstfelt 3">
            <a:extLst>
              <a:ext uri="{FF2B5EF4-FFF2-40B4-BE49-F238E27FC236}">
                <a16:creationId xmlns:a16="http://schemas.microsoft.com/office/drawing/2014/main" id="{8F18AF17-87DA-481C-A1CA-8D30E00FEF5B}"/>
              </a:ext>
            </a:extLst>
          </p:cNvPr>
          <p:cNvSpPr txBox="1"/>
          <p:nvPr/>
        </p:nvSpPr>
        <p:spPr>
          <a:xfrm>
            <a:off x="376403" y="263204"/>
            <a:ext cx="5193124" cy="477054"/>
          </a:xfrm>
          <a:prstGeom prst="rect">
            <a:avLst/>
          </a:prstGeom>
          <a:noFill/>
        </p:spPr>
        <p:txBody>
          <a:bodyPr wrap="square" rtlCol="0">
            <a:spAutoFit/>
          </a:bodyPr>
          <a:lstStyle/>
          <a:p>
            <a:r>
              <a:rPr lang="da-DK" sz="2500" b="1" dirty="0"/>
              <a:t>Formål</a:t>
            </a:r>
          </a:p>
        </p:txBody>
      </p:sp>
      <p:sp>
        <p:nvSpPr>
          <p:cNvPr id="6" name="Tekstfelt 5">
            <a:extLst>
              <a:ext uri="{FF2B5EF4-FFF2-40B4-BE49-F238E27FC236}">
                <a16:creationId xmlns:a16="http://schemas.microsoft.com/office/drawing/2014/main" id="{C68B2584-F84C-5F1E-E464-86493F69B71C}"/>
              </a:ext>
            </a:extLst>
          </p:cNvPr>
          <p:cNvSpPr txBox="1"/>
          <p:nvPr/>
        </p:nvSpPr>
        <p:spPr>
          <a:xfrm>
            <a:off x="376402" y="1426986"/>
            <a:ext cx="5719597" cy="707886"/>
          </a:xfrm>
          <a:prstGeom prst="rect">
            <a:avLst/>
          </a:prstGeom>
          <a:noFill/>
        </p:spPr>
        <p:txBody>
          <a:bodyPr wrap="square" rtlCol="0">
            <a:spAutoFit/>
          </a:bodyPr>
          <a:lstStyle/>
          <a:p>
            <a:r>
              <a:rPr lang="da-DK" sz="2000" i="1" dirty="0"/>
              <a:t>”Du skal opnå viden om arbejdsmiljø og </a:t>
            </a:r>
            <a:r>
              <a:rPr lang="da-DK" sz="2000" i="1" dirty="0" err="1"/>
              <a:t>el-sikkerhed</a:t>
            </a:r>
            <a:r>
              <a:rPr lang="da-DK" sz="2000" i="1" dirty="0"/>
              <a:t> til, at du og dine kollegaer kan arbejde sikkert.”</a:t>
            </a:r>
          </a:p>
        </p:txBody>
      </p:sp>
      <p:sp>
        <p:nvSpPr>
          <p:cNvPr id="8" name="Tekstfelt 7">
            <a:extLst>
              <a:ext uri="{FF2B5EF4-FFF2-40B4-BE49-F238E27FC236}">
                <a16:creationId xmlns:a16="http://schemas.microsoft.com/office/drawing/2014/main" id="{7D92F09F-0F9F-8C5E-4719-157248631ADB}"/>
              </a:ext>
            </a:extLst>
          </p:cNvPr>
          <p:cNvSpPr txBox="1"/>
          <p:nvPr/>
        </p:nvSpPr>
        <p:spPr>
          <a:xfrm>
            <a:off x="376403" y="2821600"/>
            <a:ext cx="5719596" cy="2554545"/>
          </a:xfrm>
          <a:prstGeom prst="rect">
            <a:avLst/>
          </a:prstGeom>
          <a:noFill/>
        </p:spPr>
        <p:txBody>
          <a:bodyPr wrap="square" rtlCol="0">
            <a:spAutoFit/>
          </a:bodyPr>
          <a:lstStyle/>
          <a:p>
            <a:r>
              <a:rPr lang="da-DK" sz="2000" i="1" dirty="0"/>
              <a:t>”Erhvervsuddannelsen til elektriker har som overordnet formål, at eleverne og lærlingene gennem skoleundervisning og oplæring opnår viden og færdigheder inden for følgende overordnede kompetenceområder:</a:t>
            </a:r>
          </a:p>
          <a:p>
            <a:endParaRPr lang="da-DK" sz="2000" i="1" dirty="0"/>
          </a:p>
          <a:p>
            <a:r>
              <a:rPr lang="da-DK" sz="2000" i="1" dirty="0"/>
              <a:t>4) Sikre arbejdsmiljøet og el-sikkerheden på arbejdspladsen og for slutbrugerne.”</a:t>
            </a:r>
          </a:p>
        </p:txBody>
      </p:sp>
    </p:spTree>
    <p:custDataLst>
      <p:tags r:id="rId1"/>
    </p:custDataLst>
    <p:extLst>
      <p:ext uri="{BB962C8B-B14F-4D97-AF65-F5344CB8AC3E}">
        <p14:creationId xmlns:p14="http://schemas.microsoft.com/office/powerpoint/2010/main" val="20384487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felt 7">
            <a:extLst>
              <a:ext uri="{FF2B5EF4-FFF2-40B4-BE49-F238E27FC236}">
                <a16:creationId xmlns:a16="http://schemas.microsoft.com/office/drawing/2014/main" id="{7D92F09F-0F9F-8C5E-4719-157248631ADB}"/>
              </a:ext>
            </a:extLst>
          </p:cNvPr>
          <p:cNvSpPr txBox="1"/>
          <p:nvPr/>
        </p:nvSpPr>
        <p:spPr>
          <a:xfrm>
            <a:off x="376403" y="1426986"/>
            <a:ext cx="6285654" cy="4401205"/>
          </a:xfrm>
          <a:prstGeom prst="rect">
            <a:avLst/>
          </a:prstGeom>
          <a:noFill/>
        </p:spPr>
        <p:txBody>
          <a:bodyPr wrap="square" rtlCol="0">
            <a:spAutoFit/>
          </a:bodyPr>
          <a:lstStyle/>
          <a:p>
            <a:r>
              <a:rPr lang="da-DK" sz="2000" i="1" dirty="0"/>
              <a:t>”Eleven eller lærlingen skal have kompetence til på grundlæggende niveau at kunne:</a:t>
            </a:r>
          </a:p>
          <a:p>
            <a:endParaRPr lang="da-DK" sz="2000" i="1" dirty="0"/>
          </a:p>
          <a:p>
            <a:r>
              <a:rPr lang="da-DK" sz="2000" i="1" dirty="0"/>
              <a:t>10) anvende og vedligeholde hjælpemidler og håndværktøj korrekt ved udførelse af </a:t>
            </a:r>
            <a:r>
              <a:rPr lang="da-DK" sz="2000" i="1" dirty="0" err="1"/>
              <a:t>el-installationer</a:t>
            </a:r>
            <a:r>
              <a:rPr lang="da-DK" sz="2000" i="1" dirty="0"/>
              <a:t>,</a:t>
            </a:r>
          </a:p>
          <a:p>
            <a:endParaRPr lang="da-DK" sz="2000" i="1" dirty="0"/>
          </a:p>
          <a:p>
            <a:r>
              <a:rPr lang="da-DK" sz="2000" i="1" dirty="0"/>
              <a:t>14) udføre arbejdsopgaver sikkerheds- og miljømæssigt forsvarligt i henhold til gældende regler, herunder skabe sikkerhed for personer, husdyr og ejendom mod de farer og skader, som kan opstå ved normalbrug af elektriske installationer,</a:t>
            </a:r>
          </a:p>
          <a:p>
            <a:endParaRPr lang="da-DK" sz="2000" i="1" dirty="0"/>
          </a:p>
          <a:p>
            <a:r>
              <a:rPr lang="da-DK" sz="2000" i="1" dirty="0"/>
              <a:t>15) udføre arbejde på og nær ved spændingsløse, og under opsyn, spændingsførende installationer…”</a:t>
            </a:r>
          </a:p>
        </p:txBody>
      </p:sp>
      <p:pic>
        <p:nvPicPr>
          <p:cNvPr id="3" name="Billede 2" descr="Et billede, der indeholder person&#10;&#10;Automatisk genereret beskrivelse">
            <a:extLst>
              <a:ext uri="{FF2B5EF4-FFF2-40B4-BE49-F238E27FC236}">
                <a16:creationId xmlns:a16="http://schemas.microsoft.com/office/drawing/2014/main" id="{638E253E-1150-F00F-763F-5E6915322F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
        <p:nvSpPr>
          <p:cNvPr id="4" name="Tekstfelt 3">
            <a:extLst>
              <a:ext uri="{FF2B5EF4-FFF2-40B4-BE49-F238E27FC236}">
                <a16:creationId xmlns:a16="http://schemas.microsoft.com/office/drawing/2014/main" id="{8F18AF17-87DA-481C-A1CA-8D30E00FEF5B}"/>
              </a:ext>
            </a:extLst>
          </p:cNvPr>
          <p:cNvSpPr txBox="1"/>
          <p:nvPr/>
        </p:nvSpPr>
        <p:spPr>
          <a:xfrm>
            <a:off x="376403" y="263204"/>
            <a:ext cx="5193124" cy="477054"/>
          </a:xfrm>
          <a:prstGeom prst="rect">
            <a:avLst/>
          </a:prstGeom>
          <a:noFill/>
        </p:spPr>
        <p:txBody>
          <a:bodyPr wrap="square" rtlCol="0">
            <a:spAutoFit/>
          </a:bodyPr>
          <a:lstStyle/>
          <a:p>
            <a:r>
              <a:rPr lang="da-DK" sz="2500" b="1" dirty="0"/>
              <a:t>Mål</a:t>
            </a:r>
          </a:p>
        </p:txBody>
      </p:sp>
    </p:spTree>
    <p:custDataLst>
      <p:tags r:id="rId1"/>
    </p:custDataLst>
    <p:extLst>
      <p:ext uri="{BB962C8B-B14F-4D97-AF65-F5344CB8AC3E}">
        <p14:creationId xmlns:p14="http://schemas.microsoft.com/office/powerpoint/2010/main" val="8879006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8F18AF17-87DA-481C-A1CA-8D30E00FEF5B}"/>
              </a:ext>
            </a:extLst>
          </p:cNvPr>
          <p:cNvSpPr txBox="1"/>
          <p:nvPr/>
        </p:nvSpPr>
        <p:spPr>
          <a:xfrm>
            <a:off x="376403" y="263204"/>
            <a:ext cx="6599750" cy="477054"/>
          </a:xfrm>
          <a:prstGeom prst="rect">
            <a:avLst/>
          </a:prstGeom>
          <a:noFill/>
        </p:spPr>
        <p:txBody>
          <a:bodyPr wrap="square" rtlCol="0">
            <a:spAutoFit/>
          </a:bodyPr>
          <a:lstStyle/>
          <a:p>
            <a:r>
              <a:rPr lang="da-DK" sz="2500" b="1" dirty="0"/>
              <a:t>Kursernes indhold</a:t>
            </a:r>
            <a:endParaRPr lang="da-DK" sz="2500" dirty="0"/>
          </a:p>
        </p:txBody>
      </p:sp>
      <p:sp>
        <p:nvSpPr>
          <p:cNvPr id="2" name="Tekstfelt 1">
            <a:extLst>
              <a:ext uri="{FF2B5EF4-FFF2-40B4-BE49-F238E27FC236}">
                <a16:creationId xmlns:a16="http://schemas.microsoft.com/office/drawing/2014/main" id="{BCBFDE0E-28B7-B04B-E557-B3C7BB19EEE7}"/>
              </a:ext>
            </a:extLst>
          </p:cNvPr>
          <p:cNvSpPr txBox="1"/>
          <p:nvPr/>
        </p:nvSpPr>
        <p:spPr>
          <a:xfrm>
            <a:off x="376403" y="926436"/>
            <a:ext cx="5719597" cy="1631216"/>
          </a:xfrm>
          <a:prstGeom prst="rect">
            <a:avLst/>
          </a:prstGeom>
          <a:noFill/>
        </p:spPr>
        <p:txBody>
          <a:bodyPr wrap="square" rtlCol="0">
            <a:spAutoFit/>
          </a:bodyPr>
          <a:lstStyle/>
          <a:p>
            <a:r>
              <a:rPr lang="da-DK" sz="2000" b="1" dirty="0"/>
              <a:t>Kursus/lektion 1: Introduktion</a:t>
            </a:r>
          </a:p>
          <a:p>
            <a:pPr marL="342900" indent="-342900">
              <a:buFont typeface="Arial" panose="020B0604020202020204" pitchFamily="34" charset="0"/>
              <a:buChar char="•"/>
            </a:pPr>
            <a:r>
              <a:rPr lang="da-DK" sz="2000" dirty="0"/>
              <a:t>Kursusrækken</a:t>
            </a:r>
          </a:p>
          <a:p>
            <a:pPr marL="342900" indent="-342900">
              <a:buFont typeface="Arial" panose="020B0604020202020204" pitchFamily="34" charset="0"/>
              <a:buChar char="•"/>
            </a:pPr>
            <a:r>
              <a:rPr lang="da-DK" sz="2000" dirty="0"/>
              <a:t>Formål, mål og indhold</a:t>
            </a:r>
          </a:p>
          <a:p>
            <a:pPr marL="342900" indent="-342900">
              <a:buFont typeface="Arial" panose="020B0604020202020204" pitchFamily="34" charset="0"/>
              <a:buChar char="•"/>
            </a:pPr>
            <a:r>
              <a:rPr lang="da-DK" sz="2000" dirty="0"/>
              <a:t>Love og regler</a:t>
            </a:r>
          </a:p>
          <a:p>
            <a:pPr marL="342900" indent="-342900">
              <a:buFont typeface="Arial" panose="020B0604020202020204" pitchFamily="34" charset="0"/>
              <a:buChar char="•"/>
            </a:pPr>
            <a:r>
              <a:rPr lang="da-DK" sz="2000" dirty="0"/>
              <a:t>Arbejdsgiverens forpligtelser</a:t>
            </a:r>
          </a:p>
        </p:txBody>
      </p:sp>
      <p:sp>
        <p:nvSpPr>
          <p:cNvPr id="3" name="Tekstfelt 2">
            <a:extLst>
              <a:ext uri="{FF2B5EF4-FFF2-40B4-BE49-F238E27FC236}">
                <a16:creationId xmlns:a16="http://schemas.microsoft.com/office/drawing/2014/main" id="{4C178229-A3D0-5B2F-5847-38002830EB3B}"/>
              </a:ext>
            </a:extLst>
          </p:cNvPr>
          <p:cNvSpPr txBox="1"/>
          <p:nvPr/>
        </p:nvSpPr>
        <p:spPr>
          <a:xfrm>
            <a:off x="376401" y="2743830"/>
            <a:ext cx="5719597" cy="1015663"/>
          </a:xfrm>
          <a:prstGeom prst="rect">
            <a:avLst/>
          </a:prstGeom>
          <a:noFill/>
        </p:spPr>
        <p:txBody>
          <a:bodyPr wrap="square" rtlCol="0">
            <a:spAutoFit/>
          </a:bodyPr>
          <a:lstStyle/>
          <a:p>
            <a:r>
              <a:rPr lang="da-DK" sz="2000" b="1" dirty="0"/>
              <a:t>Kursus/lektion 2: Et sikkert og sundt arbejdsmiljø</a:t>
            </a:r>
          </a:p>
          <a:p>
            <a:pPr marL="342900" indent="-342900">
              <a:buFont typeface="Arial" panose="020B0604020202020204" pitchFamily="34" charset="0"/>
              <a:buChar char="•"/>
            </a:pPr>
            <a:r>
              <a:rPr lang="da-DK" sz="2000" dirty="0"/>
              <a:t>Sikkerhedskultur og ulykker</a:t>
            </a:r>
          </a:p>
          <a:p>
            <a:pPr marL="342900" indent="-342900">
              <a:buFont typeface="Arial" panose="020B0604020202020204" pitchFamily="34" charset="0"/>
              <a:buChar char="•"/>
            </a:pPr>
            <a:r>
              <a:rPr lang="da-DK" sz="2000" dirty="0"/>
              <a:t>Arbejdsmiljøorganisationen og dens medlemmer</a:t>
            </a:r>
          </a:p>
        </p:txBody>
      </p:sp>
      <p:sp>
        <p:nvSpPr>
          <p:cNvPr id="5" name="Tekstfelt 4">
            <a:extLst>
              <a:ext uri="{FF2B5EF4-FFF2-40B4-BE49-F238E27FC236}">
                <a16:creationId xmlns:a16="http://schemas.microsoft.com/office/drawing/2014/main" id="{81D71EC2-FF35-0211-D519-FF7A0EA117E7}"/>
              </a:ext>
            </a:extLst>
          </p:cNvPr>
          <p:cNvSpPr txBox="1"/>
          <p:nvPr/>
        </p:nvSpPr>
        <p:spPr>
          <a:xfrm>
            <a:off x="376401" y="3945671"/>
            <a:ext cx="5719597" cy="1015663"/>
          </a:xfrm>
          <a:prstGeom prst="rect">
            <a:avLst/>
          </a:prstGeom>
          <a:noFill/>
        </p:spPr>
        <p:txBody>
          <a:bodyPr wrap="square" rtlCol="0">
            <a:spAutoFit/>
          </a:bodyPr>
          <a:lstStyle/>
          <a:p>
            <a:r>
              <a:rPr lang="da-DK" sz="2000" b="1" dirty="0"/>
              <a:t>Kursus/lektion 3: Arbejdsstedets indretning</a:t>
            </a:r>
          </a:p>
          <a:p>
            <a:pPr marL="342900" indent="-342900">
              <a:buFont typeface="Arial" panose="020B0604020202020204" pitchFamily="34" charset="0"/>
              <a:buChar char="•"/>
            </a:pPr>
            <a:r>
              <a:rPr lang="da-DK" sz="2000" dirty="0"/>
              <a:t>Arbejdsstedets indretning</a:t>
            </a:r>
          </a:p>
          <a:p>
            <a:pPr marL="342900" indent="-342900">
              <a:buFont typeface="Arial" panose="020B0604020202020204" pitchFamily="34" charset="0"/>
              <a:buChar char="•"/>
            </a:pPr>
            <a:r>
              <a:rPr lang="da-DK" sz="2000" dirty="0"/>
              <a:t>Arbejdsstillinger og ergonomi</a:t>
            </a:r>
          </a:p>
        </p:txBody>
      </p:sp>
      <p:sp>
        <p:nvSpPr>
          <p:cNvPr id="10" name="Tekstfelt 9">
            <a:extLst>
              <a:ext uri="{FF2B5EF4-FFF2-40B4-BE49-F238E27FC236}">
                <a16:creationId xmlns:a16="http://schemas.microsoft.com/office/drawing/2014/main" id="{2BDAD5F9-03AA-6C0E-7239-CE32BD84CD86}"/>
              </a:ext>
            </a:extLst>
          </p:cNvPr>
          <p:cNvSpPr txBox="1"/>
          <p:nvPr/>
        </p:nvSpPr>
        <p:spPr>
          <a:xfrm>
            <a:off x="376401" y="5147512"/>
            <a:ext cx="5719597" cy="707886"/>
          </a:xfrm>
          <a:prstGeom prst="rect">
            <a:avLst/>
          </a:prstGeom>
          <a:noFill/>
        </p:spPr>
        <p:txBody>
          <a:bodyPr wrap="square" rtlCol="0">
            <a:spAutoFit/>
          </a:bodyPr>
          <a:lstStyle/>
          <a:p>
            <a:r>
              <a:rPr lang="da-DK" sz="2000" b="1" dirty="0"/>
              <a:t>Kursus/lektion 4: Arbejde i højden</a:t>
            </a:r>
          </a:p>
          <a:p>
            <a:pPr marL="342900" indent="-342900">
              <a:buFont typeface="Arial" panose="020B0604020202020204" pitchFamily="34" charset="0"/>
              <a:buChar char="•"/>
            </a:pPr>
            <a:r>
              <a:rPr lang="da-DK" sz="2000" dirty="0"/>
              <a:t>Forskellige metoder til arbejde i højden</a:t>
            </a:r>
          </a:p>
        </p:txBody>
      </p:sp>
      <p:sp>
        <p:nvSpPr>
          <p:cNvPr id="11" name="Tekstfelt 10">
            <a:extLst>
              <a:ext uri="{FF2B5EF4-FFF2-40B4-BE49-F238E27FC236}">
                <a16:creationId xmlns:a16="http://schemas.microsoft.com/office/drawing/2014/main" id="{023DDC27-1B8F-7D16-29CA-FB9D5AC19890}"/>
              </a:ext>
            </a:extLst>
          </p:cNvPr>
          <p:cNvSpPr txBox="1"/>
          <p:nvPr/>
        </p:nvSpPr>
        <p:spPr>
          <a:xfrm>
            <a:off x="376401" y="6041576"/>
            <a:ext cx="5719597" cy="707886"/>
          </a:xfrm>
          <a:prstGeom prst="rect">
            <a:avLst/>
          </a:prstGeom>
          <a:noFill/>
        </p:spPr>
        <p:txBody>
          <a:bodyPr wrap="square" rtlCol="0">
            <a:spAutoFit/>
          </a:bodyPr>
          <a:lstStyle/>
          <a:p>
            <a:r>
              <a:rPr lang="da-DK" sz="2000" b="1" dirty="0"/>
              <a:t>Kursus/lektion 5: Psykisk arbejdsmiljø</a:t>
            </a:r>
          </a:p>
          <a:p>
            <a:pPr marL="342900" indent="-342900">
              <a:buFont typeface="Arial" panose="020B0604020202020204" pitchFamily="34" charset="0"/>
              <a:buChar char="•"/>
            </a:pPr>
            <a:r>
              <a:rPr lang="da-DK" sz="2000" dirty="0"/>
              <a:t>Et godt psykisk arbejdsmiljø og trivsel</a:t>
            </a:r>
          </a:p>
        </p:txBody>
      </p:sp>
      <p:sp>
        <p:nvSpPr>
          <p:cNvPr id="12" name="Tekstfelt 11">
            <a:extLst>
              <a:ext uri="{FF2B5EF4-FFF2-40B4-BE49-F238E27FC236}">
                <a16:creationId xmlns:a16="http://schemas.microsoft.com/office/drawing/2014/main" id="{12622906-ACF9-E9A3-FA85-94B651756FFA}"/>
              </a:ext>
            </a:extLst>
          </p:cNvPr>
          <p:cNvSpPr txBox="1"/>
          <p:nvPr/>
        </p:nvSpPr>
        <p:spPr>
          <a:xfrm>
            <a:off x="6096000" y="926436"/>
            <a:ext cx="5719597" cy="1938992"/>
          </a:xfrm>
          <a:prstGeom prst="rect">
            <a:avLst/>
          </a:prstGeom>
          <a:noFill/>
        </p:spPr>
        <p:txBody>
          <a:bodyPr wrap="square" rtlCol="0">
            <a:spAutoFit/>
          </a:bodyPr>
          <a:lstStyle/>
          <a:p>
            <a:r>
              <a:rPr lang="da-DK" sz="2000" b="1" dirty="0"/>
              <a:t>Kursus/lektion 6: Personlige værnemidler</a:t>
            </a:r>
          </a:p>
          <a:p>
            <a:pPr marL="342900" indent="-342900">
              <a:buFont typeface="Arial" panose="020B0604020202020204" pitchFamily="34" charset="0"/>
              <a:buChar char="•"/>
            </a:pPr>
            <a:r>
              <a:rPr lang="da-DK" sz="2000" dirty="0"/>
              <a:t>Gennemgang af forskellige typer personlige værnemidler, såsom arbejdstøj, værnefodtøj, høreværn, øjenværn, åndedrætsværn, beskyttelseshjelm, faldsikring og brug af handsker.</a:t>
            </a:r>
          </a:p>
          <a:p>
            <a:pPr marL="342900" indent="-342900">
              <a:buFont typeface="Arial" panose="020B0604020202020204" pitchFamily="34" charset="0"/>
              <a:buChar char="•"/>
            </a:pPr>
            <a:r>
              <a:rPr lang="da-DK" sz="2000" dirty="0"/>
              <a:t>Eftersyn og vedligehold.</a:t>
            </a:r>
          </a:p>
        </p:txBody>
      </p:sp>
      <p:sp>
        <p:nvSpPr>
          <p:cNvPr id="13" name="Tekstfelt 12">
            <a:extLst>
              <a:ext uri="{FF2B5EF4-FFF2-40B4-BE49-F238E27FC236}">
                <a16:creationId xmlns:a16="http://schemas.microsoft.com/office/drawing/2014/main" id="{DB5910E3-F8BE-36A9-BA8E-F6BECA8749F6}"/>
              </a:ext>
            </a:extLst>
          </p:cNvPr>
          <p:cNvSpPr txBox="1"/>
          <p:nvPr/>
        </p:nvSpPr>
        <p:spPr>
          <a:xfrm>
            <a:off x="6096000" y="3051606"/>
            <a:ext cx="5719597" cy="707886"/>
          </a:xfrm>
          <a:prstGeom prst="rect">
            <a:avLst/>
          </a:prstGeom>
          <a:noFill/>
        </p:spPr>
        <p:txBody>
          <a:bodyPr wrap="square" rtlCol="0">
            <a:spAutoFit/>
          </a:bodyPr>
          <a:lstStyle/>
          <a:p>
            <a:r>
              <a:rPr lang="da-DK" sz="2000" b="1" dirty="0"/>
              <a:t>Kursus/lektion 7: Støv</a:t>
            </a:r>
          </a:p>
          <a:p>
            <a:pPr marL="342900" indent="-342900">
              <a:buFont typeface="Arial" panose="020B0604020202020204" pitchFamily="34" charset="0"/>
              <a:buChar char="•"/>
            </a:pPr>
            <a:r>
              <a:rPr lang="da-DK" sz="2000" dirty="0"/>
              <a:t>Støv på arbejdspladsen</a:t>
            </a:r>
          </a:p>
        </p:txBody>
      </p:sp>
    </p:spTree>
    <p:custDataLst>
      <p:tags r:id="rId1"/>
    </p:custDataLst>
    <p:extLst>
      <p:ext uri="{BB962C8B-B14F-4D97-AF65-F5344CB8AC3E}">
        <p14:creationId xmlns:p14="http://schemas.microsoft.com/office/powerpoint/2010/main" val="344991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10" grpId="0"/>
      <p:bldP spid="11"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8F18AF17-87DA-481C-A1CA-8D30E00FEF5B}"/>
              </a:ext>
            </a:extLst>
          </p:cNvPr>
          <p:cNvSpPr txBox="1"/>
          <p:nvPr/>
        </p:nvSpPr>
        <p:spPr>
          <a:xfrm>
            <a:off x="376403" y="263204"/>
            <a:ext cx="6599750" cy="477054"/>
          </a:xfrm>
          <a:prstGeom prst="rect">
            <a:avLst/>
          </a:prstGeom>
          <a:noFill/>
        </p:spPr>
        <p:txBody>
          <a:bodyPr wrap="square" rtlCol="0">
            <a:spAutoFit/>
          </a:bodyPr>
          <a:lstStyle/>
          <a:p>
            <a:r>
              <a:rPr lang="da-DK" sz="2500" b="1" dirty="0"/>
              <a:t>Kursernes indhold</a:t>
            </a:r>
            <a:endParaRPr lang="da-DK" sz="2500" dirty="0"/>
          </a:p>
        </p:txBody>
      </p:sp>
      <p:sp>
        <p:nvSpPr>
          <p:cNvPr id="2" name="Tekstfelt 1">
            <a:extLst>
              <a:ext uri="{FF2B5EF4-FFF2-40B4-BE49-F238E27FC236}">
                <a16:creationId xmlns:a16="http://schemas.microsoft.com/office/drawing/2014/main" id="{BCBFDE0E-28B7-B04B-E557-B3C7BB19EEE7}"/>
              </a:ext>
            </a:extLst>
          </p:cNvPr>
          <p:cNvSpPr txBox="1"/>
          <p:nvPr/>
        </p:nvSpPr>
        <p:spPr>
          <a:xfrm>
            <a:off x="376403" y="926436"/>
            <a:ext cx="5719597" cy="1323439"/>
          </a:xfrm>
          <a:prstGeom prst="rect">
            <a:avLst/>
          </a:prstGeom>
          <a:noFill/>
        </p:spPr>
        <p:txBody>
          <a:bodyPr wrap="square" rtlCol="0">
            <a:spAutoFit/>
          </a:bodyPr>
          <a:lstStyle/>
          <a:p>
            <a:r>
              <a:rPr lang="da-DK" sz="2000" b="1" dirty="0"/>
              <a:t>Kursus/lektion 8: Tekniske hjælpemidler</a:t>
            </a:r>
          </a:p>
          <a:p>
            <a:pPr marL="342900" indent="-342900">
              <a:buFont typeface="Arial" panose="020B0604020202020204" pitchFamily="34" charset="0"/>
              <a:buChar char="•"/>
            </a:pPr>
            <a:r>
              <a:rPr lang="da-DK" sz="2000" dirty="0"/>
              <a:t>Brug af elektrisk håndværktøj og udstyr.</a:t>
            </a:r>
          </a:p>
          <a:p>
            <a:pPr marL="342900" indent="-342900">
              <a:buFont typeface="Arial" panose="020B0604020202020204" pitchFamily="34" charset="0"/>
              <a:buChar char="•"/>
            </a:pPr>
            <a:r>
              <a:rPr lang="da-DK" sz="2000" dirty="0"/>
              <a:t>Brug af skærende og roterende værktøj.</a:t>
            </a:r>
          </a:p>
          <a:p>
            <a:pPr marL="342900" indent="-342900">
              <a:buFont typeface="Arial" panose="020B0604020202020204" pitchFamily="34" charset="0"/>
              <a:buChar char="•"/>
            </a:pPr>
            <a:r>
              <a:rPr lang="da-DK" sz="2000" dirty="0"/>
              <a:t>Eftersyn og vedligehold.</a:t>
            </a:r>
          </a:p>
        </p:txBody>
      </p:sp>
      <p:sp>
        <p:nvSpPr>
          <p:cNvPr id="3" name="Tekstfelt 2">
            <a:extLst>
              <a:ext uri="{FF2B5EF4-FFF2-40B4-BE49-F238E27FC236}">
                <a16:creationId xmlns:a16="http://schemas.microsoft.com/office/drawing/2014/main" id="{4C178229-A3D0-5B2F-5847-38002830EB3B}"/>
              </a:ext>
            </a:extLst>
          </p:cNvPr>
          <p:cNvSpPr txBox="1"/>
          <p:nvPr/>
        </p:nvSpPr>
        <p:spPr>
          <a:xfrm>
            <a:off x="376400" y="2436053"/>
            <a:ext cx="5719597" cy="1631216"/>
          </a:xfrm>
          <a:prstGeom prst="rect">
            <a:avLst/>
          </a:prstGeom>
          <a:noFill/>
        </p:spPr>
        <p:txBody>
          <a:bodyPr wrap="square" rtlCol="0">
            <a:spAutoFit/>
          </a:bodyPr>
          <a:lstStyle/>
          <a:p>
            <a:r>
              <a:rPr lang="da-DK" sz="2000" b="1" dirty="0"/>
              <a:t>Kursus/lektion 9: Tekniske hjælpemidler </a:t>
            </a:r>
            <a:br>
              <a:rPr lang="da-DK" sz="2000" b="1" dirty="0"/>
            </a:br>
            <a:r>
              <a:rPr lang="da-DK" sz="2000" b="1" dirty="0"/>
              <a:t>til arbejde i højden</a:t>
            </a:r>
          </a:p>
          <a:p>
            <a:pPr marL="342900" indent="-342900">
              <a:buFont typeface="Arial" panose="020B0604020202020204" pitchFamily="34" charset="0"/>
              <a:buChar char="•"/>
            </a:pPr>
            <a:r>
              <a:rPr lang="da-DK" sz="2000" dirty="0"/>
              <a:t>Stiger.</a:t>
            </a:r>
          </a:p>
          <a:p>
            <a:pPr marL="342900" indent="-342900">
              <a:buFont typeface="Arial" panose="020B0604020202020204" pitchFamily="34" charset="0"/>
              <a:buChar char="•"/>
            </a:pPr>
            <a:r>
              <a:rPr lang="da-DK" sz="2000" dirty="0"/>
              <a:t>Lifte.</a:t>
            </a:r>
          </a:p>
          <a:p>
            <a:pPr marL="342900" indent="-342900">
              <a:buFont typeface="Arial" panose="020B0604020202020204" pitchFamily="34" charset="0"/>
              <a:buChar char="•"/>
            </a:pPr>
            <a:r>
              <a:rPr lang="da-DK" sz="2000" dirty="0"/>
              <a:t>Stilladser.</a:t>
            </a:r>
          </a:p>
        </p:txBody>
      </p:sp>
      <p:sp>
        <p:nvSpPr>
          <p:cNvPr id="10" name="Tekstfelt 9">
            <a:extLst>
              <a:ext uri="{FF2B5EF4-FFF2-40B4-BE49-F238E27FC236}">
                <a16:creationId xmlns:a16="http://schemas.microsoft.com/office/drawing/2014/main" id="{2BDAD5F9-03AA-6C0E-7239-CE32BD84CD86}"/>
              </a:ext>
            </a:extLst>
          </p:cNvPr>
          <p:cNvSpPr txBox="1"/>
          <p:nvPr/>
        </p:nvSpPr>
        <p:spPr>
          <a:xfrm>
            <a:off x="376399" y="4254183"/>
            <a:ext cx="5719597" cy="2246769"/>
          </a:xfrm>
          <a:prstGeom prst="rect">
            <a:avLst/>
          </a:prstGeom>
          <a:noFill/>
        </p:spPr>
        <p:txBody>
          <a:bodyPr wrap="square" rtlCol="0">
            <a:spAutoFit/>
          </a:bodyPr>
          <a:lstStyle/>
          <a:p>
            <a:r>
              <a:rPr lang="da-DK" sz="2000" b="1" dirty="0"/>
              <a:t>Kursus/lektion 10: Elsikkerhed</a:t>
            </a:r>
          </a:p>
          <a:p>
            <a:pPr marL="342900" indent="-342900">
              <a:buFont typeface="Arial" panose="020B0604020202020204" pitchFamily="34" charset="0"/>
              <a:buChar char="•"/>
            </a:pPr>
            <a:r>
              <a:rPr lang="da-DK" sz="2000" dirty="0"/>
              <a:t>Introduktion til elsikkerhed.</a:t>
            </a:r>
          </a:p>
          <a:p>
            <a:pPr marL="342900" indent="-342900">
              <a:buFont typeface="Arial" panose="020B0604020202020204" pitchFamily="34" charset="0"/>
              <a:buChar char="•"/>
            </a:pPr>
            <a:r>
              <a:rPr lang="da-DK" sz="2000" dirty="0"/>
              <a:t>Ulykker og statistik.</a:t>
            </a:r>
          </a:p>
          <a:p>
            <a:pPr marL="342900" indent="-342900">
              <a:buFont typeface="Arial" panose="020B0604020202020204" pitchFamily="34" charset="0"/>
              <a:buChar char="•"/>
            </a:pPr>
            <a:r>
              <a:rPr lang="da-DK" sz="2000" dirty="0"/>
              <a:t>Ansvarsfordeling.</a:t>
            </a:r>
          </a:p>
          <a:p>
            <a:pPr marL="342900" indent="-342900">
              <a:buFont typeface="Arial" panose="020B0604020202020204" pitchFamily="34" charset="0"/>
              <a:buChar char="•"/>
            </a:pPr>
            <a:r>
              <a:rPr lang="da-DK" sz="2000" dirty="0"/>
              <a:t>De 3 typer arbejde.</a:t>
            </a:r>
          </a:p>
          <a:p>
            <a:pPr marL="342900" indent="-342900">
              <a:buFont typeface="Arial" panose="020B0604020202020204" pitchFamily="34" charset="0"/>
              <a:buChar char="•"/>
            </a:pPr>
            <a:r>
              <a:rPr lang="da-DK" sz="2000" dirty="0"/>
              <a:t>Risikovurdering af opgaven.</a:t>
            </a:r>
          </a:p>
          <a:p>
            <a:pPr marL="342900" indent="-342900">
              <a:buFont typeface="Arial" panose="020B0604020202020204" pitchFamily="34" charset="0"/>
              <a:buChar char="•"/>
            </a:pPr>
            <a:r>
              <a:rPr lang="da-DK" sz="2000" dirty="0"/>
              <a:t>Instrumenter og udstyr til </a:t>
            </a:r>
            <a:r>
              <a:rPr lang="da-DK" sz="2000" dirty="0" err="1"/>
              <a:t>elarbejde</a:t>
            </a:r>
            <a:endParaRPr lang="da-DK" sz="2000" dirty="0"/>
          </a:p>
        </p:txBody>
      </p:sp>
      <p:sp>
        <p:nvSpPr>
          <p:cNvPr id="12" name="Tekstfelt 11">
            <a:extLst>
              <a:ext uri="{FF2B5EF4-FFF2-40B4-BE49-F238E27FC236}">
                <a16:creationId xmlns:a16="http://schemas.microsoft.com/office/drawing/2014/main" id="{12622906-ACF9-E9A3-FA85-94B651756FFA}"/>
              </a:ext>
            </a:extLst>
          </p:cNvPr>
          <p:cNvSpPr txBox="1"/>
          <p:nvPr/>
        </p:nvSpPr>
        <p:spPr>
          <a:xfrm>
            <a:off x="6096000" y="926436"/>
            <a:ext cx="5719597" cy="707886"/>
          </a:xfrm>
          <a:prstGeom prst="rect">
            <a:avLst/>
          </a:prstGeom>
          <a:noFill/>
        </p:spPr>
        <p:txBody>
          <a:bodyPr wrap="square" rtlCol="0">
            <a:spAutoFit/>
          </a:bodyPr>
          <a:lstStyle/>
          <a:p>
            <a:r>
              <a:rPr lang="da-DK" sz="2000" b="1" dirty="0"/>
              <a:t>Kursus/lektion 11: Spændingsløst arbejde</a:t>
            </a:r>
          </a:p>
          <a:p>
            <a:pPr marL="342900" indent="-342900">
              <a:buFont typeface="Arial" panose="020B0604020202020204" pitchFamily="34" charset="0"/>
              <a:buChar char="•"/>
            </a:pPr>
            <a:r>
              <a:rPr lang="da-DK" sz="2000" dirty="0"/>
              <a:t>Hvordan man arbejder spændingsløst.</a:t>
            </a:r>
          </a:p>
        </p:txBody>
      </p:sp>
      <p:sp>
        <p:nvSpPr>
          <p:cNvPr id="6" name="Tekstfelt 5">
            <a:extLst>
              <a:ext uri="{FF2B5EF4-FFF2-40B4-BE49-F238E27FC236}">
                <a16:creationId xmlns:a16="http://schemas.microsoft.com/office/drawing/2014/main" id="{E8EDB755-4E84-6699-E048-88B1CD22911E}"/>
              </a:ext>
            </a:extLst>
          </p:cNvPr>
          <p:cNvSpPr txBox="1"/>
          <p:nvPr/>
        </p:nvSpPr>
        <p:spPr>
          <a:xfrm>
            <a:off x="6096000" y="1820500"/>
            <a:ext cx="5719597" cy="707886"/>
          </a:xfrm>
          <a:prstGeom prst="rect">
            <a:avLst/>
          </a:prstGeom>
          <a:noFill/>
        </p:spPr>
        <p:txBody>
          <a:bodyPr wrap="square" rtlCol="0">
            <a:spAutoFit/>
          </a:bodyPr>
          <a:lstStyle/>
          <a:p>
            <a:r>
              <a:rPr lang="da-DK" sz="2000" b="1" dirty="0"/>
              <a:t>Kursus/lektion 12: Arbejde under spænding</a:t>
            </a:r>
          </a:p>
          <a:p>
            <a:pPr marL="342900" indent="-342900">
              <a:buFont typeface="Arial" panose="020B0604020202020204" pitchFamily="34" charset="0"/>
              <a:buChar char="•"/>
            </a:pPr>
            <a:r>
              <a:rPr lang="da-DK" sz="2000" dirty="0"/>
              <a:t>Hvordan man arbejder sikkert under spænding.</a:t>
            </a:r>
          </a:p>
        </p:txBody>
      </p:sp>
      <p:sp>
        <p:nvSpPr>
          <p:cNvPr id="7" name="Tekstfelt 6">
            <a:extLst>
              <a:ext uri="{FF2B5EF4-FFF2-40B4-BE49-F238E27FC236}">
                <a16:creationId xmlns:a16="http://schemas.microsoft.com/office/drawing/2014/main" id="{AD5DE1E6-1FC6-1586-9304-ED3E2497E6FC}"/>
              </a:ext>
            </a:extLst>
          </p:cNvPr>
          <p:cNvSpPr txBox="1"/>
          <p:nvPr/>
        </p:nvSpPr>
        <p:spPr>
          <a:xfrm>
            <a:off x="6095996" y="2714564"/>
            <a:ext cx="5719597" cy="1015663"/>
          </a:xfrm>
          <a:prstGeom prst="rect">
            <a:avLst/>
          </a:prstGeom>
          <a:noFill/>
        </p:spPr>
        <p:txBody>
          <a:bodyPr wrap="square" rtlCol="0">
            <a:spAutoFit/>
          </a:bodyPr>
          <a:lstStyle/>
          <a:p>
            <a:r>
              <a:rPr lang="da-DK" sz="2000" b="1" dirty="0"/>
              <a:t>Kursus/lektion 13: Arbejde nær ved spænding</a:t>
            </a:r>
          </a:p>
          <a:p>
            <a:pPr marL="342900" indent="-342900">
              <a:buFont typeface="Arial" panose="020B0604020202020204" pitchFamily="34" charset="0"/>
              <a:buChar char="•"/>
            </a:pPr>
            <a:r>
              <a:rPr lang="da-DK" sz="2000" dirty="0"/>
              <a:t>Hvordan man arbejder sikkert i nærheden af spændingsførende dele.</a:t>
            </a:r>
          </a:p>
        </p:txBody>
      </p:sp>
      <p:sp>
        <p:nvSpPr>
          <p:cNvPr id="8" name="Tekstfelt 7">
            <a:extLst>
              <a:ext uri="{FF2B5EF4-FFF2-40B4-BE49-F238E27FC236}">
                <a16:creationId xmlns:a16="http://schemas.microsoft.com/office/drawing/2014/main" id="{EF2A5112-46D5-2D14-C380-1FB693841220}"/>
              </a:ext>
            </a:extLst>
          </p:cNvPr>
          <p:cNvSpPr txBox="1"/>
          <p:nvPr/>
        </p:nvSpPr>
        <p:spPr>
          <a:xfrm>
            <a:off x="6095995" y="3916405"/>
            <a:ext cx="5719597" cy="1323439"/>
          </a:xfrm>
          <a:prstGeom prst="rect">
            <a:avLst/>
          </a:prstGeom>
          <a:noFill/>
        </p:spPr>
        <p:txBody>
          <a:bodyPr wrap="square" rtlCol="0">
            <a:spAutoFit/>
          </a:bodyPr>
          <a:lstStyle/>
          <a:p>
            <a:r>
              <a:rPr lang="da-DK" sz="2000" b="1" dirty="0"/>
              <a:t>Kursus/lektion 14: Afslutning</a:t>
            </a:r>
          </a:p>
          <a:p>
            <a:pPr marL="342900" indent="-342900">
              <a:buFont typeface="Arial" panose="020B0604020202020204" pitchFamily="34" charset="0"/>
              <a:buChar char="•"/>
            </a:pPr>
            <a:r>
              <a:rPr lang="da-DK" sz="2000" dirty="0"/>
              <a:t>Afslutning af kursusrækken.</a:t>
            </a:r>
          </a:p>
          <a:p>
            <a:pPr marL="342900" indent="-342900">
              <a:buFont typeface="Arial" panose="020B0604020202020204" pitchFamily="34" charset="0"/>
              <a:buChar char="•"/>
            </a:pPr>
            <a:r>
              <a:rPr lang="da-DK" sz="2000" dirty="0"/>
              <a:t>Hvis du får brug for hjælp.</a:t>
            </a:r>
          </a:p>
          <a:p>
            <a:pPr marL="342900" indent="-342900">
              <a:buFont typeface="Arial" panose="020B0604020202020204" pitchFamily="34" charset="0"/>
              <a:buChar char="•"/>
            </a:pPr>
            <a:r>
              <a:rPr lang="da-DK" sz="2000" dirty="0"/>
              <a:t>Kilder og links til supplerende materiale.</a:t>
            </a:r>
          </a:p>
        </p:txBody>
      </p:sp>
    </p:spTree>
    <p:custDataLst>
      <p:tags r:id="rId1"/>
    </p:custDataLst>
    <p:extLst>
      <p:ext uri="{BB962C8B-B14F-4D97-AF65-F5344CB8AC3E}">
        <p14:creationId xmlns:p14="http://schemas.microsoft.com/office/powerpoint/2010/main" val="371713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 grpId="0"/>
      <p:bldP spid="12" grpId="0"/>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tekst&#10;&#10;Automatisk genereret beskrivelse">
            <a:extLst>
              <a:ext uri="{FF2B5EF4-FFF2-40B4-BE49-F238E27FC236}">
                <a16:creationId xmlns:a16="http://schemas.microsoft.com/office/drawing/2014/main" id="{8C2F9253-F99F-C88F-E900-E40EFF327E89}"/>
              </a:ext>
            </a:extLst>
          </p:cNvPr>
          <p:cNvPicPr>
            <a:picLocks noChangeAspect="1"/>
          </p:cNvPicPr>
          <p:nvPr/>
        </p:nvPicPr>
        <p:blipFill rotWithShape="1">
          <a:blip r:embed="rId4">
            <a:extLst>
              <a:ext uri="{28A0092B-C50C-407E-A947-70E740481C1C}">
                <a14:useLocalDpi xmlns:a14="http://schemas.microsoft.com/office/drawing/2010/main" val="0"/>
              </a:ext>
            </a:extLst>
          </a:blip>
          <a:srcRect l="1" r="1" b="15626"/>
          <a:stretch/>
        </p:blipFill>
        <p:spPr>
          <a:xfrm>
            <a:off x="0" y="0"/>
            <a:ext cx="12192000" cy="6858000"/>
          </a:xfrm>
          <a:prstGeom prst="rect">
            <a:avLst/>
          </a:prstGeom>
        </p:spPr>
      </p:pic>
      <p:sp>
        <p:nvSpPr>
          <p:cNvPr id="5" name="Tekstfelt 2">
            <a:extLst>
              <a:ext uri="{FF2B5EF4-FFF2-40B4-BE49-F238E27FC236}">
                <a16:creationId xmlns:a16="http://schemas.microsoft.com/office/drawing/2014/main" id="{D4C909CC-A697-4A76-3946-4E55B0D486C1}"/>
              </a:ext>
            </a:extLst>
          </p:cNvPr>
          <p:cNvSpPr txBox="1"/>
          <p:nvPr/>
        </p:nvSpPr>
        <p:spPr>
          <a:xfrm>
            <a:off x="412520" y="2998113"/>
            <a:ext cx="11366959" cy="861774"/>
          </a:xfrm>
          <a:prstGeom prst="rect">
            <a:avLst/>
          </a:prstGeom>
          <a:noFill/>
        </p:spPr>
        <p:txBody>
          <a:bodyPr wrap="square" rtlCol="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5000" b="1" dirty="0"/>
              <a:t>Love og regler</a:t>
            </a:r>
          </a:p>
        </p:txBody>
      </p:sp>
    </p:spTree>
    <p:custDataLst>
      <p:tags r:id="rId1"/>
    </p:custDataLst>
    <p:extLst>
      <p:ext uri="{BB962C8B-B14F-4D97-AF65-F5344CB8AC3E}">
        <p14:creationId xmlns:p14="http://schemas.microsoft.com/office/powerpoint/2010/main" val="2850750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8F18AF17-87DA-481C-A1CA-8D30E00FEF5B}"/>
              </a:ext>
            </a:extLst>
          </p:cNvPr>
          <p:cNvSpPr txBox="1"/>
          <p:nvPr/>
        </p:nvSpPr>
        <p:spPr>
          <a:xfrm>
            <a:off x="376403" y="263204"/>
            <a:ext cx="6599750" cy="477054"/>
          </a:xfrm>
          <a:prstGeom prst="rect">
            <a:avLst/>
          </a:prstGeom>
          <a:noFill/>
        </p:spPr>
        <p:txBody>
          <a:bodyPr wrap="square" rtlCol="0">
            <a:spAutoFit/>
          </a:bodyPr>
          <a:lstStyle/>
          <a:p>
            <a:r>
              <a:rPr lang="da-DK" sz="2500" b="1" dirty="0" err="1"/>
              <a:t>Elsikkerhedsloven</a:t>
            </a:r>
            <a:endParaRPr lang="da-DK" sz="2500" dirty="0"/>
          </a:p>
        </p:txBody>
      </p:sp>
      <p:pic>
        <p:nvPicPr>
          <p:cNvPr id="2" name="Billede 1" descr="Et billede, der indeholder person, mand, hat, bærer&#10;&#10;Automatisk genereret beskrivelse">
            <a:extLst>
              <a:ext uri="{FF2B5EF4-FFF2-40B4-BE49-F238E27FC236}">
                <a16:creationId xmlns:a16="http://schemas.microsoft.com/office/drawing/2014/main" id="{D7749C47-30ED-B9FF-D678-2B31252FBB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4285" y="0"/>
            <a:ext cx="4577715" cy="6858000"/>
          </a:xfrm>
          <a:prstGeom prst="rect">
            <a:avLst/>
          </a:prstGeom>
        </p:spPr>
      </p:pic>
      <p:sp>
        <p:nvSpPr>
          <p:cNvPr id="3" name="Rektangel 2">
            <a:extLst>
              <a:ext uri="{FF2B5EF4-FFF2-40B4-BE49-F238E27FC236}">
                <a16:creationId xmlns:a16="http://schemas.microsoft.com/office/drawing/2014/main" id="{13909D01-B36C-322C-0236-CE674123A8FC}"/>
              </a:ext>
            </a:extLst>
          </p:cNvPr>
          <p:cNvSpPr/>
          <p:nvPr/>
        </p:nvSpPr>
        <p:spPr>
          <a:xfrm>
            <a:off x="2284761" y="1869000"/>
            <a:ext cx="2880000" cy="7200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dirty="0">
                <a:solidFill>
                  <a:schemeClr val="tx1"/>
                </a:solidFill>
              </a:rPr>
              <a:t>Sikkerhedsstyrelsen</a:t>
            </a:r>
          </a:p>
        </p:txBody>
      </p:sp>
      <p:sp>
        <p:nvSpPr>
          <p:cNvPr id="5" name="Rektangel 4">
            <a:extLst>
              <a:ext uri="{FF2B5EF4-FFF2-40B4-BE49-F238E27FC236}">
                <a16:creationId xmlns:a16="http://schemas.microsoft.com/office/drawing/2014/main" id="{D983CF6B-2F6E-5C4A-C50C-4114091E035E}"/>
              </a:ext>
            </a:extLst>
          </p:cNvPr>
          <p:cNvSpPr/>
          <p:nvPr/>
        </p:nvSpPr>
        <p:spPr>
          <a:xfrm>
            <a:off x="4089995" y="2746648"/>
            <a:ext cx="2880000" cy="138149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dirty="0">
                <a:solidFill>
                  <a:schemeClr val="tx1"/>
                </a:solidFill>
              </a:rPr>
              <a:t>Bekendtgørelse om sikkerhed for udførelse </a:t>
            </a:r>
            <a:br>
              <a:rPr lang="da-DK" sz="2000" dirty="0">
                <a:solidFill>
                  <a:schemeClr val="tx1"/>
                </a:solidFill>
              </a:rPr>
            </a:br>
            <a:r>
              <a:rPr lang="da-DK" sz="2000" dirty="0">
                <a:solidFill>
                  <a:schemeClr val="tx1"/>
                </a:solidFill>
              </a:rPr>
              <a:t>og drift af elektriske installationer</a:t>
            </a:r>
          </a:p>
        </p:txBody>
      </p:sp>
      <p:sp>
        <p:nvSpPr>
          <p:cNvPr id="6" name="Rektangel 5">
            <a:extLst>
              <a:ext uri="{FF2B5EF4-FFF2-40B4-BE49-F238E27FC236}">
                <a16:creationId xmlns:a16="http://schemas.microsoft.com/office/drawing/2014/main" id="{1FDD80AE-F294-4507-928D-2DA6E5B25176}"/>
              </a:ext>
            </a:extLst>
          </p:cNvPr>
          <p:cNvSpPr/>
          <p:nvPr/>
        </p:nvSpPr>
        <p:spPr>
          <a:xfrm>
            <a:off x="494378" y="2746649"/>
            <a:ext cx="2880000" cy="138149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dirty="0">
                <a:solidFill>
                  <a:schemeClr val="tx1"/>
                </a:solidFill>
              </a:rPr>
              <a:t>Bekendtgørelse om sikkerhed for drift af elektriske anlæg</a:t>
            </a:r>
          </a:p>
        </p:txBody>
      </p:sp>
      <p:sp>
        <p:nvSpPr>
          <p:cNvPr id="7" name="Rektangel 6">
            <a:extLst>
              <a:ext uri="{FF2B5EF4-FFF2-40B4-BE49-F238E27FC236}">
                <a16:creationId xmlns:a16="http://schemas.microsoft.com/office/drawing/2014/main" id="{74B94C4B-71A3-CF22-469B-2B545BD2F73F}"/>
              </a:ext>
            </a:extLst>
          </p:cNvPr>
          <p:cNvSpPr/>
          <p:nvPr/>
        </p:nvSpPr>
        <p:spPr>
          <a:xfrm>
            <a:off x="2284761" y="4285793"/>
            <a:ext cx="2880000" cy="7200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dirty="0">
                <a:solidFill>
                  <a:schemeClr val="tx1"/>
                </a:solidFill>
              </a:rPr>
              <a:t>EN 50110</a:t>
            </a:r>
          </a:p>
        </p:txBody>
      </p:sp>
      <p:sp>
        <p:nvSpPr>
          <p:cNvPr id="8" name="Rektangel 7">
            <a:extLst>
              <a:ext uri="{FF2B5EF4-FFF2-40B4-BE49-F238E27FC236}">
                <a16:creationId xmlns:a16="http://schemas.microsoft.com/office/drawing/2014/main" id="{B1387CCC-557A-CC2A-8C7F-D1D9A1F8257C}"/>
              </a:ext>
            </a:extLst>
          </p:cNvPr>
          <p:cNvSpPr/>
          <p:nvPr/>
        </p:nvSpPr>
        <p:spPr>
          <a:xfrm>
            <a:off x="489995" y="991351"/>
            <a:ext cx="6480000" cy="7200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dirty="0" err="1">
                <a:solidFill>
                  <a:schemeClr val="tx1"/>
                </a:solidFill>
              </a:rPr>
              <a:t>Elsikkerhedsloven</a:t>
            </a:r>
            <a:endParaRPr lang="da-DK" sz="2000" dirty="0">
              <a:solidFill>
                <a:schemeClr val="tx1"/>
              </a:solidFill>
            </a:endParaRPr>
          </a:p>
        </p:txBody>
      </p:sp>
      <p:sp>
        <p:nvSpPr>
          <p:cNvPr id="9" name="Tekstfelt 8">
            <a:extLst>
              <a:ext uri="{FF2B5EF4-FFF2-40B4-BE49-F238E27FC236}">
                <a16:creationId xmlns:a16="http://schemas.microsoft.com/office/drawing/2014/main" id="{D5384ADC-4861-9A65-E25F-9AE40DD0D4F2}"/>
              </a:ext>
            </a:extLst>
          </p:cNvPr>
          <p:cNvSpPr txBox="1"/>
          <p:nvPr/>
        </p:nvSpPr>
        <p:spPr>
          <a:xfrm>
            <a:off x="281404" y="5234690"/>
            <a:ext cx="7057550" cy="1438855"/>
          </a:xfrm>
          <a:prstGeom prst="rect">
            <a:avLst/>
          </a:prstGeom>
          <a:noFill/>
        </p:spPr>
        <p:txBody>
          <a:bodyPr wrap="square" rtlCol="0">
            <a:spAutoFit/>
          </a:bodyPr>
          <a:lstStyle/>
          <a:p>
            <a:pPr marL="285750" indent="-285750">
              <a:buFont typeface="Arial" panose="020B0604020202020204" pitchFamily="34" charset="0"/>
              <a:buChar char="•"/>
            </a:pPr>
            <a:r>
              <a:rPr lang="da-DK" sz="1250" dirty="0"/>
              <a:t>Ved aktiviteter på eller nær ved en elektrisk installation skal den elektriske risiko vurderes, således at aktiviteten kan gennemføres sikkert.</a:t>
            </a:r>
          </a:p>
          <a:p>
            <a:pPr marL="285750" indent="-285750">
              <a:buFont typeface="Arial" panose="020B0604020202020204" pitchFamily="34" charset="0"/>
              <a:buChar char="•"/>
            </a:pPr>
            <a:r>
              <a:rPr lang="da-DK" sz="1250" dirty="0"/>
              <a:t>Aktiviteter på eller nær ved en elektrisk installation skal udføres i overensstemmelse med EN 50110.</a:t>
            </a:r>
          </a:p>
          <a:p>
            <a:pPr marL="285750" indent="-285750">
              <a:buFont typeface="Arial" panose="020B0604020202020204" pitchFamily="34" charset="0"/>
              <a:buChar char="•"/>
            </a:pPr>
            <a:r>
              <a:rPr lang="da-DK" sz="1250" dirty="0"/>
              <a:t>Personer, som udfører arbejde på eller nær ved en elektrisk installation under spænding, skal være tilstrækkeligt kvalificeret til at udføre arbejdet, så de kan undgå de farer, som elektricitet kan skabe.</a:t>
            </a:r>
          </a:p>
          <a:p>
            <a:pPr marL="285750" indent="-285750">
              <a:buFont typeface="Arial" panose="020B0604020202020204" pitchFamily="34" charset="0"/>
              <a:buChar char="•"/>
            </a:pPr>
            <a:r>
              <a:rPr lang="da-DK" sz="1250" dirty="0"/>
              <a:t>Personer, som udfører arbejde på elektriske installationer under spænding, skal periodisk og i nødvendigt omfang instrueres om sikkerhedsmæssig korrekt adfærd i forhold til dette arbejde.</a:t>
            </a:r>
          </a:p>
        </p:txBody>
      </p:sp>
    </p:spTree>
    <p:custDataLst>
      <p:tags r:id="rId1"/>
    </p:custDataLst>
    <p:extLst>
      <p:ext uri="{BB962C8B-B14F-4D97-AF65-F5344CB8AC3E}">
        <p14:creationId xmlns:p14="http://schemas.microsoft.com/office/powerpoint/2010/main" val="264687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fade">
                                      <p:cBhvr>
                                        <p:cTn id="27" dur="500"/>
                                        <p:tgtEl>
                                          <p:spTgt spid="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1" end="1"/>
                                            </p:txEl>
                                          </p:spTgt>
                                        </p:tgtEl>
                                        <p:attrNameLst>
                                          <p:attrName>style.visibility</p:attrName>
                                        </p:attrNameLst>
                                      </p:cBhvr>
                                      <p:to>
                                        <p:strVal val="visible"/>
                                      </p:to>
                                    </p:set>
                                    <p:animEffect transition="in" filter="fade">
                                      <p:cBhvr>
                                        <p:cTn id="32" dur="500"/>
                                        <p:tgtEl>
                                          <p:spTgt spid="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xEl>
                                              <p:pRg st="2" end="2"/>
                                            </p:txEl>
                                          </p:spTgt>
                                        </p:tgtEl>
                                        <p:attrNameLst>
                                          <p:attrName>style.visibility</p:attrName>
                                        </p:attrNameLst>
                                      </p:cBhvr>
                                      <p:to>
                                        <p:strVal val="visible"/>
                                      </p:to>
                                    </p:set>
                                    <p:animEffect transition="in" filter="fade">
                                      <p:cBhvr>
                                        <p:cTn id="37" dur="500"/>
                                        <p:tgtEl>
                                          <p:spTgt spid="9">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xEl>
                                              <p:pRg st="3" end="3"/>
                                            </p:txEl>
                                          </p:spTgt>
                                        </p:tgtEl>
                                        <p:attrNameLst>
                                          <p:attrName>style.visibility</p:attrName>
                                        </p:attrNameLst>
                                      </p:cBhvr>
                                      <p:to>
                                        <p:strVal val="visible"/>
                                      </p:to>
                                    </p:set>
                                    <p:animEffect transition="in" filter="fade">
                                      <p:cBhvr>
                                        <p:cTn id="42" dur="500"/>
                                        <p:tgtEl>
                                          <p:spTgt spid="9">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8F18AF17-87DA-481C-A1CA-8D30E00FEF5B}"/>
              </a:ext>
            </a:extLst>
          </p:cNvPr>
          <p:cNvSpPr txBox="1"/>
          <p:nvPr/>
        </p:nvSpPr>
        <p:spPr>
          <a:xfrm>
            <a:off x="376403" y="263204"/>
            <a:ext cx="6599750" cy="477054"/>
          </a:xfrm>
          <a:prstGeom prst="rect">
            <a:avLst/>
          </a:prstGeom>
          <a:noFill/>
        </p:spPr>
        <p:txBody>
          <a:bodyPr wrap="square" rtlCol="0">
            <a:spAutoFit/>
          </a:bodyPr>
          <a:lstStyle/>
          <a:p>
            <a:r>
              <a:rPr lang="da-DK" sz="2500" b="1" dirty="0"/>
              <a:t>Arbejdsmiljøloven</a:t>
            </a:r>
            <a:endParaRPr lang="da-DK" sz="2500" dirty="0"/>
          </a:p>
        </p:txBody>
      </p:sp>
      <p:pic>
        <p:nvPicPr>
          <p:cNvPr id="2" name="Billede 1" descr="Et billede, der indeholder person, mand, hat, bærer&#10;&#10;Automatisk genereret beskrivelse">
            <a:extLst>
              <a:ext uri="{FF2B5EF4-FFF2-40B4-BE49-F238E27FC236}">
                <a16:creationId xmlns:a16="http://schemas.microsoft.com/office/drawing/2014/main" id="{B6411ABC-5903-B6E4-D281-A32C99ED95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4285" y="0"/>
            <a:ext cx="4577715" cy="6858000"/>
          </a:xfrm>
          <a:prstGeom prst="rect">
            <a:avLst/>
          </a:prstGeom>
        </p:spPr>
      </p:pic>
      <p:sp>
        <p:nvSpPr>
          <p:cNvPr id="3" name="Tekstfelt 2">
            <a:extLst>
              <a:ext uri="{FF2B5EF4-FFF2-40B4-BE49-F238E27FC236}">
                <a16:creationId xmlns:a16="http://schemas.microsoft.com/office/drawing/2014/main" id="{87CD7B63-4B80-EA0A-D9AA-5B0859A80DC7}"/>
              </a:ext>
            </a:extLst>
          </p:cNvPr>
          <p:cNvSpPr txBox="1"/>
          <p:nvPr/>
        </p:nvSpPr>
        <p:spPr>
          <a:xfrm>
            <a:off x="376403" y="1426986"/>
            <a:ext cx="7021924" cy="2862322"/>
          </a:xfrm>
          <a:prstGeom prst="rect">
            <a:avLst/>
          </a:prstGeom>
          <a:noFill/>
        </p:spPr>
        <p:txBody>
          <a:bodyPr wrap="square" rtlCol="0">
            <a:spAutoFit/>
          </a:bodyPr>
          <a:lstStyle/>
          <a:p>
            <a:r>
              <a:rPr lang="da-DK" sz="2000" i="1" dirty="0"/>
              <a:t>”Ved loven tilstræbes at skabe</a:t>
            </a:r>
          </a:p>
          <a:p>
            <a:endParaRPr lang="da-DK" sz="2000" i="1" dirty="0"/>
          </a:p>
          <a:p>
            <a:r>
              <a:rPr lang="da-DK" sz="2000" i="1" dirty="0"/>
              <a:t>1) et sikkert og sundt fysisk og psykisk arbejdsmiljø, der til enhver tid er i overensstemmelse med den tekniske og sociale udvikling i samfundet, samt</a:t>
            </a:r>
            <a:br>
              <a:rPr lang="da-DK" sz="2000" i="1" dirty="0"/>
            </a:br>
            <a:endParaRPr lang="da-DK" sz="2000" i="1" dirty="0"/>
          </a:p>
          <a:p>
            <a:r>
              <a:rPr lang="da-DK" sz="2000" i="1" dirty="0"/>
              <a:t>2) grundlag for, at virksomhederne selv kan løse sikkerheds- og sundhedsspørgsmål med vejledning fra arbejdsmarkedets organisationer og vejledning og kontrol fra Arbejdstilsynet.”</a:t>
            </a:r>
          </a:p>
        </p:txBody>
      </p:sp>
    </p:spTree>
    <p:custDataLst>
      <p:tags r:id="rId1"/>
    </p:custDataLst>
    <p:extLst>
      <p:ext uri="{BB962C8B-B14F-4D97-AF65-F5344CB8AC3E}">
        <p14:creationId xmlns:p14="http://schemas.microsoft.com/office/powerpoint/2010/main" val="239669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EF7794AF-92B0-455D-8672-EB9BFC8E8E5C}"/>
  <p:tag name="ISPRING_RESOURCE_FOLDER" val="\\192.168.2.99\I-NET-disk\Imagehuset\AMonIT\Nye kurser\EVU\Arbejdsmiljø og sikkerhed, elektriker, grundforløb 2\LEKTIONER\Arbejdsmiljø og sikkerhed, elektriker, grundforløb 2 - lektion 1\"/>
  <p:tag name="ISPRING_PRESENTATION_PATH" val="\\192.168.2.99\I-NET-disk\Imagehuset\AMonIT\Nye kurser\EVU\Arbejdsmiljø og sikkerhed, elektriker, grundforløb 2\LEKTIONER\Arbejdsmiljø og sikkerhed, elektriker, grundforløb 2 - lektion 1.pptx"/>
  <p:tag name="ISPRING_PROJECT_VERSION" val="9.3"/>
  <p:tag name="ISPRING_PROJECT_FOLDER_UPDATED" val="1"/>
  <p:tag name="ISPRING_SCREEN_RECS_UPDATED" val="\\192.168.2.99\I-NET-disk\Imagehuset\AMonIT\Nye kurser\EVU\Arbejdsmiljø og sikkerhed, elektriker, grundforløb 2\LEKTIONER\Arbejdsmiljø og sikkerhed, elektriker, grundforløb 2 - lektion 1\"/>
  <p:tag name="FLASHSPRING_ZOOM_TAG" val="83"/>
  <p:tag name="ISPRING_PRESENTATION_INFO_2" val="&lt;?xml version=&quot;1.0&quot; encoding=&quot;UTF-8&quot; standalone=&quot;no&quot; ?&gt;&#10;&lt;presentation2&gt;&#10;&#10;  &lt;slides&gt;&#10;    &lt;slide id=&quot;{04A2A7A0-9378-4E8B-A6E4-96142BEE6EF2}&quot; pptId=&quot;295&quot;/&gt;&#10;    &lt;slide id=&quot;{0C755883-75FE-4C8F-98B7-CE9A9DF50F65}&quot; pptId=&quot;349&quot;/&gt;&#10;    &lt;slide id=&quot;{5FCA076F-08FB-46A2-880D-66D0DE23BF46}&quot; pptId=&quot;352&quot;/&gt;&#10;    &lt;slide id=&quot;{82D85FDF-F3F1-4863-A82B-64D37A38FEBE}&quot; pptId=&quot;353&quot;/&gt;&#10;    &lt;slide id=&quot;{0712A46C-9E1E-4454-87E7-8F0C5E20FB3C}&quot; pptId=&quot;342&quot;/&gt;&#10;    &lt;slide id=&quot;{F5A55A12-320C-432A-A052-2B72CC3FEB97}&quot; pptId=&quot;354&quot;/&gt;&#10;    &lt;slide id=&quot;{608370CD-46C3-4E3A-99F0-A1D164A66B83}&quot; pptId=&quot;356&quot;/&gt;&#10;    &lt;slide id=&quot;{964AE22D-23E7-4D04-9260-5521A72D65D4}&quot; pptId=&quot;357&quot;/&gt;&#10;    &lt;slide id=&quot;{546AE352-4F4F-4B1A-A0BC-4F6E5C92E92C}&quot; pptId=&quot;358&quot;/&gt;&#10;    &lt;slide id=&quot;{60661ACB-881C-4E48-B688-CBB3B402AE27}&quot; pptId=&quot;359&quot;/&gt;&#10;    &lt;slide id=&quot;{077B2581-868D-46B5-B561-CAFF8C84A1D7}&quot; pptId=&quot;360&quot;/&gt;&#10;    &lt;slide id=&quot;{16E70B91-9327-4CC7-940D-D7174DACFEA8}&quot; pptId=&quot;361&quot;/&gt;&#10;    &lt;slide id=&quot;{A102A7B3-D796-46D1-A124-07DBCA98083D}&quot; pptId=&quot;355&quot;/&gt;&#10;    &lt;slide id=&quot;{F3EE9D54-BFF9-4A45-A5B0-91F031B67379}&quot; pptId=&quot;362&quot;/&gt;&#10;    &lt;slide id=&quot;{51AC0475-5D6F-4446-9337-A93539D76C86}&quot; pptId=&quot;339&quot;/&gt;&#10;    &lt;slide id=&quot;{13BA0CEC-638F-48FD-9717-4E1CC0B31830}&quot; pptId=&quot;363&quot;/&gt;&#10;    &lt;slide id=&quot;{7A617E6F-8C4F-41F1-B07E-4EC91C75F6A5}&quot; pptId=&quot;364&quot;/&gt;&#10;    &lt;slide id=&quot;{9A932E39-FC43-47F3-AE34-CDD7C5D8B2B3}&quot; pptId=&quot;365&quot;/&gt;&#10;    &lt;slide id=&quot;{27ABEA41-1F7F-4503-841D-3DD3DF9F1B62}&quot; pptId=&quot;366&quot;/&gt;&#10;  &lt;/slides&gt;&#10;&#10;  &lt;narration&gt;&#10;    &lt;audioTracks&gt;&#10;      &lt;audioTrack muted=&quot;false&quot; name=&quot;Text-to-speech clip — Audio  1&quot; resource=&quot;f44d4479&quot; slideId=&quot;{0C755883-75FE-4C8F-98B7-CE9A9DF50F65}&quot; startTime=&quot;0&quot; stepIndex=&quot;0&quot; volume=&quot;1&quot;&gt;&#10;        &lt;audio channels=&quot;1&quot; format=&quot;fltp&quot; sampleRate=&quot;24000&quot;/&gt;&#10;      &lt;/audioTrack&gt;&#10;      &lt;audioTrack muted=&quot;false&quot; name=&quot;Text-to-speech clip — Audio  2&quot; resource=&quot;70306a16&quot; slideId=&quot;{5FCA076F-08FB-46A2-880D-66D0DE23BF46}&quot; startTime=&quot;0&quot; stepIndex=&quot;0&quot; volume=&quot;1&quot;&gt;&#10;        &lt;audio channels=&quot;1&quot; format=&quot;fltp&quot; sampleRate=&quot;24000&quot;/&gt;&#10;      &lt;/audioTrack&gt;&#10;      &lt;audioTrack muted=&quot;false&quot; name=&quot;Text-to-speech clip — Audio  3&quot; resource=&quot;76610e1a&quot; slideId=&quot;{82D85FDF-F3F1-4863-A82B-64D37A38FEBE}&quot; startTime=&quot;0&quot; stepIndex=&quot;0&quot; volume=&quot;1&quot;&gt;&#10;        &lt;audio channels=&quot;1&quot; format=&quot;fltp&quot; sampleRate=&quot;24000&quot;/&gt;&#10;      &lt;/audioTrack&gt;&#10;      &lt;audioTrack muted=&quot;false&quot; name=&quot;Text-to-speech clip — Audio  4&quot; resource=&quot;f3758830&quot; slideId=&quot;{0712A46C-9E1E-4454-87E7-8F0C5E20FB3C}&quot; startTime=&quot;0&quot; stepIndex=&quot;0&quot; volume=&quot;1&quot;&gt;&#10;        &lt;audio channels=&quot;1&quot; format=&quot;fltp&quot; sampleRate=&quot;24000&quot;/&gt;&#10;      &lt;/audioTrack&gt;&#10;      &lt;audioTrack muted=&quot;false&quot; name=&quot;Text-to-speech clip — Audio  5&quot; resource=&quot;921182ab&quot; slideId=&quot;{F5A55A12-320C-432A-A052-2B72CC3FEB97}&quot; startTime=&quot;0&quot; stepIndex=&quot;0&quot; volume=&quot;1&quot;&gt;&#10;        &lt;audio channels=&quot;1&quot; format=&quot;fltp&quot; sampleRate=&quot;24000&quot;/&gt;&#10;      &lt;/audioTrack&gt;&#10;      &lt;audioTrack muted=&quot;false&quot; name=&quot;Text-to-speech clip — Audio  6&quot; resource=&quot;7d7b7582&quot; slideId=&quot;{608370CD-46C3-4E3A-99F0-A1D164A66B83}&quot; startTime=&quot;0&quot; stepIndex=&quot;0&quot; volume=&quot;1&quot;&gt;&#10;        &lt;audio channels=&quot;1&quot; format=&quot;fltp&quot; sampleRate=&quot;24000&quot;/&gt;&#10;      &lt;/audioTrack&gt;&#10;      &lt;audioTrack muted=&quot;false&quot; name=&quot;Text-to-speech clip — Audio  7&quot; resource=&quot;983750be&quot; slideId=&quot;{964AE22D-23E7-4D04-9260-5521A72D65D4}&quot; startTime=&quot;0&quot; stepIndex=&quot;0&quot; volume=&quot;1&quot;&gt;&#10;        &lt;audio channels=&quot;1&quot; format=&quot;fltp&quot; sampleRate=&quot;24000&quot;/&gt;&#10;      &lt;/audioTrack&gt;&#10;      &lt;audioTrack muted=&quot;false&quot; name=&quot;Text-to-speech clip — Audio  8&quot; resource=&quot;331051e9&quot; slideId=&quot;{546AE352-4F4F-4B1A-A0BC-4F6E5C92E92C}&quot; startTime=&quot;0&quot; stepIndex=&quot;0&quot; volume=&quot;1&quot;&gt;&#10;        &lt;audio channels=&quot;1&quot; format=&quot;fltp&quot; sampleRate=&quot;24000&quot;/&gt;&#10;      &lt;/audioTrack&gt;&#10;      &lt;audioTrack muted=&quot;false&quot; name=&quot;Text-to-speech clip — Audio  9&quot; resource=&quot;5f6b7775&quot; slideId=&quot;{60661ACB-881C-4E48-B688-CBB3B402AE27}&quot; startTime=&quot;0&quot; stepIndex=&quot;0&quot; volume=&quot;1&quot;&gt;&#10;        &lt;audio channels=&quot;1&quot; format=&quot;fltp&quot; sampleRate=&quot;24000&quot;/&gt;&#10;      &lt;/audioTrack&gt;&#10;      &lt;audioTrack muted=&quot;false&quot; name=&quot;Text-to-speech clip — Audio  10&quot; resource=&quot;46c44879&quot; slideId=&quot;{077B2581-868D-46B5-B561-CAFF8C84A1D7}&quot; startTime=&quot;0&quot; stepIndex=&quot;0&quot; volume=&quot;1&quot;&gt;&#10;        &lt;audio channels=&quot;1&quot; format=&quot;fltp&quot; sampleRate=&quot;24000&quot;/&gt;&#10;      &lt;/audioTrack&gt;&#10;      &lt;audioTrack muted=&quot;false&quot; name=&quot;Text-to-speech clip — Audio  11&quot; resource=&quot;8c026e81&quot; slideId=&quot;{16E70B91-9327-4CC7-940D-D7174DACFEA8}&quot; startTime=&quot;0&quot; stepIndex=&quot;0&quot; volume=&quot;1&quot;&gt;&#10;        &lt;audio channels=&quot;1&quot; format=&quot;fltp&quot; sampleRate=&quot;24000&quot;/&gt;&#10;      &lt;/audioTrack&gt;&#10;      &lt;audioTrack muted=&quot;false&quot; name=&quot;Text-to-speech clip — Audio  12&quot; resource=&quot;074ac5ea&quot; slideId=&quot;{A102A7B3-D796-46D1-A124-07DBCA98083D}&quot; startTime=&quot;0&quot; stepIndex=&quot;0&quot; volume=&quot;1&quot;&gt;&#10;        &lt;audio channels=&quot;1&quot; format=&quot;fltp&quot; sampleRate=&quot;24000&quot;/&gt;&#10;      &lt;/audioTrack&gt;&#10;      &lt;audioTrack muted=&quot;false&quot; name=&quot;Text-to-speech clip — Audio  13&quot; resource=&quot;392624fd&quot; slideId=&quot;{F3EE9D54-BFF9-4A45-A5B0-91F031B67379}&quot; startTime=&quot;0&quot; stepIndex=&quot;0&quot; volume=&quot;1&quot;&gt;&#10;        &lt;audio channels=&quot;1&quot; format=&quot;fltp&quot; sampleRate=&quot;24000&quot;/&gt;&#10;      &lt;/audioTrack&gt;&#10;    &lt;/audioTracks&gt;&#10;    &lt;videoTracks/&gt;&#10;  &lt;/narration&gt;&#10;&#10;&lt;/presentation2&gt;&#10;"/>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SLIDE_ID_2" val="{964AE22D-23E7-4D04-9260-5521A72D65D4}"/>
  <p:tag name="GENSWF_ADVANCE_TIME" val="43.200"/>
  <p:tag name="TIMING" val="|0.001"/>
  <p:tag name="GENSWF_SLIDE_TITLE" val="Arbejdsmiljøloven"/>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SLIDE_ID_2" val="{546AE352-4F4F-4B1A-A0BC-4F6E5C92E92C}"/>
  <p:tag name="GENSWF_ADVANCE_TIME" val="103.080"/>
  <p:tag name="TIMING" val="|0.001|0.5|0.5|0.5|0.5|0.5"/>
  <p:tag name="GENSWF_SLIDE_TITLE" val="Arbejdsmiljøloven"/>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SLIDE_TITLE" val="Arbejdsgiverens ansvar"/>
  <p:tag name="ISPRING_SLIDE_ID_2" val="{C329C261-7579-4611-A25D-DDD6C4EFDF4E}"/>
  <p:tag name="GENSWF_ADVANCE_TIME" val="32.304"/>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SLIDE_ID_2" val="{60661ACB-881C-4E48-B688-CBB3B402AE27}"/>
  <p:tag name="GENSWF_ADVANCE_TIME" val="6.648"/>
  <p:tag name="GENSWF_SLIDE_TITLE" val="Oplæring og instruktion"/>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SLIDE_ID_2" val="{077B2581-868D-46B5-B561-CAFF8C84A1D7}"/>
  <p:tag name="GENSWF_ADVANCE_TIME" val="58.152"/>
  <p:tag name="TIMING" val="|0.001|0.5|0.5|0.5|0.5|0.5|0.5|0.5|0.5|0.5|0.5|0.5|0.5|0.5"/>
  <p:tag name="GENSWF_SLIDE_TITLE" val="Arbejdsgiverens forpligtelser"/>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SLIDE_ID_2" val="{16E70B91-9327-4CC7-940D-D7174DACFEA8}"/>
  <p:tag name="GENSWF_ADVANCE_TIME" val="23.856"/>
  <p:tag name="TIMING" val="|0.001"/>
  <p:tag name="GENSWF_SLIDE_TITLE" val="Arbejdsgiverens forpligtelser"/>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SLIDE_ID_2" val="{A102A7B3-D796-46D1-A124-07DBCA98083D}"/>
  <p:tag name="GENSWF_ADVANCE_TIME" val="64.296"/>
  <p:tag name="TIMING" val="|0.001|0.5|0.5|0.5|0.5|0.5|0.5"/>
  <p:tag name="GENSWF_SLIDE_TITLE" val="Arbejdsgiverens forpligtelser"/>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Opsummering"/>
  <p:tag name="ISPRING_SLIDE_INDENT_LEVEL" val="0"/>
  <p:tag name="ISPRING_SLIDE_ID_2" val="{F3EE9D54-BFF9-4A45-A5B0-91F031B67379}"/>
  <p:tag name="GENSWF_ADVANCE_TIME" val="51.144"/>
  <p:tag name="TIMING" val="|0.001|0.5|0.5|0.5|0.5|0.5|0.5|0.5"/>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000"/>
  <p:tag name="ISPRING_SLIDE_INDENT_LEVEL" val="0"/>
  <p:tag name="ISPRING_SLIDE_ID_2" val="{51AC0475-5D6F-4446-9337-A93539D76C86}"/>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000"/>
  <p:tag name="ISPRING_SLIDE_INDENT_LEVEL" val="0"/>
  <p:tag name="ISPRING_SLIDE_ID_2" val="{04A2A7A0-9378-4E8B-A6E4-96142BEE6EF2}"/>
</p:tagLst>
</file>

<file path=ppt/tags/tag3.xml><?xml version="1.0" encoding="utf-8"?>
<p:tagLst xmlns:a="http://schemas.openxmlformats.org/drawingml/2006/main" xmlns:r="http://schemas.openxmlformats.org/officeDocument/2006/relationships" xmlns:p="http://schemas.openxmlformats.org/presentationml/2006/main">
  <p:tag name="TIMING" val="|0.001"/>
  <p:tag name="ISPRING_CUSTOM_TIMING_USED" val="1"/>
  <p:tag name="GENSWF_SLIDE_TITLE" val="Velkommen"/>
  <p:tag name="ISPRING_SLIDE_INDENT_LEVEL" val="0"/>
  <p:tag name="GENSWF_ADVANCE_TIME" val="23.904"/>
  <p:tag name="ISPRING_SLIDE_ID_2" val="{0C755883-75FE-4C8F-98B7-CE9A9DF50F65}"/>
</p:tagLst>
</file>

<file path=ppt/tags/tag4.xml><?xml version="1.0" encoding="utf-8"?>
<p:tagLst xmlns:a="http://schemas.openxmlformats.org/drawingml/2006/main" xmlns:r="http://schemas.openxmlformats.org/officeDocument/2006/relationships" xmlns:p="http://schemas.openxmlformats.org/presentationml/2006/main">
  <p:tag name="TIMING" val="|0.001|0.5"/>
  <p:tag name="ISPRING_CUSTOM_TIMING_USED" val="1"/>
  <p:tag name="GENSWF_SLIDE_TITLE" val="Formål"/>
  <p:tag name="ISPRING_SLIDE_INDENT_LEVEL" val="0"/>
  <p:tag name="GENSWF_ADVANCE_TIME" val="54.720"/>
  <p:tag name="ISPRING_SLIDE_ID_2" val="{5FCA076F-08FB-46A2-880D-66D0DE23BF46}"/>
</p:tagLst>
</file>

<file path=ppt/tags/tag5.xml><?xml version="1.0" encoding="utf-8"?>
<p:tagLst xmlns:a="http://schemas.openxmlformats.org/drawingml/2006/main" xmlns:r="http://schemas.openxmlformats.org/officeDocument/2006/relationships" xmlns:p="http://schemas.openxmlformats.org/presentationml/2006/main">
  <p:tag name="TIMING" val="|0.001"/>
  <p:tag name="ISPRING_CUSTOM_TIMING_USED" val="1"/>
  <p:tag name="GENSWF_SLIDE_TITLE" val="Mål"/>
  <p:tag name="ISPRING_SLIDE_INDENT_LEVEL" val="0"/>
  <p:tag name="GENSWF_ADVANCE_TIME" val="42.240"/>
  <p:tag name="ISPRING_SLIDE_ID_2" val="{82D85FDF-F3F1-4863-A82B-64D37A38FEBE}"/>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Kursets indhold"/>
  <p:tag name="ISPRING_SLIDE_INDENT_LEVEL" val="0"/>
  <p:tag name="GENSWF_ADVANCE_TIME" val="167.568"/>
  <p:tag name="TIMING" val="|0.001|0.5|0.5|0.5|0.5|1.399"/>
  <p:tag name="ISPRING_SLIDE_ID_2" val="{0712A46C-9E1E-4454-87E7-8F0C5E20FB3C}"/>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Kursets indhold"/>
  <p:tag name="ISPRING_SLIDE_INDENT_LEVEL" val="0"/>
  <p:tag name="GENSWF_ADVANCE_TIME" val="167.568"/>
  <p:tag name="TIMING" val="|0.001|0.5|0.5|0.5|0.5|1.399"/>
  <p:tag name="ISPRING_SLIDE_ID_2" val="{0712A46C-9E1E-4454-87E7-8F0C5E20FB3C}"/>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Love og regler"/>
  <p:tag name="ISPRING_SLIDE_INDENT_LEVEL" val="0"/>
  <p:tag name="GENSWF_ADVANCE_TIME" val="13.272"/>
  <p:tag name="ISPRING_SLIDE_ID_2" val="{F5A55A12-320C-432A-A052-2B72CC3FEB97}"/>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SLIDE_ID_2" val="{608370CD-46C3-4E3A-99F0-A1D164A66B83}"/>
  <p:tag name="GENSWF_ADVANCE_TIME" val="120.792"/>
  <p:tag name="TIMING" val="|0.001|0.5|0.5|0.5|0.5|0.5|0.5|0.5|0.5"/>
  <p:tag name="GENSWF_SLIDE_TITLE" val="Elsikkerhedsloven"/>
</p:tagLst>
</file>

<file path=ppt/theme/theme1.xml><?xml version="1.0" encoding="utf-8"?>
<a:theme xmlns:a="http://schemas.openxmlformats.org/drawingml/2006/main" name="Office-tema">
  <a:themeElements>
    <a:clrScheme name="Gråtoneskala">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8777</TotalTime>
  <Words>3708</Words>
  <Application>Microsoft Office PowerPoint</Application>
  <PresentationFormat>Widescreen</PresentationFormat>
  <Paragraphs>283</Paragraphs>
  <Slides>17</Slides>
  <Notes>17</Notes>
  <HiddenSlides>0</HiddenSlides>
  <MMClips>1</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17</vt:i4>
      </vt:variant>
    </vt:vector>
  </HeadingPairs>
  <TitlesOfParts>
    <vt:vector size="21" baseType="lpstr">
      <vt:lpstr>Arial</vt:lpstr>
      <vt:lpstr>Calibri</vt:lpstr>
      <vt:lpstr>Calibri Light</vt:lpstr>
      <vt:lpstr>Office-tema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Kevin Svenningsen</dc:creator>
  <cp:lastModifiedBy>Michael Petersen</cp:lastModifiedBy>
  <cp:revision>423</cp:revision>
  <dcterms:created xsi:type="dcterms:W3CDTF">2020-05-18T13:04:06Z</dcterms:created>
  <dcterms:modified xsi:type="dcterms:W3CDTF">2024-01-26T12:40:56Z</dcterms:modified>
</cp:coreProperties>
</file>