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 smtClean="0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 smtClean="0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9269" y="1380068"/>
            <a:ext cx="11094719" cy="1624389"/>
          </a:xfrm>
        </p:spPr>
        <p:txBody>
          <a:bodyPr/>
          <a:lstStyle/>
          <a:p>
            <a:r>
              <a:rPr lang="da-DK" dirty="0" smtClean="0"/>
              <a:t>Lysstofrør og fasekompensering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0105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596648" y="1"/>
            <a:ext cx="8229600" cy="57751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dirty="0" smtClean="0"/>
              <a:t>Lysrørskoblinger : LC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3423" y="1070810"/>
            <a:ext cx="4148138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0627" y="1228766"/>
            <a:ext cx="44100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boks 5"/>
          <p:cNvSpPr txBox="1">
            <a:spLocks noChangeArrowheads="1"/>
          </p:cNvSpPr>
          <p:nvPr/>
        </p:nvSpPr>
        <p:spPr bwMode="auto">
          <a:xfrm>
            <a:off x="2193423" y="6017460"/>
            <a:ext cx="5330324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a-DK" dirty="0"/>
              <a:t>Må bruges hvor der er roterende maskiner.</a:t>
            </a:r>
          </a:p>
          <a:p>
            <a:r>
              <a:rPr lang="da-DK" dirty="0"/>
              <a:t>Bruger Ca. 20 % </a:t>
            </a:r>
            <a:r>
              <a:rPr lang="da-DK" dirty="0" smtClean="0"/>
              <a:t>mere </a:t>
            </a:r>
            <a:r>
              <a:rPr lang="da-DK" dirty="0"/>
              <a:t>energi </a:t>
            </a:r>
            <a:r>
              <a:rPr lang="da-DK" dirty="0" smtClean="0"/>
              <a:t>en </a:t>
            </a:r>
            <a:r>
              <a:rPr lang="da-DK" dirty="0"/>
              <a:t>HF kobling</a:t>
            </a:r>
          </a:p>
        </p:txBody>
      </p:sp>
    </p:spTree>
    <p:extLst>
      <p:ext uri="{BB962C8B-B14F-4D97-AF65-F5344CB8AC3E}">
        <p14:creationId xmlns:p14="http://schemas.microsoft.com/office/powerpoint/2010/main" val="99375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633997" y="0"/>
            <a:ext cx="8229600" cy="57751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dirty="0" smtClean="0"/>
              <a:t>Lysrør HF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7302" y="879224"/>
            <a:ext cx="739933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boks 3"/>
          <p:cNvSpPr txBox="1">
            <a:spLocks noChangeArrowheads="1"/>
          </p:cNvSpPr>
          <p:nvPr/>
        </p:nvSpPr>
        <p:spPr bwMode="auto">
          <a:xfrm>
            <a:off x="6468812" y="2787399"/>
            <a:ext cx="615632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400" dirty="0">
                <a:solidFill>
                  <a:srgbClr val="339933"/>
                </a:solidFill>
              </a:rPr>
              <a:t>+ Frekvensområde : 30- 100 KHz.  ( Menneske 20 – 20,000 Hz ).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+ 10 % Mere lys.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+ 20 </a:t>
            </a:r>
            <a:r>
              <a:rPr lang="da-DK" sz="1400" dirty="0" smtClean="0">
                <a:solidFill>
                  <a:srgbClr val="339933"/>
                </a:solidFill>
              </a:rPr>
              <a:t>%Mindre </a:t>
            </a:r>
            <a:r>
              <a:rPr lang="da-DK" sz="1400" dirty="0">
                <a:solidFill>
                  <a:srgbClr val="339933"/>
                </a:solidFill>
              </a:rPr>
              <a:t>forbrug.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+ 20 </a:t>
            </a:r>
            <a:r>
              <a:rPr lang="da-DK" sz="1400" dirty="0" smtClean="0">
                <a:solidFill>
                  <a:srgbClr val="339933"/>
                </a:solidFill>
              </a:rPr>
              <a:t>%Mindre </a:t>
            </a:r>
            <a:r>
              <a:rPr lang="da-DK" sz="1400" dirty="0">
                <a:solidFill>
                  <a:srgbClr val="339933"/>
                </a:solidFill>
              </a:rPr>
              <a:t>varmeafgivelse.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Ingen blinkeffekt ( Flimmer ).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Fasekompenseret.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Kan dæmpes. ( Energibesparelse ).</a:t>
            </a:r>
          </a:p>
          <a:p>
            <a:r>
              <a:rPr lang="da-DK" sz="1400" dirty="0">
                <a:solidFill>
                  <a:srgbClr val="339933"/>
                </a:solidFill>
              </a:rPr>
              <a:t>+ Ingen blink ved udbrændt lysrør</a:t>
            </a:r>
            <a:r>
              <a:rPr lang="da-DK" sz="1400" dirty="0" smtClean="0">
                <a:solidFill>
                  <a:srgbClr val="339933"/>
                </a:solidFill>
              </a:rPr>
              <a:t>.</a:t>
            </a:r>
          </a:p>
          <a:p>
            <a:r>
              <a:rPr lang="da-DK" sz="1400" dirty="0" smtClean="0">
                <a:solidFill>
                  <a:srgbClr val="339933"/>
                </a:solidFill>
              </a:rPr>
              <a:t>+ Kan bruges til belysning hvor der er roterende maskiner.</a:t>
            </a:r>
            <a:endParaRPr lang="da-DK" sz="1400" dirty="0">
              <a:solidFill>
                <a:srgbClr val="339933"/>
              </a:solidFill>
            </a:endParaRPr>
          </a:p>
          <a:p>
            <a:endParaRPr lang="da-DK" sz="1400" dirty="0">
              <a:solidFill>
                <a:srgbClr val="339933"/>
              </a:solidFill>
            </a:endParaRPr>
          </a:p>
          <a:p>
            <a:r>
              <a:rPr lang="da-DK" sz="1400" dirty="0">
                <a:solidFill>
                  <a:srgbClr val="FF0000"/>
                </a:solidFill>
              </a:rPr>
              <a:t>- Sender 0,5 </a:t>
            </a:r>
            <a:r>
              <a:rPr lang="da-DK" sz="1400" dirty="0" err="1">
                <a:solidFill>
                  <a:srgbClr val="FF0000"/>
                </a:solidFill>
              </a:rPr>
              <a:t>ma</a:t>
            </a:r>
            <a:r>
              <a:rPr lang="da-DK" sz="1400" dirty="0">
                <a:solidFill>
                  <a:srgbClr val="FF0000"/>
                </a:solidFill>
              </a:rPr>
              <a:t> strøm retur i </a:t>
            </a:r>
            <a:r>
              <a:rPr lang="da-DK" sz="1400" dirty="0" err="1">
                <a:solidFill>
                  <a:srgbClr val="FF0000"/>
                </a:solidFill>
              </a:rPr>
              <a:t>Pe</a:t>
            </a:r>
            <a:r>
              <a:rPr lang="da-DK" sz="1400" dirty="0">
                <a:solidFill>
                  <a:srgbClr val="FF0000"/>
                </a:solidFill>
              </a:rPr>
              <a:t> leder.</a:t>
            </a:r>
          </a:p>
          <a:p>
            <a:r>
              <a:rPr lang="da-DK" sz="1400" dirty="0">
                <a:solidFill>
                  <a:srgbClr val="FF0000"/>
                </a:solidFill>
              </a:rPr>
              <a:t>- Ved måling på HF spoler skal måleinstrumentet kunne måle TRMS / RMS.</a:t>
            </a:r>
          </a:p>
          <a:p>
            <a:r>
              <a:rPr lang="da-DK" sz="1400" dirty="0">
                <a:solidFill>
                  <a:srgbClr val="FF0000"/>
                </a:solidFill>
              </a:rPr>
              <a:t>- Ved trefaset belastning kan N strømmen blive meget stor.</a:t>
            </a:r>
          </a:p>
          <a:p>
            <a:pPr>
              <a:buFontTx/>
              <a:buChar char="-"/>
            </a:pPr>
            <a:r>
              <a:rPr lang="da-DK" sz="1400" dirty="0" smtClean="0">
                <a:solidFill>
                  <a:srgbClr val="FF0000"/>
                </a:solidFill>
              </a:rPr>
              <a:t> Udsender </a:t>
            </a:r>
            <a:r>
              <a:rPr lang="da-DK" sz="1400" dirty="0">
                <a:solidFill>
                  <a:srgbClr val="FF0000"/>
                </a:solidFill>
              </a:rPr>
              <a:t>HF støj hvis spole og rør ikke er afskærmet</a:t>
            </a:r>
            <a:r>
              <a:rPr lang="da-DK" sz="1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da-DK" sz="1400" dirty="0" smtClean="0">
                <a:solidFill>
                  <a:srgbClr val="FF0000"/>
                </a:solidFill>
              </a:rPr>
              <a:t>- Der kan ikke anvendes HFI relæ ( Kan ikke klare pulserende DC strøm ).</a:t>
            </a:r>
            <a:endParaRPr lang="da-DK" sz="14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11692"/>
              </p:ext>
            </p:extLst>
          </p:nvPr>
        </p:nvGraphicFramePr>
        <p:xfrm>
          <a:off x="3949450" y="3278688"/>
          <a:ext cx="2016125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Visio" r:id="rId4" imgW="2820390" imgH="2060961" progId="Visio.Drawing.11">
                  <p:embed/>
                </p:oleObj>
              </mc:Choice>
              <mc:Fallback>
                <p:oleObj name="Visio" r:id="rId4" imgW="2820390" imgH="2060961" progId="Visio.Drawing.11">
                  <p:embed/>
                  <p:pic>
                    <p:nvPicPr>
                      <p:cNvPr id="286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450" y="3278688"/>
                        <a:ext cx="2016125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2002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>
            <a:spLocks noChangeArrowheads="1"/>
          </p:cNvSpPr>
          <p:nvPr/>
        </p:nvSpPr>
        <p:spPr bwMode="auto">
          <a:xfrm>
            <a:off x="5331614" y="-96316"/>
            <a:ext cx="262355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a-DK" sz="4400" dirty="0"/>
              <a:t>Lysrør HF</a:t>
            </a:r>
          </a:p>
        </p:txBody>
      </p:sp>
      <p:grpSp>
        <p:nvGrpSpPr>
          <p:cNvPr id="5" name="Group 6"/>
          <p:cNvGrpSpPr>
            <a:grpSpLocks noChangeAspect="1"/>
          </p:cNvGrpSpPr>
          <p:nvPr/>
        </p:nvGrpSpPr>
        <p:grpSpPr bwMode="auto">
          <a:xfrm>
            <a:off x="2575424" y="1098234"/>
            <a:ext cx="8135938" cy="3649662"/>
            <a:chOff x="431" y="1274"/>
            <a:chExt cx="4661" cy="2091"/>
          </a:xfrm>
        </p:grpSpPr>
        <p:sp>
          <p:nvSpPr>
            <p:cNvPr id="6" name="AutoShape 5"/>
            <p:cNvSpPr>
              <a:spLocks noChangeAspect="1" noChangeArrowheads="1" noTextEdit="1"/>
            </p:cNvSpPr>
            <p:nvPr/>
          </p:nvSpPr>
          <p:spPr bwMode="auto">
            <a:xfrm>
              <a:off x="431" y="1274"/>
              <a:ext cx="4661" cy="20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453" y="2055"/>
              <a:ext cx="819" cy="5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53" y="2055"/>
              <a:ext cx="819" cy="547"/>
            </a:xfrm>
            <a:prstGeom prst="rect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554" y="2265"/>
              <a:ext cx="557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HF Amatur </a:t>
              </a:r>
              <a:endParaRPr lang="da-DK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140" y="2265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:</a:t>
              </a:r>
              <a:endParaRPr lang="da-DK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819" y="2055"/>
              <a:ext cx="820" cy="5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819" y="2055"/>
              <a:ext cx="820" cy="547"/>
            </a:xfrm>
            <a:prstGeom prst="rect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913" y="2265"/>
              <a:ext cx="558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HF Amatur </a:t>
              </a:r>
              <a:endParaRPr lang="da-DK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2506" y="2265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:</a:t>
              </a:r>
              <a:endParaRPr lang="da-DK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185" y="2055"/>
              <a:ext cx="820" cy="5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185" y="2055"/>
              <a:ext cx="820" cy="547"/>
            </a:xfrm>
            <a:prstGeom prst="rect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280" y="2265"/>
              <a:ext cx="558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HF Amatur </a:t>
              </a:r>
              <a:endParaRPr lang="da-DK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873" y="2265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:</a:t>
              </a:r>
              <a:endParaRPr lang="da-DK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726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890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1054" y="1742"/>
              <a:ext cx="0" cy="313"/>
            </a:xfrm>
            <a:prstGeom prst="line">
              <a:avLst/>
            </a:prstGeom>
            <a:noFill/>
            <a:ln w="33338" cap="rnd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009" y="1618"/>
              <a:ext cx="90" cy="135"/>
            </a:xfrm>
            <a:custGeom>
              <a:avLst/>
              <a:gdLst>
                <a:gd name="T0" fmla="*/ 0 w 90"/>
                <a:gd name="T1" fmla="*/ 135 h 135"/>
                <a:gd name="T2" fmla="*/ 45 w 90"/>
                <a:gd name="T3" fmla="*/ 0 h 135"/>
                <a:gd name="T4" fmla="*/ 90 w 90"/>
                <a:gd name="T5" fmla="*/ 135 h 135"/>
                <a:gd name="T6" fmla="*/ 0 w 90"/>
                <a:gd name="T7" fmla="*/ 135 h 1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135"/>
                <a:gd name="T14" fmla="*/ 90 w 90"/>
                <a:gd name="T15" fmla="*/ 135 h 1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135">
                  <a:moveTo>
                    <a:pt x="0" y="135"/>
                  </a:moveTo>
                  <a:lnTo>
                    <a:pt x="45" y="0"/>
                  </a:lnTo>
                  <a:lnTo>
                    <a:pt x="9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2092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2256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2420" y="1742"/>
              <a:ext cx="0" cy="313"/>
            </a:xfrm>
            <a:prstGeom prst="line">
              <a:avLst/>
            </a:prstGeom>
            <a:noFill/>
            <a:ln w="33338" cap="rnd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2375" y="1618"/>
              <a:ext cx="90" cy="135"/>
            </a:xfrm>
            <a:custGeom>
              <a:avLst/>
              <a:gdLst>
                <a:gd name="T0" fmla="*/ 0 w 90"/>
                <a:gd name="T1" fmla="*/ 135 h 135"/>
                <a:gd name="T2" fmla="*/ 45 w 90"/>
                <a:gd name="T3" fmla="*/ 0 h 135"/>
                <a:gd name="T4" fmla="*/ 90 w 90"/>
                <a:gd name="T5" fmla="*/ 135 h 135"/>
                <a:gd name="T6" fmla="*/ 0 w 90"/>
                <a:gd name="T7" fmla="*/ 135 h 1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135"/>
                <a:gd name="T14" fmla="*/ 90 w 90"/>
                <a:gd name="T15" fmla="*/ 135 h 1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135">
                  <a:moveTo>
                    <a:pt x="0" y="135"/>
                  </a:moveTo>
                  <a:lnTo>
                    <a:pt x="45" y="0"/>
                  </a:lnTo>
                  <a:lnTo>
                    <a:pt x="9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3458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3622" y="1618"/>
              <a:ext cx="0" cy="437"/>
            </a:xfrm>
            <a:prstGeom prst="line">
              <a:avLst/>
            </a:prstGeom>
            <a:noFill/>
            <a:ln w="33338" cap="rnd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3786" y="1742"/>
              <a:ext cx="0" cy="313"/>
            </a:xfrm>
            <a:prstGeom prst="line">
              <a:avLst/>
            </a:prstGeom>
            <a:noFill/>
            <a:ln w="33338" cap="rnd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3741" y="1618"/>
              <a:ext cx="91" cy="135"/>
            </a:xfrm>
            <a:custGeom>
              <a:avLst/>
              <a:gdLst>
                <a:gd name="T0" fmla="*/ 0 w 91"/>
                <a:gd name="T1" fmla="*/ 135 h 135"/>
                <a:gd name="T2" fmla="*/ 45 w 91"/>
                <a:gd name="T3" fmla="*/ 0 h 135"/>
                <a:gd name="T4" fmla="*/ 91 w 91"/>
                <a:gd name="T5" fmla="*/ 135 h 135"/>
                <a:gd name="T6" fmla="*/ 0 w 91"/>
                <a:gd name="T7" fmla="*/ 135 h 1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135"/>
                <a:gd name="T14" fmla="*/ 91 w 91"/>
                <a:gd name="T15" fmla="*/ 135 h 1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135">
                  <a:moveTo>
                    <a:pt x="0" y="135"/>
                  </a:moveTo>
                  <a:lnTo>
                    <a:pt x="45" y="0"/>
                  </a:lnTo>
                  <a:lnTo>
                    <a:pt x="91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62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L</a:t>
              </a:r>
              <a:endParaRPr lang="da-DK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727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1</a:t>
              </a:r>
              <a:endParaRPr lang="da-DK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2029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L</a:t>
              </a:r>
              <a:endParaRPr lang="da-DK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2094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2</a:t>
              </a:r>
              <a:endParaRPr lang="da-DK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3396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L</a:t>
              </a:r>
              <a:endParaRPr lang="da-DK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3461" y="146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3</a:t>
              </a:r>
              <a:endParaRPr lang="da-DK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1054" y="1782"/>
              <a:ext cx="0" cy="114"/>
            </a:xfrm>
            <a:prstGeom prst="line">
              <a:avLst/>
            </a:prstGeom>
            <a:noFill/>
            <a:ln w="33338" cap="rnd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2420" y="1836"/>
              <a:ext cx="0" cy="114"/>
            </a:xfrm>
            <a:prstGeom prst="line">
              <a:avLst/>
            </a:prstGeom>
            <a:noFill/>
            <a:ln w="33338" cap="rnd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39" name="Line 39"/>
            <p:cNvSpPr>
              <a:spLocks noChangeShapeType="1"/>
            </p:cNvSpPr>
            <p:nvPr/>
          </p:nvSpPr>
          <p:spPr bwMode="auto">
            <a:xfrm>
              <a:off x="3786" y="1836"/>
              <a:ext cx="0" cy="114"/>
            </a:xfrm>
            <a:prstGeom prst="line">
              <a:avLst/>
            </a:prstGeom>
            <a:noFill/>
            <a:ln w="33338" cap="rnd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1125" y="1636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0</a:t>
              </a:r>
              <a:endParaRPr lang="da-DK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1190" y="1636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,</a:t>
              </a:r>
              <a:endParaRPr lang="da-DK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1226" y="1636"/>
              <a:ext cx="9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5 </a:t>
              </a:r>
              <a:endParaRPr lang="da-DK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1320" y="1636"/>
              <a:ext cx="15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ma</a:t>
              </a:r>
              <a:endParaRPr lang="da-DK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1494" y="1636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.</a:t>
              </a:r>
              <a:endParaRPr lang="da-DK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492" y="1636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0</a:t>
              </a:r>
              <a:endParaRPr lang="da-DK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557" y="1636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,</a:t>
              </a:r>
              <a:endParaRPr lang="da-DK"/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2593" y="1636"/>
              <a:ext cx="9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5 </a:t>
              </a:r>
              <a:endParaRPr lang="da-DK"/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2687" y="1636"/>
              <a:ext cx="152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ma</a:t>
              </a:r>
              <a:endParaRPr lang="da-DK"/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2861" y="1636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.</a:t>
              </a:r>
              <a:endParaRPr lang="da-DK"/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3858" y="1607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0</a:t>
              </a:r>
              <a:endParaRPr lang="da-DK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923" y="1607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,</a:t>
              </a:r>
              <a:endParaRPr lang="da-DK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3960" y="1607"/>
              <a:ext cx="9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5 </a:t>
              </a:r>
              <a:endParaRPr lang="da-DK"/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4054" y="1607"/>
              <a:ext cx="152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ma</a:t>
              </a:r>
              <a:endParaRPr lang="da-DK"/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4227" y="1607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 dirty="0">
                  <a:solidFill>
                    <a:srgbClr val="000000"/>
                  </a:solidFill>
                </a:rPr>
                <a:t>.</a:t>
              </a:r>
              <a:endParaRPr lang="da-DK" dirty="0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4470" y="2766"/>
              <a:ext cx="601" cy="4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4470" y="2766"/>
              <a:ext cx="601" cy="492"/>
            </a:xfrm>
            <a:prstGeom prst="rect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4516" y="2945"/>
              <a:ext cx="456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Luxmeter</a:t>
              </a:r>
              <a:endParaRPr lang="da-DK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4994" y="2945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.</a:t>
              </a:r>
              <a:endParaRPr lang="da-DK"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726" y="2602"/>
              <a:ext cx="3744" cy="546"/>
            </a:xfrm>
            <a:custGeom>
              <a:avLst/>
              <a:gdLst>
                <a:gd name="T0" fmla="*/ 0 w 3744"/>
                <a:gd name="T1" fmla="*/ 0 h 546"/>
                <a:gd name="T2" fmla="*/ 0 w 3744"/>
                <a:gd name="T3" fmla="*/ 546 h 546"/>
                <a:gd name="T4" fmla="*/ 3744 w 3744"/>
                <a:gd name="T5" fmla="*/ 546 h 546"/>
                <a:gd name="T6" fmla="*/ 0 60000 65536"/>
                <a:gd name="T7" fmla="*/ 0 60000 65536"/>
                <a:gd name="T8" fmla="*/ 0 60000 65536"/>
                <a:gd name="T9" fmla="*/ 0 w 3744"/>
                <a:gd name="T10" fmla="*/ 0 h 546"/>
                <a:gd name="T11" fmla="*/ 3744 w 3744"/>
                <a:gd name="T12" fmla="*/ 546 h 5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44" h="546">
                  <a:moveTo>
                    <a:pt x="0" y="0"/>
                  </a:moveTo>
                  <a:lnTo>
                    <a:pt x="0" y="546"/>
                  </a:lnTo>
                  <a:lnTo>
                    <a:pt x="3744" y="546"/>
                  </a:lnTo>
                </a:path>
              </a:pathLst>
            </a:custGeom>
            <a:noFill/>
            <a:ln w="33338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 flipV="1">
              <a:off x="2092" y="2679"/>
              <a:ext cx="0" cy="32"/>
            </a:xfrm>
            <a:prstGeom prst="line">
              <a:avLst/>
            </a:prstGeom>
            <a:noFill/>
            <a:ln w="333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>
              <a:off x="2092" y="2602"/>
              <a:ext cx="0" cy="546"/>
            </a:xfrm>
            <a:prstGeom prst="line">
              <a:avLst/>
            </a:prstGeom>
            <a:noFill/>
            <a:ln w="33338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>
              <a:off x="3458" y="2602"/>
              <a:ext cx="0" cy="546"/>
            </a:xfrm>
            <a:prstGeom prst="line">
              <a:avLst/>
            </a:prstGeom>
            <a:noFill/>
            <a:ln w="33338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3" name="Freeform 63"/>
            <p:cNvSpPr>
              <a:spLocks/>
            </p:cNvSpPr>
            <p:nvPr/>
          </p:nvSpPr>
          <p:spPr bwMode="auto">
            <a:xfrm>
              <a:off x="999" y="2602"/>
              <a:ext cx="3471" cy="273"/>
            </a:xfrm>
            <a:custGeom>
              <a:avLst/>
              <a:gdLst>
                <a:gd name="T0" fmla="*/ 0 w 3471"/>
                <a:gd name="T1" fmla="*/ 0 h 273"/>
                <a:gd name="T2" fmla="*/ 0 w 3471"/>
                <a:gd name="T3" fmla="*/ 273 h 273"/>
                <a:gd name="T4" fmla="*/ 3471 w 3471"/>
                <a:gd name="T5" fmla="*/ 273 h 273"/>
                <a:gd name="T6" fmla="*/ 0 60000 65536"/>
                <a:gd name="T7" fmla="*/ 0 60000 65536"/>
                <a:gd name="T8" fmla="*/ 0 60000 65536"/>
                <a:gd name="T9" fmla="*/ 0 w 3471"/>
                <a:gd name="T10" fmla="*/ 0 h 273"/>
                <a:gd name="T11" fmla="*/ 3471 w 3471"/>
                <a:gd name="T12" fmla="*/ 273 h 2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71" h="273">
                  <a:moveTo>
                    <a:pt x="0" y="0"/>
                  </a:moveTo>
                  <a:lnTo>
                    <a:pt x="0" y="273"/>
                  </a:lnTo>
                  <a:lnTo>
                    <a:pt x="3471" y="273"/>
                  </a:lnTo>
                </a:path>
              </a:pathLst>
            </a:custGeom>
            <a:noFill/>
            <a:ln w="33338" cap="rnd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4" name="Line 64"/>
            <p:cNvSpPr>
              <a:spLocks noChangeShapeType="1"/>
            </p:cNvSpPr>
            <p:nvPr/>
          </p:nvSpPr>
          <p:spPr bwMode="auto">
            <a:xfrm>
              <a:off x="2366" y="2602"/>
              <a:ext cx="0" cy="273"/>
            </a:xfrm>
            <a:prstGeom prst="line">
              <a:avLst/>
            </a:prstGeom>
            <a:noFill/>
            <a:ln w="33338" cap="rnd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5" name="Line 65"/>
            <p:cNvSpPr>
              <a:spLocks noChangeShapeType="1"/>
            </p:cNvSpPr>
            <p:nvPr/>
          </p:nvSpPr>
          <p:spPr bwMode="auto">
            <a:xfrm>
              <a:off x="3732" y="2602"/>
              <a:ext cx="0" cy="273"/>
            </a:xfrm>
            <a:prstGeom prst="line">
              <a:avLst/>
            </a:prstGeom>
            <a:noFill/>
            <a:ln w="33338" cap="rnd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1118" y="3219"/>
              <a:ext cx="9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 dirty="0">
                  <a:solidFill>
                    <a:srgbClr val="000000"/>
                  </a:solidFill>
                </a:rPr>
                <a:t>1 </a:t>
              </a:r>
              <a:endParaRPr lang="da-DK" dirty="0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1212" y="3219"/>
              <a:ext cx="61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–</a:t>
              </a:r>
              <a:endParaRPr lang="da-DK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1306" y="3219"/>
              <a:ext cx="152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 dirty="0">
                  <a:solidFill>
                    <a:srgbClr val="000000"/>
                  </a:solidFill>
                </a:rPr>
                <a:t>10 </a:t>
              </a:r>
              <a:endParaRPr lang="da-DK" dirty="0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1465" y="3219"/>
              <a:ext cx="237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 dirty="0">
                  <a:solidFill>
                    <a:srgbClr val="000000"/>
                  </a:solidFill>
                </a:rPr>
                <a:t>V </a:t>
              </a:r>
              <a:r>
                <a:rPr lang="da-DK" sz="1500" dirty="0" err="1">
                  <a:solidFill>
                    <a:srgbClr val="000000"/>
                  </a:solidFill>
                </a:rPr>
                <a:t>Dc</a:t>
              </a:r>
              <a:endParaRPr lang="da-DK" dirty="0"/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1718" y="3219"/>
              <a:ext cx="6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. </a:t>
              </a:r>
              <a:endParaRPr lang="da-DK"/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1783" y="3219"/>
              <a:ext cx="1732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 dirty="0">
                  <a:solidFill>
                    <a:srgbClr val="000000"/>
                  </a:solidFill>
                </a:rPr>
                <a:t>Spændingen kommer fra HF spolen</a:t>
              </a:r>
              <a:endParaRPr lang="da-DK" dirty="0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1183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2391" y="1303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 </a:t>
              </a:r>
              <a:endParaRPr lang="da-DK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2448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2513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2550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2644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2817" y="1303"/>
              <a:ext cx="30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a-DK" sz="1500">
                  <a:solidFill>
                    <a:srgbClr val="000000"/>
                  </a:solidFill>
                </a:rPr>
                <a:t> </a:t>
              </a:r>
              <a:endParaRPr lang="da-DK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2882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3815" y="1303"/>
              <a:ext cx="1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da-DK"/>
            </a:p>
          </p:txBody>
        </p:sp>
      </p:grpSp>
      <p:sp>
        <p:nvSpPr>
          <p:cNvPr id="81" name="Tekstboks 79"/>
          <p:cNvSpPr txBox="1"/>
          <p:nvPr/>
        </p:nvSpPr>
        <p:spPr>
          <a:xfrm>
            <a:off x="3177934" y="517250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Flere armaturer kan sættes på den samme luxmeter, armaturerne behøver ikke at være monteret på den samme fase.</a:t>
            </a:r>
          </a:p>
          <a:p>
            <a:endParaRPr lang="da-DK" dirty="0" smtClean="0"/>
          </a:p>
          <a:p>
            <a:r>
              <a:rPr lang="da-DK" dirty="0" smtClean="0"/>
              <a:t>Læg strømmen på 0,5 ma er pulsende </a:t>
            </a:r>
            <a:r>
              <a:rPr lang="da-DK" dirty="0" err="1" smtClean="0"/>
              <a:t>Dc</a:t>
            </a:r>
            <a:r>
              <a:rPr lang="da-DK" dirty="0" smtClean="0"/>
              <a:t> strøm.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18997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378866" y="0"/>
            <a:ext cx="8229600" cy="673768"/>
          </a:xfrm>
        </p:spPr>
        <p:txBody>
          <a:bodyPr/>
          <a:lstStyle/>
          <a:p>
            <a:pPr eaLnBrk="1" hangingPunct="1"/>
            <a:r>
              <a:rPr lang="da-DK" sz="3200" dirty="0" smtClean="0"/>
              <a:t>Farvekoder lysstofrør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466511" y="1500464"/>
            <a:ext cx="17636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Varmt lys.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36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 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36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80 – 89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2000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0859" y="1500464"/>
            <a:ext cx="208823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Normalt lys.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36 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36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80 – 89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3000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959752" y="1500464"/>
            <a:ext cx="22322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Koldt lys.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36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 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36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80 – 89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24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4000</a:t>
            </a: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466511" y="4346362"/>
            <a:ext cx="19442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 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30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80 – 89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2000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004000" y="4346361"/>
            <a:ext cx="16561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18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90 – 99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3000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580848" y="4346361"/>
            <a:ext cx="13789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/ 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27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36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60 – 69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da-DK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 = 2700</a:t>
            </a:r>
            <a:endParaRPr kumimoji="0" 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kstboks 15"/>
          <p:cNvSpPr txBox="1"/>
          <p:nvPr/>
        </p:nvSpPr>
        <p:spPr>
          <a:xfrm>
            <a:off x="5466511" y="375992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Andre eksempler på kodning af lyskilder :</a:t>
            </a:r>
            <a:endParaRPr lang="da-DK" dirty="0"/>
          </a:p>
        </p:txBody>
      </p:sp>
      <p:pic>
        <p:nvPicPr>
          <p:cNvPr id="1026" name="Picture 2" descr="https://d1kzq7drnx4xfx.cloudfront.net/media/catalog/product/cache/all/small_image/475x399/9df78eab33525d08d6e5fb8d27136e95/o/s/73fb18ddc6aaeb06df58b1f7fc9ff7a5/osram-fh-28w-830-he-115cm_4050300591483-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435" y="2582777"/>
            <a:ext cx="3320015" cy="278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53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607466" y="0"/>
            <a:ext cx="7772400" cy="75397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dirty="0" smtClean="0"/>
              <a:t>Start og drift af lysstofrør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5529" y="1627856"/>
            <a:ext cx="8034337" cy="310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boks 3"/>
          <p:cNvSpPr txBox="1">
            <a:spLocks noChangeArrowheads="1"/>
          </p:cNvSpPr>
          <p:nvPr/>
        </p:nvSpPr>
        <p:spPr bwMode="auto">
          <a:xfrm>
            <a:off x="2418554" y="4739356"/>
            <a:ext cx="6407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 smtClean="0">
                <a:latin typeface="Calibri" pitchFamily="34" charset="0"/>
              </a:rPr>
              <a:t>Armaturet </a:t>
            </a:r>
            <a:r>
              <a:rPr lang="da-DK" dirty="0">
                <a:latin typeface="Calibri" pitchFamily="34" charset="0"/>
              </a:rPr>
              <a:t>før der tændes for spændingen.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5741" y="1065881"/>
            <a:ext cx="4318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3954" y="1943768"/>
            <a:ext cx="14192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600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526255" y="0"/>
            <a:ext cx="7772400" cy="70585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dirty="0" smtClean="0"/>
              <a:t>Start og drift af lysstofrør :</a:t>
            </a:r>
          </a:p>
        </p:txBody>
      </p:sp>
      <p:grpSp>
        <p:nvGrpSpPr>
          <p:cNvPr id="9" name="Gruppe 8"/>
          <p:cNvGrpSpPr/>
          <p:nvPr/>
        </p:nvGrpSpPr>
        <p:grpSpPr>
          <a:xfrm>
            <a:off x="2526255" y="1124703"/>
            <a:ext cx="7256462" cy="3865562"/>
            <a:chOff x="2526255" y="1124703"/>
            <a:chExt cx="7256462" cy="3865562"/>
          </a:xfrm>
        </p:grpSpPr>
        <p:sp>
          <p:nvSpPr>
            <p:cNvPr id="5" name="Tekstboks 2"/>
            <p:cNvSpPr txBox="1">
              <a:spLocks noChangeArrowheads="1"/>
            </p:cNvSpPr>
            <p:nvPr/>
          </p:nvSpPr>
          <p:spPr bwMode="auto">
            <a:xfrm>
              <a:off x="2607217" y="4623553"/>
              <a:ext cx="540067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dirty="0">
                  <a:latin typeface="Calibri" pitchFamily="34" charset="0"/>
                </a:rPr>
                <a:t>Der tændes for spændingen.</a:t>
              </a:r>
            </a:p>
          </p:txBody>
        </p:sp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26255" y="1789865"/>
              <a:ext cx="7256462" cy="2808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647655" y="1124703"/>
              <a:ext cx="473075" cy="947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50217" y="1926390"/>
              <a:ext cx="1419225" cy="1304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15828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526255" y="0"/>
            <a:ext cx="7772400" cy="70585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dirty="0" smtClean="0"/>
              <a:t>Start og drift af lysstofrør 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3855" y="1693696"/>
            <a:ext cx="792480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kstboks 2"/>
          <p:cNvSpPr txBox="1">
            <a:spLocks noChangeArrowheads="1"/>
          </p:cNvSpPr>
          <p:nvPr/>
        </p:nvSpPr>
        <p:spPr bwMode="auto">
          <a:xfrm>
            <a:off x="2343693" y="4890921"/>
            <a:ext cx="7777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>
                <a:latin typeface="Calibri" pitchFamily="34" charset="0"/>
              </a:rPr>
              <a:t>Elektroderne i lysstofrøret varmes op og der frigøres elektroner.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8493" y="1074571"/>
            <a:ext cx="46831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3718" y="2011196"/>
            <a:ext cx="14192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980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526255" y="0"/>
            <a:ext cx="7772400" cy="70585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dirty="0" smtClean="0"/>
              <a:t>Start og drift af lysstofrør :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6255" y="1921294"/>
            <a:ext cx="7378700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kstboks 2"/>
          <p:cNvSpPr txBox="1">
            <a:spLocks noChangeArrowheads="1"/>
          </p:cNvSpPr>
          <p:nvPr/>
        </p:nvSpPr>
        <p:spPr bwMode="auto">
          <a:xfrm>
            <a:off x="2526255" y="4740694"/>
            <a:ext cx="7378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>
                <a:latin typeface="Calibri" pitchFamily="34" charset="0"/>
              </a:rPr>
              <a:t>Glimtænderen åbner og der induceres en spænding som tvinger elektronerne til at bevæge sig ned til den anden ende af røret.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19092" y="1211681"/>
            <a:ext cx="5143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21655" y="2148306"/>
            <a:ext cx="14192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923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2526255" y="0"/>
            <a:ext cx="7772400" cy="70585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dirty="0" smtClean="0"/>
              <a:t>Start og drift af lysstofrør :</a:t>
            </a:r>
          </a:p>
        </p:txBody>
      </p:sp>
      <p:sp>
        <p:nvSpPr>
          <p:cNvPr id="10" name="Tekstboks 2"/>
          <p:cNvSpPr txBox="1">
            <a:spLocks noChangeArrowheads="1"/>
          </p:cNvSpPr>
          <p:nvPr/>
        </p:nvSpPr>
        <p:spPr bwMode="auto">
          <a:xfrm>
            <a:off x="2526255" y="4764088"/>
            <a:ext cx="55435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>
                <a:latin typeface="Calibri" pitchFamily="34" charset="0"/>
              </a:rPr>
              <a:t>Lysstofrøret lyser.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2605" y="1882775"/>
            <a:ext cx="74422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1468" y="1317625"/>
            <a:ext cx="4318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72455" y="2166938"/>
            <a:ext cx="14192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3294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5413" y="1874504"/>
            <a:ext cx="4760913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2142" y="2122947"/>
            <a:ext cx="3513137" cy="299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935413" y="0"/>
            <a:ext cx="9219866" cy="834189"/>
          </a:xfrm>
        </p:spPr>
        <p:txBody>
          <a:bodyPr>
            <a:normAutofit/>
          </a:bodyPr>
          <a:lstStyle/>
          <a:p>
            <a:pPr eaLnBrk="1" hangingPunct="1"/>
            <a:r>
              <a:rPr lang="da-DK" dirty="0" smtClean="0"/>
              <a:t>Lysrørskoblinger : L</a:t>
            </a:r>
          </a:p>
        </p:txBody>
      </p:sp>
      <p:sp>
        <p:nvSpPr>
          <p:cNvPr id="7" name="Tekstboks 2"/>
          <p:cNvSpPr txBox="1">
            <a:spLocks noChangeArrowheads="1"/>
          </p:cNvSpPr>
          <p:nvPr/>
        </p:nvSpPr>
        <p:spPr bwMode="auto">
          <a:xfrm>
            <a:off x="3095876" y="5628858"/>
            <a:ext cx="72009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>
                <a:latin typeface="Times New Roman" pitchFamily="18" charset="0"/>
                <a:cs typeface="Times New Roman" pitchFamily="18" charset="0"/>
              </a:rPr>
              <a:t>Må kun bruges privat og hvor der ikke er roterende maskiner.</a:t>
            </a:r>
          </a:p>
          <a:p>
            <a:r>
              <a:rPr lang="da-DK" dirty="0">
                <a:latin typeface="Times New Roman" pitchFamily="18" charset="0"/>
                <a:cs typeface="Times New Roman" pitchFamily="18" charset="0"/>
              </a:rPr>
              <a:t>Bruger ca. 20 % </a:t>
            </a:r>
            <a:r>
              <a:rPr lang="da-DK" dirty="0" smtClean="0">
                <a:latin typeface="Times New Roman" pitchFamily="18" charset="0"/>
                <a:cs typeface="Times New Roman" pitchFamily="18" charset="0"/>
              </a:rPr>
              <a:t>mere 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energi en HF kobling.</a:t>
            </a:r>
          </a:p>
        </p:txBody>
      </p:sp>
    </p:spTree>
    <p:extLst>
      <p:ext uri="{BB962C8B-B14F-4D97-AF65-F5344CB8AC3E}">
        <p14:creationId xmlns:p14="http://schemas.microsoft.com/office/powerpoint/2010/main" val="259187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526632" y="0"/>
            <a:ext cx="8229600" cy="67376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dirty="0" smtClean="0"/>
              <a:t>Lysrørskoblinger : F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6632" y="1019509"/>
            <a:ext cx="5005388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2845" y="1338597"/>
            <a:ext cx="3259137" cy="277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boks 2"/>
          <p:cNvSpPr txBox="1">
            <a:spLocks noChangeArrowheads="1"/>
          </p:cNvSpPr>
          <p:nvPr/>
        </p:nvSpPr>
        <p:spPr bwMode="auto">
          <a:xfrm>
            <a:off x="2202782" y="5172409"/>
            <a:ext cx="91440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dirty="0">
                <a:latin typeface="Times New Roman" pitchFamily="18" charset="0"/>
                <a:cs typeface="Times New Roman" pitchFamily="18" charset="0"/>
              </a:rPr>
              <a:t>Må bruges i erhverv </a:t>
            </a:r>
            <a:r>
              <a:rPr lang="da-DK" dirty="0" smtClean="0">
                <a:latin typeface="Times New Roman" pitchFamily="18" charset="0"/>
                <a:cs typeface="Times New Roman" pitchFamily="18" charset="0"/>
              </a:rPr>
              <a:t>pga. 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fasekompenseringen og hvor der ikke er roterende maskiner.</a:t>
            </a:r>
          </a:p>
          <a:p>
            <a:r>
              <a:rPr lang="da-DK" dirty="0">
                <a:latin typeface="Times New Roman" pitchFamily="18" charset="0"/>
                <a:cs typeface="Times New Roman" pitchFamily="18" charset="0"/>
              </a:rPr>
              <a:t>Bruger Ca. 20 % </a:t>
            </a:r>
            <a:r>
              <a:rPr lang="da-DK" dirty="0" smtClean="0">
                <a:latin typeface="Times New Roman" pitchFamily="18" charset="0"/>
                <a:cs typeface="Times New Roman" pitchFamily="18" charset="0"/>
              </a:rPr>
              <a:t>mere </a:t>
            </a:r>
            <a:r>
              <a:rPr lang="da-DK" dirty="0">
                <a:latin typeface="Times New Roman" pitchFamily="18" charset="0"/>
                <a:cs typeface="Times New Roman" pitchFamily="18" charset="0"/>
              </a:rPr>
              <a:t>energi end HF kobling.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53751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ks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TM03457496[[fn=Parallakse]]</Template>
  <TotalTime>92</TotalTime>
  <Words>464</Words>
  <Application>Microsoft Office PowerPoint</Application>
  <PresentationFormat>Widescreen</PresentationFormat>
  <Paragraphs>106</Paragraphs>
  <Slides>12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Corbel</vt:lpstr>
      <vt:lpstr>Times New Roman</vt:lpstr>
      <vt:lpstr>Parallakse</vt:lpstr>
      <vt:lpstr>Visio</vt:lpstr>
      <vt:lpstr>Lysstofrør og fasekompensering</vt:lpstr>
      <vt:lpstr>Farvekoder lysstofrør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Lysrørskoblinger : L</vt:lpstr>
      <vt:lpstr>Lysrørskoblinger : F</vt:lpstr>
      <vt:lpstr>Lysrørskoblinger : LC</vt:lpstr>
      <vt:lpstr>Lysrør HF</vt:lpstr>
      <vt:lpstr>PowerPoint-præsentation</vt:lpstr>
    </vt:vector>
  </TitlesOfParts>
  <Company>RTS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Lysstofrør og fasekompensering</dc:title>
  <dc:creator>Daniel Olskær Petersen</dc:creator>
  <cp:lastModifiedBy>Daniel Olskær Petersen</cp:lastModifiedBy>
  <cp:revision>6</cp:revision>
  <dcterms:created xsi:type="dcterms:W3CDTF">2017-02-07T19:02:14Z</dcterms:created>
  <dcterms:modified xsi:type="dcterms:W3CDTF">2017-05-09T08:14:40Z</dcterms:modified>
</cp:coreProperties>
</file>