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6"/>
  </p:notesMasterIdLst>
  <p:sldIdLst>
    <p:sldId id="256" r:id="rId2"/>
    <p:sldId id="414" r:id="rId3"/>
    <p:sldId id="412" r:id="rId4"/>
    <p:sldId id="413" r:id="rId5"/>
    <p:sldId id="408" r:id="rId6"/>
    <p:sldId id="1035" r:id="rId7"/>
    <p:sldId id="416" r:id="rId8"/>
    <p:sldId id="417" r:id="rId9"/>
    <p:sldId id="418" r:id="rId10"/>
    <p:sldId id="423" r:id="rId11"/>
    <p:sldId id="424" r:id="rId12"/>
    <p:sldId id="425" r:id="rId13"/>
    <p:sldId id="427" r:id="rId14"/>
    <p:sldId id="428" r:id="rId15"/>
    <p:sldId id="429" r:id="rId16"/>
    <p:sldId id="431" r:id="rId17"/>
    <p:sldId id="426" r:id="rId18"/>
    <p:sldId id="433" r:id="rId19"/>
    <p:sldId id="434" r:id="rId20"/>
    <p:sldId id="438" r:id="rId21"/>
    <p:sldId id="1024" r:id="rId22"/>
    <p:sldId id="1034" r:id="rId23"/>
    <p:sldId id="257" r:id="rId24"/>
    <p:sldId id="454" r:id="rId25"/>
    <p:sldId id="455" r:id="rId26"/>
    <p:sldId id="1025" r:id="rId27"/>
    <p:sldId id="258" r:id="rId28"/>
    <p:sldId id="458" r:id="rId29"/>
    <p:sldId id="1026" r:id="rId30"/>
    <p:sldId id="259" r:id="rId31"/>
    <p:sldId id="260" r:id="rId32"/>
    <p:sldId id="1027" r:id="rId33"/>
    <p:sldId id="1028" r:id="rId34"/>
    <p:sldId id="1029" r:id="rId35"/>
    <p:sldId id="1033" r:id="rId36"/>
    <p:sldId id="1030" r:id="rId37"/>
    <p:sldId id="499" r:id="rId38"/>
    <p:sldId id="1031" r:id="rId39"/>
    <p:sldId id="495" r:id="rId40"/>
    <p:sldId id="497" r:id="rId41"/>
    <p:sldId id="522" r:id="rId42"/>
    <p:sldId id="498" r:id="rId43"/>
    <p:sldId id="1036" r:id="rId44"/>
    <p:sldId id="103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20" d="100"/>
          <a:sy n="120" d="100"/>
        </p:scale>
        <p:origin x="12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95607-7D36-43B8-8521-8AFCCD91C818}" type="datetimeFigureOut">
              <a:rPr lang="da-DK" smtClean="0"/>
              <a:t>04-05-2021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3F936-F727-4175-B138-FCDA4375E26A}" type="slidenum">
              <a:rPr lang="da-DK" smtClean="0"/>
              <a:t>‹nr.›</a:t>
            </a:fld>
            <a:endParaRPr lang="da-DK"/>
          </a:p>
        </p:txBody>
      </p:sp>
    </p:spTree>
    <p:extLst>
      <p:ext uri="{BB962C8B-B14F-4D97-AF65-F5344CB8AC3E}">
        <p14:creationId xmlns:p14="http://schemas.microsoft.com/office/powerpoint/2010/main" val="35173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latin typeface="Verdana" panose="020B0604030504040204" pitchFamily="34" charset="0"/>
                <a:ea typeface="Verdana" panose="020B0604030504040204" pitchFamily="34" charset="0"/>
                <a:cs typeface="Verdana" panose="020B0604030504040204" pitchFamily="34" charset="0"/>
              </a:rPr>
              <a:t>Eftersyn og afprøvning skal foretages af medarbejdere, der er </a:t>
            </a:r>
            <a:r>
              <a:rPr lang="da-DK" altLang="da-DK" i="1" dirty="0">
                <a:latin typeface="Verdana" panose="020B0604030504040204" pitchFamily="34" charset="0"/>
                <a:ea typeface="Verdana" panose="020B0604030504040204" pitchFamily="34" charset="0"/>
                <a:cs typeface="Verdana" panose="020B0604030504040204" pitchFamily="34" charset="0"/>
              </a:rPr>
              <a:t>sagkyndige</a:t>
            </a:r>
            <a:r>
              <a:rPr lang="da-DK" altLang="da-DK" dirty="0">
                <a:latin typeface="Verdana" panose="020B0604030504040204" pitchFamily="34" charset="0"/>
                <a:ea typeface="Verdana" panose="020B0604030504040204" pitchFamily="34" charset="0"/>
                <a:cs typeface="Verdana" panose="020B0604030504040204" pitchFamily="34" charset="0"/>
              </a:rPr>
              <a:t> og har </a:t>
            </a:r>
            <a:r>
              <a:rPr lang="da-DK" altLang="da-DK" i="1" dirty="0">
                <a:latin typeface="Verdana" panose="020B0604030504040204" pitchFamily="34" charset="0"/>
                <a:ea typeface="Verdana" panose="020B0604030504040204" pitchFamily="34" charset="0"/>
                <a:cs typeface="Verdana" panose="020B0604030504040204" pitchFamily="34" charset="0"/>
              </a:rPr>
              <a:t>kompetencer indenfor eftersyn og afprøvning</a:t>
            </a:r>
            <a:r>
              <a:rPr lang="da-DK" altLang="da-DK" dirty="0">
                <a:latin typeface="Verdana" panose="020B0604030504040204" pitchFamily="34" charset="0"/>
                <a:ea typeface="Verdana" panose="020B0604030504040204" pitchFamily="34" charset="0"/>
                <a:cs typeface="Verdana" panose="020B0604030504040204" pitchFamily="34" charset="0"/>
              </a:rPr>
              <a:t>.</a:t>
            </a:r>
          </a:p>
          <a:p>
            <a:endParaRPr lang="da-DK" dirty="0"/>
          </a:p>
        </p:txBody>
      </p:sp>
      <p:sp>
        <p:nvSpPr>
          <p:cNvPr id="4" name="Pladsholder til slidenummer 3"/>
          <p:cNvSpPr>
            <a:spLocks noGrp="1"/>
          </p:cNvSpPr>
          <p:nvPr>
            <p:ph type="sldNum" sz="quarter" idx="10"/>
          </p:nvPr>
        </p:nvSpPr>
        <p:spPr/>
        <p:txBody>
          <a:bodyPr/>
          <a:lstStyle/>
          <a:p>
            <a:fld id="{F71BC45C-E92B-4630-9755-C0DA9FE6C777}" type="slidenum">
              <a:rPr lang="da-DK" smtClean="0"/>
              <a:t>3</a:t>
            </a:fld>
            <a:endParaRPr lang="da-DK"/>
          </a:p>
        </p:txBody>
      </p:sp>
    </p:spTree>
    <p:extLst>
      <p:ext uri="{BB962C8B-B14F-4D97-AF65-F5344CB8AC3E}">
        <p14:creationId xmlns:p14="http://schemas.microsoft.com/office/powerpoint/2010/main" val="228594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latin typeface="Verdana" panose="020B0604030504040204" pitchFamily="34" charset="0"/>
                <a:ea typeface="Verdana" panose="020B0604030504040204" pitchFamily="34" charset="0"/>
                <a:cs typeface="Verdana" panose="020B0604030504040204" pitchFamily="34" charset="0"/>
              </a:rPr>
              <a:t>Eftersyn</a:t>
            </a:r>
            <a:r>
              <a:rPr lang="da-DK" dirty="0">
                <a:latin typeface="Verdana" panose="020B0604030504040204" pitchFamily="34" charset="0"/>
                <a:ea typeface="Verdana" panose="020B0604030504040204" pitchFamily="34" charset="0"/>
                <a:cs typeface="Verdana" panose="020B0604030504040204" pitchFamily="34" charset="0"/>
              </a:rPr>
              <a:t> </a:t>
            </a:r>
          </a:p>
          <a:p>
            <a:r>
              <a:rPr lang="da-DK" dirty="0">
                <a:latin typeface="Verdana" panose="020B0604030504040204" pitchFamily="34" charset="0"/>
                <a:ea typeface="Verdana" panose="020B0604030504040204" pitchFamily="34" charset="0"/>
                <a:cs typeface="Verdana" panose="020B0604030504040204" pitchFamily="34" charset="0"/>
              </a:rPr>
              <a:t>Undersøgelse af en elektrisk installation, for med alle sanser at fastslå, om valg og installation af elektrisk materiel er korrekt.  </a:t>
            </a:r>
          </a:p>
          <a:p>
            <a:endParaRPr lang="da-DK" dirty="0"/>
          </a:p>
          <a:p>
            <a:r>
              <a:rPr lang="da-DK" b="1" dirty="0">
                <a:latin typeface="Verdana" panose="020B0604030504040204" pitchFamily="34" charset="0"/>
                <a:ea typeface="Verdana" panose="020B0604030504040204" pitchFamily="34" charset="0"/>
                <a:cs typeface="Verdana" panose="020B0604030504040204" pitchFamily="34" charset="0"/>
              </a:rPr>
              <a:t>Afprøvning</a:t>
            </a:r>
          </a:p>
          <a:p>
            <a:r>
              <a:rPr lang="da-DK" dirty="0">
                <a:latin typeface="Verdana" panose="020B0604030504040204" pitchFamily="34" charset="0"/>
                <a:ea typeface="Verdana" panose="020B0604030504040204" pitchFamily="34" charset="0"/>
                <a:cs typeface="Verdana" panose="020B0604030504040204" pitchFamily="34" charset="0"/>
              </a:rPr>
              <a:t>Gennemførelse af målinger i en elektrisk installation for at bevise dens effektivitet.</a:t>
            </a:r>
          </a:p>
          <a:p>
            <a:endParaRPr lang="da-DK" dirty="0"/>
          </a:p>
          <a:p>
            <a:r>
              <a:rPr lang="da-DK" b="1" dirty="0">
                <a:latin typeface="Verdana" panose="020B0604030504040204" pitchFamily="34" charset="0"/>
                <a:ea typeface="Verdana" panose="020B0604030504040204" pitchFamily="34" charset="0"/>
                <a:cs typeface="Verdana" panose="020B0604030504040204" pitchFamily="34" charset="0"/>
              </a:rPr>
              <a:t>Rapportering</a:t>
            </a:r>
          </a:p>
          <a:p>
            <a:r>
              <a:rPr lang="da-DK" dirty="0">
                <a:latin typeface="Verdana" panose="020B0604030504040204" pitchFamily="34" charset="0"/>
                <a:ea typeface="Verdana" panose="020B0604030504040204" pitchFamily="34" charset="0"/>
                <a:cs typeface="Verdana" panose="020B0604030504040204" pitchFamily="34" charset="0"/>
              </a:rPr>
              <a:t>Registrering af resultater af eftersyn og afprøvning.</a:t>
            </a: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5</a:t>
            </a:fld>
            <a:endParaRPr lang="da-DK"/>
          </a:p>
        </p:txBody>
      </p:sp>
    </p:spTree>
    <p:extLst>
      <p:ext uri="{BB962C8B-B14F-4D97-AF65-F5344CB8AC3E}">
        <p14:creationId xmlns:p14="http://schemas.microsoft.com/office/powerpoint/2010/main" val="385269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er at kontrollere, om klemmerne er egnede og forbindelserne korrekt udført.</a:t>
            </a:r>
          </a:p>
          <a:p>
            <a:r>
              <a:rPr lang="da-DK" dirty="0"/>
              <a:t>Mål evt. modstanden i forbindelsen. Den bør ikke overstige samme modstand som i en 1 meter lang leder (tværsnit som i forbindelsen).</a:t>
            </a:r>
          </a:p>
          <a:p>
            <a:endParaRPr lang="da-DK" dirty="0"/>
          </a:p>
          <a:p>
            <a:endParaRPr lang="da-DK" dirty="0"/>
          </a:p>
        </p:txBody>
      </p:sp>
      <p:sp>
        <p:nvSpPr>
          <p:cNvPr id="4" name="Pladsholder til slidenummer 3"/>
          <p:cNvSpPr>
            <a:spLocks noGrp="1"/>
          </p:cNvSpPr>
          <p:nvPr>
            <p:ph type="sldNum" sz="quarter" idx="10"/>
          </p:nvPr>
        </p:nvSpPr>
        <p:spPr/>
        <p:txBody>
          <a:bodyPr/>
          <a:lstStyle/>
          <a:p>
            <a:fld id="{F71BC45C-E92B-4630-9755-C0DA9FE6C777}" type="slidenum">
              <a:rPr lang="da-DK" smtClean="0"/>
              <a:t>18</a:t>
            </a:fld>
            <a:endParaRPr lang="da-DK"/>
          </a:p>
        </p:txBody>
      </p:sp>
    </p:spTree>
    <p:extLst>
      <p:ext uri="{BB962C8B-B14F-4D97-AF65-F5344CB8AC3E}">
        <p14:creationId xmlns:p14="http://schemas.microsoft.com/office/powerpoint/2010/main" val="399331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KLS-system og installationstest</a:t>
            </a:r>
            <a:endParaRPr lang="da-DK" sz="1200" b="1" kern="1200" dirty="0">
              <a:solidFill>
                <a:schemeClr val="tx1"/>
              </a:solidFill>
              <a:effectLst/>
              <a:latin typeface="+mn-lt"/>
              <a:ea typeface="+mn-ea"/>
              <a:cs typeface="+mn-cs"/>
            </a:endParaRPr>
          </a:p>
          <a:p>
            <a:r>
              <a:rPr lang="da-DK" sz="1200" b="0" kern="1200" dirty="0">
                <a:solidFill>
                  <a:schemeClr val="tx1"/>
                </a:solidFill>
                <a:effectLst/>
                <a:latin typeface="+mn-lt"/>
                <a:ea typeface="+mn-ea"/>
                <a:cs typeface="+mn-cs"/>
              </a:rPr>
              <a:t>Hvor og hvorfor</a:t>
            </a:r>
            <a:endParaRPr lang="da-DK" sz="1200" b="1"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Sikkerheds-Kvalitets-Styringssystem. Det er et ord alle danske el-installatører møder ofte og som bl.a. indebærer test af elektriske installationer, installationstest jf. DS/HD 60364.</a:t>
            </a:r>
          </a:p>
          <a:p>
            <a:r>
              <a:rPr lang="da-DK" sz="1200" kern="1200" dirty="0">
                <a:solidFill>
                  <a:schemeClr val="tx1"/>
                </a:solidFill>
                <a:effectLst/>
                <a:latin typeface="+mn-lt"/>
                <a:ea typeface="+mn-ea"/>
                <a:cs typeface="+mn-cs"/>
              </a:rPr>
              <a:t>For at sikre en høj og sikker standard i elektrisk installationsarbejde er et KLS-system et krav i Danmark. Nu er det så op til de enkelte faggrupper.</a:t>
            </a:r>
          </a:p>
          <a:p>
            <a:r>
              <a:rPr lang="da-DK" sz="1200" kern="1200" dirty="0">
                <a:solidFill>
                  <a:schemeClr val="tx1"/>
                </a:solidFill>
                <a:effectLst/>
                <a:latin typeface="+mn-lt"/>
                <a:ea typeface="+mn-ea"/>
                <a:cs typeface="+mn-cs"/>
              </a:rPr>
              <a:t>KLS-dokumentation tager tid og derfor er det vigtigt at den tid der skal bruges på det, bliver udnyttet optimalt.</a:t>
            </a:r>
          </a:p>
          <a:p>
            <a:r>
              <a:rPr lang="da-DK" sz="1200" kern="1200" dirty="0">
                <a:solidFill>
                  <a:schemeClr val="tx1"/>
                </a:solidFill>
                <a:effectLst/>
                <a:latin typeface="+mn-lt"/>
                <a:ea typeface="+mn-ea"/>
                <a:cs typeface="+mn-cs"/>
              </a:rPr>
              <a:t>Et hurtigere og mere automatiseret instrument kan være en stor tidsbesparende faktor i det samlede KLS-system.</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I Danmark, er det ved lov vedtaget, at alt arbejde, der skal udføres under en autorisation, skal udføres efter fastsatte kvalitetsparametre. KLS-systemer og krav til kvalitet, bliver i højere og højere grad en naturlig del af de danske installatørers hverdag og med god grund. Danmark vil og skal være foregangsland for sikkerhed og kvalitet. Alle installatører er underlagt samme krav, så det gælder om at være hurtig og effektiv. Så kan KLS faktisk være et aktiv, så fejl og farlige situationer undgås.</a:t>
            </a:r>
          </a:p>
          <a:p>
            <a:r>
              <a:rPr lang="da-DK" sz="1200" kern="1200" dirty="0">
                <a:solidFill>
                  <a:schemeClr val="tx1"/>
                </a:solidFill>
                <a:effectLst/>
                <a:latin typeface="+mn-lt"/>
                <a:ea typeface="+mn-ea"/>
                <a:cs typeface="+mn-cs"/>
              </a:rPr>
              <a:t>Dokumentation af test er et lovkrav. Nogen vælger at skrive det ned på et papir og arkivere det i mapper, andre vælger at få et instrument, der ikke alene kan teste, men som også kan lagre de gemte data til senere dokumentation. Det er nemt og hurtigt og slet ikke så svært som mange går og tror.</a:t>
            </a: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23</a:t>
            </a:fld>
            <a:endParaRPr lang="da-DK"/>
          </a:p>
        </p:txBody>
      </p:sp>
    </p:spTree>
    <p:extLst>
      <p:ext uri="{BB962C8B-B14F-4D97-AF65-F5344CB8AC3E}">
        <p14:creationId xmlns:p14="http://schemas.microsoft.com/office/powerpoint/2010/main" val="46759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Gennemgangstest</a:t>
            </a:r>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Hvorfor?</a:t>
            </a:r>
            <a:r>
              <a:rPr lang="da-DK" sz="1200" kern="1200" dirty="0">
                <a:solidFill>
                  <a:schemeClr val="tx1"/>
                </a:solidFill>
                <a:effectLst/>
                <a:latin typeface="+mn-lt"/>
                <a:ea typeface="+mn-ea"/>
                <a:cs typeface="+mn-cs"/>
              </a:rPr>
              <a:t> – For at kontrollere gennemgangen i beskyttelsesledere, udligningsforbindelser, samt supplerende udligningsforbindelser.</a:t>
            </a:r>
          </a:p>
          <a:p>
            <a:r>
              <a:rPr lang="da-DK" sz="1200" b="1" kern="1200" dirty="0">
                <a:solidFill>
                  <a:schemeClr val="tx1"/>
                </a:solidFill>
                <a:effectLst/>
                <a:latin typeface="+mn-lt"/>
                <a:ea typeface="+mn-ea"/>
                <a:cs typeface="+mn-cs"/>
              </a:rPr>
              <a:t>Hvordan?</a:t>
            </a:r>
            <a:r>
              <a:rPr lang="da-DK" sz="1200" kern="1200" dirty="0">
                <a:solidFill>
                  <a:schemeClr val="tx1"/>
                </a:solidFill>
                <a:effectLst/>
                <a:latin typeface="+mn-lt"/>
                <a:ea typeface="+mn-ea"/>
                <a:cs typeface="+mn-cs"/>
              </a:rPr>
              <a:t> – Skal uføres med en tomgangsspænding på 4 – 24V AC/DC og med en strøm på mindst 200mA. Der måles mellem punkter, hvor lederen er samlet, til næste sted, fra punkt til punkt, eller med jordklemmen i tavlen som reference, og ud til samtlige udtag, stikkontakter m.v. Anvend en kabeltromler for at nå fra jordplint i tavle til alle tilslutningssteder.</a:t>
            </a:r>
          </a:p>
          <a:p>
            <a:r>
              <a:rPr lang="da-DK" sz="1200" kern="1200" dirty="0">
                <a:solidFill>
                  <a:schemeClr val="tx1"/>
                </a:solidFill>
                <a:effectLst/>
                <a:latin typeface="+mn-lt"/>
                <a:ea typeface="+mn-ea"/>
                <a:cs typeface="+mn-cs"/>
              </a:rPr>
              <a:t>Husk at kalibrere modstanden i testledningerne inden brug.</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27</a:t>
            </a:fld>
            <a:endParaRPr lang="da-DK"/>
          </a:p>
        </p:txBody>
      </p:sp>
    </p:spTree>
    <p:extLst>
      <p:ext uri="{BB962C8B-B14F-4D97-AF65-F5344CB8AC3E}">
        <p14:creationId xmlns:p14="http://schemas.microsoft.com/office/powerpoint/2010/main" val="177864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Værd at vide om isolationstest</a:t>
            </a:r>
            <a:endParaRPr lang="da-DK" sz="1200" b="1"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Alle elektriske installationer og maskiner skal til enhver tid, og under alle forhold, opretholde en vis isolationsmodstand for at garantere elektrisk sikkerhed samt driftssikkerhed. Men isolationsmaterialer nedbrydes over tid, under påvirkning af bl.a. elektrisk, mekanisk, kemisk samt termisk stress. Derfor er der ingen garanti for at isolationsmodstanden målt i dag er opretholdt i morgen. At isolationsteste, og isolationstesterne selv, kaldes nogen gange fejlagtigt for at </a:t>
            </a:r>
            <a:r>
              <a:rPr lang="da-DK" sz="1200" kern="1200" dirty="0" err="1">
                <a:solidFill>
                  <a:schemeClr val="tx1"/>
                </a:solidFill>
                <a:effectLst/>
                <a:latin typeface="+mn-lt"/>
                <a:ea typeface="+mn-ea"/>
                <a:cs typeface="+mn-cs"/>
              </a:rPr>
              <a:t>megge</a:t>
            </a:r>
            <a:r>
              <a:rPr lang="da-DK" sz="1200" kern="1200" dirty="0">
                <a:solidFill>
                  <a:schemeClr val="tx1"/>
                </a:solidFill>
                <a:effectLst/>
                <a:latin typeface="+mn-lt"/>
                <a:ea typeface="+mn-ea"/>
                <a:cs typeface="+mn-cs"/>
              </a:rPr>
              <a:t> med en </a:t>
            </a:r>
            <a:r>
              <a:rPr lang="da-DK" sz="1200" kern="1200" dirty="0" err="1">
                <a:solidFill>
                  <a:schemeClr val="tx1"/>
                </a:solidFill>
                <a:effectLst/>
                <a:latin typeface="+mn-lt"/>
                <a:ea typeface="+mn-ea"/>
                <a:cs typeface="+mn-cs"/>
              </a:rPr>
              <a:t>megger</a:t>
            </a:r>
            <a:r>
              <a:rPr lang="da-DK" sz="1200" kern="1200" dirty="0">
                <a:solidFill>
                  <a:schemeClr val="tx1"/>
                </a:solidFill>
                <a:effectLst/>
                <a:latin typeface="+mn-lt"/>
                <a:ea typeface="+mn-ea"/>
                <a:cs typeface="+mn-cs"/>
              </a:rPr>
              <a:t>. Ordene er afledt af det amerikanske ord ”</a:t>
            </a:r>
            <a:r>
              <a:rPr lang="da-DK" sz="1200" kern="1200" dirty="0" err="1">
                <a:solidFill>
                  <a:schemeClr val="tx1"/>
                </a:solidFill>
                <a:effectLst/>
                <a:latin typeface="+mn-lt"/>
                <a:ea typeface="+mn-ea"/>
                <a:cs typeface="+mn-cs"/>
              </a:rPr>
              <a:t>Meg-ohm</a:t>
            </a:r>
            <a:r>
              <a:rPr lang="da-DK" sz="1200" kern="1200" dirty="0">
                <a:solidFill>
                  <a:schemeClr val="tx1"/>
                </a:solidFill>
                <a:effectLst/>
                <a:latin typeface="+mn-lt"/>
                <a:ea typeface="+mn-ea"/>
                <a:cs typeface="+mn-cs"/>
              </a:rPr>
              <a:t> meter”, altså </a:t>
            </a:r>
            <a:r>
              <a:rPr lang="da-DK" sz="1200" kern="1200" dirty="0" err="1">
                <a:solidFill>
                  <a:schemeClr val="tx1"/>
                </a:solidFill>
                <a:effectLst/>
                <a:latin typeface="+mn-lt"/>
                <a:ea typeface="+mn-ea"/>
                <a:cs typeface="+mn-cs"/>
              </a:rPr>
              <a:t>mega</a:t>
            </a:r>
            <a:r>
              <a:rPr lang="da-DK" sz="1200" kern="1200" dirty="0">
                <a:solidFill>
                  <a:schemeClr val="tx1"/>
                </a:solidFill>
                <a:effectLst/>
                <a:latin typeface="+mn-lt"/>
                <a:ea typeface="+mn-ea"/>
                <a:cs typeface="+mn-cs"/>
              </a:rPr>
              <a:t> ohm måler, da isolationsmodstand oftest måles i megaohm.  </a:t>
            </a:r>
          </a:p>
          <a:p>
            <a:r>
              <a:rPr lang="da-DK" sz="1200" b="0" kern="1200" dirty="0">
                <a:solidFill>
                  <a:schemeClr val="tx1"/>
                </a:solidFill>
                <a:effectLst/>
                <a:latin typeface="+mn-lt"/>
                <a:ea typeface="+mn-ea"/>
                <a:cs typeface="+mn-cs"/>
              </a:rPr>
              <a:t>Isolationstest</a:t>
            </a:r>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Hvorfor?</a:t>
            </a:r>
            <a:r>
              <a:rPr lang="da-DK" sz="1200" kern="1200" dirty="0">
                <a:solidFill>
                  <a:schemeClr val="tx1"/>
                </a:solidFill>
                <a:effectLst/>
                <a:latin typeface="+mn-lt"/>
                <a:ea typeface="+mn-ea"/>
                <a:cs typeface="+mn-cs"/>
              </a:rPr>
              <a:t> – For at kontrollere evt. overgang mellem spændingsførende ledere og jord.</a:t>
            </a:r>
          </a:p>
          <a:p>
            <a:r>
              <a:rPr lang="da-DK" sz="1200" b="1" kern="1200" dirty="0">
                <a:solidFill>
                  <a:schemeClr val="tx1"/>
                </a:solidFill>
                <a:effectLst/>
                <a:latin typeface="+mn-lt"/>
                <a:ea typeface="+mn-ea"/>
                <a:cs typeface="+mn-cs"/>
              </a:rPr>
              <a:t>Hvordan?</a:t>
            </a:r>
            <a:r>
              <a:rPr lang="da-DK" sz="1200" kern="1200" dirty="0">
                <a:solidFill>
                  <a:schemeClr val="tx1"/>
                </a:solidFill>
                <a:effectLst/>
                <a:latin typeface="+mn-lt"/>
                <a:ea typeface="+mn-ea"/>
                <a:cs typeface="+mn-cs"/>
              </a:rPr>
              <a:t> – Måles mellem hver spændingsførende leder og jord. Man kan med fordel kortslutte L1, L2, L3 &amp; N, og måle i forhold til jord med Elma </a:t>
            </a:r>
            <a:r>
              <a:rPr lang="da-DK" sz="1200" kern="1200" dirty="0" err="1">
                <a:solidFill>
                  <a:schemeClr val="tx1"/>
                </a:solidFill>
                <a:effectLst/>
                <a:latin typeface="+mn-lt"/>
                <a:ea typeface="+mn-ea"/>
                <a:cs typeface="+mn-cs"/>
              </a:rPr>
              <a:t>EasyIso</a:t>
            </a:r>
            <a:r>
              <a:rPr lang="da-DK" sz="1200" kern="1200" dirty="0">
                <a:solidFill>
                  <a:schemeClr val="tx1"/>
                </a:solidFill>
                <a:effectLst/>
                <a:latin typeface="+mn-lt"/>
                <a:ea typeface="+mn-ea"/>
                <a:cs typeface="+mn-cs"/>
              </a:rPr>
              <a:t>, herved testes installationen hurtigere, og man undgår farlig potentialeforskel mellem spændingsførende dele. Det anbefales at demontere evt. transientbeskyttelse og frakoble alle brugsgenstande i installationen før test.</a:t>
            </a: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30</a:t>
            </a:fld>
            <a:endParaRPr lang="da-DK"/>
          </a:p>
        </p:txBody>
      </p:sp>
    </p:spTree>
    <p:extLst>
      <p:ext uri="{BB962C8B-B14F-4D97-AF65-F5344CB8AC3E}">
        <p14:creationId xmlns:p14="http://schemas.microsoft.com/office/powerpoint/2010/main" val="125113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Du skal Kontrollere den automatiske afbrydelse af forsyningen</a:t>
            </a:r>
          </a:p>
          <a:p>
            <a:r>
              <a:rPr lang="da-DK" sz="1200" kern="1200" dirty="0">
                <a:solidFill>
                  <a:schemeClr val="tx1"/>
                </a:solidFill>
                <a:effectLst/>
                <a:latin typeface="+mn-lt"/>
                <a:ea typeface="+mn-ea"/>
                <a:cs typeface="+mn-cs"/>
              </a:rPr>
              <a:t>Normalt skal du bruge et programmerbart måleudstyr til dette. Nogle typer af instrumenter har automatiske testsekvenser.</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Her kan du måle med en strøm, der er 5 gange mærkeudløsestrøm (</a:t>
            </a:r>
            <a:r>
              <a:rPr lang="da-DK" sz="1200" kern="1200" dirty="0" err="1">
                <a:solidFill>
                  <a:schemeClr val="tx1"/>
                </a:solidFill>
                <a:effectLst/>
                <a:latin typeface="+mn-lt"/>
                <a:ea typeface="+mn-ea"/>
                <a:cs typeface="+mn-cs"/>
              </a:rPr>
              <a:t>I</a:t>
            </a:r>
            <a:r>
              <a:rPr lang="da-DK" sz="1200" kern="1200" baseline="-25000" dirty="0" err="1">
                <a:solidFill>
                  <a:schemeClr val="tx1"/>
                </a:solidFill>
                <a:effectLst/>
                <a:latin typeface="+mn-lt"/>
                <a:ea typeface="+mn-ea"/>
                <a:cs typeface="+mn-cs"/>
              </a:rPr>
              <a:t>Δ</a:t>
            </a:r>
            <a:r>
              <a:rPr lang="da-DK" sz="1200" kern="1200" dirty="0" err="1">
                <a:solidFill>
                  <a:schemeClr val="tx1"/>
                </a:solidFill>
                <a:effectLst/>
                <a:latin typeface="+mn-lt"/>
                <a:ea typeface="+mn-ea"/>
                <a:cs typeface="+mn-cs"/>
              </a:rPr>
              <a:t>n</a:t>
            </a:r>
            <a:r>
              <a:rPr lang="da-DK" sz="1200" kern="1200" dirty="0">
                <a:solidFill>
                  <a:schemeClr val="tx1"/>
                </a:solidFill>
                <a:effectLst/>
                <a:latin typeface="+mn-lt"/>
                <a:ea typeface="+mn-ea"/>
                <a:cs typeface="+mn-cs"/>
              </a:rPr>
              <a:t> ) og tjekke, at udkoblingen sker hurtigere end den maksimalt tilladte brydetid.</a:t>
            </a:r>
          </a:p>
          <a:p>
            <a:r>
              <a:rPr lang="da-DK" sz="1200" kern="1200" dirty="0">
                <a:solidFill>
                  <a:schemeClr val="tx1"/>
                </a:solidFill>
                <a:effectLst/>
                <a:latin typeface="+mn-lt"/>
                <a:ea typeface="+mn-ea"/>
                <a:cs typeface="+mn-cs"/>
              </a:rPr>
              <a:t>En RCD type A skal tjekkes med mærkeudløsestrøm (</a:t>
            </a:r>
            <a:r>
              <a:rPr lang="da-DK" sz="1200" kern="1200" dirty="0" err="1">
                <a:solidFill>
                  <a:schemeClr val="tx1"/>
                </a:solidFill>
                <a:effectLst/>
                <a:latin typeface="+mn-lt"/>
                <a:ea typeface="+mn-ea"/>
                <a:cs typeface="+mn-cs"/>
              </a:rPr>
              <a:t>I</a:t>
            </a:r>
            <a:r>
              <a:rPr lang="da-DK" sz="1200" kern="1200" baseline="-25000" dirty="0" err="1">
                <a:solidFill>
                  <a:schemeClr val="tx1"/>
                </a:solidFill>
                <a:effectLst/>
                <a:latin typeface="+mn-lt"/>
                <a:ea typeface="+mn-ea"/>
                <a:cs typeface="+mn-cs"/>
              </a:rPr>
              <a:t>Δ</a:t>
            </a:r>
            <a:r>
              <a:rPr lang="da-DK" sz="1200" kern="1200" dirty="0" err="1">
                <a:solidFill>
                  <a:schemeClr val="tx1"/>
                </a:solidFill>
                <a:effectLst/>
                <a:latin typeface="+mn-lt"/>
                <a:ea typeface="+mn-ea"/>
                <a:cs typeface="+mn-cs"/>
              </a:rPr>
              <a:t>n</a:t>
            </a:r>
            <a:r>
              <a:rPr lang="da-DK" sz="1200" kern="1200" dirty="0">
                <a:solidFill>
                  <a:schemeClr val="tx1"/>
                </a:solidFill>
                <a:effectLst/>
                <a:latin typeface="+mn-lt"/>
                <a:ea typeface="+mn-ea"/>
                <a:cs typeface="+mn-cs"/>
              </a:rPr>
              <a:t> ) og hvis det er muligt med 0,5 x og 5 x mærkeudløsestrømmen.</a:t>
            </a:r>
          </a:p>
          <a:p>
            <a:r>
              <a:rPr lang="da-DK" sz="1200" kern="1200" dirty="0">
                <a:solidFill>
                  <a:schemeClr val="tx1"/>
                </a:solidFill>
                <a:effectLst/>
                <a:latin typeface="+mn-lt"/>
                <a:ea typeface="+mn-ea"/>
                <a:cs typeface="+mn-cs"/>
              </a:rPr>
              <a:t>Du kan lave testen med en konstant strøm eller en rampetest. Kravet er her, at der sker udkobling mellem 0,5 – 1,0 x </a:t>
            </a:r>
            <a:r>
              <a:rPr lang="da-DK" sz="1200" kern="1200" dirty="0" err="1">
                <a:solidFill>
                  <a:schemeClr val="tx1"/>
                </a:solidFill>
                <a:effectLst/>
                <a:latin typeface="+mn-lt"/>
                <a:ea typeface="+mn-ea"/>
                <a:cs typeface="+mn-cs"/>
              </a:rPr>
              <a:t>I</a:t>
            </a:r>
            <a:r>
              <a:rPr lang="da-DK" sz="1200" kern="1200" baseline="-25000" dirty="0" err="1">
                <a:solidFill>
                  <a:schemeClr val="tx1"/>
                </a:solidFill>
                <a:effectLst/>
                <a:latin typeface="+mn-lt"/>
                <a:ea typeface="+mn-ea"/>
                <a:cs typeface="+mn-cs"/>
              </a:rPr>
              <a:t>Δ</a:t>
            </a:r>
            <a:r>
              <a:rPr lang="da-DK" sz="1200" kern="1200" dirty="0" err="1">
                <a:solidFill>
                  <a:schemeClr val="tx1"/>
                </a:solidFill>
                <a:effectLst/>
                <a:latin typeface="+mn-lt"/>
                <a:ea typeface="+mn-ea"/>
                <a:cs typeface="+mn-cs"/>
              </a:rPr>
              <a:t>n</a:t>
            </a:r>
            <a:r>
              <a:rPr lang="da-DK" sz="1200" kern="1200" dirty="0">
                <a:solidFill>
                  <a:schemeClr val="tx1"/>
                </a:solidFill>
                <a:effectLst/>
                <a:latin typeface="+mn-lt"/>
                <a:ea typeface="+mn-ea"/>
                <a:cs typeface="+mn-cs"/>
              </a:rPr>
              <a:t> .</a:t>
            </a:r>
          </a:p>
          <a:p>
            <a:pPr lvl="0"/>
            <a:r>
              <a:rPr lang="da-DK" sz="1200" kern="1200" dirty="0">
                <a:solidFill>
                  <a:schemeClr val="tx1"/>
                </a:solidFill>
                <a:effectLst/>
                <a:latin typeface="+mn-lt"/>
                <a:ea typeface="+mn-ea"/>
                <a:cs typeface="+mn-cs"/>
              </a:rPr>
              <a:t>Ved måling med 0,5 x mærkeudløsestrømmen må RCD’en ikke koble ud. Rampetesten verificer, at udkoblingen sker i intervallet fra 0,5 til 1 x mærkeudløserstrømmen.</a:t>
            </a:r>
          </a:p>
          <a:p>
            <a:pPr lvl="0"/>
            <a:r>
              <a:rPr lang="da-DK" sz="1200" kern="1200" dirty="0">
                <a:solidFill>
                  <a:schemeClr val="tx1"/>
                </a:solidFill>
                <a:effectLst/>
                <a:latin typeface="+mn-lt"/>
                <a:ea typeface="+mn-ea"/>
                <a:cs typeface="+mn-cs"/>
              </a:rPr>
              <a:t>Ved måling med 5 x mærkeudløserstrømmen bliver det testet, at der udkobles efter højst 200 ms.</a:t>
            </a:r>
          </a:p>
          <a:p>
            <a:r>
              <a:rPr lang="da-DK" sz="1200" kern="1200" dirty="0">
                <a:solidFill>
                  <a:schemeClr val="tx1"/>
                </a:solidFill>
                <a:effectLst/>
                <a:latin typeface="+mn-lt"/>
                <a:ea typeface="+mn-ea"/>
                <a:cs typeface="+mn-cs"/>
              </a:rPr>
              <a:t>Da </a:t>
            </a:r>
            <a:r>
              <a:rPr lang="da-DK" sz="1200" kern="1200" dirty="0" err="1">
                <a:solidFill>
                  <a:schemeClr val="tx1"/>
                </a:solidFill>
                <a:effectLst/>
                <a:latin typeface="+mn-lt"/>
                <a:ea typeface="+mn-ea"/>
                <a:cs typeface="+mn-cs"/>
              </a:rPr>
              <a:t>RCD’ens</a:t>
            </a:r>
            <a:r>
              <a:rPr lang="da-DK" sz="1200" kern="1200" dirty="0">
                <a:solidFill>
                  <a:schemeClr val="tx1"/>
                </a:solidFill>
                <a:effectLst/>
                <a:latin typeface="+mn-lt"/>
                <a:ea typeface="+mn-ea"/>
                <a:cs typeface="+mn-cs"/>
              </a:rPr>
              <a:t> egenskaber også skal testes, skal du for en RCD type A teste med en ren sinus samt en pulserende </a:t>
            </a:r>
            <a:r>
              <a:rPr lang="da-DK" sz="1200" kern="1200" dirty="0" err="1">
                <a:solidFill>
                  <a:schemeClr val="tx1"/>
                </a:solidFill>
                <a:effectLst/>
                <a:latin typeface="+mn-lt"/>
                <a:ea typeface="+mn-ea"/>
                <a:cs typeface="+mn-cs"/>
              </a:rPr>
              <a:t>d.c.</a:t>
            </a:r>
            <a:r>
              <a:rPr lang="da-DK" sz="1200" kern="1200" dirty="0">
                <a:solidFill>
                  <a:schemeClr val="tx1"/>
                </a:solidFill>
                <a:effectLst/>
                <a:latin typeface="+mn-lt"/>
                <a:ea typeface="+mn-ea"/>
                <a:cs typeface="+mn-cs"/>
              </a:rPr>
              <a:t> strøm på både 0 grader og 180 graders faseforskydning.</a:t>
            </a:r>
          </a:p>
          <a:p>
            <a:r>
              <a:rPr lang="da-DK" sz="1200" kern="1200" dirty="0">
                <a:solidFill>
                  <a:schemeClr val="tx1"/>
                </a:solidFill>
                <a:effectLst/>
                <a:latin typeface="+mn-lt"/>
                <a:ea typeface="+mn-ea"/>
                <a:cs typeface="+mn-cs"/>
              </a:rPr>
              <a:t>For en type B RCD skal du desuden supplere målingerne med en prøve, hvor du påtrykker en </a:t>
            </a:r>
            <a:r>
              <a:rPr lang="da-DK" sz="1200" kern="1200" dirty="0" err="1">
                <a:solidFill>
                  <a:schemeClr val="tx1"/>
                </a:solidFill>
                <a:effectLst/>
                <a:latin typeface="+mn-lt"/>
                <a:ea typeface="+mn-ea"/>
                <a:cs typeface="+mn-cs"/>
              </a:rPr>
              <a:t>d.c.</a:t>
            </a:r>
            <a:r>
              <a:rPr lang="da-DK" sz="1200" kern="1200" dirty="0">
                <a:solidFill>
                  <a:schemeClr val="tx1"/>
                </a:solidFill>
                <a:effectLst/>
                <a:latin typeface="+mn-lt"/>
                <a:ea typeface="+mn-ea"/>
                <a:cs typeface="+mn-cs"/>
              </a:rPr>
              <a:t>-fejlstrøm.</a:t>
            </a:r>
          </a:p>
          <a:p>
            <a:r>
              <a:rPr lang="da-DK" sz="1200" kern="1200" dirty="0">
                <a:solidFill>
                  <a:schemeClr val="tx1"/>
                </a:solidFill>
                <a:effectLst/>
                <a:latin typeface="+mn-lt"/>
                <a:ea typeface="+mn-ea"/>
                <a:cs typeface="+mn-cs"/>
              </a:rPr>
              <a:t>Du kan måle på tavlen i forhold nullederen (på tilgangssiden af RCD’en) for at undgå eventuelle fejl, der er forårsaget af andet udstyr, som er tilsluttet beskyttelseslederen.</a:t>
            </a:r>
          </a:p>
          <a:p>
            <a:r>
              <a:rPr lang="da-DK" sz="1200" kern="1200" dirty="0">
                <a:solidFill>
                  <a:schemeClr val="tx1"/>
                </a:solidFill>
                <a:effectLst/>
                <a:latin typeface="+mn-lt"/>
                <a:ea typeface="+mn-ea"/>
                <a:cs typeface="+mn-cs"/>
              </a:rPr>
              <a:t>Hvis du foretager målingen i forhold til PE-lederen, så tester du reelt, om jordingsanlægget virker. Afprøvning af en </a:t>
            </a:r>
            <a:r>
              <a:rPr lang="da-DK" sz="1200" kern="1200" dirty="0" err="1">
                <a:solidFill>
                  <a:schemeClr val="tx1"/>
                </a:solidFill>
                <a:effectLst/>
                <a:latin typeface="+mn-lt"/>
                <a:ea typeface="+mn-ea"/>
                <a:cs typeface="+mn-cs"/>
              </a:rPr>
              <a:t>kombiafbryder</a:t>
            </a:r>
            <a:r>
              <a:rPr lang="da-DK" sz="1200" kern="1200" dirty="0">
                <a:solidFill>
                  <a:schemeClr val="tx1"/>
                </a:solidFill>
                <a:effectLst/>
                <a:latin typeface="+mn-lt"/>
                <a:ea typeface="+mn-ea"/>
                <a:cs typeface="+mn-cs"/>
              </a:rPr>
              <a:t> skal ske, før den forbindes på afgangssiden, dvs. inden du sætter spænding på.</a:t>
            </a: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33</a:t>
            </a:fld>
            <a:endParaRPr lang="da-DK"/>
          </a:p>
        </p:txBody>
      </p:sp>
    </p:spTree>
    <p:extLst>
      <p:ext uri="{BB962C8B-B14F-4D97-AF65-F5344CB8AC3E}">
        <p14:creationId xmlns:p14="http://schemas.microsoft.com/office/powerpoint/2010/main" val="1917111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kalibrere prøveledningen ud ved ”F1” og ”Gem”.</a:t>
            </a:r>
          </a:p>
          <a:p>
            <a:r>
              <a:rPr lang="da-DK" dirty="0"/>
              <a:t>100 meter 1,5 mm2 PVL har en modstand på ca. 1,17 ohm.</a:t>
            </a:r>
          </a:p>
          <a:p>
            <a:r>
              <a:rPr lang="da-DK" dirty="0"/>
              <a:t>På testkuffert simuleres fejl ved </a:t>
            </a:r>
            <a:r>
              <a:rPr lang="da-DK" dirty="0" err="1"/>
              <a:t>Rpe</a:t>
            </a:r>
            <a:r>
              <a:rPr lang="da-DK" dirty="0"/>
              <a:t> (4,7 ohm)</a:t>
            </a:r>
          </a:p>
        </p:txBody>
      </p:sp>
      <p:sp>
        <p:nvSpPr>
          <p:cNvPr id="4" name="Pladsholder til slidenummer 3"/>
          <p:cNvSpPr>
            <a:spLocks noGrp="1"/>
          </p:cNvSpPr>
          <p:nvPr>
            <p:ph type="sldNum" sz="quarter" idx="10"/>
          </p:nvPr>
        </p:nvSpPr>
        <p:spPr/>
        <p:txBody>
          <a:bodyPr/>
          <a:lstStyle/>
          <a:p>
            <a:fld id="{F71BC45C-E92B-4630-9755-C0DA9FE6C777}" type="slidenum">
              <a:rPr lang="da-DK" smtClean="0"/>
              <a:t>39</a:t>
            </a:fld>
            <a:endParaRPr lang="da-DK"/>
          </a:p>
        </p:txBody>
      </p:sp>
    </p:spTree>
    <p:extLst>
      <p:ext uri="{BB962C8B-B14F-4D97-AF65-F5344CB8AC3E}">
        <p14:creationId xmlns:p14="http://schemas.microsoft.com/office/powerpoint/2010/main" val="111267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a-DK"/>
              <a:t>Klik for at redigere titeltypografien i masteren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04-05-2021</a:t>
            </a:fld>
            <a:endParaRPr lang="da-DK"/>
          </a:p>
        </p:txBody>
      </p:sp>
      <p:sp>
        <p:nvSpPr>
          <p:cNvPr id="5" name="Footer Placeholder 4"/>
          <p:cNvSpPr>
            <a:spLocks noGrp="1"/>
          </p:cNvSpPr>
          <p:nvPr>
            <p:ph type="ftr" sz="quarter" idx="11"/>
          </p:nvPr>
        </p:nvSpPr>
        <p:spPr>
          <a:xfrm>
            <a:off x="2416500" y="329307"/>
            <a:ext cx="4973915" cy="309201"/>
          </a:xfrm>
        </p:spPr>
        <p:txBody>
          <a:bodyPr/>
          <a:lstStyle/>
          <a:p>
            <a:endParaRPr lang="da-DK"/>
          </a:p>
        </p:txBody>
      </p:sp>
      <p:sp>
        <p:nvSpPr>
          <p:cNvPr id="6" name="Slide Number Placeholder 5"/>
          <p:cNvSpPr>
            <a:spLocks noGrp="1"/>
          </p:cNvSpPr>
          <p:nvPr>
            <p:ph type="sldNum" sz="quarter" idx="12"/>
          </p:nvPr>
        </p:nvSpPr>
        <p:spPr>
          <a:xfrm>
            <a:off x="1437664" y="798973"/>
            <a:ext cx="811019" cy="503578"/>
          </a:xfrm>
        </p:spPr>
        <p:txBody>
          <a:bodyPr/>
          <a:lstStyle/>
          <a:p>
            <a:fld id="{DF62E4AC-8AEE-4ABB-93BA-3648B6B49387}" type="slidenum">
              <a:rPr lang="da-DK" smtClean="0"/>
              <a:t>‹nr.›</a:t>
            </a:fld>
            <a:endParaRPr lang="da-DK"/>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981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04-05-2021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247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04-05-2021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1559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de med bullets">
    <p:spTree>
      <p:nvGrpSpPr>
        <p:cNvPr id="1" name=""/>
        <p:cNvGrpSpPr/>
        <p:nvPr/>
      </p:nvGrpSpPr>
      <p:grpSpPr>
        <a:xfrm>
          <a:off x="0" y="0"/>
          <a:ext cx="0" cy="0"/>
          <a:chOff x="0" y="0"/>
          <a:chExt cx="0" cy="0"/>
        </a:xfrm>
      </p:grpSpPr>
      <p:sp>
        <p:nvSpPr>
          <p:cNvPr id="13" name="TextBox 12"/>
          <p:cNvSpPr txBox="1"/>
          <p:nvPr userDrawn="1"/>
        </p:nvSpPr>
        <p:spPr>
          <a:xfrm>
            <a:off x="5036302" y="1649635"/>
            <a:ext cx="184731" cy="369332"/>
          </a:xfrm>
          <a:prstGeom prst="rect">
            <a:avLst/>
          </a:prstGeom>
          <a:noFill/>
        </p:spPr>
        <p:txBody>
          <a:bodyPr wrap="none" rtlCol="0">
            <a:spAutoFit/>
          </a:bodyPr>
          <a:lstStyle/>
          <a:p>
            <a:endParaRPr lang="en-US" sz="1800" dirty="0"/>
          </a:p>
        </p:txBody>
      </p:sp>
      <p:sp>
        <p:nvSpPr>
          <p:cNvPr id="7" name="Title Placeholder 1"/>
          <p:cNvSpPr>
            <a:spLocks noGrp="1"/>
          </p:cNvSpPr>
          <p:nvPr>
            <p:ph type="title"/>
          </p:nvPr>
        </p:nvSpPr>
        <p:spPr>
          <a:xfrm>
            <a:off x="609600" y="306303"/>
            <a:ext cx="10972800" cy="1143000"/>
          </a:xfrm>
          <a:prstGeom prst="rect">
            <a:avLst/>
          </a:prstGeom>
        </p:spPr>
        <p:txBody>
          <a:bodyPr vert="horz" lIns="91440" tIns="45720" rIns="91440" bIns="45720" rtlCol="0" anchor="ctr">
            <a:normAutofit/>
          </a:bodyPr>
          <a:lstStyle/>
          <a:p>
            <a:r>
              <a:rPr lang="da-DK" dirty="0"/>
              <a:t>Overskrift</a:t>
            </a:r>
            <a:endParaRPr lang="en-US" dirty="0"/>
          </a:p>
        </p:txBody>
      </p:sp>
      <p:sp>
        <p:nvSpPr>
          <p:cNvPr id="3" name="Content Placeholder 2"/>
          <p:cNvSpPr>
            <a:spLocks noGrp="1"/>
          </p:cNvSpPr>
          <p:nvPr>
            <p:ph sz="quarter" idx="10" hasCustomPrompt="1"/>
          </p:nvPr>
        </p:nvSpPr>
        <p:spPr>
          <a:xfrm>
            <a:off x="609600" y="1934633"/>
            <a:ext cx="10972800" cy="3386667"/>
          </a:xfrm>
        </p:spPr>
        <p:txBody>
          <a:bodyPr/>
          <a:lstStyle>
            <a:lvl1pPr marL="457200" indent="-457200">
              <a:buClr>
                <a:srgbClr val="2795D7"/>
              </a:buClr>
              <a:buSzPct val="97000"/>
              <a:buFont typeface="+mj-lt"/>
              <a:buAutoNum type="arabicParenR"/>
              <a:defRPr/>
            </a:lvl1pPr>
            <a:lvl2pPr marL="457200" indent="0">
              <a:buNone/>
              <a:defRPr/>
            </a:lvl2pPr>
          </a:lstStyle>
          <a:p>
            <a:pPr lvl="0"/>
            <a:r>
              <a:rPr lang="da-DK" dirty="0"/>
              <a:t>Klik for at redigere tekst</a:t>
            </a:r>
          </a:p>
          <a:p>
            <a:pPr lvl="0"/>
            <a:r>
              <a:rPr lang="da-DK" dirty="0"/>
              <a:t>Andet niveau</a:t>
            </a:r>
          </a:p>
          <a:p>
            <a:pPr lvl="0"/>
            <a:endParaRPr lang="da-DK" dirty="0"/>
          </a:p>
        </p:txBody>
      </p:sp>
      <p:sp>
        <p:nvSpPr>
          <p:cNvPr id="12" name="Date Placeholder 4"/>
          <p:cNvSpPr>
            <a:spLocks noGrp="1"/>
          </p:cNvSpPr>
          <p:nvPr>
            <p:ph type="dt" sz="half" idx="2"/>
          </p:nvPr>
        </p:nvSpPr>
        <p:spPr>
          <a:xfrm>
            <a:off x="904565" y="6479433"/>
            <a:ext cx="1511257" cy="400957"/>
          </a:xfrm>
          <a:prstGeom prst="rect">
            <a:avLst/>
          </a:prstGeom>
        </p:spPr>
        <p:txBody>
          <a:bodyPr/>
          <a:lstStyle/>
          <a:p>
            <a:fld id="{92E2098F-8F86-46BD-8A0A-4C49DD5946FB}" type="datetime1">
              <a:rPr lang="da-DK" sz="1000" smtClean="0">
                <a:solidFill>
                  <a:srgbClr val="696969"/>
                </a:solidFill>
              </a:rPr>
              <a:t>04-05-2021</a:t>
            </a:fld>
            <a:endParaRPr lang="da-DK" sz="1000" dirty="0">
              <a:solidFill>
                <a:srgbClr val="696969"/>
              </a:solidFill>
            </a:endParaRPr>
          </a:p>
        </p:txBody>
      </p:sp>
      <p:sp>
        <p:nvSpPr>
          <p:cNvPr id="14" name="Slide Number Placeholder 6"/>
          <p:cNvSpPr>
            <a:spLocks noGrp="1"/>
          </p:cNvSpPr>
          <p:nvPr>
            <p:ph type="sldNum" sz="quarter" idx="4"/>
          </p:nvPr>
        </p:nvSpPr>
        <p:spPr>
          <a:xfrm>
            <a:off x="10681475" y="6479119"/>
            <a:ext cx="643104" cy="420100"/>
          </a:xfrm>
          <a:prstGeom prst="rect">
            <a:avLst/>
          </a:prstGeom>
        </p:spPr>
        <p:txBody>
          <a:bodyPr/>
          <a:lstStyle/>
          <a:p>
            <a:pPr algn="r"/>
            <a:fld id="{27DD813F-E98A-4A54-B4AA-03655F0D3D73}" type="slidenum">
              <a:rPr lang="da-DK" sz="1000" smtClean="0">
                <a:solidFill>
                  <a:srgbClr val="696969"/>
                </a:solidFill>
                <a:latin typeface="Tahoma"/>
                <a:cs typeface="Tahoma"/>
              </a:rPr>
              <a:pPr algn="r"/>
              <a:t>‹nr.›</a:t>
            </a:fld>
            <a:endParaRPr lang="da-DK" sz="1000" dirty="0">
              <a:solidFill>
                <a:srgbClr val="696969"/>
              </a:solidFill>
              <a:latin typeface="Tahoma"/>
              <a:cs typeface="Tahoma"/>
            </a:endParaRPr>
          </a:p>
        </p:txBody>
      </p:sp>
      <p:sp>
        <p:nvSpPr>
          <p:cNvPr id="15" name="Footer Placeholder 6"/>
          <p:cNvSpPr>
            <a:spLocks noGrp="1"/>
          </p:cNvSpPr>
          <p:nvPr>
            <p:ph type="ftr" sz="quarter" idx="3"/>
          </p:nvPr>
        </p:nvSpPr>
        <p:spPr>
          <a:xfrm>
            <a:off x="4165600" y="6451916"/>
            <a:ext cx="3860800" cy="366183"/>
          </a:xfrm>
          <a:prstGeom prst="rect">
            <a:avLst/>
          </a:prstGeom>
        </p:spPr>
        <p:txBody>
          <a:bodyPr vert="horz" lIns="91440" tIns="45720" rIns="91440" bIns="45720" rtlCol="0" anchor="ctr"/>
          <a:lstStyle>
            <a:lvl1pPr algn="ctr">
              <a:defRPr sz="1200">
                <a:solidFill>
                  <a:srgbClr val="696969"/>
                </a:solidFill>
              </a:defRPr>
            </a:lvl1pPr>
          </a:lstStyle>
          <a:p>
            <a:r>
              <a:rPr lang="da-DK"/>
              <a:t>EUC Sjælland elektriker afdelingen Mipe</a:t>
            </a:r>
            <a:endParaRPr lang="en-US" dirty="0"/>
          </a:p>
        </p:txBody>
      </p:sp>
    </p:spTree>
    <p:extLst>
      <p:ext uri="{BB962C8B-B14F-4D97-AF65-F5344CB8AC3E}">
        <p14:creationId xmlns:p14="http://schemas.microsoft.com/office/powerpoint/2010/main" val="21371575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lle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57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04-05-2021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033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D7F30632-E300-44C5-B32B-3D9F061CEE21}" type="datetimeFigureOut">
              <a:rPr lang="da-DK" smtClean="0"/>
              <a:t>04-05-2021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167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D7F30632-E300-44C5-B32B-3D9F061CEE21}" type="datetimeFigureOut">
              <a:rPr lang="da-DK" smtClean="0"/>
              <a:t>04-05-2021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F62E4AC-8AEE-4ABB-93BA-3648B6B49387}" type="slidenum">
              <a:rPr lang="da-DK" smtClean="0"/>
              <a:t>‹nr.›</a:t>
            </a:fld>
            <a:endParaRPr lang="da-DK"/>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898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447191" y="2824269"/>
            <a:ext cx="4645152" cy="2644457"/>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412362" y="2821491"/>
            <a:ext cx="4645152" cy="263737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D7F30632-E300-44C5-B32B-3D9F061CEE21}" type="datetimeFigureOut">
              <a:rPr lang="da-DK" smtClean="0"/>
              <a:t>04-05-2021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F62E4AC-8AEE-4ABB-93BA-3648B6B49387}" type="slidenum">
              <a:rPr lang="da-DK" smtClean="0"/>
              <a:t>‹nr.›</a:t>
            </a:fld>
            <a:endParaRPr lang="da-DK"/>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367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D7F30632-E300-44C5-B32B-3D9F061CEE21}" type="datetimeFigureOut">
              <a:rPr lang="da-DK" smtClean="0"/>
              <a:t>04-05-2021</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F62E4AC-8AEE-4ABB-93BA-3648B6B49387}" type="slidenum">
              <a:rPr lang="da-DK" smtClean="0"/>
              <a:t>‹nr.›</a:t>
            </a:fld>
            <a:endParaRPr lang="da-DK"/>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180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F30632-E300-44C5-B32B-3D9F061CEE21}" type="datetimeFigureOut">
              <a:rPr lang="da-DK" smtClean="0"/>
              <a:t>04-05-2021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F62E4AC-8AEE-4ABB-93BA-3648B6B49387}" type="slidenum">
              <a:rPr lang="da-DK" smtClean="0"/>
              <a:t>‹nr.›</a:t>
            </a:fld>
            <a:endParaRPr lang="da-DK"/>
          </a:p>
        </p:txBody>
      </p:sp>
    </p:spTree>
    <p:extLst>
      <p:ext uri="{BB962C8B-B14F-4D97-AF65-F5344CB8AC3E}">
        <p14:creationId xmlns:p14="http://schemas.microsoft.com/office/powerpoint/2010/main" val="65678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D7F30632-E300-44C5-B32B-3D9F061CEE21}" type="datetimeFigureOut">
              <a:rPr lang="da-DK" smtClean="0"/>
              <a:t>04-05-2021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F62E4AC-8AEE-4ABB-93BA-3648B6B49387}" type="slidenum">
              <a:rPr lang="da-DK" smtClean="0"/>
              <a:t>‹nr.›</a:t>
            </a:fld>
            <a:endParaRPr lang="da-DK"/>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007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7F30632-E300-44C5-B32B-3D9F061CEE21}" type="datetimeFigureOut">
              <a:rPr lang="da-DK" smtClean="0"/>
              <a:t>04-05-2021</a:t>
            </a:fld>
            <a:endParaRPr lang="da-DK"/>
          </a:p>
        </p:txBody>
      </p:sp>
      <p:sp>
        <p:nvSpPr>
          <p:cNvPr id="6" name="Footer Placeholder 5"/>
          <p:cNvSpPr>
            <a:spLocks noGrp="1"/>
          </p:cNvSpPr>
          <p:nvPr>
            <p:ph type="ftr" sz="quarter" idx="11"/>
          </p:nvPr>
        </p:nvSpPr>
        <p:spPr>
          <a:xfrm>
            <a:off x="1447382" y="318640"/>
            <a:ext cx="5541004" cy="320931"/>
          </a:xfrm>
        </p:spPr>
        <p:txBody>
          <a:bodyPr/>
          <a:lstStyle/>
          <a:p>
            <a:endParaRPr lang="da-DK"/>
          </a:p>
        </p:txBody>
      </p:sp>
      <p:sp>
        <p:nvSpPr>
          <p:cNvPr id="7" name="Slide Number Placeholder 6"/>
          <p:cNvSpPr>
            <a:spLocks noGrp="1"/>
          </p:cNvSpPr>
          <p:nvPr>
            <p:ph type="sldNum" sz="quarter" idx="12"/>
          </p:nvPr>
        </p:nvSpPr>
        <p:spPr/>
        <p:txBody>
          <a:bodyPr/>
          <a:lstStyle/>
          <a:p>
            <a:fld id="{DF62E4AC-8AEE-4ABB-93BA-3648B6B49387}" type="slidenum">
              <a:rPr lang="da-DK" smtClean="0"/>
              <a:t>‹nr.›</a:t>
            </a:fld>
            <a:endParaRPr lang="da-DK"/>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838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F30632-E300-44C5-B32B-3D9F061CEE21}" type="datetimeFigureOut">
              <a:rPr lang="da-DK" smtClean="0"/>
              <a:t>04-05-2021</a:t>
            </a:fld>
            <a:endParaRPr lang="da-DK"/>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F62E4AC-8AEE-4ABB-93BA-3648B6B49387}" type="slidenum">
              <a:rPr lang="da-DK" smtClean="0"/>
              <a:t>‹nr.›</a:t>
            </a:fld>
            <a:endParaRPr lang="da-DK"/>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528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33.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5" Type="http://schemas.openxmlformats.org/officeDocument/2006/relationships/image" Target="../media/image72.sv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1.pn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18C1C-B1A7-4F79-BED4-DED049EEEC86}"/>
              </a:ext>
            </a:extLst>
          </p:cNvPr>
          <p:cNvSpPr>
            <a:spLocks noGrp="1"/>
          </p:cNvSpPr>
          <p:nvPr>
            <p:ph type="ctrTitle"/>
          </p:nvPr>
        </p:nvSpPr>
        <p:spPr>
          <a:xfrm>
            <a:off x="2403035" y="508884"/>
            <a:ext cx="8705844" cy="1304013"/>
          </a:xfrm>
        </p:spPr>
        <p:txBody>
          <a:bodyPr/>
          <a:lstStyle/>
          <a:p>
            <a:r>
              <a:rPr lang="da-DK" b="1" dirty="0">
                <a:solidFill>
                  <a:srgbClr val="FF0000"/>
                </a:solidFill>
              </a:rPr>
              <a:t>Verifikation GF 2</a:t>
            </a:r>
          </a:p>
        </p:txBody>
      </p:sp>
      <p:sp>
        <p:nvSpPr>
          <p:cNvPr id="3" name="Undertitel 2">
            <a:extLst>
              <a:ext uri="{FF2B5EF4-FFF2-40B4-BE49-F238E27FC236}">
                <a16:creationId xmlns:a16="http://schemas.microsoft.com/office/drawing/2014/main" id="{B8A6B164-F344-432D-89AF-CA996B5C1164}"/>
              </a:ext>
            </a:extLst>
          </p:cNvPr>
          <p:cNvSpPr>
            <a:spLocks noGrp="1"/>
          </p:cNvSpPr>
          <p:nvPr>
            <p:ph type="subTitle" idx="1"/>
          </p:nvPr>
        </p:nvSpPr>
        <p:spPr>
          <a:xfrm>
            <a:off x="9666514" y="6062353"/>
            <a:ext cx="1579418" cy="564078"/>
          </a:xfrm>
        </p:spPr>
        <p:txBody>
          <a:bodyPr>
            <a:normAutofit fontScale="40000" lnSpcReduction="20000"/>
          </a:bodyPr>
          <a:lstStyle/>
          <a:p>
            <a:r>
              <a:rPr lang="da-DK" dirty="0"/>
              <a:t>Michael Petersen</a:t>
            </a:r>
          </a:p>
          <a:p>
            <a:r>
              <a:rPr lang="da-DK" dirty="0"/>
              <a:t>El faglærer</a:t>
            </a:r>
          </a:p>
        </p:txBody>
      </p:sp>
      <p:pic>
        <p:nvPicPr>
          <p:cNvPr id="4" name="Billede 3">
            <a:extLst>
              <a:ext uri="{FF2B5EF4-FFF2-40B4-BE49-F238E27FC236}">
                <a16:creationId xmlns:a16="http://schemas.microsoft.com/office/drawing/2014/main" id="{A9EB3F6F-490B-4718-8B44-73FCC43A8E41}"/>
              </a:ext>
            </a:extLst>
          </p:cNvPr>
          <p:cNvPicPr>
            <a:picLocks noChangeAspect="1"/>
          </p:cNvPicPr>
          <p:nvPr/>
        </p:nvPicPr>
        <p:blipFill>
          <a:blip r:embed="rId2"/>
          <a:stretch>
            <a:fillRect/>
          </a:stretch>
        </p:blipFill>
        <p:spPr>
          <a:xfrm>
            <a:off x="2403036" y="2581235"/>
            <a:ext cx="8705843" cy="3481118"/>
          </a:xfrm>
          <a:prstGeom prst="rect">
            <a:avLst/>
          </a:prstGeom>
        </p:spPr>
      </p:pic>
    </p:spTree>
    <p:extLst>
      <p:ext uri="{BB962C8B-B14F-4D97-AF65-F5344CB8AC3E}">
        <p14:creationId xmlns:p14="http://schemas.microsoft.com/office/powerpoint/2010/main" val="184510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F46E7F-F7DB-4E90-8D4F-F95BF9CCEA26}"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3FBFC31D-39BD-4634-8C43-6555A31B70D2}"/>
              </a:ext>
            </a:extLst>
          </p:cNvPr>
          <p:cNvSpPr txBox="1"/>
          <p:nvPr/>
        </p:nvSpPr>
        <p:spPr>
          <a:xfrm>
            <a:off x="2651067" y="1440819"/>
            <a:ext cx="6480720" cy="369332"/>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3. </a:t>
            </a:r>
            <a:r>
              <a:rPr lang="da-DK" dirty="0">
                <a:latin typeface="Verdana" panose="020B0604030504040204" pitchFamily="34" charset="0"/>
                <a:ea typeface="Verdana" panose="020B0604030504040204" pitchFamily="34" charset="0"/>
                <a:cs typeface="Verdana" panose="020B0604030504040204" pitchFamily="34" charset="0"/>
              </a:rPr>
              <a:t>Valg af ledere efter strømværdi og spændingsfald</a:t>
            </a:r>
          </a:p>
        </p:txBody>
      </p:sp>
      <p:sp>
        <p:nvSpPr>
          <p:cNvPr id="8" name="Rektangel 7">
            <a:extLst>
              <a:ext uri="{FF2B5EF4-FFF2-40B4-BE49-F238E27FC236}">
                <a16:creationId xmlns:a16="http://schemas.microsoft.com/office/drawing/2014/main" id="{38C2C37D-FD29-4D20-9D04-86826CC1F38E}"/>
              </a:ext>
            </a:extLst>
          </p:cNvPr>
          <p:cNvSpPr/>
          <p:nvPr/>
        </p:nvSpPr>
        <p:spPr>
          <a:xfrm>
            <a:off x="3990550"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pic>
        <p:nvPicPr>
          <p:cNvPr id="9" name="Billede 8">
            <a:extLst>
              <a:ext uri="{FF2B5EF4-FFF2-40B4-BE49-F238E27FC236}">
                <a16:creationId xmlns:a16="http://schemas.microsoft.com/office/drawing/2014/main" id="{7360B30E-567D-455F-9467-0D213F0223E8}"/>
              </a:ext>
            </a:extLst>
          </p:cNvPr>
          <p:cNvPicPr>
            <a:picLocks noChangeAspect="1"/>
          </p:cNvPicPr>
          <p:nvPr/>
        </p:nvPicPr>
        <p:blipFill>
          <a:blip r:embed="rId3"/>
          <a:stretch>
            <a:fillRect/>
          </a:stretch>
        </p:blipFill>
        <p:spPr>
          <a:xfrm>
            <a:off x="3118751" y="2111187"/>
            <a:ext cx="2741080" cy="3885481"/>
          </a:xfrm>
          <a:prstGeom prst="rect">
            <a:avLst/>
          </a:prstGeom>
        </p:spPr>
      </p:pic>
      <p:pic>
        <p:nvPicPr>
          <p:cNvPr id="10" name="Billede 9">
            <a:extLst>
              <a:ext uri="{FF2B5EF4-FFF2-40B4-BE49-F238E27FC236}">
                <a16:creationId xmlns:a16="http://schemas.microsoft.com/office/drawing/2014/main" id="{43A48F80-BA7C-4EA5-BC8B-B9A741BE5971}"/>
              </a:ext>
            </a:extLst>
          </p:cNvPr>
          <p:cNvPicPr>
            <a:picLocks noChangeAspect="1"/>
          </p:cNvPicPr>
          <p:nvPr/>
        </p:nvPicPr>
        <p:blipFill>
          <a:blip r:embed="rId4"/>
          <a:stretch>
            <a:fillRect/>
          </a:stretch>
        </p:blipFill>
        <p:spPr>
          <a:xfrm>
            <a:off x="5951985" y="2111187"/>
            <a:ext cx="4815452" cy="3611589"/>
          </a:xfrm>
          <a:prstGeom prst="rect">
            <a:avLst/>
          </a:prstGeom>
        </p:spPr>
      </p:pic>
    </p:spTree>
    <p:custDataLst>
      <p:tags r:id="rId1"/>
    </p:custDataLst>
    <p:extLst>
      <p:ext uri="{BB962C8B-B14F-4D97-AF65-F5344CB8AC3E}">
        <p14:creationId xmlns:p14="http://schemas.microsoft.com/office/powerpoint/2010/main" val="25849897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32E70863-7675-4198-84D0-4E59052876B0}"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982F9C82-3CF5-4033-9C5A-385C11320578}"/>
              </a:ext>
            </a:extLst>
          </p:cNvPr>
          <p:cNvSpPr/>
          <p:nvPr/>
        </p:nvSpPr>
        <p:spPr>
          <a:xfrm>
            <a:off x="4206574" y="476672"/>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2D3DD462-76D8-410E-8D6B-C116192F9A11}"/>
              </a:ext>
            </a:extLst>
          </p:cNvPr>
          <p:cNvSpPr txBox="1"/>
          <p:nvPr/>
        </p:nvSpPr>
        <p:spPr>
          <a:xfrm>
            <a:off x="2380543" y="1536107"/>
            <a:ext cx="7344816"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4. </a:t>
            </a:r>
            <a:r>
              <a:rPr lang="da-DK" i="1" dirty="0">
                <a:latin typeface="Verdana" panose="020B0604030504040204" pitchFamily="34" charset="0"/>
                <a:ea typeface="Verdana" panose="020B0604030504040204" pitchFamily="34" charset="0"/>
                <a:cs typeface="Verdana" panose="020B0604030504040204" pitchFamily="34" charset="0"/>
              </a:rPr>
              <a:t>Valg og indstilling af beskyttelses- og overvågningsudstyr</a:t>
            </a:r>
          </a:p>
        </p:txBody>
      </p:sp>
      <p:pic>
        <p:nvPicPr>
          <p:cNvPr id="9" name="Billede 8">
            <a:extLst>
              <a:ext uri="{FF2B5EF4-FFF2-40B4-BE49-F238E27FC236}">
                <a16:creationId xmlns:a16="http://schemas.microsoft.com/office/drawing/2014/main" id="{BDB9E05B-A8E9-4192-9E5A-1D7FCA0A93B8}"/>
              </a:ext>
            </a:extLst>
          </p:cNvPr>
          <p:cNvPicPr>
            <a:picLocks noChangeAspect="1"/>
          </p:cNvPicPr>
          <p:nvPr/>
        </p:nvPicPr>
        <p:blipFill>
          <a:blip r:embed="rId3"/>
          <a:stretch>
            <a:fillRect/>
          </a:stretch>
        </p:blipFill>
        <p:spPr>
          <a:xfrm>
            <a:off x="2101016" y="2620304"/>
            <a:ext cx="2143125" cy="2143125"/>
          </a:xfrm>
          <a:prstGeom prst="rect">
            <a:avLst/>
          </a:prstGeom>
        </p:spPr>
      </p:pic>
      <p:pic>
        <p:nvPicPr>
          <p:cNvPr id="10" name="Billede 9">
            <a:extLst>
              <a:ext uri="{FF2B5EF4-FFF2-40B4-BE49-F238E27FC236}">
                <a16:creationId xmlns:a16="http://schemas.microsoft.com/office/drawing/2014/main" id="{6D6E6B93-B7A0-4EA7-A8E2-63FDE29C2219}"/>
              </a:ext>
            </a:extLst>
          </p:cNvPr>
          <p:cNvPicPr>
            <a:picLocks noChangeAspect="1"/>
          </p:cNvPicPr>
          <p:nvPr/>
        </p:nvPicPr>
        <p:blipFill>
          <a:blip r:embed="rId4"/>
          <a:stretch>
            <a:fillRect/>
          </a:stretch>
        </p:blipFill>
        <p:spPr>
          <a:xfrm>
            <a:off x="4569355" y="4120193"/>
            <a:ext cx="1977380" cy="1977380"/>
          </a:xfrm>
          <a:prstGeom prst="rect">
            <a:avLst/>
          </a:prstGeom>
        </p:spPr>
      </p:pic>
      <p:pic>
        <p:nvPicPr>
          <p:cNvPr id="11" name="Billede 10">
            <a:extLst>
              <a:ext uri="{FF2B5EF4-FFF2-40B4-BE49-F238E27FC236}">
                <a16:creationId xmlns:a16="http://schemas.microsoft.com/office/drawing/2014/main" id="{FB4D16BD-1EF7-486F-BE57-79AD834F806F}"/>
              </a:ext>
            </a:extLst>
          </p:cNvPr>
          <p:cNvPicPr>
            <a:picLocks noChangeAspect="1"/>
          </p:cNvPicPr>
          <p:nvPr/>
        </p:nvPicPr>
        <p:blipFill>
          <a:blip r:embed="rId5"/>
          <a:stretch>
            <a:fillRect/>
          </a:stretch>
        </p:blipFill>
        <p:spPr>
          <a:xfrm>
            <a:off x="6960755" y="2938115"/>
            <a:ext cx="2674764" cy="1922487"/>
          </a:xfrm>
          <a:prstGeom prst="rect">
            <a:avLst/>
          </a:prstGeom>
        </p:spPr>
      </p:pic>
    </p:spTree>
    <p:custDataLst>
      <p:tags r:id="rId1"/>
    </p:custDataLst>
    <p:extLst>
      <p:ext uri="{BB962C8B-B14F-4D97-AF65-F5344CB8AC3E}">
        <p14:creationId xmlns:p14="http://schemas.microsoft.com/office/powerpoint/2010/main" val="41344177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9737D9B-976A-438A-A581-A07BC20EE75C}"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12E0B788-4852-4A5A-BAD5-16951DE2EE18}"/>
              </a:ext>
            </a:extLst>
          </p:cNvPr>
          <p:cNvSpPr/>
          <p:nvPr/>
        </p:nvSpPr>
        <p:spPr>
          <a:xfrm>
            <a:off x="3846534"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4000B1A4-BB20-4352-85AB-D5BEAD6749C7}"/>
              </a:ext>
            </a:extLst>
          </p:cNvPr>
          <p:cNvSpPr txBox="1"/>
          <p:nvPr/>
        </p:nvSpPr>
        <p:spPr>
          <a:xfrm>
            <a:off x="2559348" y="1402104"/>
            <a:ext cx="7065044"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5. </a:t>
            </a:r>
            <a:r>
              <a:rPr lang="da-DK" i="1" dirty="0">
                <a:latin typeface="Verdana" panose="020B0604030504040204" pitchFamily="34" charset="0"/>
                <a:ea typeface="Verdana" panose="020B0604030504040204" pitchFamily="34" charset="0"/>
                <a:cs typeface="Verdana" panose="020B0604030504040204" pitchFamily="34" charset="0"/>
              </a:rPr>
              <a:t>Tilstedeværelse og korrekt placering af egnet udstyr til adskillelse og afbrydelse</a:t>
            </a:r>
          </a:p>
        </p:txBody>
      </p:sp>
      <p:pic>
        <p:nvPicPr>
          <p:cNvPr id="9" name="Billede 8">
            <a:extLst>
              <a:ext uri="{FF2B5EF4-FFF2-40B4-BE49-F238E27FC236}">
                <a16:creationId xmlns:a16="http://schemas.microsoft.com/office/drawing/2014/main" id="{24C04A18-2320-4CA8-B745-47231B4420EE}"/>
              </a:ext>
            </a:extLst>
          </p:cNvPr>
          <p:cNvPicPr>
            <a:picLocks noChangeAspect="1"/>
          </p:cNvPicPr>
          <p:nvPr/>
        </p:nvPicPr>
        <p:blipFill>
          <a:blip r:embed="rId3"/>
          <a:stretch>
            <a:fillRect/>
          </a:stretch>
        </p:blipFill>
        <p:spPr>
          <a:xfrm>
            <a:off x="8350636" y="1974524"/>
            <a:ext cx="3205923" cy="3481372"/>
          </a:xfrm>
          <a:prstGeom prst="rect">
            <a:avLst/>
          </a:prstGeom>
        </p:spPr>
      </p:pic>
      <p:pic>
        <p:nvPicPr>
          <p:cNvPr id="10" name="Billede 9">
            <a:extLst>
              <a:ext uri="{FF2B5EF4-FFF2-40B4-BE49-F238E27FC236}">
                <a16:creationId xmlns:a16="http://schemas.microsoft.com/office/drawing/2014/main" id="{C23F6F61-1CFF-42CF-88EC-F0CF8B094F32}"/>
              </a:ext>
            </a:extLst>
          </p:cNvPr>
          <p:cNvPicPr>
            <a:picLocks noChangeAspect="1"/>
          </p:cNvPicPr>
          <p:nvPr/>
        </p:nvPicPr>
        <p:blipFill>
          <a:blip r:embed="rId4"/>
          <a:stretch>
            <a:fillRect/>
          </a:stretch>
        </p:blipFill>
        <p:spPr>
          <a:xfrm>
            <a:off x="2880085" y="2874827"/>
            <a:ext cx="3312368" cy="2302650"/>
          </a:xfrm>
          <a:prstGeom prst="rect">
            <a:avLst/>
          </a:prstGeom>
        </p:spPr>
      </p:pic>
    </p:spTree>
    <p:custDataLst>
      <p:tags r:id="rId1"/>
    </p:custDataLst>
    <p:extLst>
      <p:ext uri="{BB962C8B-B14F-4D97-AF65-F5344CB8AC3E}">
        <p14:creationId xmlns:p14="http://schemas.microsoft.com/office/powerpoint/2010/main" val="28569592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AB5ADE5-2180-46F7-A7B2-E066BE80E194}"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4359C70E-6E36-40AE-8D9C-B789A8CB7510}"/>
              </a:ext>
            </a:extLst>
          </p:cNvPr>
          <p:cNvSpPr/>
          <p:nvPr/>
        </p:nvSpPr>
        <p:spPr>
          <a:xfrm>
            <a:off x="4170570"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24F1531D-A5DF-41A1-8B32-0F2E7E2B6DBA}"/>
              </a:ext>
            </a:extLst>
          </p:cNvPr>
          <p:cNvSpPr txBox="1"/>
          <p:nvPr/>
        </p:nvSpPr>
        <p:spPr>
          <a:xfrm>
            <a:off x="2351584" y="1385552"/>
            <a:ext cx="7560840"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6. </a:t>
            </a:r>
            <a:r>
              <a:rPr lang="da-DK" i="1" dirty="0">
                <a:latin typeface="Verdana" panose="020B0604030504040204" pitchFamily="34" charset="0"/>
                <a:ea typeface="Verdana" panose="020B0604030504040204" pitchFamily="34" charset="0"/>
                <a:cs typeface="Verdana" panose="020B0604030504040204" pitchFamily="34" charset="0"/>
              </a:rPr>
              <a:t>Valg af materiel og beskyttelsesforanstaltninger svarende til de ydre påvirkninger</a:t>
            </a:r>
          </a:p>
        </p:txBody>
      </p:sp>
      <p:pic>
        <p:nvPicPr>
          <p:cNvPr id="9" name="Billede 8">
            <a:extLst>
              <a:ext uri="{FF2B5EF4-FFF2-40B4-BE49-F238E27FC236}">
                <a16:creationId xmlns:a16="http://schemas.microsoft.com/office/drawing/2014/main" id="{3430A9C8-BF9E-4A30-B6F2-0E4E630338B8}"/>
              </a:ext>
            </a:extLst>
          </p:cNvPr>
          <p:cNvPicPr>
            <a:picLocks noChangeAspect="1"/>
          </p:cNvPicPr>
          <p:nvPr/>
        </p:nvPicPr>
        <p:blipFill>
          <a:blip r:embed="rId3"/>
          <a:stretch>
            <a:fillRect/>
          </a:stretch>
        </p:blipFill>
        <p:spPr>
          <a:xfrm>
            <a:off x="2415822" y="2262188"/>
            <a:ext cx="2858257" cy="3810423"/>
          </a:xfrm>
          <a:prstGeom prst="rect">
            <a:avLst/>
          </a:prstGeom>
        </p:spPr>
      </p:pic>
      <p:pic>
        <p:nvPicPr>
          <p:cNvPr id="10" name="Billede 9">
            <a:extLst>
              <a:ext uri="{FF2B5EF4-FFF2-40B4-BE49-F238E27FC236}">
                <a16:creationId xmlns:a16="http://schemas.microsoft.com/office/drawing/2014/main" id="{CED49490-C0D9-4AC6-9CC5-8FC91F4EC801}"/>
              </a:ext>
            </a:extLst>
          </p:cNvPr>
          <p:cNvPicPr>
            <a:picLocks noChangeAspect="1"/>
          </p:cNvPicPr>
          <p:nvPr/>
        </p:nvPicPr>
        <p:blipFill>
          <a:blip r:embed="rId4"/>
          <a:stretch>
            <a:fillRect/>
          </a:stretch>
        </p:blipFill>
        <p:spPr>
          <a:xfrm>
            <a:off x="6740119" y="2262188"/>
            <a:ext cx="2978525" cy="3833123"/>
          </a:xfrm>
          <a:prstGeom prst="rect">
            <a:avLst/>
          </a:prstGeom>
        </p:spPr>
      </p:pic>
    </p:spTree>
    <p:custDataLst>
      <p:tags r:id="rId1"/>
    </p:custDataLst>
    <p:extLst>
      <p:ext uri="{BB962C8B-B14F-4D97-AF65-F5344CB8AC3E}">
        <p14:creationId xmlns:p14="http://schemas.microsoft.com/office/powerpoint/2010/main" val="24926291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520DF08-C0F9-4A2E-9A94-9E5E2E2C0D3B}"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14</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Picture 4">
            <a:extLst>
              <a:ext uri="{FF2B5EF4-FFF2-40B4-BE49-F238E27FC236}">
                <a16:creationId xmlns:a16="http://schemas.microsoft.com/office/drawing/2014/main" id="{BE2E3C9D-E808-438D-97A9-ED3FF20DA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2949024"/>
            <a:ext cx="3921125"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D51FCA60-15A7-4D64-899C-EB7B15837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2949024"/>
            <a:ext cx="3921125"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8">
            <a:extLst>
              <a:ext uri="{FF2B5EF4-FFF2-40B4-BE49-F238E27FC236}">
                <a16:creationId xmlns:a16="http://schemas.microsoft.com/office/drawing/2014/main" id="{520E59C6-CAA1-44B5-9A97-3D4D5D4F9CDA}"/>
              </a:ext>
            </a:extLst>
          </p:cNvPr>
          <p:cNvSpPr/>
          <p:nvPr/>
        </p:nvSpPr>
        <p:spPr>
          <a:xfrm>
            <a:off x="4170607"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10" name="Rektangel 9">
            <a:extLst>
              <a:ext uri="{FF2B5EF4-FFF2-40B4-BE49-F238E27FC236}">
                <a16:creationId xmlns:a16="http://schemas.microsoft.com/office/drawing/2014/main" id="{678BC2B1-7D51-4D62-9C42-904512537B3E}"/>
              </a:ext>
            </a:extLst>
          </p:cNvPr>
          <p:cNvSpPr/>
          <p:nvPr/>
        </p:nvSpPr>
        <p:spPr>
          <a:xfrm>
            <a:off x="2348384" y="1493974"/>
            <a:ext cx="7704782" cy="646331"/>
          </a:xfrm>
          <a:prstGeom prst="rect">
            <a:avLst/>
          </a:prstGeom>
        </p:spPr>
        <p:txBody>
          <a:bodyPr wrap="square">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6. </a:t>
            </a:r>
            <a:r>
              <a:rPr lang="da-DK" i="1" dirty="0">
                <a:latin typeface="Verdana" panose="020B0604030504040204" pitchFamily="34" charset="0"/>
                <a:ea typeface="Verdana" panose="020B0604030504040204" pitchFamily="34" charset="0"/>
                <a:cs typeface="Verdana" panose="020B0604030504040204" pitchFamily="34" charset="0"/>
              </a:rPr>
              <a:t>Valg af materiel og beskyttelsesforanstaltninger svarende til de ydre påvirkninger</a:t>
            </a:r>
          </a:p>
        </p:txBody>
      </p:sp>
    </p:spTree>
    <p:custDataLst>
      <p:tags r:id="rId1"/>
    </p:custDataLst>
    <p:extLst>
      <p:ext uri="{BB962C8B-B14F-4D97-AF65-F5344CB8AC3E}">
        <p14:creationId xmlns:p14="http://schemas.microsoft.com/office/powerpoint/2010/main" val="29151898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F27B8311-F530-4E5F-8BA7-7FD68AB45B40}"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8BB5958C-97F9-4A74-928B-61DA8795E36E}"/>
              </a:ext>
            </a:extLst>
          </p:cNvPr>
          <p:cNvSpPr/>
          <p:nvPr/>
        </p:nvSpPr>
        <p:spPr>
          <a:xfrm>
            <a:off x="3738522"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364F7727-2AC5-4A00-90F3-F3954EFE32EA}"/>
              </a:ext>
            </a:extLst>
          </p:cNvPr>
          <p:cNvSpPr txBox="1"/>
          <p:nvPr/>
        </p:nvSpPr>
        <p:spPr>
          <a:xfrm>
            <a:off x="2495600" y="1674067"/>
            <a:ext cx="7179277"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7. </a:t>
            </a:r>
            <a:r>
              <a:rPr lang="da-DK" i="1" dirty="0">
                <a:latin typeface="Verdana" panose="020B0604030504040204" pitchFamily="34" charset="0"/>
                <a:ea typeface="Verdana" panose="020B0604030504040204" pitchFamily="34" charset="0"/>
                <a:cs typeface="Verdana" panose="020B0604030504040204" pitchFamily="34" charset="0"/>
              </a:rPr>
              <a:t>Korrekt identifikation af nulledere og beskyttelsesledere</a:t>
            </a:r>
          </a:p>
        </p:txBody>
      </p:sp>
      <p:pic>
        <p:nvPicPr>
          <p:cNvPr id="9" name="Billede 8">
            <a:extLst>
              <a:ext uri="{FF2B5EF4-FFF2-40B4-BE49-F238E27FC236}">
                <a16:creationId xmlns:a16="http://schemas.microsoft.com/office/drawing/2014/main" id="{A071C6A2-9D57-4E5B-9FC0-93383C3F0B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29" l="0" r="100000">
                        <a14:foregroundMark x1="80903" y1="1714" x2="13194" y2="42286"/>
                        <a14:foregroundMark x1="12847" y1="42286" x2="0" y2="36571"/>
                        <a14:foregroundMark x1="17708" y1="43429" x2="12153" y2="95429"/>
                        <a14:foregroundMark x1="13542" y1="84571" x2="90972" y2="62857"/>
                        <a14:foregroundMark x1="68403" y1="68000" x2="76736" y2="50857"/>
                        <a14:foregroundMark x1="30556" y1="77714" x2="56250" y2="58286"/>
                        <a14:foregroundMark x1="75694" y1="49143" x2="99653" y2="37143"/>
                        <a14:foregroundMark x1="68750" y1="8000" x2="98264" y2="1714"/>
                        <a14:foregroundMark x1="31944" y1="90286" x2="99653" y2="49143"/>
                        <a14:foregroundMark x1="40972" y1="84571" x2="43403" y2="99429"/>
                        <a14:foregroundMark x1="75000" y1="67429" x2="76736" y2="98286"/>
                        <a14:foregroundMark x1="29861" y1="31429" x2="18056" y2="0"/>
                        <a14:foregroundMark x1="10764" y1="30286" x2="31944" y2="16000"/>
                        <a14:foregroundMark x1="14931" y1="69714" x2="14931" y2="69714"/>
                        <a14:foregroundMark x1="14931" y1="69714" x2="14931" y2="69714"/>
                      </a14:backgroundRemoval>
                    </a14:imgEffect>
                  </a14:imgLayer>
                </a14:imgProps>
              </a:ext>
            </a:extLst>
          </a:blip>
          <a:stretch>
            <a:fillRect/>
          </a:stretch>
        </p:blipFill>
        <p:spPr>
          <a:xfrm>
            <a:off x="2202423" y="2767421"/>
            <a:ext cx="4248472" cy="2581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Billede 2">
            <a:extLst>
              <a:ext uri="{FF2B5EF4-FFF2-40B4-BE49-F238E27FC236}">
                <a16:creationId xmlns:a16="http://schemas.microsoft.com/office/drawing/2014/main" id="{5FD030E8-075C-4F0D-9792-35B73CDA47B7}"/>
              </a:ext>
            </a:extLst>
          </p:cNvPr>
          <p:cNvPicPr>
            <a:picLocks noChangeAspect="1"/>
          </p:cNvPicPr>
          <p:nvPr/>
        </p:nvPicPr>
        <p:blipFill>
          <a:blip r:embed="rId5"/>
          <a:stretch>
            <a:fillRect/>
          </a:stretch>
        </p:blipFill>
        <p:spPr>
          <a:xfrm rot="5400000">
            <a:off x="7506519" y="2749361"/>
            <a:ext cx="3916014" cy="2617657"/>
          </a:xfrm>
          <a:prstGeom prst="rect">
            <a:avLst/>
          </a:prstGeom>
        </p:spPr>
      </p:pic>
    </p:spTree>
    <p:custDataLst>
      <p:tags r:id="rId1"/>
    </p:custDataLst>
    <p:extLst>
      <p:ext uri="{BB962C8B-B14F-4D97-AF65-F5344CB8AC3E}">
        <p14:creationId xmlns:p14="http://schemas.microsoft.com/office/powerpoint/2010/main" val="19267818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3D56D2FD-2DF2-4A4A-9BFC-45A608F88DA2}"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16</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C90C6230-732F-4202-BB19-DD246D93812F}"/>
              </a:ext>
            </a:extLst>
          </p:cNvPr>
          <p:cNvPicPr>
            <a:picLocks noChangeAspect="1"/>
          </p:cNvPicPr>
          <p:nvPr/>
        </p:nvPicPr>
        <p:blipFill>
          <a:blip r:embed="rId3"/>
          <a:stretch>
            <a:fillRect/>
          </a:stretch>
        </p:blipFill>
        <p:spPr>
          <a:xfrm>
            <a:off x="7173913" y="1715083"/>
            <a:ext cx="2808312" cy="2808312"/>
          </a:xfrm>
          <a:prstGeom prst="rect">
            <a:avLst/>
          </a:prstGeom>
        </p:spPr>
      </p:pic>
      <p:sp>
        <p:nvSpPr>
          <p:cNvPr id="8" name="Rektangel 7">
            <a:extLst>
              <a:ext uri="{FF2B5EF4-FFF2-40B4-BE49-F238E27FC236}">
                <a16:creationId xmlns:a16="http://schemas.microsoft.com/office/drawing/2014/main" id="{17464DFB-5609-425F-A403-60B49DE13EF2}"/>
              </a:ext>
            </a:extLst>
          </p:cNvPr>
          <p:cNvSpPr/>
          <p:nvPr/>
        </p:nvSpPr>
        <p:spPr>
          <a:xfrm>
            <a:off x="4170570"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9" name="Tekstfelt 8">
            <a:extLst>
              <a:ext uri="{FF2B5EF4-FFF2-40B4-BE49-F238E27FC236}">
                <a16:creationId xmlns:a16="http://schemas.microsoft.com/office/drawing/2014/main" id="{4C3CC2A5-249C-4C1E-A503-A2FE32A391EA}"/>
              </a:ext>
            </a:extLst>
          </p:cNvPr>
          <p:cNvSpPr txBox="1"/>
          <p:nvPr/>
        </p:nvSpPr>
        <p:spPr>
          <a:xfrm>
            <a:off x="2495599" y="1587449"/>
            <a:ext cx="7272808"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8. </a:t>
            </a:r>
            <a:r>
              <a:rPr lang="da-DK" i="1" dirty="0">
                <a:latin typeface="Verdana" panose="020B0604030504040204" pitchFamily="34" charset="0"/>
                <a:ea typeface="Verdana" panose="020B0604030504040204" pitchFamily="34" charset="0"/>
                <a:cs typeface="Verdana" panose="020B0604030504040204" pitchFamily="34" charset="0"/>
              </a:rPr>
              <a:t>Tilstedeværelse af diagrammer, advarselsskilte eller anden lignende information.</a:t>
            </a:r>
          </a:p>
        </p:txBody>
      </p:sp>
      <p:pic>
        <p:nvPicPr>
          <p:cNvPr id="10" name="Billede 9">
            <a:extLst>
              <a:ext uri="{FF2B5EF4-FFF2-40B4-BE49-F238E27FC236}">
                <a16:creationId xmlns:a16="http://schemas.microsoft.com/office/drawing/2014/main" id="{9ECD7D9A-1AC3-4376-A5B8-53640C78F6A0}"/>
              </a:ext>
            </a:extLst>
          </p:cNvPr>
          <p:cNvPicPr>
            <a:picLocks noChangeAspect="1"/>
          </p:cNvPicPr>
          <p:nvPr/>
        </p:nvPicPr>
        <p:blipFill rotWithShape="1">
          <a:blip r:embed="rId4"/>
          <a:srcRect l="16699" t="3566" r="15773"/>
          <a:stretch/>
        </p:blipFill>
        <p:spPr>
          <a:xfrm>
            <a:off x="5180269" y="2655958"/>
            <a:ext cx="1993645" cy="2847060"/>
          </a:xfrm>
          <a:prstGeom prst="rect">
            <a:avLst/>
          </a:prstGeom>
        </p:spPr>
      </p:pic>
      <p:pic>
        <p:nvPicPr>
          <p:cNvPr id="11" name="Billede 10">
            <a:extLst>
              <a:ext uri="{FF2B5EF4-FFF2-40B4-BE49-F238E27FC236}">
                <a16:creationId xmlns:a16="http://schemas.microsoft.com/office/drawing/2014/main" id="{83EC62C4-6630-491F-B7CF-8F4E6CC824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592" y="2850409"/>
            <a:ext cx="2983940" cy="2237956"/>
          </a:xfrm>
          <a:prstGeom prst="rect">
            <a:avLst/>
          </a:prstGeom>
        </p:spPr>
      </p:pic>
      <p:sp>
        <p:nvSpPr>
          <p:cNvPr id="12" name="Tekstfelt 11">
            <a:extLst>
              <a:ext uri="{FF2B5EF4-FFF2-40B4-BE49-F238E27FC236}">
                <a16:creationId xmlns:a16="http://schemas.microsoft.com/office/drawing/2014/main" id="{DCDF008A-A048-48B4-A982-F4FAD17B1F5D}"/>
              </a:ext>
            </a:extLst>
          </p:cNvPr>
          <p:cNvSpPr txBox="1"/>
          <p:nvPr/>
        </p:nvSpPr>
        <p:spPr>
          <a:xfrm>
            <a:off x="2018064" y="5170672"/>
            <a:ext cx="3384376" cy="369332"/>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Placering af transformere</a:t>
            </a:r>
          </a:p>
        </p:txBody>
      </p:sp>
      <p:pic>
        <p:nvPicPr>
          <p:cNvPr id="3" name="Billede 2">
            <a:extLst>
              <a:ext uri="{FF2B5EF4-FFF2-40B4-BE49-F238E27FC236}">
                <a16:creationId xmlns:a16="http://schemas.microsoft.com/office/drawing/2014/main" id="{A61EB28B-6E5F-4E67-A9BA-1A2B7CD8FEEA}"/>
              </a:ext>
            </a:extLst>
          </p:cNvPr>
          <p:cNvPicPr>
            <a:picLocks noChangeAspect="1"/>
          </p:cNvPicPr>
          <p:nvPr/>
        </p:nvPicPr>
        <p:blipFill rotWithShape="1">
          <a:blip r:embed="rId6"/>
          <a:srcRect l="32175" t="19791" r="44315" b="53932"/>
          <a:stretch/>
        </p:blipFill>
        <p:spPr>
          <a:xfrm>
            <a:off x="7234758" y="3969387"/>
            <a:ext cx="2686623" cy="2007252"/>
          </a:xfrm>
          <a:prstGeom prst="rect">
            <a:avLst/>
          </a:prstGeom>
        </p:spPr>
      </p:pic>
    </p:spTree>
    <p:custDataLst>
      <p:tags r:id="rId1"/>
    </p:custDataLst>
    <p:extLst>
      <p:ext uri="{BB962C8B-B14F-4D97-AF65-F5344CB8AC3E}">
        <p14:creationId xmlns:p14="http://schemas.microsoft.com/office/powerpoint/2010/main" val="26392742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718ABB5-83D8-4BBB-AC47-02D29520FDF6}"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337DE1EF-DE94-48AC-9168-467999B40EBF}"/>
              </a:ext>
            </a:extLst>
          </p:cNvPr>
          <p:cNvSpPr/>
          <p:nvPr/>
        </p:nvSpPr>
        <p:spPr>
          <a:xfrm>
            <a:off x="1897757" y="2348881"/>
            <a:ext cx="4572000" cy="2462213"/>
          </a:xfrm>
          <a:prstGeom prst="rect">
            <a:avLst/>
          </a:prstGeom>
        </p:spPr>
        <p:txBody>
          <a:bodyPr>
            <a:spAutoFit/>
          </a:bodyPr>
          <a:lstStyle/>
          <a:p>
            <a:pPr>
              <a:buFontTx/>
              <a:buNone/>
            </a:pPr>
            <a:r>
              <a:rPr lang="da-DK" altLang="da-DK" dirty="0">
                <a:latin typeface="Verdana" panose="020B0604030504040204" pitchFamily="34" charset="0"/>
              </a:rPr>
              <a:t>Ved flere RCD-afbrydere i tavler skal </a:t>
            </a:r>
            <a:r>
              <a:rPr lang="da-DK" altLang="da-DK" dirty="0" err="1">
                <a:latin typeface="Verdana" panose="020B0604030504040204" pitchFamily="34" charset="0"/>
              </a:rPr>
              <a:t>RCD’erne</a:t>
            </a:r>
            <a:r>
              <a:rPr lang="da-DK" altLang="da-DK" dirty="0">
                <a:latin typeface="Verdana" panose="020B0604030504040204" pitchFamily="34" charset="0"/>
              </a:rPr>
              <a:t> opmærkes med tilhørs-</a:t>
            </a:r>
          </a:p>
          <a:p>
            <a:pPr>
              <a:buFontTx/>
              <a:buNone/>
            </a:pPr>
            <a:r>
              <a:rPr lang="da-DK" altLang="da-DK" dirty="0">
                <a:latin typeface="Verdana" panose="020B0604030504040204" pitchFamily="34" charset="0"/>
              </a:rPr>
              <a:t>forhold.</a:t>
            </a:r>
          </a:p>
          <a:p>
            <a:pPr>
              <a:buFontTx/>
              <a:buNone/>
            </a:pPr>
            <a:endParaRPr lang="da-DK" altLang="da-DK" dirty="0">
              <a:latin typeface="Verdana" panose="020B0604030504040204" pitchFamily="34" charset="0"/>
            </a:endParaRPr>
          </a:p>
          <a:p>
            <a:pPr>
              <a:buFontTx/>
              <a:buNone/>
            </a:pPr>
            <a:r>
              <a:rPr lang="da-DK" altLang="da-DK" dirty="0">
                <a:latin typeface="Verdana" panose="020B0604030504040204" pitchFamily="34" charset="0"/>
              </a:rPr>
              <a:t>Opmærkning er særlig vigtig ved 30mA og 300mA RCD-beskyttelse. </a:t>
            </a:r>
          </a:p>
          <a:p>
            <a:pPr>
              <a:buFontTx/>
              <a:buNone/>
            </a:pPr>
            <a:endParaRPr lang="da-DK" altLang="da-DK" dirty="0">
              <a:latin typeface="Verdana" panose="020B0604030504040204" pitchFamily="34" charset="0"/>
            </a:endParaRPr>
          </a:p>
          <a:p>
            <a:pPr>
              <a:buFontTx/>
              <a:buNone/>
            </a:pPr>
            <a:r>
              <a:rPr lang="da-DK" altLang="da-DK" sz="1400" dirty="0">
                <a:latin typeface="Verdana" panose="020B0604030504040204" pitchFamily="34" charset="0"/>
              </a:rPr>
              <a:t>(Husk, at der nu skal minimum 2 RCD i visse gruppetavler).</a:t>
            </a:r>
            <a:endParaRPr lang="en-GB" altLang="da-DK" sz="1400" dirty="0">
              <a:latin typeface="Verdana" panose="020B0604030504040204" pitchFamily="34" charset="0"/>
            </a:endParaRPr>
          </a:p>
        </p:txBody>
      </p:sp>
      <p:pic>
        <p:nvPicPr>
          <p:cNvPr id="8" name="Picture 8">
            <a:extLst>
              <a:ext uri="{FF2B5EF4-FFF2-40B4-BE49-F238E27FC236}">
                <a16:creationId xmlns:a16="http://schemas.microsoft.com/office/drawing/2014/main" id="{DABFA8A2-AC68-4DD4-A97A-F02B2CC7A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80" t="5917" r="15018" b="5917"/>
          <a:stretch>
            <a:fillRect/>
          </a:stretch>
        </p:blipFill>
        <p:spPr bwMode="auto">
          <a:xfrm>
            <a:off x="7862974" y="1666459"/>
            <a:ext cx="3527946" cy="382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8">
            <a:extLst>
              <a:ext uri="{FF2B5EF4-FFF2-40B4-BE49-F238E27FC236}">
                <a16:creationId xmlns:a16="http://schemas.microsoft.com/office/drawing/2014/main" id="{0DF402F0-E566-43EA-A57B-3762922E569B}"/>
              </a:ext>
            </a:extLst>
          </p:cNvPr>
          <p:cNvSpPr/>
          <p:nvPr/>
        </p:nvSpPr>
        <p:spPr>
          <a:xfrm>
            <a:off x="4183758"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3" name="Tekstfelt 2">
            <a:extLst>
              <a:ext uri="{FF2B5EF4-FFF2-40B4-BE49-F238E27FC236}">
                <a16:creationId xmlns:a16="http://schemas.microsoft.com/office/drawing/2014/main" id="{F851627B-DB14-4301-A463-6DC67645695C}"/>
              </a:ext>
            </a:extLst>
          </p:cNvPr>
          <p:cNvSpPr txBox="1"/>
          <p:nvPr/>
        </p:nvSpPr>
        <p:spPr>
          <a:xfrm>
            <a:off x="2319131" y="1162879"/>
            <a:ext cx="7698303"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9. </a:t>
            </a:r>
            <a:r>
              <a:rPr lang="da-DK" i="1" dirty="0">
                <a:latin typeface="Verdana" panose="020B0604030504040204" pitchFamily="34" charset="0"/>
                <a:ea typeface="Verdana" panose="020B0604030504040204" pitchFamily="34" charset="0"/>
                <a:cs typeface="Verdana" panose="020B0604030504040204" pitchFamily="34" charset="0"/>
              </a:rPr>
              <a:t>Identifikation af strømkredse, overstrømsbeskyttelsesudstyr, kontakter, klemmer osv.</a:t>
            </a:r>
          </a:p>
        </p:txBody>
      </p:sp>
    </p:spTree>
    <p:custDataLst>
      <p:tags r:id="rId1"/>
    </p:custDataLst>
    <p:extLst>
      <p:ext uri="{BB962C8B-B14F-4D97-AF65-F5344CB8AC3E}">
        <p14:creationId xmlns:p14="http://schemas.microsoft.com/office/powerpoint/2010/main" val="809703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8D4842B-10E8-4E1B-8DD0-CBA6C3633DDE}"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745B0304-45E6-43DD-BA6F-EF124773386A}"/>
              </a:ext>
            </a:extLst>
          </p:cNvPr>
          <p:cNvSpPr/>
          <p:nvPr/>
        </p:nvSpPr>
        <p:spPr>
          <a:xfrm>
            <a:off x="4241007"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29316365-9164-49A8-8C45-AFF2D98C966A}"/>
              </a:ext>
            </a:extLst>
          </p:cNvPr>
          <p:cNvSpPr txBox="1"/>
          <p:nvPr/>
        </p:nvSpPr>
        <p:spPr>
          <a:xfrm>
            <a:off x="2567609" y="2708920"/>
            <a:ext cx="184731" cy="369332"/>
          </a:xfrm>
          <a:prstGeom prst="rect">
            <a:avLst/>
          </a:prstGeom>
          <a:noFill/>
        </p:spPr>
        <p:txBody>
          <a:bodyPr wrap="none" rtlCol="0">
            <a:spAutoFit/>
          </a:bodyPr>
          <a:lstStyle/>
          <a:p>
            <a:endParaRPr lang="da-DK" dirty="0"/>
          </a:p>
        </p:txBody>
      </p:sp>
      <p:sp>
        <p:nvSpPr>
          <p:cNvPr id="9" name="Tekstfelt 8">
            <a:extLst>
              <a:ext uri="{FF2B5EF4-FFF2-40B4-BE49-F238E27FC236}">
                <a16:creationId xmlns:a16="http://schemas.microsoft.com/office/drawing/2014/main" id="{B1D89DA9-9892-44AF-B01D-83FD4EFF762D}"/>
              </a:ext>
            </a:extLst>
          </p:cNvPr>
          <p:cNvSpPr txBox="1"/>
          <p:nvPr/>
        </p:nvSpPr>
        <p:spPr>
          <a:xfrm>
            <a:off x="3836572" y="1272735"/>
            <a:ext cx="4645356"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10. </a:t>
            </a:r>
            <a:r>
              <a:rPr lang="da-DK" i="1" dirty="0">
                <a:latin typeface="Verdana" panose="020B0604030504040204" pitchFamily="34" charset="0"/>
                <a:ea typeface="Verdana" panose="020B0604030504040204" pitchFamily="34" charset="0"/>
                <a:cs typeface="Verdana" panose="020B0604030504040204" pitchFamily="34" charset="0"/>
              </a:rPr>
              <a:t>Udførelse af ledernes forbindelser</a:t>
            </a:r>
          </a:p>
        </p:txBody>
      </p:sp>
      <p:pic>
        <p:nvPicPr>
          <p:cNvPr id="10" name="Billede 9">
            <a:extLst>
              <a:ext uri="{FF2B5EF4-FFF2-40B4-BE49-F238E27FC236}">
                <a16:creationId xmlns:a16="http://schemas.microsoft.com/office/drawing/2014/main" id="{31971779-92A0-46EC-ABBF-14B5A76C408E}"/>
              </a:ext>
            </a:extLst>
          </p:cNvPr>
          <p:cNvPicPr>
            <a:picLocks noChangeAspect="1"/>
          </p:cNvPicPr>
          <p:nvPr/>
        </p:nvPicPr>
        <p:blipFill>
          <a:blip r:embed="rId4"/>
          <a:stretch>
            <a:fillRect/>
          </a:stretch>
        </p:blipFill>
        <p:spPr>
          <a:xfrm>
            <a:off x="2032673" y="3873545"/>
            <a:ext cx="1955688" cy="1955688"/>
          </a:xfrm>
          <a:prstGeom prst="rect">
            <a:avLst/>
          </a:prstGeom>
        </p:spPr>
      </p:pic>
      <p:pic>
        <p:nvPicPr>
          <p:cNvPr id="11" name="Billede 10">
            <a:extLst>
              <a:ext uri="{FF2B5EF4-FFF2-40B4-BE49-F238E27FC236}">
                <a16:creationId xmlns:a16="http://schemas.microsoft.com/office/drawing/2014/main" id="{ABB46DB8-7C84-49B6-9083-900950F25E34}"/>
              </a:ext>
            </a:extLst>
          </p:cNvPr>
          <p:cNvPicPr>
            <a:picLocks noChangeAspect="1"/>
          </p:cNvPicPr>
          <p:nvPr/>
        </p:nvPicPr>
        <p:blipFill>
          <a:blip r:embed="rId5"/>
          <a:stretch>
            <a:fillRect/>
          </a:stretch>
        </p:blipFill>
        <p:spPr>
          <a:xfrm>
            <a:off x="4604336" y="2270862"/>
            <a:ext cx="2939464" cy="2201761"/>
          </a:xfrm>
          <a:prstGeom prst="rect">
            <a:avLst/>
          </a:prstGeom>
        </p:spPr>
      </p:pic>
      <p:pic>
        <p:nvPicPr>
          <p:cNvPr id="13" name="Billede 12">
            <a:extLst>
              <a:ext uri="{FF2B5EF4-FFF2-40B4-BE49-F238E27FC236}">
                <a16:creationId xmlns:a16="http://schemas.microsoft.com/office/drawing/2014/main" id="{A14FC85A-CA9D-4F15-906E-5A95A7EB7351}"/>
              </a:ext>
            </a:extLst>
          </p:cNvPr>
          <p:cNvPicPr>
            <a:picLocks noChangeAspect="1"/>
          </p:cNvPicPr>
          <p:nvPr/>
        </p:nvPicPr>
        <p:blipFill>
          <a:blip r:embed="rId6"/>
          <a:stretch>
            <a:fillRect/>
          </a:stretch>
        </p:blipFill>
        <p:spPr>
          <a:xfrm>
            <a:off x="8567474" y="3272088"/>
            <a:ext cx="2561912" cy="2561912"/>
          </a:xfrm>
          <a:prstGeom prst="rect">
            <a:avLst/>
          </a:prstGeom>
        </p:spPr>
      </p:pic>
    </p:spTree>
    <p:custDataLst>
      <p:tags r:id="rId1"/>
    </p:custDataLst>
    <p:extLst>
      <p:ext uri="{BB962C8B-B14F-4D97-AF65-F5344CB8AC3E}">
        <p14:creationId xmlns:p14="http://schemas.microsoft.com/office/powerpoint/2010/main" val="29755949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A12AC3D6-E95B-444A-BBED-EA974330B8C2}"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05FA592F-23FB-44E3-AF0D-2DA158351676}"/>
              </a:ext>
            </a:extLst>
          </p:cNvPr>
          <p:cNvSpPr/>
          <p:nvPr/>
        </p:nvSpPr>
        <p:spPr>
          <a:xfrm>
            <a:off x="4079777"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C50E8010-AE79-4346-86D4-98541A9DC008}"/>
              </a:ext>
            </a:extLst>
          </p:cNvPr>
          <p:cNvSpPr txBox="1"/>
          <p:nvPr/>
        </p:nvSpPr>
        <p:spPr>
          <a:xfrm>
            <a:off x="1857060" y="1393624"/>
            <a:ext cx="8411268"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11. </a:t>
            </a:r>
            <a:r>
              <a:rPr lang="da-DK" i="1" dirty="0">
                <a:latin typeface="Verdana" panose="020B0604030504040204" pitchFamily="34" charset="0"/>
                <a:ea typeface="Verdana" panose="020B0604030504040204" pitchFamily="34" charset="0"/>
                <a:cs typeface="Verdana" panose="020B0604030504040204" pitchFamily="34" charset="0"/>
              </a:rPr>
              <a:t>Potentialudligning (beskyttende potentialudligning og supplerende beskyttende potentialudligning).</a:t>
            </a:r>
          </a:p>
        </p:txBody>
      </p:sp>
      <p:pic>
        <p:nvPicPr>
          <p:cNvPr id="9" name="Billede 8">
            <a:extLst>
              <a:ext uri="{FF2B5EF4-FFF2-40B4-BE49-F238E27FC236}">
                <a16:creationId xmlns:a16="http://schemas.microsoft.com/office/drawing/2014/main" id="{FF1B16F9-BCD4-4DED-96C0-1A9A6041BB3A}"/>
              </a:ext>
            </a:extLst>
          </p:cNvPr>
          <p:cNvPicPr>
            <a:picLocks noChangeAspect="1"/>
          </p:cNvPicPr>
          <p:nvPr/>
        </p:nvPicPr>
        <p:blipFill>
          <a:blip r:embed="rId3"/>
          <a:stretch>
            <a:fillRect/>
          </a:stretch>
        </p:blipFill>
        <p:spPr>
          <a:xfrm>
            <a:off x="1053151" y="2405297"/>
            <a:ext cx="4809060" cy="2601623"/>
          </a:xfrm>
          <a:prstGeom prst="rect">
            <a:avLst/>
          </a:prstGeom>
        </p:spPr>
      </p:pic>
      <p:pic>
        <p:nvPicPr>
          <p:cNvPr id="10" name="Billede 9">
            <a:extLst>
              <a:ext uri="{FF2B5EF4-FFF2-40B4-BE49-F238E27FC236}">
                <a16:creationId xmlns:a16="http://schemas.microsoft.com/office/drawing/2014/main" id="{8D95C166-F6B7-4BF9-AA81-4BA4EB2408E5}"/>
              </a:ext>
            </a:extLst>
          </p:cNvPr>
          <p:cNvPicPr>
            <a:picLocks noChangeAspect="1"/>
          </p:cNvPicPr>
          <p:nvPr/>
        </p:nvPicPr>
        <p:blipFill>
          <a:blip r:embed="rId4"/>
          <a:stretch>
            <a:fillRect/>
          </a:stretch>
        </p:blipFill>
        <p:spPr>
          <a:xfrm>
            <a:off x="7765807" y="2579005"/>
            <a:ext cx="3237220" cy="2427915"/>
          </a:xfrm>
          <a:prstGeom prst="rect">
            <a:avLst/>
          </a:prstGeom>
        </p:spPr>
      </p:pic>
    </p:spTree>
    <p:custDataLst>
      <p:tags r:id="rId1"/>
    </p:custDataLst>
    <p:extLst>
      <p:ext uri="{BB962C8B-B14F-4D97-AF65-F5344CB8AC3E}">
        <p14:creationId xmlns:p14="http://schemas.microsoft.com/office/powerpoint/2010/main" val="42420840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50D03-55B5-4732-901A-8CBB64C862F2}"/>
              </a:ext>
            </a:extLst>
          </p:cNvPr>
          <p:cNvSpPr>
            <a:spLocks noGrp="1"/>
          </p:cNvSpPr>
          <p:nvPr>
            <p:ph type="title"/>
          </p:nvPr>
        </p:nvSpPr>
        <p:spPr>
          <a:xfrm>
            <a:off x="838200" y="472751"/>
            <a:ext cx="10515600" cy="1013927"/>
          </a:xfrm>
        </p:spPr>
        <p:txBody>
          <a:bodyPr>
            <a:normAutofit fontScale="90000"/>
          </a:bodyPr>
          <a:lstStyle/>
          <a:p>
            <a:r>
              <a:rPr lang="da-DK" sz="3100" b="1" dirty="0">
                <a:solidFill>
                  <a:srgbClr val="FF0000"/>
                </a:solidFill>
                <a:latin typeface="Verdana" panose="020B0604030504040204" pitchFamily="34" charset="0"/>
                <a:ea typeface="Verdana" panose="020B0604030504040204" pitchFamily="34" charset="0"/>
              </a:rPr>
              <a:t>Installationsbekendtgørelsen 1082, kapitel 6:</a:t>
            </a:r>
            <a:br>
              <a:rPr lang="da-DK" b="1" i="1" dirty="0">
                <a:solidFill>
                  <a:srgbClr val="000000"/>
                </a:solidFill>
                <a:latin typeface="Verdana" panose="020B0604030504040204" pitchFamily="34" charset="0"/>
                <a:ea typeface="Verdana" panose="020B0604030504040204" pitchFamily="34" charset="0"/>
              </a:rPr>
            </a:br>
            <a:endParaRPr lang="da-DK" dirty="0"/>
          </a:p>
        </p:txBody>
      </p:sp>
      <p:sp>
        <p:nvSpPr>
          <p:cNvPr id="3" name="Pladsholder til indhold 2">
            <a:extLst>
              <a:ext uri="{FF2B5EF4-FFF2-40B4-BE49-F238E27FC236}">
                <a16:creationId xmlns:a16="http://schemas.microsoft.com/office/drawing/2014/main" id="{ADD286DC-E281-4F1B-A4AA-DB92FFBCD335}"/>
              </a:ext>
            </a:extLst>
          </p:cNvPr>
          <p:cNvSpPr>
            <a:spLocks noGrp="1"/>
          </p:cNvSpPr>
          <p:nvPr>
            <p:ph idx="1"/>
          </p:nvPr>
        </p:nvSpPr>
        <p:spPr/>
        <p:txBody>
          <a:bodyPr>
            <a:normAutofit fontScale="47500" lnSpcReduction="20000"/>
          </a:bodyPr>
          <a:lstStyle/>
          <a:p>
            <a:r>
              <a:rPr lang="da-DK" b="1" dirty="0">
                <a:latin typeface="Verdana" panose="020B0604030504040204" pitchFamily="34" charset="0"/>
                <a:ea typeface="Verdana" panose="020B0604030504040204" pitchFamily="34" charset="0"/>
              </a:rPr>
              <a:t>§ 75. </a:t>
            </a:r>
            <a:r>
              <a:rPr lang="da-DK" dirty="0">
                <a:latin typeface="Verdana" panose="020B0604030504040204" pitchFamily="34" charset="0"/>
                <a:ea typeface="Verdana" panose="020B0604030504040204" pitchFamily="34" charset="0"/>
              </a:rPr>
              <a:t>Efter udførelse af en elektrisk installation skal det verificeres, at installationen opfylder denne bekendtgørelse. Verifikation skal foretages, inden den elektriske installation idriftsættes</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2. Verifikation omfatter eftersyn, afprøvning og rapportering.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3. Eftersyn og afprøvning skal udføres efter den på verifikations tidspunktet i Danmark gældende udgave af HD 60364-6, Elektriske lavspændingsinstallationer, del 6, Verifikation.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4. Rapportering skal opbevares i overensstemmelse med bestemmelser om slutkontrol i bekendtgørelse om kvalitetsledelses systemer (KLS) for autoriserede virksomheder på el-, vvs- og kloak-installationsområdet og for virksomheder med virksomheds god kendelse på gasområdet.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5. Arbejde på el området omfattet af bekendtgørelse om simple arbejder på el-, vvs- og kloakinstallationsområdet, som enhver må udføre, kræver ikke verifikation efter stk. 1.</a:t>
            </a:r>
          </a:p>
          <a:p>
            <a:endParaRPr lang="da-DK" dirty="0"/>
          </a:p>
        </p:txBody>
      </p:sp>
    </p:spTree>
    <p:extLst>
      <p:ext uri="{BB962C8B-B14F-4D97-AF65-F5344CB8AC3E}">
        <p14:creationId xmlns:p14="http://schemas.microsoft.com/office/powerpoint/2010/main" val="3088595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C2C51DD-8012-4EDB-85D0-1F37256142B3}"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08295BC0-A1C4-4061-B8C2-DD31CBE512AC}"/>
              </a:ext>
            </a:extLst>
          </p:cNvPr>
          <p:cNvSpPr/>
          <p:nvPr/>
        </p:nvSpPr>
        <p:spPr>
          <a:xfrm>
            <a:off x="4012940" y="476672"/>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6727BACA-B02B-49CB-A9B9-8A29F2B2886B}"/>
              </a:ext>
            </a:extLst>
          </p:cNvPr>
          <p:cNvSpPr txBox="1"/>
          <p:nvPr/>
        </p:nvSpPr>
        <p:spPr>
          <a:xfrm>
            <a:off x="2463856" y="1271286"/>
            <a:ext cx="7272808"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12. </a:t>
            </a:r>
            <a:r>
              <a:rPr lang="da-DK" i="1" dirty="0">
                <a:latin typeface="Verdana" panose="020B0604030504040204" pitchFamily="34" charset="0"/>
                <a:ea typeface="Verdana" panose="020B0604030504040204" pitchFamily="34" charset="0"/>
                <a:cs typeface="Verdana" panose="020B0604030504040204" pitchFamily="34" charset="0"/>
              </a:rPr>
              <a:t>Tilgængelighed af materiel for let drift, identifikation og vedligeholdelse</a:t>
            </a:r>
          </a:p>
        </p:txBody>
      </p:sp>
      <p:pic>
        <p:nvPicPr>
          <p:cNvPr id="9" name="Billede 8">
            <a:extLst>
              <a:ext uri="{FF2B5EF4-FFF2-40B4-BE49-F238E27FC236}">
                <a16:creationId xmlns:a16="http://schemas.microsoft.com/office/drawing/2014/main" id="{AD9B7EB3-7601-47BD-A399-35BEFDA1865C}"/>
              </a:ext>
            </a:extLst>
          </p:cNvPr>
          <p:cNvPicPr>
            <a:picLocks noChangeAspect="1"/>
          </p:cNvPicPr>
          <p:nvPr/>
        </p:nvPicPr>
        <p:blipFill>
          <a:blip r:embed="rId3"/>
          <a:stretch>
            <a:fillRect/>
          </a:stretch>
        </p:blipFill>
        <p:spPr>
          <a:xfrm>
            <a:off x="1660193" y="1917617"/>
            <a:ext cx="3052038" cy="4082596"/>
          </a:xfrm>
          <a:prstGeom prst="rect">
            <a:avLst/>
          </a:prstGeom>
        </p:spPr>
      </p:pic>
      <p:pic>
        <p:nvPicPr>
          <p:cNvPr id="10" name="Billede 9">
            <a:extLst>
              <a:ext uri="{FF2B5EF4-FFF2-40B4-BE49-F238E27FC236}">
                <a16:creationId xmlns:a16="http://schemas.microsoft.com/office/drawing/2014/main" id="{6F5B2166-B3EF-46A8-9A87-96B682BDCB67}"/>
              </a:ext>
            </a:extLst>
          </p:cNvPr>
          <p:cNvPicPr>
            <a:picLocks noChangeAspect="1"/>
          </p:cNvPicPr>
          <p:nvPr/>
        </p:nvPicPr>
        <p:blipFill>
          <a:blip r:embed="rId4"/>
          <a:stretch>
            <a:fillRect/>
          </a:stretch>
        </p:blipFill>
        <p:spPr>
          <a:xfrm>
            <a:off x="7408174" y="1805199"/>
            <a:ext cx="3058646" cy="4082596"/>
          </a:xfrm>
          <a:prstGeom prst="rect">
            <a:avLst/>
          </a:prstGeom>
        </p:spPr>
      </p:pic>
    </p:spTree>
    <p:custDataLst>
      <p:tags r:id="rId1"/>
    </p:custDataLst>
    <p:extLst>
      <p:ext uri="{BB962C8B-B14F-4D97-AF65-F5344CB8AC3E}">
        <p14:creationId xmlns:p14="http://schemas.microsoft.com/office/powerpoint/2010/main" val="7110763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lateret bille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023" y="2042727"/>
            <a:ext cx="3311830" cy="3903801"/>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p:cNvSpPr txBox="1"/>
          <p:nvPr/>
        </p:nvSpPr>
        <p:spPr>
          <a:xfrm>
            <a:off x="2679802" y="1192378"/>
            <a:ext cx="1632242" cy="369332"/>
          </a:xfrm>
          <a:prstGeom prst="rect">
            <a:avLst/>
          </a:prstGeom>
          <a:noFill/>
        </p:spPr>
        <p:txBody>
          <a:bodyPr wrap="non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13.</a:t>
            </a:r>
            <a:r>
              <a:rPr lang="da-DK" dirty="0"/>
              <a:t> </a:t>
            </a:r>
            <a:r>
              <a:rPr lang="da-DK" dirty="0">
                <a:latin typeface="Veranda"/>
              </a:rPr>
              <a:t>Oprydning</a:t>
            </a:r>
          </a:p>
        </p:txBody>
      </p:sp>
      <p:sp>
        <p:nvSpPr>
          <p:cNvPr id="3" name="Tekstfelt 2"/>
          <p:cNvSpPr txBox="1"/>
          <p:nvPr/>
        </p:nvSpPr>
        <p:spPr>
          <a:xfrm>
            <a:off x="3477159" y="1858061"/>
            <a:ext cx="3071803" cy="369332"/>
          </a:xfrm>
          <a:prstGeom prst="rect">
            <a:avLst/>
          </a:prstGeom>
          <a:noFill/>
        </p:spPr>
        <p:txBody>
          <a:bodyPr wrap="none" rtlCol="0">
            <a:spAutoFit/>
          </a:bodyPr>
          <a:lstStyle/>
          <a:p>
            <a:r>
              <a:rPr lang="da-DK" dirty="0"/>
              <a:t>Husk at rydde op efter dig selv.</a:t>
            </a:r>
          </a:p>
        </p:txBody>
      </p:sp>
    </p:spTree>
    <p:extLst>
      <p:ext uri="{BB962C8B-B14F-4D97-AF65-F5344CB8AC3E}">
        <p14:creationId xmlns:p14="http://schemas.microsoft.com/office/powerpoint/2010/main" val="468261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165445" y="347873"/>
            <a:ext cx="5444011" cy="5666720"/>
          </a:xfrm>
          <a:prstGeom prst="rect">
            <a:avLst/>
          </a:prstGeom>
        </p:spPr>
      </p:pic>
    </p:spTree>
    <p:custDataLst>
      <p:tags r:id="rId1"/>
    </p:custDataLst>
    <p:extLst>
      <p:ext uri="{BB962C8B-B14F-4D97-AF65-F5344CB8AC3E}">
        <p14:creationId xmlns:p14="http://schemas.microsoft.com/office/powerpoint/2010/main" val="23864136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93567-B036-4A7E-91A9-951C41D6C16A}"/>
              </a:ext>
            </a:extLst>
          </p:cNvPr>
          <p:cNvSpPr>
            <a:spLocks noGrp="1"/>
          </p:cNvSpPr>
          <p:nvPr>
            <p:ph type="title"/>
          </p:nvPr>
        </p:nvSpPr>
        <p:spPr>
          <a:xfrm>
            <a:off x="838200" y="213756"/>
            <a:ext cx="10515600" cy="1561605"/>
          </a:xfrm>
        </p:spPr>
        <p:txBody>
          <a:bodyPr>
            <a:normAutofit/>
          </a:bodyPr>
          <a:lstStyle/>
          <a:p>
            <a:pPr algn="ctr"/>
            <a:r>
              <a:rPr lang="da-DK" b="1" dirty="0">
                <a:solidFill>
                  <a:srgbClr val="FF0000"/>
                </a:solidFill>
              </a:rPr>
              <a:t>Installations test </a:t>
            </a:r>
            <a:br>
              <a:rPr lang="da-DK" b="1" dirty="0">
                <a:solidFill>
                  <a:srgbClr val="FF0000"/>
                </a:solidFill>
              </a:rPr>
            </a:br>
            <a:r>
              <a:rPr lang="da-DK" b="1" dirty="0">
                <a:solidFill>
                  <a:srgbClr val="FF0000"/>
                </a:solidFill>
              </a:rPr>
              <a:t>Hvilke tests skal der udføres?</a:t>
            </a:r>
            <a:br>
              <a:rPr lang="da-DK" b="1" dirty="0"/>
            </a:br>
            <a:endParaRPr lang="da-DK" dirty="0"/>
          </a:p>
        </p:txBody>
      </p:sp>
      <p:sp>
        <p:nvSpPr>
          <p:cNvPr id="3" name="Pladsholder til indhold 2">
            <a:extLst>
              <a:ext uri="{FF2B5EF4-FFF2-40B4-BE49-F238E27FC236}">
                <a16:creationId xmlns:a16="http://schemas.microsoft.com/office/drawing/2014/main" id="{528EC63C-98EA-45EF-91C8-65AC47F28CE7}"/>
              </a:ext>
            </a:extLst>
          </p:cNvPr>
          <p:cNvSpPr>
            <a:spLocks noGrp="1"/>
          </p:cNvSpPr>
          <p:nvPr>
            <p:ph idx="1"/>
          </p:nvPr>
        </p:nvSpPr>
        <p:spPr/>
        <p:txBody>
          <a:bodyPr>
            <a:normAutofit fontScale="92500" lnSpcReduction="20000"/>
          </a:bodyPr>
          <a:lstStyle/>
          <a:p>
            <a:pPr marL="0" indent="0" algn="ctr">
              <a:buNone/>
            </a:pPr>
            <a:endParaRPr lang="da-DK" dirty="0"/>
          </a:p>
          <a:p>
            <a:pPr algn="ctr"/>
            <a:r>
              <a:rPr lang="da-DK" dirty="0"/>
              <a:t>1# Gennemgangstest</a:t>
            </a:r>
          </a:p>
          <a:p>
            <a:pPr marL="0" indent="0" algn="ctr">
              <a:buNone/>
            </a:pPr>
            <a:endParaRPr lang="da-DK" b="1" dirty="0"/>
          </a:p>
          <a:p>
            <a:pPr algn="ctr"/>
            <a:r>
              <a:rPr lang="da-DK" dirty="0"/>
              <a:t>2# Isolationstest</a:t>
            </a:r>
          </a:p>
          <a:p>
            <a:pPr marL="0" indent="0" algn="ctr">
              <a:buNone/>
            </a:pPr>
            <a:endParaRPr lang="da-DK" b="1" dirty="0"/>
          </a:p>
          <a:p>
            <a:pPr algn="ctr"/>
            <a:r>
              <a:rPr lang="da-DK" dirty="0"/>
              <a:t>3# RCD Test</a:t>
            </a:r>
          </a:p>
          <a:p>
            <a:pPr algn="ctr"/>
            <a:endParaRPr lang="da-DK" dirty="0"/>
          </a:p>
          <a:p>
            <a:pPr algn="ctr"/>
            <a:r>
              <a:rPr lang="da-DK" dirty="0"/>
              <a:t>4# Polaritetsprøve</a:t>
            </a:r>
          </a:p>
          <a:p>
            <a:pPr algn="ctr"/>
            <a:endParaRPr lang="da-DK" b="1" dirty="0"/>
          </a:p>
          <a:p>
            <a:pPr algn="ctr"/>
            <a:endParaRPr lang="da-DK" b="1" dirty="0"/>
          </a:p>
          <a:p>
            <a:endParaRPr lang="da-DK" dirty="0"/>
          </a:p>
          <a:p>
            <a:pPr marL="0" indent="0">
              <a:buNone/>
            </a:pPr>
            <a:endParaRPr lang="da-DK" dirty="0"/>
          </a:p>
        </p:txBody>
      </p:sp>
    </p:spTree>
    <p:extLst>
      <p:ext uri="{BB962C8B-B14F-4D97-AF65-F5344CB8AC3E}">
        <p14:creationId xmlns:p14="http://schemas.microsoft.com/office/powerpoint/2010/main" val="1815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circle(in)">
                                      <p:cBhvr>
                                        <p:cTn id="14" dur="20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80">
                                          <p:stCondLst>
                                            <p:cond delay="0"/>
                                          </p:stCondLst>
                                        </p:cTn>
                                        <p:tgtEl>
                                          <p:spTgt spid="3">
                                            <p:txEl>
                                              <p:pRg st="5" end="5"/>
                                            </p:txEl>
                                          </p:spTgt>
                                        </p:tgtEl>
                                      </p:cBhvr>
                                    </p:animEffect>
                                    <p:anim calcmode="lin" valueType="num">
                                      <p:cBhvr>
                                        <p:cTn id="2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5" end="5"/>
                                            </p:txEl>
                                          </p:spTgt>
                                        </p:tgtEl>
                                      </p:cBhvr>
                                      <p:to x="100000" y="60000"/>
                                    </p:animScale>
                                    <p:animScale>
                                      <p:cBhvr>
                                        <p:cTn id="26" dur="166" decel="50000">
                                          <p:stCondLst>
                                            <p:cond delay="676"/>
                                          </p:stCondLst>
                                        </p:cTn>
                                        <p:tgtEl>
                                          <p:spTgt spid="3">
                                            <p:txEl>
                                              <p:pRg st="5" end="5"/>
                                            </p:txEl>
                                          </p:spTgt>
                                        </p:tgtEl>
                                      </p:cBhvr>
                                      <p:to x="100000" y="100000"/>
                                    </p:animScale>
                                    <p:animScale>
                                      <p:cBhvr>
                                        <p:cTn id="27" dur="26">
                                          <p:stCondLst>
                                            <p:cond delay="1312"/>
                                          </p:stCondLst>
                                        </p:cTn>
                                        <p:tgtEl>
                                          <p:spTgt spid="3">
                                            <p:txEl>
                                              <p:pRg st="5" end="5"/>
                                            </p:txEl>
                                          </p:spTgt>
                                        </p:tgtEl>
                                      </p:cBhvr>
                                      <p:to x="100000" y="80000"/>
                                    </p:animScale>
                                    <p:animScale>
                                      <p:cBhvr>
                                        <p:cTn id="28" dur="166" decel="50000">
                                          <p:stCondLst>
                                            <p:cond delay="1338"/>
                                          </p:stCondLst>
                                        </p:cTn>
                                        <p:tgtEl>
                                          <p:spTgt spid="3">
                                            <p:txEl>
                                              <p:pRg st="5" end="5"/>
                                            </p:txEl>
                                          </p:spTgt>
                                        </p:tgtEl>
                                      </p:cBhvr>
                                      <p:to x="100000" y="100000"/>
                                    </p:animScale>
                                    <p:animScale>
                                      <p:cBhvr>
                                        <p:cTn id="29" dur="26">
                                          <p:stCondLst>
                                            <p:cond delay="1642"/>
                                          </p:stCondLst>
                                        </p:cTn>
                                        <p:tgtEl>
                                          <p:spTgt spid="3">
                                            <p:txEl>
                                              <p:pRg st="5" end="5"/>
                                            </p:txEl>
                                          </p:spTgt>
                                        </p:tgtEl>
                                      </p:cBhvr>
                                      <p:to x="100000" y="90000"/>
                                    </p:animScale>
                                    <p:animScale>
                                      <p:cBhvr>
                                        <p:cTn id="30" dur="166" decel="50000">
                                          <p:stCondLst>
                                            <p:cond delay="1668"/>
                                          </p:stCondLst>
                                        </p:cTn>
                                        <p:tgtEl>
                                          <p:spTgt spid="3">
                                            <p:txEl>
                                              <p:pRg st="5" end="5"/>
                                            </p:txEl>
                                          </p:spTgt>
                                        </p:tgtEl>
                                      </p:cBhvr>
                                      <p:to x="100000" y="100000"/>
                                    </p:animScale>
                                    <p:animScale>
                                      <p:cBhvr>
                                        <p:cTn id="31" dur="26">
                                          <p:stCondLst>
                                            <p:cond delay="1808"/>
                                          </p:stCondLst>
                                        </p:cTn>
                                        <p:tgtEl>
                                          <p:spTgt spid="3">
                                            <p:txEl>
                                              <p:pRg st="5" end="5"/>
                                            </p:txEl>
                                          </p:spTgt>
                                        </p:tgtEl>
                                      </p:cBhvr>
                                      <p:to x="100000" y="95000"/>
                                    </p:animScale>
                                    <p:animScale>
                                      <p:cBhvr>
                                        <p:cTn id="32" dur="166" decel="50000">
                                          <p:stCondLst>
                                            <p:cond delay="1834"/>
                                          </p:stCondLst>
                                        </p:cTn>
                                        <p:tgtEl>
                                          <p:spTgt spid="3">
                                            <p:txEl>
                                              <p:pRg st="5" end="5"/>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80">
                                          <p:stCondLst>
                                            <p:cond delay="0"/>
                                          </p:stCondLst>
                                        </p:cTn>
                                        <p:tgtEl>
                                          <p:spTgt spid="3">
                                            <p:txEl>
                                              <p:pRg st="7" end="7"/>
                                            </p:txEl>
                                          </p:spTgt>
                                        </p:tgtEl>
                                      </p:cBhvr>
                                    </p:animEffect>
                                    <p:anim calcmode="lin" valueType="num">
                                      <p:cBhvr>
                                        <p:cTn id="38"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7" end="7"/>
                                            </p:txEl>
                                          </p:spTgt>
                                        </p:tgtEl>
                                      </p:cBhvr>
                                      <p:to x="100000" y="60000"/>
                                    </p:animScale>
                                    <p:animScale>
                                      <p:cBhvr>
                                        <p:cTn id="44" dur="166" decel="50000">
                                          <p:stCondLst>
                                            <p:cond delay="676"/>
                                          </p:stCondLst>
                                        </p:cTn>
                                        <p:tgtEl>
                                          <p:spTgt spid="3">
                                            <p:txEl>
                                              <p:pRg st="7" end="7"/>
                                            </p:txEl>
                                          </p:spTgt>
                                        </p:tgtEl>
                                      </p:cBhvr>
                                      <p:to x="100000" y="100000"/>
                                    </p:animScale>
                                    <p:animScale>
                                      <p:cBhvr>
                                        <p:cTn id="45" dur="26">
                                          <p:stCondLst>
                                            <p:cond delay="1312"/>
                                          </p:stCondLst>
                                        </p:cTn>
                                        <p:tgtEl>
                                          <p:spTgt spid="3">
                                            <p:txEl>
                                              <p:pRg st="7" end="7"/>
                                            </p:txEl>
                                          </p:spTgt>
                                        </p:tgtEl>
                                      </p:cBhvr>
                                      <p:to x="100000" y="80000"/>
                                    </p:animScale>
                                    <p:animScale>
                                      <p:cBhvr>
                                        <p:cTn id="46" dur="166" decel="50000">
                                          <p:stCondLst>
                                            <p:cond delay="1338"/>
                                          </p:stCondLst>
                                        </p:cTn>
                                        <p:tgtEl>
                                          <p:spTgt spid="3">
                                            <p:txEl>
                                              <p:pRg st="7" end="7"/>
                                            </p:txEl>
                                          </p:spTgt>
                                        </p:tgtEl>
                                      </p:cBhvr>
                                      <p:to x="100000" y="100000"/>
                                    </p:animScale>
                                    <p:animScale>
                                      <p:cBhvr>
                                        <p:cTn id="47" dur="26">
                                          <p:stCondLst>
                                            <p:cond delay="1642"/>
                                          </p:stCondLst>
                                        </p:cTn>
                                        <p:tgtEl>
                                          <p:spTgt spid="3">
                                            <p:txEl>
                                              <p:pRg st="7" end="7"/>
                                            </p:txEl>
                                          </p:spTgt>
                                        </p:tgtEl>
                                      </p:cBhvr>
                                      <p:to x="100000" y="90000"/>
                                    </p:animScale>
                                    <p:animScale>
                                      <p:cBhvr>
                                        <p:cTn id="48" dur="166" decel="50000">
                                          <p:stCondLst>
                                            <p:cond delay="1668"/>
                                          </p:stCondLst>
                                        </p:cTn>
                                        <p:tgtEl>
                                          <p:spTgt spid="3">
                                            <p:txEl>
                                              <p:pRg st="7" end="7"/>
                                            </p:txEl>
                                          </p:spTgt>
                                        </p:tgtEl>
                                      </p:cBhvr>
                                      <p:to x="100000" y="100000"/>
                                    </p:animScale>
                                    <p:animScale>
                                      <p:cBhvr>
                                        <p:cTn id="49" dur="26">
                                          <p:stCondLst>
                                            <p:cond delay="1808"/>
                                          </p:stCondLst>
                                        </p:cTn>
                                        <p:tgtEl>
                                          <p:spTgt spid="3">
                                            <p:txEl>
                                              <p:pRg st="7" end="7"/>
                                            </p:txEl>
                                          </p:spTgt>
                                        </p:tgtEl>
                                      </p:cBhvr>
                                      <p:to x="100000" y="95000"/>
                                    </p:animScale>
                                    <p:animScale>
                                      <p:cBhvr>
                                        <p:cTn id="50"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866BED3-5F40-4B89-BD90-69B0642732D6}"/>
              </a:ext>
            </a:extLst>
          </p:cNvPr>
          <p:cNvSpPr>
            <a:spLocks noGrp="1" noChangeArrowheads="1"/>
          </p:cNvSpPr>
          <p:nvPr>
            <p:ph type="title"/>
          </p:nvPr>
        </p:nvSpPr>
        <p:spPr>
          <a:xfrm>
            <a:off x="2207569" y="703325"/>
            <a:ext cx="6913563" cy="792162"/>
          </a:xfrm>
        </p:spPr>
        <p:txBody>
          <a:bodyPr>
            <a:normAutofit/>
          </a:bodyPr>
          <a:lstStyle/>
          <a:p>
            <a:pPr algn="ctr" eaLnBrk="1" hangingPunct="1"/>
            <a:r>
              <a:rPr lang="da-DK" altLang="da-DK" sz="2400" dirty="0">
                <a:latin typeface="Verdana" panose="020B0604030504040204" pitchFamily="34" charset="0"/>
                <a:ea typeface="Verdana" panose="020B0604030504040204" pitchFamily="34" charset="0"/>
                <a:cs typeface="Verdana" panose="020B0604030504040204" pitchFamily="34" charset="0"/>
              </a:rPr>
              <a:t>Verifikation - afprøvning</a:t>
            </a:r>
            <a:endParaRPr lang="en-GB" altLang="da-DK"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Date Placeholder 3"/>
          <p:cNvSpPr>
            <a:spLocks noGrp="1"/>
          </p:cNvSpPr>
          <p:nvPr>
            <p:ph type="dt" sz="half" idx="2"/>
          </p:nvPr>
        </p:nvSpPr>
        <p:spPr/>
        <p:txBody>
          <a:bodyPr/>
          <a:lstStyle/>
          <a:p>
            <a:fld id="{A5CD679A-0DD4-4524-85DC-C175EDA04294}"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24</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6">
            <a:extLst>
              <a:ext uri="{FF2B5EF4-FFF2-40B4-BE49-F238E27FC236}">
                <a16:creationId xmlns:a16="http://schemas.microsoft.com/office/drawing/2014/main" id="{1DFFA376-7409-4D37-A2C7-DF0D2955C207}"/>
              </a:ext>
            </a:extLst>
          </p:cNvPr>
          <p:cNvSpPr txBox="1">
            <a:spLocks noGrp="1" noChangeArrowheads="1"/>
          </p:cNvSpPr>
          <p:nvPr/>
        </p:nvSpPr>
        <p:spPr bwMode="auto">
          <a:xfrm>
            <a:off x="8458200" y="6019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lgn="r" eaLnBrk="1" hangingPunct="1">
              <a:lnSpc>
                <a:spcPct val="100000"/>
              </a:lnSpc>
              <a:spcAft>
                <a:spcPct val="0"/>
              </a:spcAft>
            </a:pPr>
            <a:fld id="{63ACD57A-0C6F-4AC2-A9BB-7C76CEF6D438}" type="slidenum">
              <a:rPr lang="da-DK" altLang="da-DK" sz="1400">
                <a:latin typeface="Times New Roman" panose="02020603050405020304" pitchFamily="18" charset="0"/>
              </a:rPr>
              <a:pPr algn="r" eaLnBrk="1" hangingPunct="1">
                <a:lnSpc>
                  <a:spcPct val="100000"/>
                </a:lnSpc>
                <a:spcAft>
                  <a:spcPct val="0"/>
                </a:spcAft>
              </a:pPr>
              <a:t>24</a:t>
            </a:fld>
            <a:endParaRPr lang="da-DK" altLang="da-DK" sz="1400">
              <a:latin typeface="Times New Roman" panose="02020603050405020304" pitchFamily="18" charset="0"/>
            </a:endParaRPr>
          </a:p>
        </p:txBody>
      </p:sp>
      <p:pic>
        <p:nvPicPr>
          <p:cNvPr id="9" name="Picture 3" descr="instrumenter 002">
            <a:extLst>
              <a:ext uri="{FF2B5EF4-FFF2-40B4-BE49-F238E27FC236}">
                <a16:creationId xmlns:a16="http://schemas.microsoft.com/office/drawing/2014/main" id="{0AF54E82-83CA-4EF6-9C3F-50DBB1143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489184"/>
            <a:ext cx="6048672" cy="4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06787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98599B6E-6D4D-451C-86BF-2B030E6B97F0}"/>
              </a:ext>
            </a:extLst>
          </p:cNvPr>
          <p:cNvSpPr>
            <a:spLocks noGrp="1" noChangeArrowheads="1"/>
          </p:cNvSpPr>
          <p:nvPr>
            <p:ph sz="quarter" idx="10"/>
          </p:nvPr>
        </p:nvSpPr>
        <p:spPr>
          <a:xfrm>
            <a:off x="2152649" y="3189474"/>
            <a:ext cx="7886700" cy="2467471"/>
          </a:xfrm>
          <a:prstGeom prst="rect">
            <a:avLst/>
          </a:prstGeom>
        </p:spPr>
        <p:txBody>
          <a:bodyPr>
            <a:normAutofit/>
          </a:bodyPr>
          <a:lstStyle/>
          <a:p>
            <a:pPr marL="0" indent="0">
              <a:buNone/>
            </a:pPr>
            <a:r>
              <a:rPr lang="da-DK" altLang="da-DK" dirty="0"/>
              <a:t>Når der udføres målinger i en installation, skal der bruges egnede og sikre instrumenter. Disse instrumenter skal være kontrolleret før, og hvis det er nødvendigt også efter brug.</a:t>
            </a:r>
          </a:p>
          <a:p>
            <a:pPr eaLnBrk="1" hangingPunct="1"/>
            <a:endParaRPr lang="da-DK" altLang="da-DK" dirty="0"/>
          </a:p>
          <a:p>
            <a:pPr marL="0" indent="0">
              <a:buNone/>
            </a:pPr>
            <a:r>
              <a:rPr lang="da-DK" altLang="da-DK" dirty="0"/>
              <a:t>Hvis det er nødvendigt skal reglerne for </a:t>
            </a:r>
            <a:r>
              <a:rPr lang="da-DK" altLang="da-DK" dirty="0" err="1"/>
              <a:t>L-aus</a:t>
            </a:r>
            <a:r>
              <a:rPr lang="da-DK" altLang="da-DK" dirty="0"/>
              <a:t> arbejde overholdes.</a:t>
            </a:r>
          </a:p>
        </p:txBody>
      </p:sp>
      <p:sp>
        <p:nvSpPr>
          <p:cNvPr id="4" name="Date Placeholder 3"/>
          <p:cNvSpPr>
            <a:spLocks noGrp="1"/>
          </p:cNvSpPr>
          <p:nvPr>
            <p:ph type="dt" sz="half" idx="2"/>
          </p:nvPr>
        </p:nvSpPr>
        <p:spPr/>
        <p:txBody>
          <a:bodyPr/>
          <a:lstStyle/>
          <a:p>
            <a:fld id="{4581DCF0-B84A-4810-8D06-A2E08DAD7729}"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Rektangel 7">
            <a:extLst>
              <a:ext uri="{FF2B5EF4-FFF2-40B4-BE49-F238E27FC236}">
                <a16:creationId xmlns:a16="http://schemas.microsoft.com/office/drawing/2014/main" id="{87E6D32D-D7C0-4D44-AE74-89D03A92E864}"/>
              </a:ext>
            </a:extLst>
          </p:cNvPr>
          <p:cNvSpPr/>
          <p:nvPr/>
        </p:nvSpPr>
        <p:spPr>
          <a:xfrm>
            <a:off x="3969457" y="404664"/>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pic>
        <p:nvPicPr>
          <p:cNvPr id="9" name="Billede 8">
            <a:extLst>
              <a:ext uri="{FF2B5EF4-FFF2-40B4-BE49-F238E27FC236}">
                <a16:creationId xmlns:a16="http://schemas.microsoft.com/office/drawing/2014/main" id="{1182AD7B-3480-419B-8EEF-4C005A5D8F27}"/>
              </a:ext>
            </a:extLst>
          </p:cNvPr>
          <p:cNvPicPr>
            <a:picLocks noChangeAspect="1"/>
          </p:cNvPicPr>
          <p:nvPr/>
        </p:nvPicPr>
        <p:blipFill>
          <a:blip r:embed="rId3"/>
          <a:stretch>
            <a:fillRect/>
          </a:stretch>
        </p:blipFill>
        <p:spPr>
          <a:xfrm>
            <a:off x="1608805" y="864047"/>
            <a:ext cx="1554309" cy="1170233"/>
          </a:xfrm>
          <a:prstGeom prst="rect">
            <a:avLst/>
          </a:prstGeom>
        </p:spPr>
      </p:pic>
      <p:pic>
        <p:nvPicPr>
          <p:cNvPr id="10" name="Billede 9">
            <a:extLst>
              <a:ext uri="{FF2B5EF4-FFF2-40B4-BE49-F238E27FC236}">
                <a16:creationId xmlns:a16="http://schemas.microsoft.com/office/drawing/2014/main" id="{5A75498A-7830-4CE1-B23B-A5BEB6E7F7F7}"/>
              </a:ext>
            </a:extLst>
          </p:cNvPr>
          <p:cNvPicPr>
            <a:picLocks noChangeAspect="1"/>
          </p:cNvPicPr>
          <p:nvPr/>
        </p:nvPicPr>
        <p:blipFill>
          <a:blip r:embed="rId4"/>
          <a:stretch>
            <a:fillRect/>
          </a:stretch>
        </p:blipFill>
        <p:spPr>
          <a:xfrm>
            <a:off x="3880182" y="1092075"/>
            <a:ext cx="1248348" cy="813144"/>
          </a:xfrm>
          <a:prstGeom prst="rect">
            <a:avLst/>
          </a:prstGeom>
        </p:spPr>
      </p:pic>
      <p:pic>
        <p:nvPicPr>
          <p:cNvPr id="11" name="Billede 10">
            <a:extLst>
              <a:ext uri="{FF2B5EF4-FFF2-40B4-BE49-F238E27FC236}">
                <a16:creationId xmlns:a16="http://schemas.microsoft.com/office/drawing/2014/main" id="{2AE6C3E8-047D-4F68-82BF-553797537744}"/>
              </a:ext>
            </a:extLst>
          </p:cNvPr>
          <p:cNvPicPr>
            <a:picLocks noChangeAspect="1"/>
          </p:cNvPicPr>
          <p:nvPr/>
        </p:nvPicPr>
        <p:blipFill>
          <a:blip r:embed="rId5"/>
          <a:stretch>
            <a:fillRect/>
          </a:stretch>
        </p:blipFill>
        <p:spPr>
          <a:xfrm>
            <a:off x="3048320" y="1945787"/>
            <a:ext cx="1248348" cy="813144"/>
          </a:xfrm>
          <a:prstGeom prst="rect">
            <a:avLst/>
          </a:prstGeom>
        </p:spPr>
      </p:pic>
      <p:pic>
        <p:nvPicPr>
          <p:cNvPr id="12" name="Billede 11">
            <a:extLst>
              <a:ext uri="{FF2B5EF4-FFF2-40B4-BE49-F238E27FC236}">
                <a16:creationId xmlns:a16="http://schemas.microsoft.com/office/drawing/2014/main" id="{3E6CBBC1-A6EF-444D-A71F-B7AB4F282305}"/>
              </a:ext>
            </a:extLst>
          </p:cNvPr>
          <p:cNvPicPr>
            <a:picLocks noChangeAspect="1"/>
          </p:cNvPicPr>
          <p:nvPr/>
        </p:nvPicPr>
        <p:blipFill rotWithShape="1">
          <a:blip r:embed="rId6"/>
          <a:srcRect t="26682" b="28946"/>
          <a:stretch/>
        </p:blipFill>
        <p:spPr>
          <a:xfrm rot="1287376">
            <a:off x="1351205" y="5728242"/>
            <a:ext cx="1619250" cy="718493"/>
          </a:xfrm>
          <a:prstGeom prst="rect">
            <a:avLst/>
          </a:prstGeom>
        </p:spPr>
      </p:pic>
      <p:pic>
        <p:nvPicPr>
          <p:cNvPr id="13" name="Billede 12">
            <a:extLst>
              <a:ext uri="{FF2B5EF4-FFF2-40B4-BE49-F238E27FC236}">
                <a16:creationId xmlns:a16="http://schemas.microsoft.com/office/drawing/2014/main" id="{E3C810E9-48E2-4152-B909-A109C5050780}"/>
              </a:ext>
            </a:extLst>
          </p:cNvPr>
          <p:cNvPicPr>
            <a:picLocks noChangeAspect="1"/>
          </p:cNvPicPr>
          <p:nvPr/>
        </p:nvPicPr>
        <p:blipFill rotWithShape="1">
          <a:blip r:embed="rId7"/>
          <a:srcRect t="-2" b="1"/>
          <a:stretch/>
        </p:blipFill>
        <p:spPr>
          <a:xfrm rot="1213570">
            <a:off x="3695639" y="5900230"/>
            <a:ext cx="1885751" cy="574477"/>
          </a:xfrm>
          <a:prstGeom prst="rect">
            <a:avLst/>
          </a:prstGeom>
        </p:spPr>
      </p:pic>
      <p:pic>
        <p:nvPicPr>
          <p:cNvPr id="14" name="Billede 13">
            <a:extLst>
              <a:ext uri="{FF2B5EF4-FFF2-40B4-BE49-F238E27FC236}">
                <a16:creationId xmlns:a16="http://schemas.microsoft.com/office/drawing/2014/main" id="{D87203D0-22A8-42CC-B8E1-14921639807B}"/>
              </a:ext>
            </a:extLst>
          </p:cNvPr>
          <p:cNvPicPr>
            <a:picLocks noChangeAspect="1"/>
          </p:cNvPicPr>
          <p:nvPr/>
        </p:nvPicPr>
        <p:blipFill>
          <a:blip r:embed="rId8"/>
          <a:stretch>
            <a:fillRect/>
          </a:stretch>
        </p:blipFill>
        <p:spPr>
          <a:xfrm>
            <a:off x="6294128" y="5454700"/>
            <a:ext cx="1357439" cy="1357439"/>
          </a:xfrm>
          <a:prstGeom prst="rect">
            <a:avLst/>
          </a:prstGeom>
        </p:spPr>
      </p:pic>
      <p:pic>
        <p:nvPicPr>
          <p:cNvPr id="15" name="Billede 14">
            <a:extLst>
              <a:ext uri="{FF2B5EF4-FFF2-40B4-BE49-F238E27FC236}">
                <a16:creationId xmlns:a16="http://schemas.microsoft.com/office/drawing/2014/main" id="{5B1A40CB-429F-4655-AC5D-7ED773CFA5C7}"/>
              </a:ext>
            </a:extLst>
          </p:cNvPr>
          <p:cNvPicPr>
            <a:picLocks noChangeAspect="1"/>
          </p:cNvPicPr>
          <p:nvPr/>
        </p:nvPicPr>
        <p:blipFill>
          <a:blip r:embed="rId9"/>
          <a:stretch>
            <a:fillRect/>
          </a:stretch>
        </p:blipFill>
        <p:spPr>
          <a:xfrm>
            <a:off x="8768658" y="5456985"/>
            <a:ext cx="2161853" cy="1297112"/>
          </a:xfrm>
          <a:prstGeom prst="rect">
            <a:avLst/>
          </a:prstGeom>
        </p:spPr>
      </p:pic>
      <p:pic>
        <p:nvPicPr>
          <p:cNvPr id="17" name="Billede 16">
            <a:extLst>
              <a:ext uri="{FF2B5EF4-FFF2-40B4-BE49-F238E27FC236}">
                <a16:creationId xmlns:a16="http://schemas.microsoft.com/office/drawing/2014/main" id="{099F3ACC-5F7F-4106-825A-8274A5601E83}"/>
              </a:ext>
            </a:extLst>
          </p:cNvPr>
          <p:cNvPicPr>
            <a:picLocks noChangeAspect="1"/>
          </p:cNvPicPr>
          <p:nvPr/>
        </p:nvPicPr>
        <p:blipFill>
          <a:blip r:embed="rId10"/>
          <a:stretch>
            <a:fillRect/>
          </a:stretch>
        </p:blipFill>
        <p:spPr>
          <a:xfrm>
            <a:off x="5459651" y="851766"/>
            <a:ext cx="5764691" cy="2136064"/>
          </a:xfrm>
          <a:prstGeom prst="rect">
            <a:avLst/>
          </a:prstGeom>
        </p:spPr>
      </p:pic>
    </p:spTree>
    <p:custDataLst>
      <p:tags r:id="rId1"/>
    </p:custDataLst>
    <p:extLst>
      <p:ext uri="{BB962C8B-B14F-4D97-AF65-F5344CB8AC3E}">
        <p14:creationId xmlns:p14="http://schemas.microsoft.com/office/powerpoint/2010/main" val="2240250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43126" y="1334279"/>
            <a:ext cx="914400" cy="914400"/>
          </a:xfrm>
          <a:prstGeom prst="rect">
            <a:avLst/>
          </a:prstGeom>
        </p:spPr>
      </p:pic>
      <p:pic>
        <p:nvPicPr>
          <p:cNvPr id="6" name="Picture 4">
            <a:extLst>
              <a:ext uri="{FF2B5EF4-FFF2-40B4-BE49-F238E27FC236}">
                <a16:creationId xmlns:a16="http://schemas.microsoft.com/office/drawing/2014/main" id="{E77E1530-EB62-4251-A67F-23F42EB93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44" y="1315214"/>
            <a:ext cx="5613882" cy="420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 3">
            <a:extLst>
              <a:ext uri="{FF2B5EF4-FFF2-40B4-BE49-F238E27FC236}">
                <a16:creationId xmlns:a16="http://schemas.microsoft.com/office/drawing/2014/main" id="{CDD65CFE-B948-4DE0-B4DE-DCE44955BB95}"/>
              </a:ext>
            </a:extLst>
          </p:cNvPr>
          <p:cNvGraphicFramePr>
            <a:graphicFrameLocks noGrp="1"/>
          </p:cNvGraphicFramePr>
          <p:nvPr>
            <p:extLst>
              <p:ext uri="{D42A27DB-BD31-4B8C-83A1-F6EECF244321}">
                <p14:modId xmlns:p14="http://schemas.microsoft.com/office/powerpoint/2010/main" val="3215171899"/>
              </p:ext>
            </p:extLst>
          </p:nvPr>
        </p:nvGraphicFramePr>
        <p:xfrm>
          <a:off x="6957526" y="1334279"/>
          <a:ext cx="4668417" cy="4012162"/>
        </p:xfrm>
        <a:graphic>
          <a:graphicData uri="http://schemas.openxmlformats.org/drawingml/2006/table">
            <a:tbl>
              <a:tblPr firstRow="1" firstCol="1" bandRow="1"/>
              <a:tblGrid>
                <a:gridCol w="4668417">
                  <a:extLst>
                    <a:ext uri="{9D8B030D-6E8A-4147-A177-3AD203B41FA5}">
                      <a16:colId xmlns:a16="http://schemas.microsoft.com/office/drawing/2014/main" val="2580429049"/>
                    </a:ext>
                  </a:extLst>
                </a:gridCol>
              </a:tblGrid>
              <a:tr h="267017">
                <a:tc>
                  <a:txBody>
                    <a:bodyPr/>
                    <a:lstStyle/>
                    <a:p>
                      <a:pPr algn="ctr">
                        <a:lnSpc>
                          <a:spcPct val="107000"/>
                        </a:lnSpc>
                        <a:spcAft>
                          <a:spcPts val="0"/>
                        </a:spcAft>
                      </a:pPr>
                      <a:r>
                        <a:rPr lang="da-DK" sz="1200" b="1">
                          <a:effectLst/>
                          <a:latin typeface="Calibri" panose="020F0502020204030204" pitchFamily="34" charset="0"/>
                          <a:ea typeface="Calibri" panose="020F0502020204030204" pitchFamily="34" charset="0"/>
                          <a:cs typeface="Times New Roman" panose="02020603050405020304" pitchFamily="18" charset="0"/>
                        </a:rPr>
                        <a:t>Afprøvning ( omfatter følgende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66353090"/>
                  </a:ext>
                </a:extLst>
              </a:tr>
              <a:tr h="244721">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Beskyttelseslederes gennemgående og elektrisk forbindelse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283313"/>
                  </a:ext>
                </a:extLst>
              </a:tr>
              <a:tr h="244721">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Overgangsmodstanden til jord er målt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254429"/>
                  </a:ext>
                </a:extLst>
              </a:tr>
              <a:tr h="244721">
                <a:tc>
                  <a:txBody>
                    <a:bodyPr/>
                    <a:lstStyle/>
                    <a:p>
                      <a:pPr algn="l">
                        <a:lnSpc>
                          <a:spcPct val="107000"/>
                        </a:lnSpc>
                        <a:spcAft>
                          <a:spcPts val="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Installationens isolationsmodstand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593503"/>
                  </a:ext>
                </a:extLst>
              </a:tr>
              <a:tr h="244721">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Beskyttelse ved adskillelse af strømkredse ( SELV – PELV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559909"/>
                  </a:ext>
                </a:extLst>
              </a:tr>
              <a:tr h="244721">
                <a:tc>
                  <a:txBody>
                    <a:bodyPr/>
                    <a:lstStyle/>
                    <a:p>
                      <a:pPr algn="l">
                        <a:lnSpc>
                          <a:spcPct val="107000"/>
                        </a:lnSpc>
                        <a:spcAft>
                          <a:spcPts val="0"/>
                        </a:spcAft>
                      </a:pP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Gulve og vægges modstand er afprøvet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656304"/>
                  </a:ext>
                </a:extLst>
              </a:tr>
              <a:tr h="432646">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Automatisk afbrydelse af forsyningen er målt – 6 målinger + testknap på RCD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906716"/>
                  </a:ext>
                </a:extLst>
              </a:tr>
              <a:tr h="244721">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Supplerende beskyttelse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675720"/>
                  </a:ext>
                </a:extLst>
              </a:tr>
              <a:tr h="244721">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Polaritetsprøve er afprøvet ( i bl.a. lampeudtag og stikk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175016"/>
                  </a:ext>
                </a:extLst>
              </a:tr>
              <a:tr h="244721">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Fasefølgen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918354"/>
                  </a:ext>
                </a:extLst>
              </a:tr>
              <a:tr h="244721">
                <a:tc>
                  <a:txBody>
                    <a:bodyPr/>
                    <a:lstStyle/>
                    <a:p>
                      <a:pPr algn="l">
                        <a:lnSpc>
                          <a:spcPct val="107000"/>
                        </a:lnSpc>
                        <a:spcAft>
                          <a:spcPts val="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Funktionsprøver er udført ( herunder testknap på RCD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972186"/>
                  </a:ext>
                </a:extLst>
              </a:tr>
              <a:tr h="244721">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Spændingsfald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015639"/>
                  </a:ext>
                </a:extLst>
              </a:tr>
              <a:tr h="432646">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Installationen er kortslutningssikker (målt i fjerneste tilslutningssteder)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651706"/>
                  </a:ext>
                </a:extLst>
              </a:tr>
              <a:tr h="432643">
                <a:tc>
                  <a:txBody>
                    <a:bodyPr/>
                    <a:lstStyle/>
                    <a:p>
                      <a:pPr algn="l">
                        <a:lnSpc>
                          <a:spcPct val="107000"/>
                        </a:lnSpc>
                        <a:spcAft>
                          <a:spcPts val="0"/>
                        </a:spcAft>
                      </a:pP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Kontrol af, at </a:t>
                      </a:r>
                      <a:r>
                        <a:rPr lang="da-DK" sz="1100" dirty="0" err="1">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lækstrømmen</a:t>
                      </a: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ikke overstiger RCD-udløsestrømmen x 0,3</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028076"/>
                  </a:ext>
                </a:extLst>
              </a:tr>
            </a:tbl>
          </a:graphicData>
        </a:graphic>
      </p:graphicFrame>
    </p:spTree>
    <p:extLst>
      <p:ext uri="{BB962C8B-B14F-4D97-AF65-F5344CB8AC3E}">
        <p14:creationId xmlns:p14="http://schemas.microsoft.com/office/powerpoint/2010/main" val="133177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B9945-9B69-4DC3-9A53-A766EFE95331}"/>
              </a:ext>
            </a:extLst>
          </p:cNvPr>
          <p:cNvSpPr>
            <a:spLocks noGrp="1"/>
          </p:cNvSpPr>
          <p:nvPr>
            <p:ph type="title"/>
          </p:nvPr>
        </p:nvSpPr>
        <p:spPr>
          <a:xfrm>
            <a:off x="838200" y="365125"/>
            <a:ext cx="10515600" cy="1905324"/>
          </a:xfrm>
        </p:spPr>
        <p:txBody>
          <a:bodyPr>
            <a:normAutofit/>
          </a:bodyPr>
          <a:lstStyle/>
          <a:p>
            <a:pPr algn="ctr"/>
            <a:r>
              <a:rPr lang="da-DK" b="1" dirty="0">
                <a:solidFill>
                  <a:srgbClr val="FF0000"/>
                </a:solidFill>
              </a:rPr>
              <a:t>1# Gennemgangstest</a:t>
            </a:r>
            <a:br>
              <a:rPr lang="da-DK" dirty="0">
                <a:solidFill>
                  <a:srgbClr val="FF0000"/>
                </a:solidFill>
              </a:rPr>
            </a:br>
            <a:br>
              <a:rPr lang="da-DK" b="1" dirty="0"/>
            </a:br>
            <a:r>
              <a:rPr lang="da-DK" sz="2400" b="1" i="1" dirty="0">
                <a:latin typeface="Verdana" panose="020B0604030504040204" pitchFamily="34" charset="0"/>
                <a:ea typeface="Verdana" panose="020B0604030504040204" pitchFamily="34" charset="0"/>
                <a:cs typeface="Verdana" panose="020B0604030504040204" pitchFamily="34" charset="0"/>
              </a:rPr>
              <a:t>14. </a:t>
            </a:r>
            <a:r>
              <a:rPr lang="da-DK" sz="2400" i="1" dirty="0">
                <a:latin typeface="Verdana" panose="020B0604030504040204" pitchFamily="34" charset="0"/>
                <a:ea typeface="Verdana" panose="020B0604030504040204" pitchFamily="34" charset="0"/>
                <a:cs typeface="Verdana" panose="020B0604030504040204" pitchFamily="34" charset="0"/>
              </a:rPr>
              <a:t>Lederes gennemgående elektriske forbindelse</a:t>
            </a:r>
            <a:br>
              <a:rPr lang="da-DK" i="1" dirty="0">
                <a:latin typeface="Verdana" panose="020B0604030504040204" pitchFamily="34" charset="0"/>
                <a:ea typeface="Verdana" panose="020B0604030504040204" pitchFamily="34" charset="0"/>
                <a:cs typeface="Verdana" panose="020B0604030504040204" pitchFamily="34" charset="0"/>
              </a:rPr>
            </a:br>
            <a:endParaRPr lang="da-DK" dirty="0"/>
          </a:p>
        </p:txBody>
      </p:sp>
      <p:sp>
        <p:nvSpPr>
          <p:cNvPr id="3" name="Pladsholder til indhold 2">
            <a:extLst>
              <a:ext uri="{FF2B5EF4-FFF2-40B4-BE49-F238E27FC236}">
                <a16:creationId xmlns:a16="http://schemas.microsoft.com/office/drawing/2014/main" id="{50C3C2B2-44C8-4871-BB17-1DA1348C2B6C}"/>
              </a:ext>
            </a:extLst>
          </p:cNvPr>
          <p:cNvSpPr>
            <a:spLocks noGrp="1"/>
          </p:cNvSpPr>
          <p:nvPr>
            <p:ph sz="half" idx="1"/>
          </p:nvPr>
        </p:nvSpPr>
        <p:spPr/>
        <p:txBody>
          <a:bodyPr>
            <a:normAutofit fontScale="77500" lnSpcReduction="20000"/>
          </a:bodyPr>
          <a:lstStyle/>
          <a:p>
            <a:endParaRPr lang="da-DK" b="1" dirty="0"/>
          </a:p>
          <a:p>
            <a:pPr marL="0" indent="0">
              <a:buNone/>
            </a:pPr>
            <a:endParaRPr lang="da-DK" b="1" dirty="0"/>
          </a:p>
          <a:p>
            <a:r>
              <a:rPr lang="da-DK" b="1" dirty="0"/>
              <a:t>Du skal måle, at beskyttelseslederen er intakt frem til stikkontakt/tilslutningssted</a:t>
            </a:r>
          </a:p>
          <a:p>
            <a:endParaRPr lang="da-DK" dirty="0"/>
          </a:p>
        </p:txBody>
      </p:sp>
      <p:sp>
        <p:nvSpPr>
          <p:cNvPr id="4" name="Pladsholder til indhold 3">
            <a:extLst>
              <a:ext uri="{FF2B5EF4-FFF2-40B4-BE49-F238E27FC236}">
                <a16:creationId xmlns:a16="http://schemas.microsoft.com/office/drawing/2014/main" id="{0D6FE8A6-78C9-499B-8489-4F8F6DF5CE48}"/>
              </a:ext>
            </a:extLst>
          </p:cNvPr>
          <p:cNvSpPr>
            <a:spLocks noGrp="1"/>
          </p:cNvSpPr>
          <p:nvPr>
            <p:ph sz="half" idx="2"/>
          </p:nvPr>
        </p:nvSpPr>
        <p:spPr/>
        <p:txBody>
          <a:bodyPr>
            <a:normAutofit fontScale="77500" lnSpcReduction="20000"/>
          </a:bodyPr>
          <a:lstStyle/>
          <a:p>
            <a:endParaRPr lang="da-DK" dirty="0"/>
          </a:p>
          <a:p>
            <a:pPr marL="0" indent="0">
              <a:buNone/>
            </a:pPr>
            <a:endParaRPr lang="da-DK" dirty="0"/>
          </a:p>
          <a:p>
            <a:r>
              <a:rPr lang="da-DK" dirty="0"/>
              <a:t>Det gør du ved at lave en gennemgangsmåling ved en lav målestrøm (typisk bruges 4V-24V/0,2A). </a:t>
            </a:r>
          </a:p>
          <a:p>
            <a:r>
              <a:rPr lang="da-DK" i="1" dirty="0">
                <a:solidFill>
                  <a:srgbClr val="FF0000"/>
                </a:solidFill>
              </a:rPr>
              <a:t>Du skal lave målingen for alle stikkontakter og tilslutningssteder i installationen. </a:t>
            </a:r>
          </a:p>
          <a:p>
            <a:r>
              <a:rPr lang="da-DK" dirty="0"/>
              <a:t>Derudover skal du også afprøve, at forbindelse fra jordelektroden til hovedjordklemmen er intakt. Hvis der er en beskyttelsesleder i stikledningen, så du også måle den.</a:t>
            </a:r>
          </a:p>
          <a:p>
            <a:endParaRPr lang="da-DK" dirty="0"/>
          </a:p>
        </p:txBody>
      </p:sp>
      <p:pic>
        <p:nvPicPr>
          <p:cNvPr id="5" name="Billede 4">
            <a:extLst>
              <a:ext uri="{FF2B5EF4-FFF2-40B4-BE49-F238E27FC236}">
                <a16:creationId xmlns:a16="http://schemas.microsoft.com/office/drawing/2014/main" id="{2B194BE8-C7DD-4ECB-98DD-B8C1C045DA2F}"/>
              </a:ext>
            </a:extLst>
          </p:cNvPr>
          <p:cNvPicPr/>
          <p:nvPr/>
        </p:nvPicPr>
        <p:blipFill>
          <a:blip r:embed="rId3"/>
          <a:stretch>
            <a:fillRect/>
          </a:stretch>
        </p:blipFill>
        <p:spPr>
          <a:xfrm>
            <a:off x="1109910" y="3429000"/>
            <a:ext cx="5008984" cy="2518034"/>
          </a:xfrm>
          <a:prstGeom prst="rect">
            <a:avLst/>
          </a:prstGeom>
        </p:spPr>
      </p:pic>
      <p:pic>
        <p:nvPicPr>
          <p:cNvPr id="6" name="Billede 5">
            <a:extLst>
              <a:ext uri="{FF2B5EF4-FFF2-40B4-BE49-F238E27FC236}">
                <a16:creationId xmlns:a16="http://schemas.microsoft.com/office/drawing/2014/main" id="{B6198DE3-6C66-40AE-8731-AA1BD55E014E}"/>
              </a:ext>
            </a:extLst>
          </p:cNvPr>
          <p:cNvPicPr>
            <a:picLocks noChangeAspect="1"/>
          </p:cNvPicPr>
          <p:nvPr/>
        </p:nvPicPr>
        <p:blipFill>
          <a:blip r:embed="rId4"/>
          <a:stretch>
            <a:fillRect/>
          </a:stretch>
        </p:blipFill>
        <p:spPr>
          <a:xfrm>
            <a:off x="5186192" y="1638018"/>
            <a:ext cx="1865404" cy="1264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806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circle(in)">
                                      <p:cBhvr>
                                        <p:cTn id="18" dur="2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2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C2B33F63-4CB7-4FFC-AD57-4BB93985AA2F}"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3F8237F7-9225-455A-8696-B034EFA2C262}"/>
              </a:ext>
            </a:extLst>
          </p:cNvPr>
          <p:cNvPicPr>
            <a:picLocks noChangeAspect="1"/>
          </p:cNvPicPr>
          <p:nvPr/>
        </p:nvPicPr>
        <p:blipFill>
          <a:blip r:embed="rId3"/>
          <a:stretch>
            <a:fillRect/>
          </a:stretch>
        </p:blipFill>
        <p:spPr>
          <a:xfrm>
            <a:off x="904565" y="2537611"/>
            <a:ext cx="3751776" cy="2543939"/>
          </a:xfrm>
          <a:prstGeom prst="rect">
            <a:avLst/>
          </a:prstGeom>
        </p:spPr>
      </p:pic>
      <p:sp>
        <p:nvSpPr>
          <p:cNvPr id="9" name="Tekstfelt 8">
            <a:extLst>
              <a:ext uri="{FF2B5EF4-FFF2-40B4-BE49-F238E27FC236}">
                <a16:creationId xmlns:a16="http://schemas.microsoft.com/office/drawing/2014/main" id="{182918CA-3E9E-4D62-BBBD-B50BCAF8A156}"/>
              </a:ext>
            </a:extLst>
          </p:cNvPr>
          <p:cNvSpPr txBox="1"/>
          <p:nvPr/>
        </p:nvSpPr>
        <p:spPr>
          <a:xfrm>
            <a:off x="1991544" y="723753"/>
            <a:ext cx="8136904" cy="1754326"/>
          </a:xfrm>
          <a:prstGeom prst="rect">
            <a:avLst/>
          </a:prstGeom>
          <a:noFill/>
        </p:spPr>
        <p:txBody>
          <a:bodyPr wrap="square" rtlCol="0">
            <a:spAutoFit/>
          </a:bodyPr>
          <a:lstStyle/>
          <a:p>
            <a:pPr algn="ctr"/>
            <a:r>
              <a:rPr lang="da-DK" b="1" dirty="0">
                <a:solidFill>
                  <a:srgbClr val="FF0000"/>
                </a:solidFill>
                <a:latin typeface="Verdana" panose="020B0604030504040204" pitchFamily="34" charset="0"/>
                <a:ea typeface="Verdana" panose="020B0604030504040204" pitchFamily="34" charset="0"/>
                <a:cs typeface="Verdana" panose="020B0604030504040204" pitchFamily="34" charset="0"/>
              </a:rPr>
              <a:t>Jordlederens tværsnit kontrolleres</a:t>
            </a:r>
          </a:p>
          <a:p>
            <a:endParaRPr lang="da-DK" dirty="0">
              <a:latin typeface="Verdana" panose="020B0604030504040204" pitchFamily="34" charset="0"/>
              <a:ea typeface="Verdana" panose="020B0604030504040204" pitchFamily="34" charset="0"/>
              <a:cs typeface="Verdana" panose="020B060403050404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542.3</a:t>
            </a:r>
          </a:p>
          <a:p>
            <a:r>
              <a:rPr lang="da-DK" dirty="0">
                <a:latin typeface="Verdana" panose="020B0604030504040204" pitchFamily="34" charset="0"/>
                <a:ea typeface="Verdana" panose="020B0604030504040204" pitchFamily="34" charset="0"/>
                <a:cs typeface="Verdana" panose="020B0604030504040204" pitchFamily="34" charset="0"/>
              </a:rPr>
              <a:t>Jordledere skal være i overensstemmelse med 543.1.1 eller 543.1.2</a:t>
            </a:r>
          </a:p>
          <a:p>
            <a:endParaRPr lang="da-DK" u="sng" dirty="0">
              <a:latin typeface="Verdana" panose="020B0604030504040204" pitchFamily="34" charset="0"/>
              <a:ea typeface="Verdana" panose="020B0604030504040204" pitchFamily="34" charset="0"/>
              <a:cs typeface="Verdana" panose="020B060403050404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              </a:t>
            </a:r>
            <a:r>
              <a:rPr lang="da-DK" u="sng" dirty="0">
                <a:latin typeface="Verdana" panose="020B0604030504040204" pitchFamily="34" charset="0"/>
                <a:ea typeface="Verdana" panose="020B0604030504040204" pitchFamily="34" charset="0"/>
                <a:cs typeface="Verdana" panose="020B0604030504040204" pitchFamily="34" charset="0"/>
              </a:rPr>
              <a:t>Tværsnit skal derfor være minimum 6 mm2</a:t>
            </a:r>
          </a:p>
        </p:txBody>
      </p:sp>
      <p:pic>
        <p:nvPicPr>
          <p:cNvPr id="4098" name="Picture 2" descr="https://assets.cdnlemu.dk/api/sitecore/asset/get?id=3112344&amp;size=SocialMediaThumbnail">
            <a:extLst>
              <a:ext uri="{FF2B5EF4-FFF2-40B4-BE49-F238E27FC236}">
                <a16:creationId xmlns:a16="http://schemas.microsoft.com/office/drawing/2014/main" id="{AF19940D-D205-43F5-B40E-9DDF11995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100" y="2681676"/>
            <a:ext cx="2768541" cy="2071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orddåse 509 over jord W5201">
            <a:extLst>
              <a:ext uri="{FF2B5EF4-FFF2-40B4-BE49-F238E27FC236}">
                <a16:creationId xmlns:a16="http://schemas.microsoft.com/office/drawing/2014/main" id="{4886DA83-460A-4912-9674-E8C179243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794" y="2518950"/>
            <a:ext cx="2165189" cy="216518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ordspyd kobber konisk 2,1m 5/8&quot; (ø14mm)  127 my belægning 615875">
            <a:extLst>
              <a:ext uri="{FF2B5EF4-FFF2-40B4-BE49-F238E27FC236}">
                <a16:creationId xmlns:a16="http://schemas.microsoft.com/office/drawing/2014/main" id="{A7E8DDED-B418-4453-B49E-0D8901B74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3098" y="4379922"/>
            <a:ext cx="2590800" cy="1609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71152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48669" y="1479436"/>
            <a:ext cx="914400" cy="914400"/>
          </a:xfrm>
          <a:prstGeom prst="rect">
            <a:avLst/>
          </a:prstGeom>
        </p:spPr>
      </p:pic>
      <p:pic>
        <p:nvPicPr>
          <p:cNvPr id="7" name="Billede 6" descr="Isolationstest 1">
            <a:extLst>
              <a:ext uri="{FF2B5EF4-FFF2-40B4-BE49-F238E27FC236}">
                <a16:creationId xmlns:a16="http://schemas.microsoft.com/office/drawing/2014/main" id="{34FB2EAA-B52C-4A91-A99B-C35F729436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9966" y="2722012"/>
            <a:ext cx="5412242" cy="3044307"/>
          </a:xfrm>
          <a:prstGeom prst="rect">
            <a:avLst/>
          </a:prstGeom>
          <a:noFill/>
          <a:ln>
            <a:noFill/>
          </a:ln>
        </p:spPr>
      </p:pic>
      <p:pic>
        <p:nvPicPr>
          <p:cNvPr id="8" name="Billede 7">
            <a:extLst>
              <a:ext uri="{FF2B5EF4-FFF2-40B4-BE49-F238E27FC236}">
                <a16:creationId xmlns:a16="http://schemas.microsoft.com/office/drawing/2014/main" id="{A03FFC92-F0DD-42EE-84A6-977DCEDAD0A1}"/>
              </a:ext>
            </a:extLst>
          </p:cNvPr>
          <p:cNvPicPr>
            <a:picLocks noChangeAspect="1"/>
          </p:cNvPicPr>
          <p:nvPr/>
        </p:nvPicPr>
        <p:blipFill>
          <a:blip r:embed="rId5"/>
          <a:stretch>
            <a:fillRect/>
          </a:stretch>
        </p:blipFill>
        <p:spPr>
          <a:xfrm>
            <a:off x="567943" y="719525"/>
            <a:ext cx="5528057" cy="1519822"/>
          </a:xfrm>
          <a:prstGeom prst="rect">
            <a:avLst/>
          </a:prstGeom>
        </p:spPr>
      </p:pic>
      <p:graphicFrame>
        <p:nvGraphicFramePr>
          <p:cNvPr id="9" name="Tabel 8">
            <a:extLst>
              <a:ext uri="{FF2B5EF4-FFF2-40B4-BE49-F238E27FC236}">
                <a16:creationId xmlns:a16="http://schemas.microsoft.com/office/drawing/2014/main" id="{8A461813-41D0-4A04-B726-7C639173B621}"/>
              </a:ext>
            </a:extLst>
          </p:cNvPr>
          <p:cNvGraphicFramePr>
            <a:graphicFrameLocks noGrp="1"/>
          </p:cNvGraphicFramePr>
          <p:nvPr>
            <p:extLst>
              <p:ext uri="{D42A27DB-BD31-4B8C-83A1-F6EECF244321}">
                <p14:modId xmlns:p14="http://schemas.microsoft.com/office/powerpoint/2010/main" val="1670429495"/>
              </p:ext>
            </p:extLst>
          </p:nvPr>
        </p:nvGraphicFramePr>
        <p:xfrm>
          <a:off x="7763069" y="858417"/>
          <a:ext cx="4012164" cy="4826176"/>
        </p:xfrm>
        <a:graphic>
          <a:graphicData uri="http://schemas.openxmlformats.org/drawingml/2006/table">
            <a:tbl>
              <a:tblPr firstRow="1" firstCol="1" bandRow="1"/>
              <a:tblGrid>
                <a:gridCol w="4012164">
                  <a:extLst>
                    <a:ext uri="{9D8B030D-6E8A-4147-A177-3AD203B41FA5}">
                      <a16:colId xmlns:a16="http://schemas.microsoft.com/office/drawing/2014/main" val="251756252"/>
                    </a:ext>
                  </a:extLst>
                </a:gridCol>
              </a:tblGrid>
              <a:tr h="274916">
                <a:tc>
                  <a:txBody>
                    <a:bodyPr/>
                    <a:lstStyle/>
                    <a:p>
                      <a:pPr algn="ctr">
                        <a:lnSpc>
                          <a:spcPct val="107000"/>
                        </a:lnSpc>
                        <a:spcAft>
                          <a:spcPts val="0"/>
                        </a:spcAft>
                      </a:pPr>
                      <a:r>
                        <a:rPr lang="da-DK" sz="1200" b="1">
                          <a:effectLst/>
                          <a:latin typeface="Calibri" panose="020F0502020204030204" pitchFamily="34" charset="0"/>
                          <a:ea typeface="Calibri" panose="020F0502020204030204" pitchFamily="34" charset="0"/>
                          <a:cs typeface="Times New Roman" panose="02020603050405020304" pitchFamily="18" charset="0"/>
                        </a:rPr>
                        <a:t>Afprøvning ( omfatter følgende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50403616"/>
                  </a:ext>
                </a:extLst>
              </a:tr>
              <a:tr h="385904">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Beskyttelseslederes gennemgående og elektrisk forbindelse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600937"/>
                  </a:ext>
                </a:extLst>
              </a:tr>
              <a:tr h="253825">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Overgangsmodstanden til jord er målt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001581"/>
                  </a:ext>
                </a:extLst>
              </a:tr>
              <a:tr h="251959">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Installationens isolationsmodstand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833566"/>
                  </a:ext>
                </a:extLst>
              </a:tr>
              <a:tr h="385904">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Beskyttelse ved adskillelse af strømkredse ( SELV – PELV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866329"/>
                  </a:ext>
                </a:extLst>
              </a:tr>
              <a:tr h="253825">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Gulve og vægges modstand er afprøvet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84802"/>
                  </a:ext>
                </a:extLst>
              </a:tr>
              <a:tr h="497386">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Automatisk afbrydelse af forsyningen er målt – 6 målinger + testknap på RCD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339954"/>
                  </a:ext>
                </a:extLst>
              </a:tr>
              <a:tr h="251959">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Supplerende beskyttelse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1755906"/>
                  </a:ext>
                </a:extLst>
              </a:tr>
              <a:tr h="385904">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Polaritetsprøve er afprøvet ( i bl.a. lampeudtag og stikk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377867"/>
                  </a:ext>
                </a:extLst>
              </a:tr>
              <a:tr h="251959">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Fasefølgen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931933"/>
                  </a:ext>
                </a:extLst>
              </a:tr>
              <a:tr h="385904">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Funktionsprøver er udført ( herunder testknap på RCD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566641"/>
                  </a:ext>
                </a:extLst>
              </a:tr>
              <a:tr h="251959">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Spændingsfald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907246"/>
                  </a:ext>
                </a:extLst>
              </a:tr>
              <a:tr h="497386">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Installationen er kortslutningssikker (målt i fjerneste tilslutningssteder)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434070"/>
                  </a:ext>
                </a:extLst>
              </a:tr>
              <a:tr h="497386">
                <a:tc>
                  <a:txBody>
                    <a:bodyPr/>
                    <a:lstStyle/>
                    <a:p>
                      <a:pPr algn="l">
                        <a:lnSpc>
                          <a:spcPct val="107000"/>
                        </a:lnSpc>
                        <a:spcAft>
                          <a:spcPts val="0"/>
                        </a:spcAft>
                      </a:pP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Kontrol af, at </a:t>
                      </a:r>
                      <a:r>
                        <a:rPr lang="da-DK" sz="1100" dirty="0" err="1">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lækstrømmen</a:t>
                      </a: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ikke overstiger RCD-udløsestrømmen x 0,3</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89382"/>
                  </a:ext>
                </a:extLst>
              </a:tr>
            </a:tbl>
          </a:graphicData>
        </a:graphic>
      </p:graphicFrame>
    </p:spTree>
    <p:extLst>
      <p:ext uri="{BB962C8B-B14F-4D97-AF65-F5344CB8AC3E}">
        <p14:creationId xmlns:p14="http://schemas.microsoft.com/office/powerpoint/2010/main" val="24795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550B6E-6317-4C0C-AEA7-CFA1400F39A3}"/>
              </a:ext>
            </a:extLst>
          </p:cNvPr>
          <p:cNvSpPr>
            <a:spLocks noGrp="1" noChangeArrowheads="1"/>
          </p:cNvSpPr>
          <p:nvPr>
            <p:ph sz="quarter" idx="10"/>
          </p:nvPr>
        </p:nvSpPr>
        <p:spPr>
          <a:xfrm>
            <a:off x="2113530" y="4728202"/>
            <a:ext cx="7886700" cy="1296144"/>
          </a:xfrm>
          <a:prstGeom prst="rect">
            <a:avLst/>
          </a:prstGeom>
        </p:spPr>
        <p:txBody>
          <a:bodyPr>
            <a:normAutofit fontScale="85000" lnSpcReduction="10000"/>
          </a:bodyPr>
          <a:lstStyle/>
          <a:p>
            <a:pPr marL="0" indent="0">
              <a:buNone/>
            </a:pPr>
            <a:r>
              <a:rPr lang="da-DK" altLang="da-DK" dirty="0"/>
              <a:t>Der skal udarbejdes en procedure, der sikrer, at eftersyn og afprøvning gennemføres. </a:t>
            </a:r>
          </a:p>
          <a:p>
            <a:pPr marL="0" indent="0">
              <a:buNone/>
            </a:pPr>
            <a:r>
              <a:rPr lang="da-DK" altLang="da-DK" dirty="0"/>
              <a:t>Procedure for eftersyn og afprøvning skal dokumenteres.</a:t>
            </a:r>
            <a:br>
              <a:rPr lang="da-DK" altLang="da-DK" dirty="0"/>
            </a:br>
            <a:endParaRPr lang="da-DK" altLang="da-DK" dirty="0"/>
          </a:p>
        </p:txBody>
      </p:sp>
      <p:sp>
        <p:nvSpPr>
          <p:cNvPr id="4" name="Date Placeholder 3"/>
          <p:cNvSpPr>
            <a:spLocks noGrp="1"/>
          </p:cNvSpPr>
          <p:nvPr>
            <p:ph type="dt" sz="half" idx="2"/>
          </p:nvPr>
        </p:nvSpPr>
        <p:spPr/>
        <p:txBody>
          <a:bodyPr/>
          <a:lstStyle/>
          <a:p>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endParaRPr lang="en-US" dirty="0"/>
          </a:p>
        </p:txBody>
      </p:sp>
      <p:sp>
        <p:nvSpPr>
          <p:cNvPr id="8" name="Tekstfelt 7">
            <a:extLst>
              <a:ext uri="{FF2B5EF4-FFF2-40B4-BE49-F238E27FC236}">
                <a16:creationId xmlns:a16="http://schemas.microsoft.com/office/drawing/2014/main" id="{2837266C-786C-4332-B06B-F71B3FA42C2C}"/>
              </a:ext>
            </a:extLst>
          </p:cNvPr>
          <p:cNvSpPr txBox="1"/>
          <p:nvPr/>
        </p:nvSpPr>
        <p:spPr>
          <a:xfrm>
            <a:off x="2201336" y="1268761"/>
            <a:ext cx="2160240" cy="461665"/>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cs typeface="Verdana" panose="020B0604030504040204" pitchFamily="34" charset="0"/>
              </a:rPr>
              <a:t>KLS-krav:</a:t>
            </a:r>
          </a:p>
        </p:txBody>
      </p:sp>
      <p:pic>
        <p:nvPicPr>
          <p:cNvPr id="9" name="Billede 8">
            <a:extLst>
              <a:ext uri="{FF2B5EF4-FFF2-40B4-BE49-F238E27FC236}">
                <a16:creationId xmlns:a16="http://schemas.microsoft.com/office/drawing/2014/main" id="{E97C5437-97B0-4470-A07A-9408D0850008}"/>
              </a:ext>
            </a:extLst>
          </p:cNvPr>
          <p:cNvPicPr>
            <a:picLocks noChangeAspect="1"/>
          </p:cNvPicPr>
          <p:nvPr/>
        </p:nvPicPr>
        <p:blipFill>
          <a:blip r:embed="rId4"/>
          <a:stretch>
            <a:fillRect/>
          </a:stretch>
        </p:blipFill>
        <p:spPr>
          <a:xfrm>
            <a:off x="4735223" y="366724"/>
            <a:ext cx="3322801" cy="3716740"/>
          </a:xfrm>
          <a:prstGeom prst="rect">
            <a:avLst/>
          </a:prstGeom>
        </p:spPr>
      </p:pic>
    </p:spTree>
    <p:custDataLst>
      <p:tags r:id="rId1"/>
    </p:custDataLst>
    <p:extLst>
      <p:ext uri="{BB962C8B-B14F-4D97-AF65-F5344CB8AC3E}">
        <p14:creationId xmlns:p14="http://schemas.microsoft.com/office/powerpoint/2010/main" val="2744062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7447A-7F5A-4704-AB58-A6BCD637F5FE}"/>
              </a:ext>
            </a:extLst>
          </p:cNvPr>
          <p:cNvSpPr>
            <a:spLocks noGrp="1"/>
          </p:cNvSpPr>
          <p:nvPr>
            <p:ph type="title"/>
          </p:nvPr>
        </p:nvSpPr>
        <p:spPr/>
        <p:txBody>
          <a:bodyPr/>
          <a:lstStyle/>
          <a:p>
            <a:pPr algn="ctr"/>
            <a:r>
              <a:rPr lang="da-DK" b="1" dirty="0">
                <a:solidFill>
                  <a:srgbClr val="FF0000"/>
                </a:solidFill>
              </a:rPr>
              <a:t>Isolationstest</a:t>
            </a:r>
            <a:br>
              <a:rPr lang="da-DK" dirty="0"/>
            </a:br>
            <a:endParaRPr lang="da-DK" dirty="0"/>
          </a:p>
        </p:txBody>
      </p:sp>
      <p:sp>
        <p:nvSpPr>
          <p:cNvPr id="3" name="Pladsholder til indhold 2">
            <a:extLst>
              <a:ext uri="{FF2B5EF4-FFF2-40B4-BE49-F238E27FC236}">
                <a16:creationId xmlns:a16="http://schemas.microsoft.com/office/drawing/2014/main" id="{00B68CE1-48E5-4978-B876-87C51B09420E}"/>
              </a:ext>
            </a:extLst>
          </p:cNvPr>
          <p:cNvSpPr>
            <a:spLocks noGrp="1"/>
          </p:cNvSpPr>
          <p:nvPr>
            <p:ph sz="half" idx="1"/>
          </p:nvPr>
        </p:nvSpPr>
        <p:spPr/>
        <p:txBody>
          <a:bodyPr>
            <a:normAutofit fontScale="85000" lnSpcReduction="10000"/>
          </a:bodyPr>
          <a:lstStyle/>
          <a:p>
            <a:pPr marL="0" indent="0">
              <a:buNone/>
            </a:pPr>
            <a:r>
              <a:rPr lang="da-DK" dirty="0"/>
              <a:t>Du skal måle installationens isolationsmodstand</a:t>
            </a:r>
          </a:p>
        </p:txBody>
      </p:sp>
      <p:sp>
        <p:nvSpPr>
          <p:cNvPr id="4" name="Pladsholder til indhold 3">
            <a:extLst>
              <a:ext uri="{FF2B5EF4-FFF2-40B4-BE49-F238E27FC236}">
                <a16:creationId xmlns:a16="http://schemas.microsoft.com/office/drawing/2014/main" id="{0A289D02-48CA-4CE2-A78C-99670EC120FD}"/>
              </a:ext>
            </a:extLst>
          </p:cNvPr>
          <p:cNvSpPr>
            <a:spLocks noGrp="1"/>
          </p:cNvSpPr>
          <p:nvPr>
            <p:ph sz="half" idx="2"/>
          </p:nvPr>
        </p:nvSpPr>
        <p:spPr/>
        <p:txBody>
          <a:bodyPr>
            <a:normAutofit fontScale="85000" lnSpcReduction="10000"/>
          </a:bodyPr>
          <a:lstStyle/>
          <a:p>
            <a:r>
              <a:rPr lang="da-DK" dirty="0"/>
              <a:t>Installationen skal være spændingsløs.</a:t>
            </a:r>
          </a:p>
          <a:p>
            <a:r>
              <a:rPr lang="da-DK" dirty="0"/>
              <a:t>Du skal måle mellem spændingsførende ledere og beskyttelseslederen. De spændingsførende ledere kan være forbundet sammen. Du kan fx lave målingen ved tavlen, men du skal huske, at stikledningen også er omfattet af kravet til isolationsmodstand.</a:t>
            </a:r>
          </a:p>
          <a:p>
            <a:r>
              <a:rPr lang="da-DK" dirty="0"/>
              <a:t>Når stikledningens isolationsmodstand skal måles, kræves det, at stikledningen endnu ikke er sat under spænding.</a:t>
            </a:r>
          </a:p>
          <a:p>
            <a:pPr marL="0" indent="0">
              <a:buNone/>
            </a:pPr>
            <a:endParaRPr lang="da-DK" dirty="0"/>
          </a:p>
        </p:txBody>
      </p:sp>
      <p:pic>
        <p:nvPicPr>
          <p:cNvPr id="5122" name="Picture 2" descr="Elma Easy-Iso">
            <a:extLst>
              <a:ext uri="{FF2B5EF4-FFF2-40B4-BE49-F238E27FC236}">
                <a16:creationId xmlns:a16="http://schemas.microsoft.com/office/drawing/2014/main" id="{90FA7DEB-FD0F-40F0-8C35-86F1C0AA1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541" y="2582922"/>
            <a:ext cx="4537689" cy="302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80">
                                          <p:stCondLst>
                                            <p:cond delay="0"/>
                                          </p:stCondLst>
                                        </p:cTn>
                                        <p:tgtEl>
                                          <p:spTgt spid="4">
                                            <p:txEl>
                                              <p:pRg st="2" end="2"/>
                                            </p:txEl>
                                          </p:spTgt>
                                        </p:tgtEl>
                                      </p:cBhvr>
                                    </p:animEffect>
                                    <p:anim calcmode="lin" valueType="num">
                                      <p:cBhvr>
                                        <p:cTn id="26"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2" end="2"/>
                                            </p:txEl>
                                          </p:spTgt>
                                        </p:tgtEl>
                                      </p:cBhvr>
                                      <p:to x="100000" y="60000"/>
                                    </p:animScale>
                                    <p:animScale>
                                      <p:cBhvr>
                                        <p:cTn id="32" dur="166" decel="50000">
                                          <p:stCondLst>
                                            <p:cond delay="676"/>
                                          </p:stCondLst>
                                        </p:cTn>
                                        <p:tgtEl>
                                          <p:spTgt spid="4">
                                            <p:txEl>
                                              <p:pRg st="2" end="2"/>
                                            </p:txEl>
                                          </p:spTgt>
                                        </p:tgtEl>
                                      </p:cBhvr>
                                      <p:to x="100000" y="100000"/>
                                    </p:animScale>
                                    <p:animScale>
                                      <p:cBhvr>
                                        <p:cTn id="33" dur="26">
                                          <p:stCondLst>
                                            <p:cond delay="1312"/>
                                          </p:stCondLst>
                                        </p:cTn>
                                        <p:tgtEl>
                                          <p:spTgt spid="4">
                                            <p:txEl>
                                              <p:pRg st="2" end="2"/>
                                            </p:txEl>
                                          </p:spTgt>
                                        </p:tgtEl>
                                      </p:cBhvr>
                                      <p:to x="100000" y="80000"/>
                                    </p:animScale>
                                    <p:animScale>
                                      <p:cBhvr>
                                        <p:cTn id="34" dur="166" decel="50000">
                                          <p:stCondLst>
                                            <p:cond delay="1338"/>
                                          </p:stCondLst>
                                        </p:cTn>
                                        <p:tgtEl>
                                          <p:spTgt spid="4">
                                            <p:txEl>
                                              <p:pRg st="2" end="2"/>
                                            </p:txEl>
                                          </p:spTgt>
                                        </p:tgtEl>
                                      </p:cBhvr>
                                      <p:to x="100000" y="100000"/>
                                    </p:animScale>
                                    <p:animScale>
                                      <p:cBhvr>
                                        <p:cTn id="35" dur="26">
                                          <p:stCondLst>
                                            <p:cond delay="1642"/>
                                          </p:stCondLst>
                                        </p:cTn>
                                        <p:tgtEl>
                                          <p:spTgt spid="4">
                                            <p:txEl>
                                              <p:pRg st="2" end="2"/>
                                            </p:txEl>
                                          </p:spTgt>
                                        </p:tgtEl>
                                      </p:cBhvr>
                                      <p:to x="100000" y="90000"/>
                                    </p:animScale>
                                    <p:animScale>
                                      <p:cBhvr>
                                        <p:cTn id="36" dur="166" decel="50000">
                                          <p:stCondLst>
                                            <p:cond delay="1668"/>
                                          </p:stCondLst>
                                        </p:cTn>
                                        <p:tgtEl>
                                          <p:spTgt spid="4">
                                            <p:txEl>
                                              <p:pRg st="2" end="2"/>
                                            </p:txEl>
                                          </p:spTgt>
                                        </p:tgtEl>
                                      </p:cBhvr>
                                      <p:to x="100000" y="100000"/>
                                    </p:animScale>
                                    <p:animScale>
                                      <p:cBhvr>
                                        <p:cTn id="37" dur="26">
                                          <p:stCondLst>
                                            <p:cond delay="1808"/>
                                          </p:stCondLst>
                                        </p:cTn>
                                        <p:tgtEl>
                                          <p:spTgt spid="4">
                                            <p:txEl>
                                              <p:pRg st="2" end="2"/>
                                            </p:txEl>
                                          </p:spTgt>
                                        </p:tgtEl>
                                      </p:cBhvr>
                                      <p:to x="100000" y="95000"/>
                                    </p:animScale>
                                    <p:animScale>
                                      <p:cBhvr>
                                        <p:cTn id="38"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CFDA5-978D-48D9-B619-E8120CD18F89}"/>
              </a:ext>
            </a:extLst>
          </p:cNvPr>
          <p:cNvSpPr>
            <a:spLocks noGrp="1"/>
          </p:cNvSpPr>
          <p:nvPr>
            <p:ph type="title"/>
          </p:nvPr>
        </p:nvSpPr>
        <p:spPr>
          <a:xfrm>
            <a:off x="1451579" y="286247"/>
            <a:ext cx="9603275" cy="1567507"/>
          </a:xfrm>
        </p:spPr>
        <p:txBody>
          <a:bodyPr>
            <a:noAutofit/>
          </a:bodyPr>
          <a:lstStyle/>
          <a:p>
            <a:r>
              <a:rPr lang="da-DK" sz="2800" b="1" dirty="0">
                <a:solidFill>
                  <a:srgbClr val="FF0000"/>
                </a:solidFill>
              </a:rPr>
              <a:t>Hvis der er beskyttelse med SELV, PELV eller separat strømkreds, skal du måle på disse kredse i forhold til jord og eventuelle andre strømkredse</a:t>
            </a:r>
          </a:p>
        </p:txBody>
      </p:sp>
      <p:sp>
        <p:nvSpPr>
          <p:cNvPr id="3" name="Pladsholder til indhold 2">
            <a:extLst>
              <a:ext uri="{FF2B5EF4-FFF2-40B4-BE49-F238E27FC236}">
                <a16:creationId xmlns:a16="http://schemas.microsoft.com/office/drawing/2014/main" id="{4D3105EF-964A-43A4-8223-6BFE61C3AA0B}"/>
              </a:ext>
            </a:extLst>
          </p:cNvPr>
          <p:cNvSpPr>
            <a:spLocks noGrp="1"/>
          </p:cNvSpPr>
          <p:nvPr>
            <p:ph idx="1"/>
          </p:nvPr>
        </p:nvSpPr>
        <p:spPr/>
        <p:txBody>
          <a:bodyPr/>
          <a:lstStyle/>
          <a:p>
            <a:r>
              <a:rPr lang="da-DK" dirty="0"/>
              <a:t>Installationen skal være spændingsløs.</a:t>
            </a:r>
          </a:p>
          <a:p>
            <a:r>
              <a:rPr lang="da-DK" dirty="0"/>
              <a:t>Du skal måle med 250 V og en isolationsmodstand ≥ 0,5 MΩ. Ved separat strømkreds skal du IKKE måle selve transformerens isolation (den er dækket af kravet til transformeren). Derfor bliver du nødt til at frakoble ved transformeren.</a:t>
            </a:r>
          </a:p>
          <a:p>
            <a:endParaRPr lang="da-DK" dirty="0"/>
          </a:p>
        </p:txBody>
      </p:sp>
      <p:pic>
        <p:nvPicPr>
          <p:cNvPr id="4100" name="Picture 4" descr="Extra-low voltage [Encyclopedia of electromagnetics]">
            <a:extLst>
              <a:ext uri="{FF2B5EF4-FFF2-40B4-BE49-F238E27FC236}">
                <a16:creationId xmlns:a16="http://schemas.microsoft.com/office/drawing/2014/main" id="{7A5D6E20-016D-4743-9BA4-6833B43F2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197" y="4120262"/>
            <a:ext cx="6343606" cy="187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8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49735" y="2168422"/>
            <a:ext cx="914400" cy="914400"/>
          </a:xfrm>
          <a:prstGeom prst="rect">
            <a:avLst/>
          </a:prstGeom>
        </p:spPr>
      </p:pic>
      <p:pic>
        <p:nvPicPr>
          <p:cNvPr id="6146" name="Picture 2" descr="Metrel MI3101 Eurotest AT">
            <a:extLst>
              <a:ext uri="{FF2B5EF4-FFF2-40B4-BE49-F238E27FC236}">
                <a16:creationId xmlns:a16="http://schemas.microsoft.com/office/drawing/2014/main" id="{A62F53B1-1F92-4A47-A225-50211AF9D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67" y="1426692"/>
            <a:ext cx="4924279" cy="445692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2A2D06A6-2204-44FC-9FD0-26A00052BD2A}"/>
              </a:ext>
            </a:extLst>
          </p:cNvPr>
          <p:cNvSpPr txBox="1"/>
          <p:nvPr/>
        </p:nvSpPr>
        <p:spPr>
          <a:xfrm>
            <a:off x="5638800" y="2973355"/>
            <a:ext cx="914400" cy="914400"/>
          </a:xfrm>
          <a:prstGeom prst="rect">
            <a:avLst/>
          </a:prstGeom>
          <a:noFill/>
        </p:spPr>
        <p:txBody>
          <a:bodyPr wrap="square" rtlCol="0">
            <a:spAutoFit/>
          </a:bodyPr>
          <a:lstStyle/>
          <a:p>
            <a:endParaRPr lang="da-DK" dirty="0"/>
          </a:p>
        </p:txBody>
      </p:sp>
      <p:sp>
        <p:nvSpPr>
          <p:cNvPr id="12" name="Tekstfelt 11">
            <a:extLst>
              <a:ext uri="{FF2B5EF4-FFF2-40B4-BE49-F238E27FC236}">
                <a16:creationId xmlns:a16="http://schemas.microsoft.com/office/drawing/2014/main" id="{BE8827D9-B8CE-4F4A-8458-6EC62BE9699D}"/>
              </a:ext>
            </a:extLst>
          </p:cNvPr>
          <p:cNvSpPr txBox="1"/>
          <p:nvPr/>
        </p:nvSpPr>
        <p:spPr>
          <a:xfrm>
            <a:off x="1365263" y="441649"/>
            <a:ext cx="3984288" cy="769441"/>
          </a:xfrm>
          <a:prstGeom prst="rect">
            <a:avLst/>
          </a:prstGeom>
          <a:noFill/>
        </p:spPr>
        <p:txBody>
          <a:bodyPr wrap="square" rtlCol="0">
            <a:spAutoFit/>
          </a:bodyPr>
          <a:lstStyle/>
          <a:p>
            <a:pPr algn="ctr"/>
            <a:r>
              <a:rPr lang="da-DK" sz="4400" b="1" dirty="0">
                <a:solidFill>
                  <a:srgbClr val="FF0000"/>
                </a:solidFill>
              </a:rPr>
              <a:t>3# RCD Test</a:t>
            </a:r>
            <a:endParaRPr lang="da-DK" sz="4400" dirty="0"/>
          </a:p>
        </p:txBody>
      </p:sp>
      <p:graphicFrame>
        <p:nvGraphicFramePr>
          <p:cNvPr id="4" name="Tabel 3">
            <a:extLst>
              <a:ext uri="{FF2B5EF4-FFF2-40B4-BE49-F238E27FC236}">
                <a16:creationId xmlns:a16="http://schemas.microsoft.com/office/drawing/2014/main" id="{8928CADF-DC6B-4EE7-8A37-3F2DA2AE02F3}"/>
              </a:ext>
            </a:extLst>
          </p:cNvPr>
          <p:cNvGraphicFramePr>
            <a:graphicFrameLocks noGrp="1"/>
          </p:cNvGraphicFramePr>
          <p:nvPr>
            <p:extLst>
              <p:ext uri="{D42A27DB-BD31-4B8C-83A1-F6EECF244321}">
                <p14:modId xmlns:p14="http://schemas.microsoft.com/office/powerpoint/2010/main" val="4068727179"/>
              </p:ext>
            </p:extLst>
          </p:nvPr>
        </p:nvGraphicFramePr>
        <p:xfrm>
          <a:off x="7427167" y="625151"/>
          <a:ext cx="3545633" cy="4228814"/>
        </p:xfrm>
        <a:graphic>
          <a:graphicData uri="http://schemas.openxmlformats.org/drawingml/2006/table">
            <a:tbl>
              <a:tblPr firstRow="1" firstCol="1" bandRow="1"/>
              <a:tblGrid>
                <a:gridCol w="3545633">
                  <a:extLst>
                    <a:ext uri="{9D8B030D-6E8A-4147-A177-3AD203B41FA5}">
                      <a16:colId xmlns:a16="http://schemas.microsoft.com/office/drawing/2014/main" val="4179668363"/>
                    </a:ext>
                  </a:extLst>
                </a:gridCol>
              </a:tblGrid>
              <a:tr h="221018">
                <a:tc>
                  <a:txBody>
                    <a:bodyPr/>
                    <a:lstStyle/>
                    <a:p>
                      <a:pPr algn="ctr">
                        <a:lnSpc>
                          <a:spcPct val="107000"/>
                        </a:lnSpc>
                        <a:spcAft>
                          <a:spcPts val="0"/>
                        </a:spcAft>
                      </a:pPr>
                      <a:r>
                        <a:rPr lang="da-DK" sz="1200" b="1">
                          <a:effectLst/>
                          <a:latin typeface="Calibri" panose="020F0502020204030204" pitchFamily="34" charset="0"/>
                          <a:ea typeface="Calibri" panose="020F0502020204030204" pitchFamily="34" charset="0"/>
                          <a:cs typeface="Times New Roman" panose="02020603050405020304" pitchFamily="18" charset="0"/>
                        </a:rPr>
                        <a:t>Afprøvning ( omfatter følgende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04851668"/>
                  </a:ext>
                </a:extLst>
              </a:tr>
              <a:tr h="339463">
                <a:tc>
                  <a:txBody>
                    <a:bodyPr/>
                    <a:lstStyle/>
                    <a:p>
                      <a:pPr algn="l">
                        <a:lnSpc>
                          <a:spcPct val="107000"/>
                        </a:lnSpc>
                        <a:spcAft>
                          <a:spcPts val="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Beskyttelseslederes gennemgående og elektrisk forbindelse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8287876"/>
                  </a:ext>
                </a:extLst>
              </a:tr>
              <a:tr h="204063">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Overgangsmodstanden til jord er målt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848476"/>
                  </a:ext>
                </a:extLst>
              </a:tr>
              <a:tr h="329118">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Installationens isolationsmodstand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891904"/>
                  </a:ext>
                </a:extLst>
              </a:tr>
              <a:tr h="329118">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Beskyttelse ved adskillelse af strømkredse ( SELV – PELV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127350"/>
                  </a:ext>
                </a:extLst>
              </a:tr>
              <a:tr h="329118">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Gulve og vægges modstand er afprøvet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911172"/>
                  </a:ext>
                </a:extLst>
              </a:tr>
              <a:tr h="399873">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Automatisk afbrydelse af forsyningen er målt – 6 målinger + testknap på RCD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037261"/>
                  </a:ext>
                </a:extLst>
              </a:tr>
              <a:tr h="202562">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Supplerende beskyttelse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0684347"/>
                  </a:ext>
                </a:extLst>
              </a:tr>
              <a:tr h="329118">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Polaritetsprøve er afprøvet ( i bl.a. lampeudtag og stikk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905465"/>
                  </a:ext>
                </a:extLst>
              </a:tr>
              <a:tr h="202562">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Fasefølgen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18539"/>
                  </a:ext>
                </a:extLst>
              </a:tr>
              <a:tr h="329118">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Funktionsprøver er udført ( herunder testknap på RCD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271027"/>
                  </a:ext>
                </a:extLst>
              </a:tr>
              <a:tr h="202562">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Spændingsfald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429707"/>
                  </a:ext>
                </a:extLst>
              </a:tr>
              <a:tr h="399873">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Installationen er kortslutningssikker (målt i fjerneste tilslutningssteder)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89466"/>
                  </a:ext>
                </a:extLst>
              </a:tr>
              <a:tr h="399873">
                <a:tc>
                  <a:txBody>
                    <a:bodyPr/>
                    <a:lstStyle/>
                    <a:p>
                      <a:pPr algn="l">
                        <a:lnSpc>
                          <a:spcPct val="107000"/>
                        </a:lnSpc>
                        <a:spcAft>
                          <a:spcPts val="0"/>
                        </a:spcAft>
                      </a:pP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Kontrol af, at </a:t>
                      </a:r>
                      <a:r>
                        <a:rPr lang="da-DK" sz="1100" dirty="0" err="1">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lækstrømmen</a:t>
                      </a: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ikke overstiger RCD-udløsestrømmen x 0,3</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436357"/>
                  </a:ext>
                </a:extLst>
              </a:tr>
            </a:tbl>
          </a:graphicData>
        </a:graphic>
      </p:graphicFrame>
    </p:spTree>
    <p:extLst>
      <p:ext uri="{BB962C8B-B14F-4D97-AF65-F5344CB8AC3E}">
        <p14:creationId xmlns:p14="http://schemas.microsoft.com/office/powerpoint/2010/main" val="277262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A5073-CFD6-4815-BF1B-C4F35781EDA6}"/>
              </a:ext>
            </a:extLst>
          </p:cNvPr>
          <p:cNvSpPr>
            <a:spLocks noGrp="1"/>
          </p:cNvSpPr>
          <p:nvPr>
            <p:ph type="title"/>
          </p:nvPr>
        </p:nvSpPr>
        <p:spPr/>
        <p:txBody>
          <a:bodyPr/>
          <a:lstStyle/>
          <a:p>
            <a:pPr algn="ctr"/>
            <a:r>
              <a:rPr lang="da-DK" b="1" dirty="0">
                <a:solidFill>
                  <a:srgbClr val="FF0000"/>
                </a:solidFill>
              </a:rPr>
              <a:t>Test af RCD i henhold til DS/HD 60364</a:t>
            </a:r>
          </a:p>
        </p:txBody>
      </p:sp>
      <p:sp>
        <p:nvSpPr>
          <p:cNvPr id="3" name="Pladsholder til indhold 2">
            <a:extLst>
              <a:ext uri="{FF2B5EF4-FFF2-40B4-BE49-F238E27FC236}">
                <a16:creationId xmlns:a16="http://schemas.microsoft.com/office/drawing/2014/main" id="{9AA2D5E7-4488-416A-B92A-63DDAFBB59C5}"/>
              </a:ext>
            </a:extLst>
          </p:cNvPr>
          <p:cNvSpPr>
            <a:spLocks noGrp="1"/>
          </p:cNvSpPr>
          <p:nvPr>
            <p:ph sz="half" idx="1"/>
          </p:nvPr>
        </p:nvSpPr>
        <p:spPr>
          <a:xfrm>
            <a:off x="838200" y="1576873"/>
            <a:ext cx="4318518" cy="4600090"/>
          </a:xfrm>
        </p:spPr>
        <p:txBody>
          <a:bodyPr>
            <a:normAutofit fontScale="25000" lnSpcReduction="20000"/>
          </a:bodyPr>
          <a:lstStyle/>
          <a:p>
            <a:pPr marL="0" indent="0" algn="ctr">
              <a:buNone/>
            </a:pPr>
            <a:r>
              <a:rPr lang="da-DK" sz="5600" b="1" dirty="0">
                <a:solidFill>
                  <a:srgbClr val="FF0000"/>
                </a:solidFill>
              </a:rPr>
              <a:t>Information vedrørende testudførelsen</a:t>
            </a:r>
          </a:p>
          <a:p>
            <a:pPr marL="0" indent="0">
              <a:buNone/>
            </a:pPr>
            <a:r>
              <a:rPr lang="da-DK" dirty="0"/>
              <a:t> </a:t>
            </a:r>
          </a:p>
          <a:p>
            <a:r>
              <a:rPr lang="da-DK" sz="3600" dirty="0"/>
              <a:t>Afbryd alle grupper efter RCD-afbryderen, således at evt. fejl, afledning og støj i installationen ikke påvirker måleresultatet.</a:t>
            </a:r>
          </a:p>
          <a:p>
            <a:r>
              <a:rPr lang="da-DK" sz="3600" dirty="0"/>
              <a:t>Tilslut instrumentet direkte over RCD-afbryderen. Fase og nul på afgangssiden og brug nul på tilgangssiden til jord/PE-leder.</a:t>
            </a:r>
          </a:p>
          <a:p>
            <a:r>
              <a:rPr lang="da-DK" sz="3600" dirty="0"/>
              <a:t>En PE klemme i tavlen bør ikke bruges, da evt. støj og stor overgangsmodstand påvirker målingen.</a:t>
            </a:r>
          </a:p>
          <a:p>
            <a:r>
              <a:rPr lang="da-DK" sz="3600" dirty="0"/>
              <a:t>En PE klemme i tavlen bør ikke bruges, da evt. støj og stor overgangsmodstand påvirker målingen.</a:t>
            </a:r>
          </a:p>
          <a:p>
            <a:r>
              <a:rPr lang="da-DK" sz="3600" dirty="0"/>
              <a:t>Efter udført test, kontrolleres at testknappen virker.</a:t>
            </a:r>
          </a:p>
          <a:p>
            <a:r>
              <a:rPr lang="da-DK" sz="5600" b="1" dirty="0">
                <a:solidFill>
                  <a:srgbClr val="FF0000"/>
                </a:solidFill>
              </a:rPr>
              <a:t>Generelt</a:t>
            </a:r>
          </a:p>
          <a:p>
            <a:r>
              <a:rPr lang="da-DK" sz="3600" dirty="0"/>
              <a:t>Ovenstående beskrivelse er alene en test af selve fejlstrømsafbryderen. I TT-systemer skal der desuden foretages en måling af overgangsmodstanden på jordforbindelsen for de udsatte dele i installationen. Ud fra fejlstrømsafbryderens maksimale udløsestrøm og ved at brug af formlen: Ra X Ia &lt; 50V, er det muligt at finde den maksimalt tilladelige fejlsløjfeimpedans (Ra).</a:t>
            </a:r>
          </a:p>
          <a:p>
            <a:r>
              <a:rPr lang="da-DK" sz="3600" dirty="0"/>
              <a:t>Fejlsløjfeimpedansen er summen af jordelektrodens overgangsmodstand til jord og modstanden i beskyttelseslederen til de udsatte dele. Ved beskyttelse med fejlstrømsafbrydere med en mærkeudløsestrøm på 30 mA betyder dette en maksimal sløjfeimpedans på 1666 ohm. Bruges der i stedet en fejlstrømsafbryder med en maksimal udløsestrøm på f.eks. 300 mA, må sløjfeimpedansen højst være 166 ohm. De fleste installationstestere og FI/HPFI-testere har også en funktion for måling af sløjfeimpedans og berøringsspænding.</a:t>
            </a:r>
          </a:p>
          <a:p>
            <a:endParaRPr lang="da-DK" sz="1050" dirty="0"/>
          </a:p>
        </p:txBody>
      </p:sp>
      <p:sp>
        <p:nvSpPr>
          <p:cNvPr id="4" name="Pladsholder til indhold 3">
            <a:extLst>
              <a:ext uri="{FF2B5EF4-FFF2-40B4-BE49-F238E27FC236}">
                <a16:creationId xmlns:a16="http://schemas.microsoft.com/office/drawing/2014/main" id="{A5FA15A0-2A22-46D4-9E6C-C5AB90FB31D0}"/>
              </a:ext>
            </a:extLst>
          </p:cNvPr>
          <p:cNvSpPr>
            <a:spLocks noGrp="1"/>
          </p:cNvSpPr>
          <p:nvPr>
            <p:ph sz="half" idx="2"/>
          </p:nvPr>
        </p:nvSpPr>
        <p:spPr>
          <a:xfrm>
            <a:off x="5480181" y="1825625"/>
            <a:ext cx="6207966" cy="4351338"/>
          </a:xfrm>
        </p:spPr>
        <p:txBody>
          <a:bodyPr>
            <a:normAutofit fontScale="25000" lnSpcReduction="20000"/>
          </a:bodyPr>
          <a:lstStyle/>
          <a:p>
            <a:endParaRPr lang="da-DK" sz="9600" dirty="0"/>
          </a:p>
          <a:p>
            <a:r>
              <a:rPr lang="da-DK" sz="8600" dirty="0"/>
              <a:t>Type A (f.eks. HPFI) 6 test og 5 udkoblinger:</a:t>
            </a:r>
          </a:p>
          <a:p>
            <a:pPr marL="0" indent="0">
              <a:buNone/>
            </a:pPr>
            <a:br>
              <a:rPr lang="da-DK" sz="8600" dirty="0"/>
            </a:br>
            <a:r>
              <a:rPr lang="da-DK" sz="8600" dirty="0"/>
              <a:t>1: 1xIn AC 0° (RCD t ms)</a:t>
            </a:r>
            <a:r>
              <a:rPr lang="da-DK" sz="4900" dirty="0">
                <a:solidFill>
                  <a:srgbClr val="FF0000"/>
                </a:solidFill>
              </a:rPr>
              <a:t>Skal koble ud</a:t>
            </a:r>
            <a:br>
              <a:rPr lang="da-DK" sz="8600" dirty="0"/>
            </a:br>
            <a:r>
              <a:rPr lang="da-DK" sz="8600" dirty="0"/>
              <a:t>2: 1xIn AC 180° (RCD t ms)</a:t>
            </a:r>
            <a:r>
              <a:rPr lang="da-DK" sz="4900" dirty="0">
                <a:solidFill>
                  <a:srgbClr val="FF0000"/>
                </a:solidFill>
              </a:rPr>
              <a:t>Skal koble ud</a:t>
            </a:r>
            <a:br>
              <a:rPr lang="da-DK" sz="8600" dirty="0"/>
            </a:br>
            <a:r>
              <a:rPr lang="da-DK" sz="8600" dirty="0"/>
              <a:t>3: 5xIn AC 0° (RCD t ms)</a:t>
            </a:r>
            <a:r>
              <a:rPr lang="da-DK" sz="4900" dirty="0">
                <a:solidFill>
                  <a:srgbClr val="FF0000"/>
                </a:solidFill>
              </a:rPr>
              <a:t>Skal koble ud</a:t>
            </a:r>
            <a:br>
              <a:rPr lang="da-DK" sz="8600" dirty="0"/>
            </a:br>
            <a:r>
              <a:rPr lang="da-DK" sz="8600" dirty="0"/>
              <a:t>4: 0,5xIn AC 0° (RCD t ms)</a:t>
            </a:r>
            <a:r>
              <a:rPr lang="da-DK" sz="4900" dirty="0">
                <a:solidFill>
                  <a:srgbClr val="FF0000"/>
                </a:solidFill>
              </a:rPr>
              <a:t>Skal </a:t>
            </a:r>
            <a:r>
              <a:rPr lang="da-DK" sz="4900" u="sng" dirty="0">
                <a:solidFill>
                  <a:srgbClr val="FF0000"/>
                </a:solidFill>
              </a:rPr>
              <a:t>ikke</a:t>
            </a:r>
            <a:r>
              <a:rPr lang="da-DK" sz="4900" dirty="0">
                <a:solidFill>
                  <a:srgbClr val="FF0000"/>
                </a:solidFill>
              </a:rPr>
              <a:t> koble ud</a:t>
            </a:r>
            <a:br>
              <a:rPr lang="da-DK" sz="8600" dirty="0"/>
            </a:br>
            <a:r>
              <a:rPr lang="da-DK" sz="8600" dirty="0"/>
              <a:t>5: 1xIn A DC 0° (RCD t ms)</a:t>
            </a:r>
            <a:r>
              <a:rPr lang="da-DK" sz="4900" dirty="0">
                <a:solidFill>
                  <a:srgbClr val="FF0000"/>
                </a:solidFill>
              </a:rPr>
              <a:t>Skal koble ud</a:t>
            </a:r>
            <a:br>
              <a:rPr lang="da-DK" sz="8600" dirty="0"/>
            </a:br>
            <a:r>
              <a:rPr lang="da-DK" sz="8600" dirty="0"/>
              <a:t>6: 1xIn A DC 180 ° (RCD t ms)</a:t>
            </a:r>
            <a:r>
              <a:rPr lang="da-DK" sz="4900" dirty="0">
                <a:solidFill>
                  <a:srgbClr val="FF0000"/>
                </a:solidFill>
              </a:rPr>
              <a:t>Skal koble ud</a:t>
            </a:r>
            <a:endParaRPr lang="da-DK" sz="8600" dirty="0"/>
          </a:p>
          <a:p>
            <a:r>
              <a:rPr lang="da-DK" sz="8600" dirty="0"/>
              <a:t>Til 7. og sidst trykkes på testknappen </a:t>
            </a:r>
          </a:p>
          <a:p>
            <a:endParaRPr lang="da-DK" dirty="0"/>
          </a:p>
        </p:txBody>
      </p:sp>
    </p:spTree>
    <p:extLst>
      <p:ext uri="{BB962C8B-B14F-4D97-AF65-F5344CB8AC3E}">
        <p14:creationId xmlns:p14="http://schemas.microsoft.com/office/powerpoint/2010/main" val="1596582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8895D-DB26-4739-83EB-69C3B4919685}"/>
              </a:ext>
            </a:extLst>
          </p:cNvPr>
          <p:cNvSpPr>
            <a:spLocks noGrp="1"/>
          </p:cNvSpPr>
          <p:nvPr>
            <p:ph type="title"/>
          </p:nvPr>
        </p:nvSpPr>
        <p:spPr>
          <a:xfrm>
            <a:off x="839788" y="457200"/>
            <a:ext cx="3932237" cy="998376"/>
          </a:xfrm>
        </p:spPr>
        <p:txBody>
          <a:bodyPr>
            <a:normAutofit fontScale="90000"/>
          </a:bodyPr>
          <a:lstStyle/>
          <a:p>
            <a:pPr algn="ctr"/>
            <a:r>
              <a:rPr lang="da-DK" sz="6000" b="1" dirty="0">
                <a:solidFill>
                  <a:srgbClr val="FF0000"/>
                </a:solidFill>
              </a:rPr>
              <a:t>RCD Test</a:t>
            </a:r>
          </a:p>
        </p:txBody>
      </p:sp>
      <p:pic>
        <p:nvPicPr>
          <p:cNvPr id="10" name="Pladsholder til billede 9">
            <a:extLst>
              <a:ext uri="{FF2B5EF4-FFF2-40B4-BE49-F238E27FC236}">
                <a16:creationId xmlns:a16="http://schemas.microsoft.com/office/drawing/2014/main" id="{515278E2-8E40-4126-9DFD-E61381E50521}"/>
              </a:ext>
            </a:extLst>
          </p:cNvPr>
          <p:cNvPicPr>
            <a:picLocks noGrp="1" noChangeAspect="1"/>
          </p:cNvPicPr>
          <p:nvPr>
            <p:ph type="pic" idx="1"/>
          </p:nvPr>
        </p:nvPicPr>
        <p:blipFill>
          <a:blip r:embed="rId2"/>
          <a:srcRect l="22721" r="22721"/>
          <a:stretch>
            <a:fillRect/>
          </a:stretch>
        </p:blipFill>
        <p:spPr>
          <a:prstGeom prst="rect">
            <a:avLst/>
          </a:prstGeom>
        </p:spPr>
      </p:pic>
      <p:sp>
        <p:nvSpPr>
          <p:cNvPr id="4" name="Pladsholder til tekst 3">
            <a:extLst>
              <a:ext uri="{FF2B5EF4-FFF2-40B4-BE49-F238E27FC236}">
                <a16:creationId xmlns:a16="http://schemas.microsoft.com/office/drawing/2014/main" id="{6547F600-9C5A-4698-91CB-9B5B23979390}"/>
              </a:ext>
            </a:extLst>
          </p:cNvPr>
          <p:cNvSpPr>
            <a:spLocks noGrp="1"/>
          </p:cNvSpPr>
          <p:nvPr>
            <p:ph type="body" sz="half" idx="2"/>
          </p:nvPr>
        </p:nvSpPr>
        <p:spPr>
          <a:xfrm>
            <a:off x="1025719" y="1995778"/>
            <a:ext cx="2919764" cy="3093058"/>
          </a:xfrm>
        </p:spPr>
        <p:txBody>
          <a:bodyPr>
            <a:normAutofit fontScale="62500" lnSpcReduction="20000"/>
          </a:bodyPr>
          <a:lstStyle/>
          <a:p>
            <a:r>
              <a:rPr lang="da-DK" dirty="0"/>
              <a:t>RCD-test, f.eks. HPFI</a:t>
            </a:r>
            <a:endParaRPr lang="da-DK" b="1" dirty="0"/>
          </a:p>
          <a:p>
            <a:r>
              <a:rPr lang="da-DK" b="1" dirty="0"/>
              <a:t>Hvorfor?</a:t>
            </a:r>
            <a:r>
              <a:rPr lang="da-DK" dirty="0"/>
              <a:t> – For at kontrollere at fejlstrømsafbryderen udkobler ved en fejlstrøm</a:t>
            </a:r>
          </a:p>
          <a:p>
            <a:r>
              <a:rPr lang="da-DK" b="1" dirty="0"/>
              <a:t>Hvordan?</a:t>
            </a:r>
            <a:r>
              <a:rPr lang="da-DK" dirty="0"/>
              <a:t> – Afprøv/test afbryderen i tavlen. Det anbefales at tilslutte instrumentet direkte over RCD’en, ved at koble L1 på en afgangsfase, N på afgangs nul og PE på tilgangs nul. Derved testes selve RCD’en, uden forstyrrelse fra evt. støj, ringe jord osv. i installationen. Husk af udkoble eftersiddende sikringsgrupper, for at forhindre at eventuelle fejlstrømme fra installationen lægges oveni instrumentets teststrøm.</a:t>
            </a:r>
          </a:p>
        </p:txBody>
      </p:sp>
      <p:pic>
        <p:nvPicPr>
          <p:cNvPr id="9" name="Billede 8">
            <a:extLst>
              <a:ext uri="{FF2B5EF4-FFF2-40B4-BE49-F238E27FC236}">
                <a16:creationId xmlns:a16="http://schemas.microsoft.com/office/drawing/2014/main" id="{1EA30D03-A7C8-4A00-A1F9-09DF59102313}"/>
              </a:ext>
            </a:extLst>
          </p:cNvPr>
          <p:cNvPicPr>
            <a:picLocks noChangeAspect="1"/>
          </p:cNvPicPr>
          <p:nvPr/>
        </p:nvPicPr>
        <p:blipFill>
          <a:blip r:embed="rId3"/>
          <a:stretch>
            <a:fillRect/>
          </a:stretch>
        </p:blipFill>
        <p:spPr>
          <a:xfrm>
            <a:off x="4817427" y="1995778"/>
            <a:ext cx="2669042" cy="4636364"/>
          </a:xfrm>
          <a:prstGeom prst="rect">
            <a:avLst/>
          </a:prstGeom>
        </p:spPr>
      </p:pic>
      <p:pic>
        <p:nvPicPr>
          <p:cNvPr id="12" name="Grafik 11" descr="Markør">
            <a:extLst>
              <a:ext uri="{FF2B5EF4-FFF2-40B4-BE49-F238E27FC236}">
                <a16:creationId xmlns:a16="http://schemas.microsoft.com/office/drawing/2014/main" id="{B722A3C7-9E96-4551-BE2D-5BC4185C29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511323">
            <a:off x="5353087" y="1144208"/>
            <a:ext cx="914400" cy="914400"/>
          </a:xfrm>
          <a:prstGeom prst="rect">
            <a:avLst/>
          </a:prstGeom>
        </p:spPr>
      </p:pic>
      <p:sp>
        <p:nvSpPr>
          <p:cNvPr id="16" name="Tekstfelt 15">
            <a:extLst>
              <a:ext uri="{FF2B5EF4-FFF2-40B4-BE49-F238E27FC236}">
                <a16:creationId xmlns:a16="http://schemas.microsoft.com/office/drawing/2014/main" id="{5F2338B2-69BC-48B1-9A61-A51A7A31A3F8}"/>
              </a:ext>
            </a:extLst>
          </p:cNvPr>
          <p:cNvSpPr txBox="1"/>
          <p:nvPr/>
        </p:nvSpPr>
        <p:spPr>
          <a:xfrm>
            <a:off x="5374968" y="770167"/>
            <a:ext cx="1473581" cy="369332"/>
          </a:xfrm>
          <a:prstGeom prst="rect">
            <a:avLst/>
          </a:prstGeom>
          <a:noFill/>
        </p:spPr>
        <p:txBody>
          <a:bodyPr wrap="square" rtlCol="0">
            <a:spAutoFit/>
          </a:bodyPr>
          <a:lstStyle/>
          <a:p>
            <a:r>
              <a:rPr lang="da-DK" dirty="0"/>
              <a:t>Tilgang</a:t>
            </a:r>
          </a:p>
        </p:txBody>
      </p:sp>
      <p:pic>
        <p:nvPicPr>
          <p:cNvPr id="17" name="Grafik 16" descr="Markør">
            <a:extLst>
              <a:ext uri="{FF2B5EF4-FFF2-40B4-BE49-F238E27FC236}">
                <a16:creationId xmlns:a16="http://schemas.microsoft.com/office/drawing/2014/main" id="{527CA39C-DE07-44DF-8C31-3112E9A1F9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456622">
            <a:off x="5353135" y="2971800"/>
            <a:ext cx="914400" cy="914400"/>
          </a:xfrm>
          <a:prstGeom prst="rect">
            <a:avLst/>
          </a:prstGeom>
        </p:spPr>
      </p:pic>
    </p:spTree>
    <p:extLst>
      <p:ext uri="{BB962C8B-B14F-4D97-AF65-F5344CB8AC3E}">
        <p14:creationId xmlns:p14="http://schemas.microsoft.com/office/powerpoint/2010/main" val="3224547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DEC4906-5E08-417A-AC86-0DF4142882A7}"/>
              </a:ext>
            </a:extLst>
          </p:cNvPr>
          <p:cNvPicPr>
            <a:picLocks noChangeAspect="1"/>
          </p:cNvPicPr>
          <p:nvPr/>
        </p:nvPicPr>
        <p:blipFill>
          <a:blip r:embed="rId2"/>
          <a:stretch>
            <a:fillRect/>
          </a:stretch>
        </p:blipFill>
        <p:spPr>
          <a:xfrm>
            <a:off x="3461657" y="79514"/>
            <a:ext cx="5085995" cy="6004106"/>
          </a:xfrm>
          <a:prstGeom prst="rect">
            <a:avLst/>
          </a:prstGeom>
        </p:spPr>
      </p:pic>
    </p:spTree>
    <p:extLst>
      <p:ext uri="{BB962C8B-B14F-4D97-AF65-F5344CB8AC3E}">
        <p14:creationId xmlns:p14="http://schemas.microsoft.com/office/powerpoint/2010/main" val="1514598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7764" y="2849412"/>
            <a:ext cx="914400" cy="914400"/>
          </a:xfrm>
          <a:prstGeom prst="rect">
            <a:avLst/>
          </a:prstGeom>
        </p:spPr>
      </p:pic>
      <p:sp>
        <p:nvSpPr>
          <p:cNvPr id="11" name="Tekstfelt 10">
            <a:extLst>
              <a:ext uri="{FF2B5EF4-FFF2-40B4-BE49-F238E27FC236}">
                <a16:creationId xmlns:a16="http://schemas.microsoft.com/office/drawing/2014/main" id="{2A2D06A6-2204-44FC-9FD0-26A00052BD2A}"/>
              </a:ext>
            </a:extLst>
          </p:cNvPr>
          <p:cNvSpPr txBox="1"/>
          <p:nvPr/>
        </p:nvSpPr>
        <p:spPr>
          <a:xfrm>
            <a:off x="5881398" y="959994"/>
            <a:ext cx="914400" cy="914400"/>
          </a:xfrm>
          <a:prstGeom prst="rect">
            <a:avLst/>
          </a:prstGeom>
          <a:noFill/>
        </p:spPr>
        <p:txBody>
          <a:bodyPr wrap="square" rtlCol="0">
            <a:spAutoFit/>
          </a:bodyPr>
          <a:lstStyle/>
          <a:p>
            <a:endParaRPr lang="da-DK" dirty="0"/>
          </a:p>
        </p:txBody>
      </p:sp>
      <p:sp>
        <p:nvSpPr>
          <p:cNvPr id="12" name="Tekstfelt 11">
            <a:extLst>
              <a:ext uri="{FF2B5EF4-FFF2-40B4-BE49-F238E27FC236}">
                <a16:creationId xmlns:a16="http://schemas.microsoft.com/office/drawing/2014/main" id="{BE8827D9-B8CE-4F4A-8458-6EC62BE9699D}"/>
              </a:ext>
            </a:extLst>
          </p:cNvPr>
          <p:cNvSpPr txBox="1"/>
          <p:nvPr/>
        </p:nvSpPr>
        <p:spPr>
          <a:xfrm>
            <a:off x="1309280" y="515878"/>
            <a:ext cx="4544124" cy="769441"/>
          </a:xfrm>
          <a:prstGeom prst="rect">
            <a:avLst/>
          </a:prstGeom>
          <a:noFill/>
        </p:spPr>
        <p:txBody>
          <a:bodyPr wrap="square" rtlCol="0">
            <a:spAutoFit/>
          </a:bodyPr>
          <a:lstStyle/>
          <a:p>
            <a:pPr algn="ctr"/>
            <a:r>
              <a:rPr lang="da-DK" sz="4400" b="1" dirty="0">
                <a:solidFill>
                  <a:srgbClr val="FF0000"/>
                </a:solidFill>
              </a:rPr>
              <a:t>4# Polaritetsprøve</a:t>
            </a:r>
          </a:p>
        </p:txBody>
      </p:sp>
      <p:pic>
        <p:nvPicPr>
          <p:cNvPr id="4" name="Billede 3">
            <a:extLst>
              <a:ext uri="{FF2B5EF4-FFF2-40B4-BE49-F238E27FC236}">
                <a16:creationId xmlns:a16="http://schemas.microsoft.com/office/drawing/2014/main" id="{016F18EA-35EB-4D4F-BE33-6A07F28F804F}"/>
              </a:ext>
            </a:extLst>
          </p:cNvPr>
          <p:cNvPicPr>
            <a:picLocks noChangeAspect="1"/>
          </p:cNvPicPr>
          <p:nvPr/>
        </p:nvPicPr>
        <p:blipFill>
          <a:blip r:embed="rId4"/>
          <a:stretch>
            <a:fillRect/>
          </a:stretch>
        </p:blipFill>
        <p:spPr>
          <a:xfrm>
            <a:off x="1372619" y="3090335"/>
            <a:ext cx="4277277" cy="1463934"/>
          </a:xfrm>
          <a:prstGeom prst="rect">
            <a:avLst/>
          </a:prstGeom>
        </p:spPr>
      </p:pic>
      <p:sp>
        <p:nvSpPr>
          <p:cNvPr id="7" name="Tekstfelt 6">
            <a:extLst>
              <a:ext uri="{FF2B5EF4-FFF2-40B4-BE49-F238E27FC236}">
                <a16:creationId xmlns:a16="http://schemas.microsoft.com/office/drawing/2014/main" id="{F7B176C7-F2C3-458E-A1F2-EB2062184A1F}"/>
              </a:ext>
            </a:extLst>
          </p:cNvPr>
          <p:cNvSpPr txBox="1"/>
          <p:nvPr/>
        </p:nvSpPr>
        <p:spPr>
          <a:xfrm>
            <a:off x="1193279" y="1907359"/>
            <a:ext cx="4544124" cy="1200329"/>
          </a:xfrm>
          <a:prstGeom prst="rect">
            <a:avLst/>
          </a:prstGeom>
          <a:noFill/>
        </p:spPr>
        <p:txBody>
          <a:bodyPr wrap="square" rtlCol="0">
            <a:spAutoFit/>
          </a:bodyPr>
          <a:lstStyle/>
          <a:p>
            <a:r>
              <a:rPr lang="da-DK" b="1" dirty="0"/>
              <a:t>Du skal lave en polaritetsprøve</a:t>
            </a:r>
          </a:p>
          <a:p>
            <a:r>
              <a:rPr lang="da-DK" dirty="0"/>
              <a:t>Her kan du fx tjekke, at enpolede afbrydere er forbundet i faselederen. Det kan du gøre med en berøringsfri polsøger.</a:t>
            </a:r>
          </a:p>
        </p:txBody>
      </p:sp>
      <p:pic>
        <p:nvPicPr>
          <p:cNvPr id="7170" name="Picture 2" descr="https://elma.dk/admin/public/getimage.ashx?image=%2ffiles%2fimages%2fecom%2fproducts%2f5706445470716.jpg&amp;altFmImage_path=/Files/Images/ecom/no-image.png&amp;width=840">
            <a:extLst>
              <a:ext uri="{FF2B5EF4-FFF2-40B4-BE49-F238E27FC236}">
                <a16:creationId xmlns:a16="http://schemas.microsoft.com/office/drawing/2014/main" id="{EF599A17-E937-4364-926E-471C9DC14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59" y="4387039"/>
            <a:ext cx="2224833" cy="16686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DF42FBF6-FEAE-4C53-801F-64C5B2A1CFE4}"/>
              </a:ext>
            </a:extLst>
          </p:cNvPr>
          <p:cNvSpPr txBox="1"/>
          <p:nvPr/>
        </p:nvSpPr>
        <p:spPr>
          <a:xfrm>
            <a:off x="5638800" y="2973355"/>
            <a:ext cx="914400" cy="914400"/>
          </a:xfrm>
          <a:prstGeom prst="rect">
            <a:avLst/>
          </a:prstGeom>
          <a:noFill/>
        </p:spPr>
        <p:txBody>
          <a:bodyPr wrap="square" rtlCol="0">
            <a:spAutoFit/>
          </a:bodyPr>
          <a:lstStyle/>
          <a:p>
            <a:endParaRPr lang="da-DK" dirty="0"/>
          </a:p>
        </p:txBody>
      </p:sp>
      <p:sp>
        <p:nvSpPr>
          <p:cNvPr id="10" name="Rektangel 9">
            <a:extLst>
              <a:ext uri="{FF2B5EF4-FFF2-40B4-BE49-F238E27FC236}">
                <a16:creationId xmlns:a16="http://schemas.microsoft.com/office/drawing/2014/main" id="{64CB81A8-D08A-4C0A-BF1E-A51CB4061B23}"/>
              </a:ext>
            </a:extLst>
          </p:cNvPr>
          <p:cNvSpPr/>
          <p:nvPr/>
        </p:nvSpPr>
        <p:spPr>
          <a:xfrm>
            <a:off x="2488163" y="4920348"/>
            <a:ext cx="4003922" cy="923330"/>
          </a:xfrm>
          <a:prstGeom prst="rect">
            <a:avLst/>
          </a:prstGeom>
        </p:spPr>
        <p:txBody>
          <a:bodyPr wrap="square">
            <a:spAutoFit/>
          </a:bodyPr>
          <a:lstStyle/>
          <a:p>
            <a:r>
              <a:rPr lang="da-DK" dirty="0"/>
              <a:t>Du kan også bruge en brik, som vil vise dig om fase, nul og jord er monteret rigtigt.</a:t>
            </a:r>
          </a:p>
        </p:txBody>
      </p:sp>
      <p:graphicFrame>
        <p:nvGraphicFramePr>
          <p:cNvPr id="6" name="Tabel 5">
            <a:extLst>
              <a:ext uri="{FF2B5EF4-FFF2-40B4-BE49-F238E27FC236}">
                <a16:creationId xmlns:a16="http://schemas.microsoft.com/office/drawing/2014/main" id="{4F2DF94E-6D6E-4518-81A3-EC48EABABE61}"/>
              </a:ext>
            </a:extLst>
          </p:cNvPr>
          <p:cNvGraphicFramePr>
            <a:graphicFrameLocks noGrp="1"/>
          </p:cNvGraphicFramePr>
          <p:nvPr>
            <p:extLst>
              <p:ext uri="{D42A27DB-BD31-4B8C-83A1-F6EECF244321}">
                <p14:modId xmlns:p14="http://schemas.microsoft.com/office/powerpoint/2010/main" val="3804814613"/>
              </p:ext>
            </p:extLst>
          </p:nvPr>
        </p:nvGraphicFramePr>
        <p:xfrm>
          <a:off x="7062164" y="373224"/>
          <a:ext cx="4544124" cy="5012997"/>
        </p:xfrm>
        <a:graphic>
          <a:graphicData uri="http://schemas.openxmlformats.org/drawingml/2006/table">
            <a:tbl>
              <a:tblPr firstRow="1" firstCol="1" bandRow="1"/>
              <a:tblGrid>
                <a:gridCol w="4544124">
                  <a:extLst>
                    <a:ext uri="{9D8B030D-6E8A-4147-A177-3AD203B41FA5}">
                      <a16:colId xmlns:a16="http://schemas.microsoft.com/office/drawing/2014/main" val="1488826522"/>
                    </a:ext>
                  </a:extLst>
                </a:gridCol>
              </a:tblGrid>
              <a:tr h="307947">
                <a:tc>
                  <a:txBody>
                    <a:bodyPr/>
                    <a:lstStyle/>
                    <a:p>
                      <a:pPr algn="ctr">
                        <a:lnSpc>
                          <a:spcPct val="107000"/>
                        </a:lnSpc>
                        <a:spcAft>
                          <a:spcPts val="0"/>
                        </a:spcAft>
                      </a:pPr>
                      <a:r>
                        <a:rPr lang="da-DK" sz="1200" b="1">
                          <a:effectLst/>
                          <a:latin typeface="Calibri" panose="020F0502020204030204" pitchFamily="34" charset="0"/>
                          <a:ea typeface="Calibri" panose="020F0502020204030204" pitchFamily="34" charset="0"/>
                          <a:cs typeface="Times New Roman" panose="02020603050405020304" pitchFamily="18" charset="0"/>
                        </a:rPr>
                        <a:t>Afprøvning ( omfatter følgende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83943132"/>
                  </a:ext>
                </a:extLst>
              </a:tr>
              <a:tr h="383689">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Beskyttelseslederes gennemgående og elektrisk forbindelse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278644"/>
                  </a:ext>
                </a:extLst>
              </a:tr>
              <a:tr h="284324">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Overgangsmodstanden til jord er målt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147150"/>
                  </a:ext>
                </a:extLst>
              </a:tr>
              <a:tr h="282233">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Installationens isolationsmodstand er målt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948571"/>
                  </a:ext>
                </a:extLst>
              </a:tr>
              <a:tr h="383689">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Beskyttelse ved adskillelse af strømkredse ( SELV – PELV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576559"/>
                  </a:ext>
                </a:extLst>
              </a:tr>
              <a:tr h="284324">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Gulve og vægges modstand er afprøvet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922065"/>
                  </a:ext>
                </a:extLst>
              </a:tr>
              <a:tr h="557148">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Automatisk afbrydelse af forsyningen er målt – 6 målinger + testknap på RCD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548872"/>
                  </a:ext>
                </a:extLst>
              </a:tr>
              <a:tr h="282233">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Supplerende beskyttelse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090328"/>
                  </a:ext>
                </a:extLst>
              </a:tr>
              <a:tr h="284324">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Polaritetsprøve er afprøvet ( i bl.a. lampeudtag og stikk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404759"/>
                  </a:ext>
                </a:extLst>
              </a:tr>
              <a:tr h="282233">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Fasefølgen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928569"/>
                  </a:ext>
                </a:extLst>
              </a:tr>
              <a:tr h="284324">
                <a:tc>
                  <a:txBody>
                    <a:bodyPr/>
                    <a:lstStyle/>
                    <a:p>
                      <a:pPr algn="l">
                        <a:lnSpc>
                          <a:spcPct val="107000"/>
                        </a:lnSpc>
                        <a:spcAft>
                          <a:spcPts val="0"/>
                        </a:spcAft>
                      </a:pPr>
                      <a:r>
                        <a:rPr lang="da-DK" sz="1100">
                          <a:effectLst/>
                          <a:latin typeface="Calibri" panose="020F0502020204030204" pitchFamily="34" charset="0"/>
                          <a:ea typeface="Calibri" panose="020F0502020204030204" pitchFamily="34" charset="0"/>
                          <a:cs typeface="Times New Roman" panose="02020603050405020304" pitchFamily="18" charset="0"/>
                        </a:rPr>
                        <a:t>Funktionsprøver er udført ( herunder testknap på RCD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0884633"/>
                  </a:ext>
                </a:extLst>
              </a:tr>
              <a:tr h="282233">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Spændingsfald er afprøvet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813681"/>
                  </a:ext>
                </a:extLst>
              </a:tr>
              <a:tr h="557148">
                <a:tc>
                  <a:txBody>
                    <a:bodyPr/>
                    <a:lstStyle/>
                    <a:p>
                      <a:pPr algn="l">
                        <a:lnSpc>
                          <a:spcPct val="107000"/>
                        </a:lnSpc>
                        <a:spcAft>
                          <a:spcPts val="0"/>
                        </a:spcAft>
                      </a:pPr>
                      <a:r>
                        <a:rPr lang="da-DK" sz="11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Installationen er kortslutningssikker (målt i fjerneste tilslutningssteder)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355162"/>
                  </a:ext>
                </a:extLst>
              </a:tr>
              <a:tr h="557148">
                <a:tc>
                  <a:txBody>
                    <a:bodyPr/>
                    <a:lstStyle/>
                    <a:p>
                      <a:pPr algn="l">
                        <a:lnSpc>
                          <a:spcPct val="107000"/>
                        </a:lnSpc>
                        <a:spcAft>
                          <a:spcPts val="0"/>
                        </a:spcAft>
                      </a:pP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Kontrol af, at </a:t>
                      </a:r>
                      <a:r>
                        <a:rPr lang="da-DK" sz="1100" dirty="0" err="1">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lækstrømmen</a:t>
                      </a:r>
                      <a:r>
                        <a:rPr lang="da-DK" sz="11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ikke overstiger RCD-udløsestrømmen x 0,3</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860602"/>
                  </a:ext>
                </a:extLst>
              </a:tr>
            </a:tbl>
          </a:graphicData>
        </a:graphic>
      </p:graphicFrame>
    </p:spTree>
    <p:extLst>
      <p:ext uri="{BB962C8B-B14F-4D97-AF65-F5344CB8AC3E}">
        <p14:creationId xmlns:p14="http://schemas.microsoft.com/office/powerpoint/2010/main" val="3300549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149543" y="252458"/>
            <a:ext cx="5444011" cy="5666720"/>
          </a:xfrm>
          <a:prstGeom prst="rect">
            <a:avLst/>
          </a:prstGeom>
        </p:spPr>
      </p:pic>
    </p:spTree>
    <p:custDataLst>
      <p:tags r:id="rId1"/>
    </p:custDataLst>
    <p:extLst>
      <p:ext uri="{BB962C8B-B14F-4D97-AF65-F5344CB8AC3E}">
        <p14:creationId xmlns:p14="http://schemas.microsoft.com/office/powerpoint/2010/main" val="8986282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63895" y="668107"/>
            <a:ext cx="914400" cy="914400"/>
          </a:xfrm>
          <a:prstGeom prst="rect">
            <a:avLst/>
          </a:prstGeom>
        </p:spPr>
      </p:pic>
      <p:sp>
        <p:nvSpPr>
          <p:cNvPr id="11" name="Tekstfelt 10">
            <a:extLst>
              <a:ext uri="{FF2B5EF4-FFF2-40B4-BE49-F238E27FC236}">
                <a16:creationId xmlns:a16="http://schemas.microsoft.com/office/drawing/2014/main" id="{2A2D06A6-2204-44FC-9FD0-26A00052BD2A}"/>
              </a:ext>
            </a:extLst>
          </p:cNvPr>
          <p:cNvSpPr txBox="1"/>
          <p:nvPr/>
        </p:nvSpPr>
        <p:spPr>
          <a:xfrm>
            <a:off x="5881398" y="959994"/>
            <a:ext cx="914400" cy="914400"/>
          </a:xfrm>
          <a:prstGeom prst="rect">
            <a:avLst/>
          </a:prstGeom>
          <a:noFill/>
        </p:spPr>
        <p:txBody>
          <a:bodyPr wrap="square" rtlCol="0">
            <a:spAutoFit/>
          </a:bodyPr>
          <a:lstStyle/>
          <a:p>
            <a:endParaRPr lang="da-DK" dirty="0"/>
          </a:p>
        </p:txBody>
      </p:sp>
      <p:sp>
        <p:nvSpPr>
          <p:cNvPr id="12" name="Tekstfelt 11">
            <a:extLst>
              <a:ext uri="{FF2B5EF4-FFF2-40B4-BE49-F238E27FC236}">
                <a16:creationId xmlns:a16="http://schemas.microsoft.com/office/drawing/2014/main" id="{BE8827D9-B8CE-4F4A-8458-6EC62BE9699D}"/>
              </a:ext>
            </a:extLst>
          </p:cNvPr>
          <p:cNvSpPr txBox="1"/>
          <p:nvPr/>
        </p:nvSpPr>
        <p:spPr>
          <a:xfrm>
            <a:off x="1309280" y="515878"/>
            <a:ext cx="4544124" cy="769441"/>
          </a:xfrm>
          <a:prstGeom prst="rect">
            <a:avLst/>
          </a:prstGeom>
          <a:noFill/>
        </p:spPr>
        <p:txBody>
          <a:bodyPr wrap="square" rtlCol="0">
            <a:spAutoFit/>
          </a:bodyPr>
          <a:lstStyle/>
          <a:p>
            <a:pPr algn="ctr"/>
            <a:r>
              <a:rPr lang="da-DK" sz="4400" b="1" dirty="0">
                <a:solidFill>
                  <a:srgbClr val="FF0000"/>
                </a:solidFill>
              </a:rPr>
              <a:t>Målinger</a:t>
            </a:r>
          </a:p>
        </p:txBody>
      </p:sp>
      <p:sp>
        <p:nvSpPr>
          <p:cNvPr id="7" name="Tekstfelt 6">
            <a:extLst>
              <a:ext uri="{FF2B5EF4-FFF2-40B4-BE49-F238E27FC236}">
                <a16:creationId xmlns:a16="http://schemas.microsoft.com/office/drawing/2014/main" id="{F7B176C7-F2C3-458E-A1F2-EB2062184A1F}"/>
              </a:ext>
            </a:extLst>
          </p:cNvPr>
          <p:cNvSpPr txBox="1"/>
          <p:nvPr/>
        </p:nvSpPr>
        <p:spPr>
          <a:xfrm>
            <a:off x="1193279" y="1907359"/>
            <a:ext cx="4544124" cy="646331"/>
          </a:xfrm>
          <a:prstGeom prst="rect">
            <a:avLst/>
          </a:prstGeom>
          <a:noFill/>
        </p:spPr>
        <p:txBody>
          <a:bodyPr wrap="square" rtlCol="0">
            <a:spAutoFit/>
          </a:bodyPr>
          <a:lstStyle/>
          <a:p>
            <a:r>
              <a:rPr lang="da-DK" b="1" dirty="0"/>
              <a:t>Når du har lavet målingerne skrives de ind i en app, eller i et dokument.</a:t>
            </a:r>
            <a:endParaRPr lang="da-DK" dirty="0"/>
          </a:p>
        </p:txBody>
      </p:sp>
      <p:sp>
        <p:nvSpPr>
          <p:cNvPr id="8" name="Tekstfelt 7">
            <a:extLst>
              <a:ext uri="{FF2B5EF4-FFF2-40B4-BE49-F238E27FC236}">
                <a16:creationId xmlns:a16="http://schemas.microsoft.com/office/drawing/2014/main" id="{DF42FBF6-FEAE-4C53-801F-64C5B2A1CFE4}"/>
              </a:ext>
            </a:extLst>
          </p:cNvPr>
          <p:cNvSpPr txBox="1"/>
          <p:nvPr/>
        </p:nvSpPr>
        <p:spPr>
          <a:xfrm>
            <a:off x="5535092" y="783593"/>
            <a:ext cx="914400" cy="914400"/>
          </a:xfrm>
          <a:prstGeom prst="rect">
            <a:avLst/>
          </a:prstGeom>
          <a:noFill/>
        </p:spPr>
        <p:txBody>
          <a:bodyPr wrap="square" rtlCol="0">
            <a:spAutoFit/>
          </a:bodyPr>
          <a:lstStyle/>
          <a:p>
            <a:endParaRPr lang="da-DK" dirty="0"/>
          </a:p>
        </p:txBody>
      </p:sp>
      <p:sp>
        <p:nvSpPr>
          <p:cNvPr id="10" name="Rektangel 9">
            <a:extLst>
              <a:ext uri="{FF2B5EF4-FFF2-40B4-BE49-F238E27FC236}">
                <a16:creationId xmlns:a16="http://schemas.microsoft.com/office/drawing/2014/main" id="{64CB81A8-D08A-4C0A-BF1E-A51CB4061B23}"/>
              </a:ext>
            </a:extLst>
          </p:cNvPr>
          <p:cNvSpPr/>
          <p:nvPr/>
        </p:nvSpPr>
        <p:spPr>
          <a:xfrm>
            <a:off x="2488163" y="4920348"/>
            <a:ext cx="4003922" cy="923330"/>
          </a:xfrm>
          <a:prstGeom prst="rect">
            <a:avLst/>
          </a:prstGeom>
        </p:spPr>
        <p:txBody>
          <a:bodyPr wrap="square">
            <a:spAutoFit/>
          </a:bodyPr>
          <a:lstStyle/>
          <a:p>
            <a:r>
              <a:rPr lang="da-DK" dirty="0"/>
              <a:t>Udfyld med de relevante måleresultater og udfyld resten af dokumentet eller de punkter der er i app’en. Arkiver herefter.</a:t>
            </a:r>
          </a:p>
        </p:txBody>
      </p:sp>
      <p:pic>
        <p:nvPicPr>
          <p:cNvPr id="13" name="Billede 12">
            <a:extLst>
              <a:ext uri="{FF2B5EF4-FFF2-40B4-BE49-F238E27FC236}">
                <a16:creationId xmlns:a16="http://schemas.microsoft.com/office/drawing/2014/main" id="{3D3BC7FB-908D-46B7-8713-912656B41CE9}"/>
              </a:ext>
            </a:extLst>
          </p:cNvPr>
          <p:cNvPicPr>
            <a:picLocks noChangeAspect="1"/>
          </p:cNvPicPr>
          <p:nvPr/>
        </p:nvPicPr>
        <p:blipFill>
          <a:blip r:embed="rId4"/>
          <a:stretch>
            <a:fillRect/>
          </a:stretch>
        </p:blipFill>
        <p:spPr>
          <a:xfrm>
            <a:off x="0" y="4507674"/>
            <a:ext cx="2498498" cy="1871462"/>
          </a:xfrm>
          <a:prstGeom prst="rect">
            <a:avLst/>
          </a:prstGeom>
        </p:spPr>
      </p:pic>
      <p:pic>
        <p:nvPicPr>
          <p:cNvPr id="8194" name="Picture 2" descr="Metrel MI3101 Eurotest AT">
            <a:extLst>
              <a:ext uri="{FF2B5EF4-FFF2-40B4-BE49-F238E27FC236}">
                <a16:creationId xmlns:a16="http://schemas.microsoft.com/office/drawing/2014/main" id="{0EF54514-7A6B-429E-87DB-810D6ED01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392" y="2557822"/>
            <a:ext cx="4246594" cy="2362168"/>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a:extLst>
              <a:ext uri="{FF2B5EF4-FFF2-40B4-BE49-F238E27FC236}">
                <a16:creationId xmlns:a16="http://schemas.microsoft.com/office/drawing/2014/main" id="{75FE3845-16FF-4CE5-AA80-AF75485FA0E8}"/>
              </a:ext>
            </a:extLst>
          </p:cNvPr>
          <p:cNvPicPr>
            <a:picLocks noChangeAspect="1"/>
          </p:cNvPicPr>
          <p:nvPr/>
        </p:nvPicPr>
        <p:blipFill>
          <a:blip r:embed="rId6"/>
          <a:stretch>
            <a:fillRect/>
          </a:stretch>
        </p:blipFill>
        <p:spPr>
          <a:xfrm>
            <a:off x="6367627" y="561164"/>
            <a:ext cx="5642276" cy="2273657"/>
          </a:xfrm>
          <a:prstGeom prst="rect">
            <a:avLst/>
          </a:prstGeom>
        </p:spPr>
      </p:pic>
    </p:spTree>
    <p:extLst>
      <p:ext uri="{BB962C8B-B14F-4D97-AF65-F5344CB8AC3E}">
        <p14:creationId xmlns:p14="http://schemas.microsoft.com/office/powerpoint/2010/main" val="2199075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D2FAB2D-1354-434A-BC58-FBDC70669578}"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3">
            <a:extLst>
              <a:ext uri="{FF2B5EF4-FFF2-40B4-BE49-F238E27FC236}">
                <a16:creationId xmlns:a16="http://schemas.microsoft.com/office/drawing/2014/main" id="{BEC6AA07-2A2F-4F76-9B23-B52116629543}"/>
              </a:ext>
            </a:extLst>
          </p:cNvPr>
          <p:cNvSpPr>
            <a:spLocks noChangeArrowheads="1"/>
          </p:cNvSpPr>
          <p:nvPr/>
        </p:nvSpPr>
        <p:spPr bwMode="auto">
          <a:xfrm>
            <a:off x="2362200" y="2133600"/>
            <a:ext cx="236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eaLnBrk="1" hangingPunct="1">
              <a:lnSpc>
                <a:spcPct val="100000"/>
              </a:lnSpc>
              <a:spcBef>
                <a:spcPct val="20000"/>
              </a:spcBef>
              <a:spcAft>
                <a:spcPct val="0"/>
              </a:spcAft>
              <a:buFontTx/>
              <a:buChar char="•"/>
            </a:pPr>
            <a:endParaRPr lang="da-DK" altLang="da-DK" sz="1800">
              <a:latin typeface="Arial" panose="020B0604020202020204" pitchFamily="34" charset="0"/>
            </a:endParaRPr>
          </a:p>
        </p:txBody>
      </p:sp>
      <p:pic>
        <p:nvPicPr>
          <p:cNvPr id="8" name="Picture 4">
            <a:extLst>
              <a:ext uri="{FF2B5EF4-FFF2-40B4-BE49-F238E27FC236}">
                <a16:creationId xmlns:a16="http://schemas.microsoft.com/office/drawing/2014/main" id="{BB66A1FD-A4EF-4487-A6BC-535D8D76C2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5445" y="2152503"/>
            <a:ext cx="3456335" cy="259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828E46DB-D270-4E10-8636-B43BD605C9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4945" y="4265413"/>
            <a:ext cx="2341610" cy="175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
            <a:extLst>
              <a:ext uri="{FF2B5EF4-FFF2-40B4-BE49-F238E27FC236}">
                <a16:creationId xmlns:a16="http://schemas.microsoft.com/office/drawing/2014/main" id="{96D00298-2342-4A8C-A3B6-92EAEE6AC440}"/>
              </a:ext>
            </a:extLst>
          </p:cNvPr>
          <p:cNvSpPr txBox="1">
            <a:spLocks noChangeArrowheads="1"/>
          </p:cNvSpPr>
          <p:nvPr/>
        </p:nvSpPr>
        <p:spPr bwMode="auto">
          <a:xfrm>
            <a:off x="2362201" y="5143517"/>
            <a:ext cx="3932465" cy="82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buFontTx/>
              <a:buNone/>
            </a:pPr>
            <a:r>
              <a:rPr lang="da-DK" altLang="da-DK" sz="1400" dirty="0">
                <a:latin typeface="Verdana" panose="020B0604030504040204" pitchFamily="34" charset="0"/>
              </a:rPr>
              <a:t>Her kan vælges mellem 200mA og 7 mA</a:t>
            </a:r>
          </a:p>
          <a:p>
            <a:pPr eaLnBrk="1" hangingPunct="1">
              <a:buFontTx/>
              <a:buNone/>
            </a:pPr>
            <a:r>
              <a:rPr lang="da-DK" altLang="da-DK" sz="1400" dirty="0">
                <a:latin typeface="Verdana" panose="020B0604030504040204" pitchFamily="34" charset="0"/>
              </a:rPr>
              <a:t>målestrøm og der kan indsættes grænser</a:t>
            </a:r>
          </a:p>
          <a:p>
            <a:pPr eaLnBrk="1" hangingPunct="1">
              <a:buFontTx/>
              <a:buNone/>
            </a:pPr>
            <a:r>
              <a:rPr lang="da-DK" altLang="da-DK" sz="1400" dirty="0">
                <a:latin typeface="Verdana" panose="020B0604030504040204" pitchFamily="34" charset="0"/>
              </a:rPr>
              <a:t>for måleresultat.</a:t>
            </a:r>
          </a:p>
        </p:txBody>
      </p:sp>
      <p:sp>
        <p:nvSpPr>
          <p:cNvPr id="11" name="Rektangel 10">
            <a:extLst>
              <a:ext uri="{FF2B5EF4-FFF2-40B4-BE49-F238E27FC236}">
                <a16:creationId xmlns:a16="http://schemas.microsoft.com/office/drawing/2014/main" id="{2F6ADD17-70FB-4B7A-9970-B8AB9CB9DAD9}"/>
              </a:ext>
            </a:extLst>
          </p:cNvPr>
          <p:cNvSpPr/>
          <p:nvPr/>
        </p:nvSpPr>
        <p:spPr>
          <a:xfrm>
            <a:off x="2362200" y="1390626"/>
            <a:ext cx="7449434" cy="369332"/>
          </a:xfrm>
          <a:prstGeom prst="rect">
            <a:avLst/>
          </a:prstGeom>
        </p:spPr>
        <p:txBody>
          <a:bodyPr wrap="square">
            <a:spAutoFit/>
          </a:bodyPr>
          <a:lstStyle/>
          <a:p>
            <a:pPr marL="342900" indent="-342900">
              <a:buAutoNum type="arabicPeriod"/>
            </a:pPr>
            <a:r>
              <a:rPr lang="da-DK" dirty="0">
                <a:latin typeface="Verdana" panose="020B0604030504040204" pitchFamily="34" charset="0"/>
                <a:ea typeface="Verdana" panose="020B0604030504040204" pitchFamily="34" charset="0"/>
                <a:cs typeface="Verdana" panose="020B0604030504040204" pitchFamily="34" charset="0"/>
              </a:rPr>
              <a:t>Måling af beskyttelseslederens gennemgående forbindelse.</a:t>
            </a:r>
          </a:p>
        </p:txBody>
      </p:sp>
      <p:sp>
        <p:nvSpPr>
          <p:cNvPr id="12" name="Rektangel 11">
            <a:extLst>
              <a:ext uri="{FF2B5EF4-FFF2-40B4-BE49-F238E27FC236}">
                <a16:creationId xmlns:a16="http://schemas.microsoft.com/office/drawing/2014/main" id="{3F4961DE-CC3F-4C9F-BEAD-530FEC4B64F4}"/>
              </a:ext>
            </a:extLst>
          </p:cNvPr>
          <p:cNvSpPr/>
          <p:nvPr/>
        </p:nvSpPr>
        <p:spPr>
          <a:xfrm>
            <a:off x="4373010" y="746231"/>
            <a:ext cx="2784737" cy="400110"/>
          </a:xfrm>
          <a:prstGeom prst="rect">
            <a:avLst/>
          </a:prstGeom>
        </p:spPr>
        <p:txBody>
          <a:bodyPr wrap="none">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Praktiske øvelser:</a:t>
            </a:r>
          </a:p>
        </p:txBody>
      </p:sp>
      <p:pic>
        <p:nvPicPr>
          <p:cNvPr id="13" name="Billede 12">
            <a:extLst>
              <a:ext uri="{FF2B5EF4-FFF2-40B4-BE49-F238E27FC236}">
                <a16:creationId xmlns:a16="http://schemas.microsoft.com/office/drawing/2014/main" id="{D8D69D8C-206A-4C7C-9AF0-C9857B1496BC}"/>
              </a:ext>
            </a:extLst>
          </p:cNvPr>
          <p:cNvPicPr>
            <a:picLocks noChangeAspect="1"/>
          </p:cNvPicPr>
          <p:nvPr/>
        </p:nvPicPr>
        <p:blipFill>
          <a:blip r:embed="rId6"/>
          <a:stretch>
            <a:fillRect/>
          </a:stretch>
        </p:blipFill>
        <p:spPr>
          <a:xfrm>
            <a:off x="7403822" y="1878566"/>
            <a:ext cx="2105025" cy="2171700"/>
          </a:xfrm>
          <a:prstGeom prst="rect">
            <a:avLst/>
          </a:prstGeom>
        </p:spPr>
      </p:pic>
      <p:pic>
        <p:nvPicPr>
          <p:cNvPr id="14" name="Billede 13">
            <a:extLst>
              <a:ext uri="{FF2B5EF4-FFF2-40B4-BE49-F238E27FC236}">
                <a16:creationId xmlns:a16="http://schemas.microsoft.com/office/drawing/2014/main" id="{BF84BD11-9040-4FCE-A858-DBCEDC04B72B}"/>
              </a:ext>
            </a:extLst>
          </p:cNvPr>
          <p:cNvPicPr>
            <a:picLocks noChangeAspect="1"/>
          </p:cNvPicPr>
          <p:nvPr/>
        </p:nvPicPr>
        <p:blipFill>
          <a:blip r:embed="rId7"/>
          <a:stretch>
            <a:fillRect/>
          </a:stretch>
        </p:blipFill>
        <p:spPr>
          <a:xfrm>
            <a:off x="10284654" y="1909068"/>
            <a:ext cx="1436746" cy="935360"/>
          </a:xfrm>
          <a:prstGeom prst="rect">
            <a:avLst/>
          </a:prstGeom>
        </p:spPr>
      </p:pic>
    </p:spTree>
    <p:custDataLst>
      <p:tags r:id="rId1"/>
    </p:custDataLst>
    <p:extLst>
      <p:ext uri="{BB962C8B-B14F-4D97-AF65-F5344CB8AC3E}">
        <p14:creationId xmlns:p14="http://schemas.microsoft.com/office/powerpoint/2010/main" val="10106144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endParaRPr lang="en-US" dirty="0"/>
          </a:p>
        </p:txBody>
      </p:sp>
      <p:sp>
        <p:nvSpPr>
          <p:cNvPr id="7" name="Rektangel 6">
            <a:extLst>
              <a:ext uri="{FF2B5EF4-FFF2-40B4-BE49-F238E27FC236}">
                <a16:creationId xmlns:a16="http://schemas.microsoft.com/office/drawing/2014/main" id="{32EA5D1D-24B0-462F-BA37-A50C07236575}"/>
              </a:ext>
            </a:extLst>
          </p:cNvPr>
          <p:cNvSpPr/>
          <p:nvPr/>
        </p:nvSpPr>
        <p:spPr>
          <a:xfrm>
            <a:off x="2111396" y="2924945"/>
            <a:ext cx="7729020" cy="2944781"/>
          </a:xfrm>
          <a:prstGeom prst="rect">
            <a:avLst/>
          </a:prstGeom>
        </p:spPr>
        <p:txBody>
          <a:bodyPr wrap="square">
            <a:spAutoFit/>
          </a:bodyPr>
          <a:lstStyle/>
          <a:p>
            <a:endParaRPr lang="da-DK"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da-DK" altLang="da-DK" i="1" dirty="0">
                <a:latin typeface="Verdana" panose="020B0604030504040204" pitchFamily="34" charset="0"/>
                <a:ea typeface="Verdana" panose="020B0604030504040204" pitchFamily="34" charset="0"/>
                <a:cs typeface="Verdana" panose="020B0604030504040204" pitchFamily="34" charset="0"/>
              </a:rPr>
              <a:t>Dokumentation</a:t>
            </a:r>
            <a:r>
              <a:rPr lang="da-DK" altLang="da-DK" dirty="0">
                <a:latin typeface="Verdana" panose="020B0604030504040204" pitchFamily="34" charset="0"/>
                <a:ea typeface="Verdana" panose="020B0604030504040204" pitchFamily="34" charset="0"/>
                <a:cs typeface="Verdana" panose="020B0604030504040204" pitchFamily="34" charset="0"/>
              </a:rPr>
              <a:t> og </a:t>
            </a:r>
            <a:r>
              <a:rPr lang="da-DK" altLang="da-DK" i="1" u="sng" dirty="0">
                <a:latin typeface="Verdana" panose="020B0604030504040204" pitchFamily="34" charset="0"/>
                <a:ea typeface="Verdana" panose="020B0604030504040204" pitchFamily="34" charset="0"/>
                <a:cs typeface="Verdana" panose="020B0604030504040204" pitchFamily="34" charset="0"/>
              </a:rPr>
              <a:t>sporbarhed</a:t>
            </a:r>
            <a:r>
              <a:rPr lang="da-DK" altLang="da-DK" dirty="0">
                <a:latin typeface="Verdana" panose="020B0604030504040204" pitchFamily="34" charset="0"/>
                <a:ea typeface="Verdana" panose="020B0604030504040204" pitchFamily="34" charset="0"/>
                <a:cs typeface="Verdana" panose="020B0604030504040204" pitchFamily="34" charset="0"/>
              </a:rPr>
              <a:t> for udført slutkontrol og kopi 	af tilsyns- eller kontrolrapporter, herunder tjeklister for egne slutkontroller af alt autorisationskrævende arbejde. </a:t>
            </a:r>
          </a:p>
          <a:p>
            <a:pPr marL="342900" indent="-342900">
              <a:buAutoNum type="arabicParenR"/>
            </a:pPr>
            <a:endParaRPr lang="da-DK"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hvem der udførte installationen, </a:t>
            </a:r>
          </a:p>
          <a:p>
            <a:pPr marL="342900" indent="-342900">
              <a:lnSpc>
                <a:spcPct val="150000"/>
              </a:lnSpc>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hvem der udførte slutkontrollen, </a:t>
            </a:r>
          </a:p>
          <a:p>
            <a:pPr marL="342900" indent="-342900">
              <a:lnSpc>
                <a:spcPct val="150000"/>
              </a:lnSpc>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dato for udførelse og </a:t>
            </a:r>
          </a:p>
          <a:p>
            <a:pPr marL="342900" indent="-342900">
              <a:lnSpc>
                <a:spcPct val="150000"/>
              </a:lnSpc>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resultatet af slutkontrollen.</a:t>
            </a:r>
          </a:p>
        </p:txBody>
      </p:sp>
      <p:pic>
        <p:nvPicPr>
          <p:cNvPr id="8" name="Billede 7">
            <a:extLst>
              <a:ext uri="{FF2B5EF4-FFF2-40B4-BE49-F238E27FC236}">
                <a16:creationId xmlns:a16="http://schemas.microsoft.com/office/drawing/2014/main" id="{0007FDC2-42B6-4D53-BC92-00D541D8AFAE}"/>
              </a:ext>
            </a:extLst>
          </p:cNvPr>
          <p:cNvPicPr>
            <a:picLocks noChangeAspect="1"/>
          </p:cNvPicPr>
          <p:nvPr/>
        </p:nvPicPr>
        <p:blipFill>
          <a:blip r:embed="rId3"/>
          <a:stretch>
            <a:fillRect/>
          </a:stretch>
        </p:blipFill>
        <p:spPr>
          <a:xfrm>
            <a:off x="8026400" y="4358135"/>
            <a:ext cx="3039741" cy="2276872"/>
          </a:xfrm>
          <a:prstGeom prst="rect">
            <a:avLst/>
          </a:prstGeom>
        </p:spPr>
      </p:pic>
      <p:sp>
        <p:nvSpPr>
          <p:cNvPr id="9" name="Rektangel 8">
            <a:extLst>
              <a:ext uri="{FF2B5EF4-FFF2-40B4-BE49-F238E27FC236}">
                <a16:creationId xmlns:a16="http://schemas.microsoft.com/office/drawing/2014/main" id="{8D29F004-B575-4056-BE0B-8B00A8AC8437}"/>
              </a:ext>
            </a:extLst>
          </p:cNvPr>
          <p:cNvSpPr/>
          <p:nvPr/>
        </p:nvSpPr>
        <p:spPr>
          <a:xfrm>
            <a:off x="2202423" y="1268101"/>
            <a:ext cx="6984776" cy="1569660"/>
          </a:xfrm>
          <a:prstGeom prst="rect">
            <a:avLst/>
          </a:prstGeom>
        </p:spPr>
        <p:txBody>
          <a:bodyPr wrap="square">
            <a:spAutoFit/>
          </a:bodyPr>
          <a:lstStyle/>
          <a:p>
            <a:r>
              <a:rPr lang="da-DK" sz="2400" b="1" dirty="0">
                <a:latin typeface="Verdana" panose="020B0604030504040204" pitchFamily="34" charset="0"/>
                <a:ea typeface="Verdana" panose="020B0604030504040204" pitchFamily="34" charset="0"/>
                <a:cs typeface="Verdana" panose="020B0604030504040204" pitchFamily="34" charset="0"/>
              </a:rPr>
              <a:t>KLS-krav:</a:t>
            </a:r>
          </a:p>
          <a:p>
            <a:endParaRPr lang="da-DK" altLang="da-DK" dirty="0">
              <a:latin typeface="Verdana" panose="020B0604030504040204" pitchFamily="34" charset="0"/>
              <a:ea typeface="Verdana" panose="020B0604030504040204" pitchFamily="34" charset="0"/>
              <a:cs typeface="Verdana" panose="020B0604030504040204" pitchFamily="34" charset="0"/>
            </a:endParaRPr>
          </a:p>
          <a:p>
            <a:endParaRPr lang="da-DK" altLang="da-DK" dirty="0">
              <a:latin typeface="Verdana" panose="020B0604030504040204" pitchFamily="34" charset="0"/>
              <a:ea typeface="Verdana" panose="020B0604030504040204" pitchFamily="34" charset="0"/>
              <a:cs typeface="Verdana" panose="020B0604030504040204" pitchFamily="34" charset="0"/>
            </a:endParaRPr>
          </a:p>
          <a:p>
            <a:r>
              <a:rPr lang="da-DK" altLang="da-DK" dirty="0">
                <a:latin typeface="Verdana" panose="020B0604030504040204" pitchFamily="34" charset="0"/>
                <a:ea typeface="Verdana" panose="020B0604030504040204" pitchFamily="34" charset="0"/>
                <a:cs typeface="Verdana" panose="020B0604030504040204" pitchFamily="34" charset="0"/>
              </a:rPr>
              <a:t>Virksomheden skal i kvalitetsledelsessystemet </a:t>
            </a:r>
            <a:r>
              <a:rPr lang="da-DK" altLang="da-DK" u="sng" dirty="0">
                <a:latin typeface="Verdana" panose="020B0604030504040204" pitchFamily="34" charset="0"/>
                <a:ea typeface="Verdana" panose="020B0604030504040204" pitchFamily="34" charset="0"/>
                <a:cs typeface="Verdana" panose="020B0604030504040204" pitchFamily="34" charset="0"/>
              </a:rPr>
              <a:t>opbevare:</a:t>
            </a:r>
          </a:p>
          <a:p>
            <a:endParaRPr lang="da-DK" dirty="0"/>
          </a:p>
        </p:txBody>
      </p:sp>
    </p:spTree>
    <p:custDataLst>
      <p:tags r:id="rId1"/>
    </p:custDataLst>
    <p:extLst>
      <p:ext uri="{BB962C8B-B14F-4D97-AF65-F5344CB8AC3E}">
        <p14:creationId xmlns:p14="http://schemas.microsoft.com/office/powerpoint/2010/main" val="1582748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DEEFD70-6F8B-45B8-B2FA-B5D93AC4BCC7}"/>
              </a:ext>
            </a:extLst>
          </p:cNvPr>
          <p:cNvSpPr>
            <a:spLocks noGrp="1" noChangeArrowheads="1"/>
          </p:cNvSpPr>
          <p:nvPr>
            <p:ph type="title"/>
          </p:nvPr>
        </p:nvSpPr>
        <p:spPr>
          <a:xfrm>
            <a:off x="3687720" y="1376224"/>
            <a:ext cx="4407201" cy="432049"/>
          </a:xfrm>
        </p:spPr>
        <p:txBody>
          <a:bodyPr>
            <a:noAutofit/>
          </a:bodyPr>
          <a:lstStyle/>
          <a:p>
            <a:r>
              <a:rPr lang="da-DK" sz="1800" dirty="0">
                <a:latin typeface="Verdana" panose="020B0604030504040204" pitchFamily="34" charset="0"/>
                <a:ea typeface="Verdana" panose="020B0604030504040204" pitchFamily="34" charset="0"/>
                <a:cs typeface="Verdana" panose="020B0604030504040204" pitchFamily="34" charset="0"/>
              </a:rPr>
              <a:t>3.   Isolationsmåling (megning)</a:t>
            </a:r>
          </a:p>
        </p:txBody>
      </p:sp>
      <p:sp>
        <p:nvSpPr>
          <p:cNvPr id="4" name="Date Placeholder 3"/>
          <p:cNvSpPr>
            <a:spLocks noGrp="1"/>
          </p:cNvSpPr>
          <p:nvPr>
            <p:ph type="dt" sz="half" idx="2"/>
          </p:nvPr>
        </p:nvSpPr>
        <p:spPr/>
        <p:txBody>
          <a:bodyPr/>
          <a:lstStyle/>
          <a:p>
            <a:fld id="{D8CC87F4-86EB-42F4-8516-7D41A2DBA341}"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Rectangle 3">
            <a:extLst>
              <a:ext uri="{FF2B5EF4-FFF2-40B4-BE49-F238E27FC236}">
                <a16:creationId xmlns:a16="http://schemas.microsoft.com/office/drawing/2014/main" id="{0511A700-8BAF-4327-A0F4-03C5CB792A7E}"/>
              </a:ext>
            </a:extLst>
          </p:cNvPr>
          <p:cNvSpPr>
            <a:spLocks noChangeArrowheads="1"/>
          </p:cNvSpPr>
          <p:nvPr/>
        </p:nvSpPr>
        <p:spPr bwMode="auto">
          <a:xfrm>
            <a:off x="2362200" y="2133600"/>
            <a:ext cx="236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eaLnBrk="1" hangingPunct="1">
              <a:lnSpc>
                <a:spcPct val="100000"/>
              </a:lnSpc>
              <a:spcBef>
                <a:spcPct val="20000"/>
              </a:spcBef>
              <a:spcAft>
                <a:spcPct val="0"/>
              </a:spcAft>
              <a:buFontTx/>
              <a:buChar char="•"/>
            </a:pPr>
            <a:endParaRPr lang="da-DK" altLang="da-DK" sz="1800">
              <a:latin typeface="Arial" panose="020B0604020202020204" pitchFamily="34" charset="0"/>
            </a:endParaRPr>
          </a:p>
        </p:txBody>
      </p:sp>
      <p:pic>
        <p:nvPicPr>
          <p:cNvPr id="9" name="Picture 4">
            <a:extLst>
              <a:ext uri="{FF2B5EF4-FFF2-40B4-BE49-F238E27FC236}">
                <a16:creationId xmlns:a16="http://schemas.microsoft.com/office/drawing/2014/main" id="{0ECD9702-17B9-4D5E-9162-A561C119A9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8729" y="4107402"/>
            <a:ext cx="2401039" cy="187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45B21A90-8A31-4D72-8B37-AC221A3D6D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8729" y="2103941"/>
            <a:ext cx="2454334" cy="183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B03F4B80-8674-4B7D-8B6D-D64BCE9E7A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624" y="2102679"/>
            <a:ext cx="2496082" cy="187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ktangel 11">
            <a:extLst>
              <a:ext uri="{FF2B5EF4-FFF2-40B4-BE49-F238E27FC236}">
                <a16:creationId xmlns:a16="http://schemas.microsoft.com/office/drawing/2014/main" id="{5C4C004A-44CB-4B11-88D1-4FD7F403DA16}"/>
              </a:ext>
            </a:extLst>
          </p:cNvPr>
          <p:cNvSpPr/>
          <p:nvPr/>
        </p:nvSpPr>
        <p:spPr>
          <a:xfrm>
            <a:off x="4223793" y="873471"/>
            <a:ext cx="2775119" cy="400110"/>
          </a:xfrm>
          <a:prstGeom prst="rect">
            <a:avLst/>
          </a:prstGeom>
        </p:spPr>
        <p:txBody>
          <a:bodyPr wrap="none">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Praktiske øvelser</a:t>
            </a:r>
            <a:r>
              <a:rPr lang="da-DK" b="1" dirty="0">
                <a:latin typeface="Verdana" panose="020B0604030504040204" pitchFamily="34" charset="0"/>
                <a:ea typeface="Verdana" panose="020B0604030504040204" pitchFamily="34" charset="0"/>
                <a:cs typeface="Verdana" panose="020B0604030504040204" pitchFamily="34" charset="0"/>
              </a:rPr>
              <a:t>:</a:t>
            </a:r>
          </a:p>
        </p:txBody>
      </p:sp>
      <p:pic>
        <p:nvPicPr>
          <p:cNvPr id="13" name="Billede 12">
            <a:extLst>
              <a:ext uri="{FF2B5EF4-FFF2-40B4-BE49-F238E27FC236}">
                <a16:creationId xmlns:a16="http://schemas.microsoft.com/office/drawing/2014/main" id="{7027E854-A273-4474-A9DA-9E74B008F1F4}"/>
              </a:ext>
            </a:extLst>
          </p:cNvPr>
          <p:cNvPicPr>
            <a:picLocks noChangeAspect="1"/>
          </p:cNvPicPr>
          <p:nvPr/>
        </p:nvPicPr>
        <p:blipFill>
          <a:blip r:embed="rId6"/>
          <a:stretch>
            <a:fillRect/>
          </a:stretch>
        </p:blipFill>
        <p:spPr>
          <a:xfrm>
            <a:off x="2627517" y="4099027"/>
            <a:ext cx="2664296" cy="1885502"/>
          </a:xfrm>
          <a:prstGeom prst="rect">
            <a:avLst/>
          </a:prstGeom>
        </p:spPr>
      </p:pic>
    </p:spTree>
    <p:custDataLst>
      <p:tags r:id="rId1"/>
    </p:custDataLst>
    <p:extLst>
      <p:ext uri="{BB962C8B-B14F-4D97-AF65-F5344CB8AC3E}">
        <p14:creationId xmlns:p14="http://schemas.microsoft.com/office/powerpoint/2010/main" val="16766602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35828E94-C4DB-4165-83B6-4F5E2F339396}"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F93503B4-2D58-449B-8273-951167D026BE}"/>
              </a:ext>
            </a:extLst>
          </p:cNvPr>
          <p:cNvSpPr/>
          <p:nvPr/>
        </p:nvSpPr>
        <p:spPr>
          <a:xfrm>
            <a:off x="3935761" y="692696"/>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sp>
        <p:nvSpPr>
          <p:cNvPr id="8" name="Tekstfelt 7">
            <a:extLst>
              <a:ext uri="{FF2B5EF4-FFF2-40B4-BE49-F238E27FC236}">
                <a16:creationId xmlns:a16="http://schemas.microsoft.com/office/drawing/2014/main" id="{4D7D1820-FF2E-429F-84B7-9162EC433958}"/>
              </a:ext>
            </a:extLst>
          </p:cNvPr>
          <p:cNvSpPr txBox="1"/>
          <p:nvPr/>
        </p:nvSpPr>
        <p:spPr>
          <a:xfrm>
            <a:off x="2468218" y="1271194"/>
            <a:ext cx="7549216"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15. </a:t>
            </a:r>
            <a:r>
              <a:rPr lang="da-DK" i="1" dirty="0">
                <a:latin typeface="Verdana" panose="020B0604030504040204" pitchFamily="34" charset="0"/>
                <a:ea typeface="Verdana" panose="020B0604030504040204" pitchFamily="34" charset="0"/>
                <a:cs typeface="Verdana" panose="020B0604030504040204" pitchFamily="34" charset="0"/>
              </a:rPr>
              <a:t>Måling af overgangsmodstand til jord (Z-LOOP eller RA)</a:t>
            </a:r>
          </a:p>
        </p:txBody>
      </p:sp>
      <p:sp>
        <p:nvSpPr>
          <p:cNvPr id="9" name="Rektangel 8">
            <a:extLst>
              <a:ext uri="{FF2B5EF4-FFF2-40B4-BE49-F238E27FC236}">
                <a16:creationId xmlns:a16="http://schemas.microsoft.com/office/drawing/2014/main" id="{E5E1EC3A-7A76-411F-89C8-38DDC984D60B}"/>
              </a:ext>
            </a:extLst>
          </p:cNvPr>
          <p:cNvSpPr/>
          <p:nvPr/>
        </p:nvSpPr>
        <p:spPr>
          <a:xfrm>
            <a:off x="2319247" y="4005065"/>
            <a:ext cx="7992888" cy="1200329"/>
          </a:xfrm>
          <a:prstGeom prst="rect">
            <a:avLst/>
          </a:prstGeom>
        </p:spPr>
        <p:txBody>
          <a:bodyPr wrap="square">
            <a:spAutoFit/>
          </a:bodyPr>
          <a:lstStyle/>
          <a:p>
            <a:r>
              <a:rPr lang="da-DK" dirty="0">
                <a:solidFill>
                  <a:srgbClr val="5F5F5F"/>
                </a:solidFill>
                <a:latin typeface="Arial" panose="020B0604020202020204" pitchFamily="34" charset="0"/>
              </a:rPr>
              <a:t> </a:t>
            </a:r>
          </a:p>
          <a:p>
            <a:endParaRPr lang="da-DK" dirty="0">
              <a:latin typeface="Arial" panose="020B060402020202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Skal der foretages målinger med en stor nøjagtighed, under 10 ohm, skal der måles i forhold til neutral jord (3 punkt metoden)</a:t>
            </a:r>
          </a:p>
        </p:txBody>
      </p:sp>
      <p:pic>
        <p:nvPicPr>
          <p:cNvPr id="10" name="Billede 9">
            <a:extLst>
              <a:ext uri="{FF2B5EF4-FFF2-40B4-BE49-F238E27FC236}">
                <a16:creationId xmlns:a16="http://schemas.microsoft.com/office/drawing/2014/main" id="{2A2F0149-80E3-4DB2-93EB-1915BE96896D}"/>
              </a:ext>
            </a:extLst>
          </p:cNvPr>
          <p:cNvPicPr>
            <a:picLocks noChangeAspect="1"/>
          </p:cNvPicPr>
          <p:nvPr/>
        </p:nvPicPr>
        <p:blipFill>
          <a:blip r:embed="rId3"/>
          <a:stretch>
            <a:fillRect/>
          </a:stretch>
        </p:blipFill>
        <p:spPr>
          <a:xfrm>
            <a:off x="2135561" y="2132856"/>
            <a:ext cx="2466975" cy="1847850"/>
          </a:xfrm>
          <a:prstGeom prst="rect">
            <a:avLst/>
          </a:prstGeom>
        </p:spPr>
      </p:pic>
      <p:pic>
        <p:nvPicPr>
          <p:cNvPr id="11" name="Billede 10">
            <a:extLst>
              <a:ext uri="{FF2B5EF4-FFF2-40B4-BE49-F238E27FC236}">
                <a16:creationId xmlns:a16="http://schemas.microsoft.com/office/drawing/2014/main" id="{4CA1E166-9077-420F-AB6C-51D1C98BE548}"/>
              </a:ext>
            </a:extLst>
          </p:cNvPr>
          <p:cNvPicPr>
            <a:picLocks noChangeAspect="1"/>
          </p:cNvPicPr>
          <p:nvPr/>
        </p:nvPicPr>
        <p:blipFill>
          <a:blip r:embed="rId4"/>
          <a:stretch>
            <a:fillRect/>
          </a:stretch>
        </p:blipFill>
        <p:spPr>
          <a:xfrm>
            <a:off x="4948572" y="2132856"/>
            <a:ext cx="2550553" cy="1847850"/>
          </a:xfrm>
          <a:prstGeom prst="rect">
            <a:avLst/>
          </a:prstGeom>
        </p:spPr>
      </p:pic>
      <p:pic>
        <p:nvPicPr>
          <p:cNvPr id="12" name="Billede 11">
            <a:extLst>
              <a:ext uri="{FF2B5EF4-FFF2-40B4-BE49-F238E27FC236}">
                <a16:creationId xmlns:a16="http://schemas.microsoft.com/office/drawing/2014/main" id="{D0486584-558D-4706-8869-01B557CC04F0}"/>
              </a:ext>
            </a:extLst>
          </p:cNvPr>
          <p:cNvPicPr>
            <a:picLocks noChangeAspect="1"/>
          </p:cNvPicPr>
          <p:nvPr/>
        </p:nvPicPr>
        <p:blipFill>
          <a:blip r:embed="rId5"/>
          <a:stretch>
            <a:fillRect/>
          </a:stretch>
        </p:blipFill>
        <p:spPr>
          <a:xfrm>
            <a:off x="7845161" y="2132856"/>
            <a:ext cx="2466975" cy="1847850"/>
          </a:xfrm>
          <a:prstGeom prst="rect">
            <a:avLst/>
          </a:prstGeom>
        </p:spPr>
      </p:pic>
    </p:spTree>
    <p:custDataLst>
      <p:tags r:id="rId1"/>
    </p:custDataLst>
    <p:extLst>
      <p:ext uri="{BB962C8B-B14F-4D97-AF65-F5344CB8AC3E}">
        <p14:creationId xmlns:p14="http://schemas.microsoft.com/office/powerpoint/2010/main" val="156254616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9E170256-383B-422E-8D3F-269BF9C0B234}"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8408AAB2-B7EF-42B3-8AF6-1D6E3B2CD217}"/>
              </a:ext>
            </a:extLst>
          </p:cNvPr>
          <p:cNvSpPr txBox="1"/>
          <p:nvPr/>
        </p:nvSpPr>
        <p:spPr>
          <a:xfrm>
            <a:off x="4636619" y="1655513"/>
            <a:ext cx="2562779" cy="1200329"/>
          </a:xfrm>
          <a:prstGeom prst="rect">
            <a:avLst/>
          </a:prstGeom>
          <a:noFill/>
        </p:spPr>
        <p:txBody>
          <a:bodyPr wrap="square" rtlCol="0">
            <a:spAutoFit/>
          </a:bodyPr>
          <a:lstStyle/>
          <a:p>
            <a:pPr algn="ctr"/>
            <a:r>
              <a:rPr lang="da-DK" dirty="0"/>
              <a:t>Test af RCD – udløsetider</a:t>
            </a:r>
          </a:p>
          <a:p>
            <a:pPr algn="ctr"/>
            <a:r>
              <a:rPr lang="da-DK" dirty="0"/>
              <a:t>(max 200 mS  ved TT system)</a:t>
            </a:r>
          </a:p>
        </p:txBody>
      </p:sp>
      <p:sp>
        <p:nvSpPr>
          <p:cNvPr id="8" name="Rektangel 7">
            <a:extLst>
              <a:ext uri="{FF2B5EF4-FFF2-40B4-BE49-F238E27FC236}">
                <a16:creationId xmlns:a16="http://schemas.microsoft.com/office/drawing/2014/main" id="{FB06443C-801B-4063-8EA2-1815262D5A92}"/>
              </a:ext>
            </a:extLst>
          </p:cNvPr>
          <p:cNvSpPr/>
          <p:nvPr/>
        </p:nvSpPr>
        <p:spPr>
          <a:xfrm>
            <a:off x="4655841" y="1124744"/>
            <a:ext cx="2682145" cy="400110"/>
          </a:xfrm>
          <a:prstGeom prst="rect">
            <a:avLst/>
          </a:prstGeom>
        </p:spPr>
        <p:txBody>
          <a:bodyPr wrap="none">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Praktiske øvelser</a:t>
            </a:r>
            <a:endParaRPr lang="da-DK" sz="2000" dirty="0"/>
          </a:p>
        </p:txBody>
      </p:sp>
      <p:pic>
        <p:nvPicPr>
          <p:cNvPr id="10" name="Billede 9">
            <a:extLst>
              <a:ext uri="{FF2B5EF4-FFF2-40B4-BE49-F238E27FC236}">
                <a16:creationId xmlns:a16="http://schemas.microsoft.com/office/drawing/2014/main" id="{458FEC0B-4867-4FBF-93B8-2011AC31E32D}"/>
              </a:ext>
            </a:extLst>
          </p:cNvPr>
          <p:cNvPicPr>
            <a:picLocks noChangeAspect="1"/>
          </p:cNvPicPr>
          <p:nvPr/>
        </p:nvPicPr>
        <p:blipFill>
          <a:blip r:embed="rId3"/>
          <a:stretch>
            <a:fillRect/>
          </a:stretch>
        </p:blipFill>
        <p:spPr>
          <a:xfrm>
            <a:off x="2218261" y="1442946"/>
            <a:ext cx="1485900" cy="1485900"/>
          </a:xfrm>
          <a:prstGeom prst="rect">
            <a:avLst/>
          </a:prstGeom>
        </p:spPr>
      </p:pic>
      <p:sp>
        <p:nvSpPr>
          <p:cNvPr id="12" name="Ellipse 11">
            <a:extLst>
              <a:ext uri="{FF2B5EF4-FFF2-40B4-BE49-F238E27FC236}">
                <a16:creationId xmlns:a16="http://schemas.microsoft.com/office/drawing/2014/main" id="{C0C1440A-65DF-43EB-AA94-96DD5ABD4796}"/>
              </a:ext>
            </a:extLst>
          </p:cNvPr>
          <p:cNvSpPr/>
          <p:nvPr/>
        </p:nvSpPr>
        <p:spPr>
          <a:xfrm>
            <a:off x="3215680" y="1524854"/>
            <a:ext cx="360040" cy="3919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2B4CD2DD-103C-46D1-A79E-0374F6B43D85}"/>
              </a:ext>
            </a:extLst>
          </p:cNvPr>
          <p:cNvSpPr/>
          <p:nvPr/>
        </p:nvSpPr>
        <p:spPr>
          <a:xfrm>
            <a:off x="3215680" y="2542450"/>
            <a:ext cx="382910" cy="364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CF8338DF-0E10-425A-8940-C8820F9D6A90}"/>
              </a:ext>
            </a:extLst>
          </p:cNvPr>
          <p:cNvSpPr/>
          <p:nvPr/>
        </p:nvSpPr>
        <p:spPr>
          <a:xfrm>
            <a:off x="2423592" y="2564904"/>
            <a:ext cx="36004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C1E91916-EDCF-43D0-90F2-91AECFA8CDAD}"/>
              </a:ext>
            </a:extLst>
          </p:cNvPr>
          <p:cNvSpPr txBox="1"/>
          <p:nvPr/>
        </p:nvSpPr>
        <p:spPr>
          <a:xfrm>
            <a:off x="2378635" y="1158121"/>
            <a:ext cx="1008112" cy="276999"/>
          </a:xfrm>
          <a:prstGeom prst="rect">
            <a:avLst/>
          </a:prstGeom>
          <a:noFill/>
        </p:spPr>
        <p:txBody>
          <a:bodyPr wrap="square" rtlCol="0">
            <a:spAutoFit/>
          </a:bodyPr>
          <a:lstStyle/>
          <a:p>
            <a:r>
              <a:rPr lang="da-DK" sz="1200" dirty="0"/>
              <a:t>Tilgangsside</a:t>
            </a:r>
          </a:p>
        </p:txBody>
      </p:sp>
      <p:sp>
        <p:nvSpPr>
          <p:cNvPr id="16" name="Rektangel 15">
            <a:extLst>
              <a:ext uri="{FF2B5EF4-FFF2-40B4-BE49-F238E27FC236}">
                <a16:creationId xmlns:a16="http://schemas.microsoft.com/office/drawing/2014/main" id="{B5C894ED-51E3-481C-8A41-AE59347698E3}"/>
              </a:ext>
            </a:extLst>
          </p:cNvPr>
          <p:cNvSpPr/>
          <p:nvPr/>
        </p:nvSpPr>
        <p:spPr>
          <a:xfrm>
            <a:off x="2524573" y="2945849"/>
            <a:ext cx="925894" cy="276999"/>
          </a:xfrm>
          <a:prstGeom prst="rect">
            <a:avLst/>
          </a:prstGeom>
        </p:spPr>
        <p:txBody>
          <a:bodyPr wrap="none">
            <a:spAutoFit/>
          </a:bodyPr>
          <a:lstStyle/>
          <a:p>
            <a:r>
              <a:rPr lang="da-DK" sz="1200" dirty="0"/>
              <a:t>Afgangsside</a:t>
            </a:r>
          </a:p>
        </p:txBody>
      </p:sp>
      <p:sp>
        <p:nvSpPr>
          <p:cNvPr id="18" name="Tekstfelt 17">
            <a:extLst>
              <a:ext uri="{FF2B5EF4-FFF2-40B4-BE49-F238E27FC236}">
                <a16:creationId xmlns:a16="http://schemas.microsoft.com/office/drawing/2014/main" id="{0C4B2ABE-0C35-42A9-B531-1DDC6CC652F8}"/>
              </a:ext>
            </a:extLst>
          </p:cNvPr>
          <p:cNvSpPr txBox="1"/>
          <p:nvPr/>
        </p:nvSpPr>
        <p:spPr>
          <a:xfrm>
            <a:off x="2279309" y="5585891"/>
            <a:ext cx="6696744" cy="523220"/>
          </a:xfrm>
          <a:prstGeom prst="rect">
            <a:avLst/>
          </a:prstGeom>
          <a:noFill/>
        </p:spPr>
        <p:txBody>
          <a:bodyPr wrap="square" rtlCol="0">
            <a:spAutoFit/>
          </a:bodyPr>
          <a:lstStyle/>
          <a:p>
            <a:r>
              <a:rPr lang="da-DK" sz="1400" b="1" u="sng" dirty="0">
                <a:latin typeface="Verdana" panose="020B0604030504040204" pitchFamily="34" charset="0"/>
                <a:ea typeface="Verdana" panose="020B0604030504040204" pitchFamily="34" charset="0"/>
                <a:cs typeface="Verdana" panose="020B0604030504040204" pitchFamily="34" charset="0"/>
              </a:rPr>
              <a:t>Rampetesten</a:t>
            </a:r>
            <a:r>
              <a:rPr lang="da-DK" sz="1400" dirty="0">
                <a:latin typeface="Verdana" panose="020B0604030504040204" pitchFamily="34" charset="0"/>
                <a:ea typeface="Verdana" panose="020B0604030504040204" pitchFamily="34" charset="0"/>
                <a:cs typeface="Verdana" panose="020B0604030504040204" pitchFamily="34" charset="0"/>
              </a:rPr>
              <a:t> udføres med tilslutning til hovedjordklemme i stedet for tilgangssidens nul.</a:t>
            </a:r>
          </a:p>
        </p:txBody>
      </p:sp>
      <p:pic>
        <p:nvPicPr>
          <p:cNvPr id="3" name="Billede 2">
            <a:extLst>
              <a:ext uri="{FF2B5EF4-FFF2-40B4-BE49-F238E27FC236}">
                <a16:creationId xmlns:a16="http://schemas.microsoft.com/office/drawing/2014/main" id="{FDF178CE-C6FF-44F7-9436-5EE0615127ED}"/>
              </a:ext>
            </a:extLst>
          </p:cNvPr>
          <p:cNvPicPr>
            <a:picLocks noChangeAspect="1"/>
          </p:cNvPicPr>
          <p:nvPr/>
        </p:nvPicPr>
        <p:blipFill>
          <a:blip r:embed="rId4"/>
          <a:stretch>
            <a:fillRect/>
          </a:stretch>
        </p:blipFill>
        <p:spPr>
          <a:xfrm>
            <a:off x="8976053" y="760126"/>
            <a:ext cx="2051231" cy="1538423"/>
          </a:xfrm>
          <a:prstGeom prst="rect">
            <a:avLst/>
          </a:prstGeom>
        </p:spPr>
      </p:pic>
      <p:pic>
        <p:nvPicPr>
          <p:cNvPr id="19" name="Billede 18">
            <a:extLst>
              <a:ext uri="{FF2B5EF4-FFF2-40B4-BE49-F238E27FC236}">
                <a16:creationId xmlns:a16="http://schemas.microsoft.com/office/drawing/2014/main" id="{409A8A2A-5123-4E66-A7E9-83A97156843B}"/>
              </a:ext>
            </a:extLst>
          </p:cNvPr>
          <p:cNvPicPr>
            <a:picLocks noChangeAspect="1"/>
          </p:cNvPicPr>
          <p:nvPr/>
        </p:nvPicPr>
        <p:blipFill>
          <a:blip r:embed="rId5"/>
          <a:stretch>
            <a:fillRect/>
          </a:stretch>
        </p:blipFill>
        <p:spPr>
          <a:xfrm>
            <a:off x="2128935" y="3321851"/>
            <a:ext cx="8382000" cy="1876425"/>
          </a:xfrm>
          <a:prstGeom prst="rect">
            <a:avLst/>
          </a:prstGeom>
        </p:spPr>
      </p:pic>
      <p:pic>
        <p:nvPicPr>
          <p:cNvPr id="21" name="Billede 20">
            <a:extLst>
              <a:ext uri="{FF2B5EF4-FFF2-40B4-BE49-F238E27FC236}">
                <a16:creationId xmlns:a16="http://schemas.microsoft.com/office/drawing/2014/main" id="{72C545EF-86B1-4CE0-AF9B-74D58D9F4145}"/>
              </a:ext>
            </a:extLst>
          </p:cNvPr>
          <p:cNvPicPr>
            <a:picLocks noChangeAspect="1"/>
          </p:cNvPicPr>
          <p:nvPr/>
        </p:nvPicPr>
        <p:blipFill>
          <a:blip r:embed="rId6"/>
          <a:stretch>
            <a:fillRect/>
          </a:stretch>
        </p:blipFill>
        <p:spPr>
          <a:xfrm>
            <a:off x="3704426" y="2716278"/>
            <a:ext cx="8487574" cy="560763"/>
          </a:xfrm>
          <a:prstGeom prst="rect">
            <a:avLst/>
          </a:prstGeom>
        </p:spPr>
      </p:pic>
    </p:spTree>
    <p:custDataLst>
      <p:tags r:id="rId1"/>
    </p:custDataLst>
    <p:extLst>
      <p:ext uri="{BB962C8B-B14F-4D97-AF65-F5344CB8AC3E}">
        <p14:creationId xmlns:p14="http://schemas.microsoft.com/office/powerpoint/2010/main" val="18298562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221105" y="339922"/>
            <a:ext cx="5444011" cy="5666720"/>
          </a:xfrm>
          <a:prstGeom prst="rect">
            <a:avLst/>
          </a:prstGeom>
        </p:spPr>
      </p:pic>
    </p:spTree>
    <p:custDataLst>
      <p:tags r:id="rId1"/>
    </p:custDataLst>
    <p:extLst>
      <p:ext uri="{BB962C8B-B14F-4D97-AF65-F5344CB8AC3E}">
        <p14:creationId xmlns:p14="http://schemas.microsoft.com/office/powerpoint/2010/main" val="31644956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ut din ansøgning af med saft og kraft">
            <a:extLst>
              <a:ext uri="{FF2B5EF4-FFF2-40B4-BE49-F238E27FC236}">
                <a16:creationId xmlns:a16="http://schemas.microsoft.com/office/drawing/2014/main" id="{62EC49EB-2CF1-41C5-AC44-D6F255899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E2E4BF9-5FD4-422D-8378-62D38647FF4D}"/>
              </a:ext>
            </a:extLst>
          </p:cNvPr>
          <p:cNvSpPr txBox="1"/>
          <p:nvPr/>
        </p:nvSpPr>
        <p:spPr>
          <a:xfrm>
            <a:off x="5521191" y="1987624"/>
            <a:ext cx="1054538" cy="646331"/>
          </a:xfrm>
          <a:prstGeom prst="rect">
            <a:avLst/>
          </a:prstGeom>
          <a:blipFill>
            <a:blip r:embed="rId3"/>
            <a:tile tx="0" ty="0" sx="100000" sy="100000" flip="none" algn="tl"/>
          </a:blipFill>
        </p:spPr>
        <p:txBody>
          <a:bodyPr wrap="square" rtlCol="0">
            <a:spAutoFit/>
          </a:bodyPr>
          <a:lstStyle/>
          <a:p>
            <a:r>
              <a:rPr lang="da-DK" sz="3600" b="1" dirty="0">
                <a:solidFill>
                  <a:srgbClr val="FF0000"/>
                </a:solidFill>
              </a:rPr>
              <a:t>Slut</a:t>
            </a:r>
          </a:p>
        </p:txBody>
      </p:sp>
    </p:spTree>
    <p:extLst>
      <p:ext uri="{BB962C8B-B14F-4D97-AF65-F5344CB8AC3E}">
        <p14:creationId xmlns:p14="http://schemas.microsoft.com/office/powerpoint/2010/main" val="307680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1CAC928-8588-40DC-A244-5125F0574B88}"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9" name="Tekstfelt 8">
            <a:extLst>
              <a:ext uri="{FF2B5EF4-FFF2-40B4-BE49-F238E27FC236}">
                <a16:creationId xmlns:a16="http://schemas.microsoft.com/office/drawing/2014/main" id="{6D244194-A6F2-443A-A1F1-2017209CCDA6}"/>
              </a:ext>
            </a:extLst>
          </p:cNvPr>
          <p:cNvSpPr txBox="1"/>
          <p:nvPr/>
        </p:nvSpPr>
        <p:spPr>
          <a:xfrm>
            <a:off x="1387151" y="263697"/>
            <a:ext cx="4023086" cy="5909310"/>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rPr>
              <a:t>DS/HD 60364 kap. 6.4.3:</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Følgende prøver skal udføres i det omfang, de er relevante, og bør fortrinsvis udføres i denne rækkefølge: Se skema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Eftersyn:</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Afprøvning:</a:t>
            </a:r>
          </a:p>
          <a:p>
            <a:r>
              <a:rPr lang="da-DK" dirty="0">
                <a:latin typeface="Verdana" panose="020B0604030504040204" pitchFamily="34" charset="0"/>
                <a:ea typeface="Verdana" panose="020B0604030504040204" pitchFamily="34" charset="0"/>
              </a:rPr>
              <a:t>Men på GF 2 skal i kun afprøve følgende:</a:t>
            </a:r>
          </a:p>
          <a:p>
            <a:endParaRPr lang="da-DK" dirty="0">
              <a:latin typeface="Verdana" panose="020B0604030504040204" pitchFamily="34" charset="0"/>
              <a:ea typeface="Verdana" panose="020B0604030504040204" pitchFamily="34" charset="0"/>
            </a:endParaRPr>
          </a:p>
          <a:p>
            <a:r>
              <a:rPr lang="da-DK" dirty="0"/>
              <a:t>1# Gennemgangstest</a:t>
            </a:r>
            <a:endParaRPr lang="da-DK" b="1" dirty="0"/>
          </a:p>
          <a:p>
            <a:r>
              <a:rPr lang="da-DK" dirty="0"/>
              <a:t>2# Isolationstest</a:t>
            </a:r>
            <a:endParaRPr lang="da-DK" b="1" dirty="0"/>
          </a:p>
          <a:p>
            <a:r>
              <a:rPr lang="da-DK" dirty="0"/>
              <a:t>3# RCD Test</a:t>
            </a:r>
          </a:p>
          <a:p>
            <a:r>
              <a:rPr lang="da-DK" dirty="0"/>
              <a:t>4# Polaritetsprøve</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Rapportering:</a:t>
            </a:r>
          </a:p>
          <a:p>
            <a:r>
              <a:rPr lang="da-DK" dirty="0">
                <a:latin typeface="Verdana" panose="020B0604030504040204" pitchFamily="34" charset="0"/>
                <a:ea typeface="Verdana" panose="020B0604030504040204" pitchFamily="34" charset="0"/>
              </a:rPr>
              <a:t>Til slut dokumentere vi måleresultaterne</a:t>
            </a:r>
          </a:p>
        </p:txBody>
      </p:sp>
      <p:pic>
        <p:nvPicPr>
          <p:cNvPr id="8" name="Billede 7">
            <a:extLst>
              <a:ext uri="{FF2B5EF4-FFF2-40B4-BE49-F238E27FC236}">
                <a16:creationId xmlns:a16="http://schemas.microsoft.com/office/drawing/2014/main" id="{2300AE0F-5A58-4C4E-9914-BE0F2DE2455E}"/>
              </a:ext>
            </a:extLst>
          </p:cNvPr>
          <p:cNvPicPr>
            <a:picLocks noChangeAspect="1"/>
          </p:cNvPicPr>
          <p:nvPr/>
        </p:nvPicPr>
        <p:blipFill>
          <a:blip r:embed="rId4"/>
          <a:stretch>
            <a:fillRect/>
          </a:stretch>
        </p:blipFill>
        <p:spPr>
          <a:xfrm>
            <a:off x="3253512" y="2072860"/>
            <a:ext cx="1917730" cy="853589"/>
          </a:xfrm>
          <a:prstGeom prst="rect">
            <a:avLst/>
          </a:prstGeom>
        </p:spPr>
      </p:pic>
      <p:pic>
        <p:nvPicPr>
          <p:cNvPr id="11" name="Billede 10">
            <a:extLst>
              <a:ext uri="{FF2B5EF4-FFF2-40B4-BE49-F238E27FC236}">
                <a16:creationId xmlns:a16="http://schemas.microsoft.com/office/drawing/2014/main" id="{7F2645F4-B5CB-4FD3-B78E-48062839B40E}"/>
              </a:ext>
            </a:extLst>
          </p:cNvPr>
          <p:cNvPicPr>
            <a:picLocks noChangeAspect="1"/>
          </p:cNvPicPr>
          <p:nvPr/>
        </p:nvPicPr>
        <p:blipFill>
          <a:blip r:embed="rId5"/>
          <a:stretch>
            <a:fillRect/>
          </a:stretch>
        </p:blipFill>
        <p:spPr>
          <a:xfrm>
            <a:off x="3676146" y="3492698"/>
            <a:ext cx="1465432" cy="1420875"/>
          </a:xfrm>
          <a:prstGeom prst="rect">
            <a:avLst/>
          </a:prstGeom>
        </p:spPr>
      </p:pic>
      <p:pic>
        <p:nvPicPr>
          <p:cNvPr id="12" name="Billede 11">
            <a:extLst>
              <a:ext uri="{FF2B5EF4-FFF2-40B4-BE49-F238E27FC236}">
                <a16:creationId xmlns:a16="http://schemas.microsoft.com/office/drawing/2014/main" id="{B815C946-6BB9-41BA-A125-5E8D565A2D12}"/>
              </a:ext>
            </a:extLst>
          </p:cNvPr>
          <p:cNvPicPr>
            <a:picLocks noChangeAspect="1"/>
          </p:cNvPicPr>
          <p:nvPr/>
        </p:nvPicPr>
        <p:blipFill>
          <a:blip r:embed="rId6"/>
          <a:stretch>
            <a:fillRect/>
          </a:stretch>
        </p:blipFill>
        <p:spPr>
          <a:xfrm>
            <a:off x="4436083" y="5002531"/>
            <a:ext cx="762380" cy="1088678"/>
          </a:xfrm>
          <a:prstGeom prst="rect">
            <a:avLst/>
          </a:prstGeom>
        </p:spPr>
      </p:pic>
      <p:pic>
        <p:nvPicPr>
          <p:cNvPr id="3" name="Billede 2">
            <a:extLst>
              <a:ext uri="{FF2B5EF4-FFF2-40B4-BE49-F238E27FC236}">
                <a16:creationId xmlns:a16="http://schemas.microsoft.com/office/drawing/2014/main" id="{4DCCB3C1-651E-4FA8-AF28-4025323013C7}"/>
              </a:ext>
            </a:extLst>
          </p:cNvPr>
          <p:cNvPicPr>
            <a:picLocks noChangeAspect="1"/>
          </p:cNvPicPr>
          <p:nvPr/>
        </p:nvPicPr>
        <p:blipFill>
          <a:blip r:embed="rId7"/>
          <a:stretch>
            <a:fillRect/>
          </a:stretch>
        </p:blipFill>
        <p:spPr>
          <a:xfrm>
            <a:off x="7393556" y="263697"/>
            <a:ext cx="3609471" cy="2628414"/>
          </a:xfrm>
          <a:prstGeom prst="rect">
            <a:avLst/>
          </a:prstGeom>
        </p:spPr>
      </p:pic>
      <p:pic>
        <p:nvPicPr>
          <p:cNvPr id="13" name="Billede 12">
            <a:extLst>
              <a:ext uri="{FF2B5EF4-FFF2-40B4-BE49-F238E27FC236}">
                <a16:creationId xmlns:a16="http://schemas.microsoft.com/office/drawing/2014/main" id="{1464C2AA-B595-4967-8701-478BFDAC50FB}"/>
              </a:ext>
            </a:extLst>
          </p:cNvPr>
          <p:cNvPicPr>
            <a:picLocks noChangeAspect="1"/>
          </p:cNvPicPr>
          <p:nvPr/>
        </p:nvPicPr>
        <p:blipFill>
          <a:blip r:embed="rId8"/>
          <a:stretch>
            <a:fillRect/>
          </a:stretch>
        </p:blipFill>
        <p:spPr>
          <a:xfrm>
            <a:off x="7379994" y="2933227"/>
            <a:ext cx="3623033" cy="2539816"/>
          </a:xfrm>
          <a:prstGeom prst="rect">
            <a:avLst/>
          </a:prstGeom>
        </p:spPr>
      </p:pic>
    </p:spTree>
    <p:custDataLst>
      <p:tags r:id="rId1"/>
    </p:custDataLst>
    <p:extLst>
      <p:ext uri="{BB962C8B-B14F-4D97-AF65-F5344CB8AC3E}">
        <p14:creationId xmlns:p14="http://schemas.microsoft.com/office/powerpoint/2010/main" val="1332160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ppt_w</p:attrName>
                                        </p:attrNameLst>
                                      </p:cBhvr>
                                      <p:tavLst>
                                        <p:tav tm="0" fmla="#ppt_w*sin(2.5*pi*$)">
                                          <p:val>
                                            <p:fltVal val="0"/>
                                          </p:val>
                                        </p:tav>
                                        <p:tav tm="100000">
                                          <p:val>
                                            <p:fltVal val="1"/>
                                          </p:val>
                                        </p:tav>
                                      </p:tavLst>
                                    </p:anim>
                                    <p:anim calcmode="lin" valueType="num">
                                      <p:cBhvr>
                                        <p:cTn id="1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barn(inVertical)">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p:cTn id="30"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1"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32"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33" dur="10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9">
                                            <p:txEl>
                                              <p:pRg st="6" end="6"/>
                                            </p:txEl>
                                          </p:spTgt>
                                        </p:tgtEl>
                                        <p:attrNameLst>
                                          <p:attrName>style.visibility</p:attrName>
                                        </p:attrNameLst>
                                      </p:cBhvr>
                                      <p:to>
                                        <p:strVal val="visible"/>
                                      </p:to>
                                    </p:set>
                                    <p:animEffect transition="in" filter="wipe(down)">
                                      <p:cBhvr>
                                        <p:cTn id="38" dur="580">
                                          <p:stCondLst>
                                            <p:cond delay="0"/>
                                          </p:stCondLst>
                                        </p:cTn>
                                        <p:tgtEl>
                                          <p:spTgt spid="9">
                                            <p:txEl>
                                              <p:pRg st="6" end="6"/>
                                            </p:txEl>
                                          </p:spTgt>
                                        </p:tgtEl>
                                      </p:cBhvr>
                                    </p:animEffect>
                                    <p:anim calcmode="lin" valueType="num">
                                      <p:cBhvr>
                                        <p:cTn id="39" dur="1822" tmFilter="0,0; 0.14,0.36; 0.43,0.73; 0.71,0.91; 1.0,1.0">
                                          <p:stCondLst>
                                            <p:cond delay="0"/>
                                          </p:stCondLst>
                                        </p:cTn>
                                        <p:tgtEl>
                                          <p:spTgt spid="9">
                                            <p:txEl>
                                              <p:pRg st="6" end="6"/>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xEl>
                                              <p:pRg st="6" end="6"/>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xEl>
                                              <p:pRg st="6" end="6"/>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xEl>
                                              <p:pRg st="6" end="6"/>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xEl>
                                              <p:pRg st="6" end="6"/>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xEl>
                                              <p:pRg st="6" end="6"/>
                                            </p:txEl>
                                          </p:spTgt>
                                        </p:tgtEl>
                                      </p:cBhvr>
                                      <p:to x="100000" y="60000"/>
                                    </p:animScale>
                                    <p:animScale>
                                      <p:cBhvr>
                                        <p:cTn id="45" dur="166" decel="50000">
                                          <p:stCondLst>
                                            <p:cond delay="676"/>
                                          </p:stCondLst>
                                        </p:cTn>
                                        <p:tgtEl>
                                          <p:spTgt spid="9">
                                            <p:txEl>
                                              <p:pRg st="6" end="6"/>
                                            </p:txEl>
                                          </p:spTgt>
                                        </p:tgtEl>
                                      </p:cBhvr>
                                      <p:to x="100000" y="100000"/>
                                    </p:animScale>
                                    <p:animScale>
                                      <p:cBhvr>
                                        <p:cTn id="46" dur="26">
                                          <p:stCondLst>
                                            <p:cond delay="1312"/>
                                          </p:stCondLst>
                                        </p:cTn>
                                        <p:tgtEl>
                                          <p:spTgt spid="9">
                                            <p:txEl>
                                              <p:pRg st="6" end="6"/>
                                            </p:txEl>
                                          </p:spTgt>
                                        </p:tgtEl>
                                      </p:cBhvr>
                                      <p:to x="100000" y="80000"/>
                                    </p:animScale>
                                    <p:animScale>
                                      <p:cBhvr>
                                        <p:cTn id="47" dur="166" decel="50000">
                                          <p:stCondLst>
                                            <p:cond delay="1338"/>
                                          </p:stCondLst>
                                        </p:cTn>
                                        <p:tgtEl>
                                          <p:spTgt spid="9">
                                            <p:txEl>
                                              <p:pRg st="6" end="6"/>
                                            </p:txEl>
                                          </p:spTgt>
                                        </p:tgtEl>
                                      </p:cBhvr>
                                      <p:to x="100000" y="100000"/>
                                    </p:animScale>
                                    <p:animScale>
                                      <p:cBhvr>
                                        <p:cTn id="48" dur="26">
                                          <p:stCondLst>
                                            <p:cond delay="1642"/>
                                          </p:stCondLst>
                                        </p:cTn>
                                        <p:tgtEl>
                                          <p:spTgt spid="9">
                                            <p:txEl>
                                              <p:pRg st="6" end="6"/>
                                            </p:txEl>
                                          </p:spTgt>
                                        </p:tgtEl>
                                      </p:cBhvr>
                                      <p:to x="100000" y="90000"/>
                                    </p:animScale>
                                    <p:animScale>
                                      <p:cBhvr>
                                        <p:cTn id="49" dur="166" decel="50000">
                                          <p:stCondLst>
                                            <p:cond delay="1668"/>
                                          </p:stCondLst>
                                        </p:cTn>
                                        <p:tgtEl>
                                          <p:spTgt spid="9">
                                            <p:txEl>
                                              <p:pRg st="6" end="6"/>
                                            </p:txEl>
                                          </p:spTgt>
                                        </p:tgtEl>
                                      </p:cBhvr>
                                      <p:to x="100000" y="100000"/>
                                    </p:animScale>
                                    <p:animScale>
                                      <p:cBhvr>
                                        <p:cTn id="50" dur="26">
                                          <p:stCondLst>
                                            <p:cond delay="1808"/>
                                          </p:stCondLst>
                                        </p:cTn>
                                        <p:tgtEl>
                                          <p:spTgt spid="9">
                                            <p:txEl>
                                              <p:pRg st="6" end="6"/>
                                            </p:txEl>
                                          </p:spTgt>
                                        </p:tgtEl>
                                      </p:cBhvr>
                                      <p:to x="100000" y="95000"/>
                                    </p:animScale>
                                    <p:animScale>
                                      <p:cBhvr>
                                        <p:cTn id="51" dur="166" decel="50000">
                                          <p:stCondLst>
                                            <p:cond delay="1834"/>
                                          </p:stCondLst>
                                        </p:cTn>
                                        <p:tgtEl>
                                          <p:spTgt spid="9">
                                            <p:txEl>
                                              <p:pRg st="6" end="6"/>
                                            </p:txEl>
                                          </p:spTgt>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9">
                                            <p:txEl>
                                              <p:pRg st="7" end="7"/>
                                            </p:txEl>
                                          </p:spTgt>
                                        </p:tgtEl>
                                        <p:attrNameLst>
                                          <p:attrName>style.visibility</p:attrName>
                                        </p:attrNameLst>
                                      </p:cBhvr>
                                      <p:to>
                                        <p:strVal val="visible"/>
                                      </p:to>
                                    </p:set>
                                    <p:animEffect transition="in" filter="wipe(down)">
                                      <p:cBhvr>
                                        <p:cTn id="54" dur="580">
                                          <p:stCondLst>
                                            <p:cond delay="0"/>
                                          </p:stCondLst>
                                        </p:cTn>
                                        <p:tgtEl>
                                          <p:spTgt spid="9">
                                            <p:txEl>
                                              <p:pRg st="7" end="7"/>
                                            </p:txEl>
                                          </p:spTgt>
                                        </p:tgtEl>
                                      </p:cBhvr>
                                    </p:animEffect>
                                    <p:anim calcmode="lin" valueType="num">
                                      <p:cBhvr>
                                        <p:cTn id="55" dur="1822" tmFilter="0,0; 0.14,0.36; 0.43,0.73; 0.71,0.91; 1.0,1.0">
                                          <p:stCondLst>
                                            <p:cond delay="0"/>
                                          </p:stCondLst>
                                        </p:cTn>
                                        <p:tgtEl>
                                          <p:spTgt spid="9">
                                            <p:txEl>
                                              <p:pRg st="7" end="7"/>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9">
                                            <p:txEl>
                                              <p:pRg st="7" end="7"/>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9">
                                            <p:txEl>
                                              <p:pRg st="7" end="7"/>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9">
                                            <p:txEl>
                                              <p:pRg st="7" end="7"/>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9">
                                            <p:txEl>
                                              <p:pRg st="7" end="7"/>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9">
                                            <p:txEl>
                                              <p:pRg st="7" end="7"/>
                                            </p:txEl>
                                          </p:spTgt>
                                        </p:tgtEl>
                                      </p:cBhvr>
                                      <p:to x="100000" y="60000"/>
                                    </p:animScale>
                                    <p:animScale>
                                      <p:cBhvr>
                                        <p:cTn id="61" dur="166" decel="50000">
                                          <p:stCondLst>
                                            <p:cond delay="676"/>
                                          </p:stCondLst>
                                        </p:cTn>
                                        <p:tgtEl>
                                          <p:spTgt spid="9">
                                            <p:txEl>
                                              <p:pRg st="7" end="7"/>
                                            </p:txEl>
                                          </p:spTgt>
                                        </p:tgtEl>
                                      </p:cBhvr>
                                      <p:to x="100000" y="100000"/>
                                    </p:animScale>
                                    <p:animScale>
                                      <p:cBhvr>
                                        <p:cTn id="62" dur="26">
                                          <p:stCondLst>
                                            <p:cond delay="1312"/>
                                          </p:stCondLst>
                                        </p:cTn>
                                        <p:tgtEl>
                                          <p:spTgt spid="9">
                                            <p:txEl>
                                              <p:pRg st="7" end="7"/>
                                            </p:txEl>
                                          </p:spTgt>
                                        </p:tgtEl>
                                      </p:cBhvr>
                                      <p:to x="100000" y="80000"/>
                                    </p:animScale>
                                    <p:animScale>
                                      <p:cBhvr>
                                        <p:cTn id="63" dur="166" decel="50000">
                                          <p:stCondLst>
                                            <p:cond delay="1338"/>
                                          </p:stCondLst>
                                        </p:cTn>
                                        <p:tgtEl>
                                          <p:spTgt spid="9">
                                            <p:txEl>
                                              <p:pRg st="7" end="7"/>
                                            </p:txEl>
                                          </p:spTgt>
                                        </p:tgtEl>
                                      </p:cBhvr>
                                      <p:to x="100000" y="100000"/>
                                    </p:animScale>
                                    <p:animScale>
                                      <p:cBhvr>
                                        <p:cTn id="64" dur="26">
                                          <p:stCondLst>
                                            <p:cond delay="1642"/>
                                          </p:stCondLst>
                                        </p:cTn>
                                        <p:tgtEl>
                                          <p:spTgt spid="9">
                                            <p:txEl>
                                              <p:pRg st="7" end="7"/>
                                            </p:txEl>
                                          </p:spTgt>
                                        </p:tgtEl>
                                      </p:cBhvr>
                                      <p:to x="100000" y="90000"/>
                                    </p:animScale>
                                    <p:animScale>
                                      <p:cBhvr>
                                        <p:cTn id="65" dur="166" decel="50000">
                                          <p:stCondLst>
                                            <p:cond delay="1668"/>
                                          </p:stCondLst>
                                        </p:cTn>
                                        <p:tgtEl>
                                          <p:spTgt spid="9">
                                            <p:txEl>
                                              <p:pRg st="7" end="7"/>
                                            </p:txEl>
                                          </p:spTgt>
                                        </p:tgtEl>
                                      </p:cBhvr>
                                      <p:to x="100000" y="100000"/>
                                    </p:animScale>
                                    <p:animScale>
                                      <p:cBhvr>
                                        <p:cTn id="66" dur="26">
                                          <p:stCondLst>
                                            <p:cond delay="1808"/>
                                          </p:stCondLst>
                                        </p:cTn>
                                        <p:tgtEl>
                                          <p:spTgt spid="9">
                                            <p:txEl>
                                              <p:pRg st="7" end="7"/>
                                            </p:txEl>
                                          </p:spTgt>
                                        </p:tgtEl>
                                      </p:cBhvr>
                                      <p:to x="100000" y="95000"/>
                                    </p:animScale>
                                    <p:animScale>
                                      <p:cBhvr>
                                        <p:cTn id="67" dur="166" decel="50000">
                                          <p:stCondLst>
                                            <p:cond delay="1834"/>
                                          </p:stCondLst>
                                        </p:cTn>
                                        <p:tgtEl>
                                          <p:spTgt spid="9">
                                            <p:txEl>
                                              <p:pRg st="7" end="7"/>
                                            </p:txEl>
                                          </p:spTgt>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9">
                                            <p:txEl>
                                              <p:pRg st="9" end="9"/>
                                            </p:txEl>
                                          </p:spTgt>
                                        </p:tgtEl>
                                        <p:attrNameLst>
                                          <p:attrName>style.visibility</p:attrName>
                                        </p:attrNameLst>
                                      </p:cBhvr>
                                      <p:to>
                                        <p:strVal val="visible"/>
                                      </p:to>
                                    </p:set>
                                    <p:animEffect transition="in" filter="barn(inVertical)">
                                      <p:cBhvr>
                                        <p:cTn id="72" dur="500"/>
                                        <p:tgtEl>
                                          <p:spTgt spid="9">
                                            <p:txEl>
                                              <p:pRg st="9" end="9"/>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9">
                                            <p:txEl>
                                              <p:pRg st="10" end="10"/>
                                            </p:txEl>
                                          </p:spTgt>
                                        </p:tgtEl>
                                        <p:attrNameLst>
                                          <p:attrName>style.visibility</p:attrName>
                                        </p:attrNameLst>
                                      </p:cBhvr>
                                      <p:to>
                                        <p:strVal val="visible"/>
                                      </p:to>
                                    </p:set>
                                    <p:animEffect transition="in" filter="barn(inVertical)">
                                      <p:cBhvr>
                                        <p:cTn id="75" dur="500"/>
                                        <p:tgtEl>
                                          <p:spTgt spid="9">
                                            <p:txEl>
                                              <p:pRg st="10" end="10"/>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9">
                                            <p:txEl>
                                              <p:pRg st="11" end="11"/>
                                            </p:txEl>
                                          </p:spTgt>
                                        </p:tgtEl>
                                        <p:attrNameLst>
                                          <p:attrName>style.visibility</p:attrName>
                                        </p:attrNameLst>
                                      </p:cBhvr>
                                      <p:to>
                                        <p:strVal val="visible"/>
                                      </p:to>
                                    </p:set>
                                    <p:animEffect transition="in" filter="barn(inVertical)">
                                      <p:cBhvr>
                                        <p:cTn id="78" dur="500"/>
                                        <p:tgtEl>
                                          <p:spTgt spid="9">
                                            <p:txEl>
                                              <p:pRg st="11" end="11"/>
                                            </p:txEl>
                                          </p:spTgt>
                                        </p:tgtEl>
                                      </p:cBhvr>
                                    </p:animEffect>
                                  </p:childTnLst>
                                </p:cTn>
                              </p:par>
                              <p:par>
                                <p:cTn id="79" presetID="16" presetClass="entr" presetSubtype="21" fill="hold" nodeType="withEffect">
                                  <p:stCondLst>
                                    <p:cond delay="0"/>
                                  </p:stCondLst>
                                  <p:childTnLst>
                                    <p:set>
                                      <p:cBhvr>
                                        <p:cTn id="80" dur="1" fill="hold">
                                          <p:stCondLst>
                                            <p:cond delay="0"/>
                                          </p:stCondLst>
                                        </p:cTn>
                                        <p:tgtEl>
                                          <p:spTgt spid="9">
                                            <p:txEl>
                                              <p:pRg st="12" end="12"/>
                                            </p:txEl>
                                          </p:spTgt>
                                        </p:tgtEl>
                                        <p:attrNameLst>
                                          <p:attrName>style.visibility</p:attrName>
                                        </p:attrNameLst>
                                      </p:cBhvr>
                                      <p:to>
                                        <p:strVal val="visible"/>
                                      </p:to>
                                    </p:set>
                                    <p:animEffect transition="in" filter="barn(inVertical)">
                                      <p:cBhvr>
                                        <p:cTn id="81" dur="500"/>
                                        <p:tgtEl>
                                          <p:spTgt spid="9">
                                            <p:txEl>
                                              <p:pRg st="12" end="1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9">
                                            <p:txEl>
                                              <p:pRg st="14" end="14"/>
                                            </p:txEl>
                                          </p:spTgt>
                                        </p:tgtEl>
                                        <p:attrNameLst>
                                          <p:attrName>style.visibility</p:attrName>
                                        </p:attrNameLst>
                                      </p:cBhvr>
                                      <p:to>
                                        <p:strVal val="visible"/>
                                      </p:to>
                                    </p:set>
                                    <p:anim calcmode="lin" valueType="num">
                                      <p:cBhvr additive="base">
                                        <p:cTn id="86"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9">
                                            <p:txEl>
                                              <p:pRg st="14" end="14"/>
                                            </p:txEl>
                                          </p:spTgt>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9">
                                            <p:txEl>
                                              <p:pRg st="15" end="15"/>
                                            </p:txEl>
                                          </p:spTgt>
                                        </p:tgtEl>
                                        <p:attrNameLst>
                                          <p:attrName>style.visibility</p:attrName>
                                        </p:attrNameLst>
                                      </p:cBhvr>
                                      <p:to>
                                        <p:strVal val="visible"/>
                                      </p:to>
                                    </p:set>
                                    <p:anim calcmode="lin" valueType="num">
                                      <p:cBhvr additive="base">
                                        <p:cTn id="90" dur="500" fill="hold"/>
                                        <p:tgtEl>
                                          <p:spTgt spid="9">
                                            <p:txEl>
                                              <p:pRg st="15" end="15"/>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9">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80">
                                          <p:stCondLst>
                                            <p:cond delay="0"/>
                                          </p:stCondLst>
                                        </p:cTn>
                                        <p:tgtEl>
                                          <p:spTgt spid="12"/>
                                        </p:tgtEl>
                                      </p:cBhvr>
                                    </p:animEffect>
                                    <p:anim calcmode="lin" valueType="num">
                                      <p:cBhvr>
                                        <p:cTn id="9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2" dur="26">
                                          <p:stCondLst>
                                            <p:cond delay="650"/>
                                          </p:stCondLst>
                                        </p:cTn>
                                        <p:tgtEl>
                                          <p:spTgt spid="12"/>
                                        </p:tgtEl>
                                      </p:cBhvr>
                                      <p:to x="100000" y="60000"/>
                                    </p:animScale>
                                    <p:animScale>
                                      <p:cBhvr>
                                        <p:cTn id="103" dur="166" decel="50000">
                                          <p:stCondLst>
                                            <p:cond delay="676"/>
                                          </p:stCondLst>
                                        </p:cTn>
                                        <p:tgtEl>
                                          <p:spTgt spid="12"/>
                                        </p:tgtEl>
                                      </p:cBhvr>
                                      <p:to x="100000" y="100000"/>
                                    </p:animScale>
                                    <p:animScale>
                                      <p:cBhvr>
                                        <p:cTn id="104" dur="26">
                                          <p:stCondLst>
                                            <p:cond delay="1312"/>
                                          </p:stCondLst>
                                        </p:cTn>
                                        <p:tgtEl>
                                          <p:spTgt spid="12"/>
                                        </p:tgtEl>
                                      </p:cBhvr>
                                      <p:to x="100000" y="80000"/>
                                    </p:animScale>
                                    <p:animScale>
                                      <p:cBhvr>
                                        <p:cTn id="105" dur="166" decel="50000">
                                          <p:stCondLst>
                                            <p:cond delay="1338"/>
                                          </p:stCondLst>
                                        </p:cTn>
                                        <p:tgtEl>
                                          <p:spTgt spid="12"/>
                                        </p:tgtEl>
                                      </p:cBhvr>
                                      <p:to x="100000" y="100000"/>
                                    </p:animScale>
                                    <p:animScale>
                                      <p:cBhvr>
                                        <p:cTn id="106" dur="26">
                                          <p:stCondLst>
                                            <p:cond delay="1642"/>
                                          </p:stCondLst>
                                        </p:cTn>
                                        <p:tgtEl>
                                          <p:spTgt spid="12"/>
                                        </p:tgtEl>
                                      </p:cBhvr>
                                      <p:to x="100000" y="90000"/>
                                    </p:animScale>
                                    <p:animScale>
                                      <p:cBhvr>
                                        <p:cTn id="107" dur="166" decel="50000">
                                          <p:stCondLst>
                                            <p:cond delay="1668"/>
                                          </p:stCondLst>
                                        </p:cTn>
                                        <p:tgtEl>
                                          <p:spTgt spid="12"/>
                                        </p:tgtEl>
                                      </p:cBhvr>
                                      <p:to x="100000" y="100000"/>
                                    </p:animScale>
                                    <p:animScale>
                                      <p:cBhvr>
                                        <p:cTn id="108" dur="26">
                                          <p:stCondLst>
                                            <p:cond delay="1808"/>
                                          </p:stCondLst>
                                        </p:cTn>
                                        <p:tgtEl>
                                          <p:spTgt spid="12"/>
                                        </p:tgtEl>
                                      </p:cBhvr>
                                      <p:to x="100000" y="95000"/>
                                    </p:animScale>
                                    <p:animScale>
                                      <p:cBhvr>
                                        <p:cTn id="10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101835" y="435338"/>
            <a:ext cx="5444011" cy="5666720"/>
          </a:xfrm>
          <a:prstGeom prst="rect">
            <a:avLst/>
          </a:prstGeom>
        </p:spPr>
      </p:pic>
    </p:spTree>
    <p:custDataLst>
      <p:tags r:id="rId1"/>
    </p:custDataLst>
    <p:extLst>
      <p:ext uri="{BB962C8B-B14F-4D97-AF65-F5344CB8AC3E}">
        <p14:creationId xmlns:p14="http://schemas.microsoft.com/office/powerpoint/2010/main" val="11720845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F7933C8-ED67-455A-ACB8-BEA934AC3E6F}"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17474F09-D2F6-46F7-930A-9ED8634ED982}"/>
              </a:ext>
            </a:extLst>
          </p:cNvPr>
          <p:cNvSpPr txBox="1"/>
          <p:nvPr/>
        </p:nvSpPr>
        <p:spPr>
          <a:xfrm>
            <a:off x="1997193" y="1132774"/>
            <a:ext cx="8472024" cy="369332"/>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Eftersyn skal mindst omfatte kontrol af følgende, hvor det er relevant:</a:t>
            </a:r>
          </a:p>
        </p:txBody>
      </p:sp>
      <p:sp>
        <p:nvSpPr>
          <p:cNvPr id="8" name="Rektangel 7">
            <a:extLst>
              <a:ext uri="{FF2B5EF4-FFF2-40B4-BE49-F238E27FC236}">
                <a16:creationId xmlns:a16="http://schemas.microsoft.com/office/drawing/2014/main" id="{DE8CBFE2-85E1-45C3-8C65-E4457CE4A0BC}"/>
              </a:ext>
            </a:extLst>
          </p:cNvPr>
          <p:cNvSpPr/>
          <p:nvPr/>
        </p:nvSpPr>
        <p:spPr>
          <a:xfrm>
            <a:off x="4242578"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pic>
        <p:nvPicPr>
          <p:cNvPr id="9" name="Billede 8">
            <a:extLst>
              <a:ext uri="{FF2B5EF4-FFF2-40B4-BE49-F238E27FC236}">
                <a16:creationId xmlns:a16="http://schemas.microsoft.com/office/drawing/2014/main" id="{13A6D4CF-2FF7-4A97-9868-AFED114C8451}"/>
              </a:ext>
            </a:extLst>
          </p:cNvPr>
          <p:cNvPicPr>
            <a:picLocks noChangeAspect="1"/>
          </p:cNvPicPr>
          <p:nvPr/>
        </p:nvPicPr>
        <p:blipFill>
          <a:blip r:embed="rId3"/>
          <a:stretch>
            <a:fillRect/>
          </a:stretch>
        </p:blipFill>
        <p:spPr>
          <a:xfrm>
            <a:off x="3667125" y="1714500"/>
            <a:ext cx="5911914" cy="4173116"/>
          </a:xfrm>
          <a:prstGeom prst="rect">
            <a:avLst/>
          </a:prstGeom>
        </p:spPr>
      </p:pic>
    </p:spTree>
    <p:custDataLst>
      <p:tags r:id="rId1"/>
    </p:custDataLst>
    <p:extLst>
      <p:ext uri="{BB962C8B-B14F-4D97-AF65-F5344CB8AC3E}">
        <p14:creationId xmlns:p14="http://schemas.microsoft.com/office/powerpoint/2010/main" val="24996769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D0A74FA-8686-44BD-9831-949556D99F80}"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a:xfrm>
            <a:off x="4165600" y="6451916"/>
            <a:ext cx="3860800" cy="366183"/>
          </a:xfrm>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0A8EDBE5-AEB9-406F-9D2E-594C7F5F8F57}"/>
              </a:ext>
            </a:extLst>
          </p:cNvPr>
          <p:cNvPicPr>
            <a:picLocks noChangeAspect="1"/>
          </p:cNvPicPr>
          <p:nvPr/>
        </p:nvPicPr>
        <p:blipFill>
          <a:blip r:embed="rId3"/>
          <a:stretch>
            <a:fillRect/>
          </a:stretch>
        </p:blipFill>
        <p:spPr>
          <a:xfrm>
            <a:off x="2564332" y="5369011"/>
            <a:ext cx="671345" cy="724182"/>
          </a:xfrm>
          <a:prstGeom prst="rect">
            <a:avLst/>
          </a:prstGeom>
        </p:spPr>
      </p:pic>
      <p:pic>
        <p:nvPicPr>
          <p:cNvPr id="8" name="Billede 7">
            <a:extLst>
              <a:ext uri="{FF2B5EF4-FFF2-40B4-BE49-F238E27FC236}">
                <a16:creationId xmlns:a16="http://schemas.microsoft.com/office/drawing/2014/main" id="{447740A2-BED9-4F0A-A54E-6D84C920AC18}"/>
              </a:ext>
            </a:extLst>
          </p:cNvPr>
          <p:cNvPicPr>
            <a:picLocks noChangeAspect="1"/>
          </p:cNvPicPr>
          <p:nvPr/>
        </p:nvPicPr>
        <p:blipFill>
          <a:blip r:embed="rId4"/>
          <a:stretch>
            <a:fillRect/>
          </a:stretch>
        </p:blipFill>
        <p:spPr>
          <a:xfrm>
            <a:off x="2601344" y="4618108"/>
            <a:ext cx="597323" cy="597323"/>
          </a:xfrm>
          <a:prstGeom prst="rect">
            <a:avLst/>
          </a:prstGeom>
        </p:spPr>
      </p:pic>
      <p:pic>
        <p:nvPicPr>
          <p:cNvPr id="9" name="Billede 8">
            <a:extLst>
              <a:ext uri="{FF2B5EF4-FFF2-40B4-BE49-F238E27FC236}">
                <a16:creationId xmlns:a16="http://schemas.microsoft.com/office/drawing/2014/main" id="{562E573D-6C5E-40D4-AF4D-E0C5DE396BE0}"/>
              </a:ext>
            </a:extLst>
          </p:cNvPr>
          <p:cNvPicPr>
            <a:picLocks noChangeAspect="1"/>
          </p:cNvPicPr>
          <p:nvPr/>
        </p:nvPicPr>
        <p:blipFill>
          <a:blip r:embed="rId5"/>
          <a:stretch>
            <a:fillRect/>
          </a:stretch>
        </p:blipFill>
        <p:spPr>
          <a:xfrm>
            <a:off x="2503629" y="1997140"/>
            <a:ext cx="792755" cy="792755"/>
          </a:xfrm>
          <a:prstGeom prst="rect">
            <a:avLst/>
          </a:prstGeom>
        </p:spPr>
      </p:pic>
      <p:pic>
        <p:nvPicPr>
          <p:cNvPr id="10" name="Billede 9">
            <a:extLst>
              <a:ext uri="{FF2B5EF4-FFF2-40B4-BE49-F238E27FC236}">
                <a16:creationId xmlns:a16="http://schemas.microsoft.com/office/drawing/2014/main" id="{F2D4820F-2942-4403-99A5-B65E1C776D6D}"/>
              </a:ext>
            </a:extLst>
          </p:cNvPr>
          <p:cNvPicPr>
            <a:picLocks noChangeAspect="1"/>
          </p:cNvPicPr>
          <p:nvPr/>
        </p:nvPicPr>
        <p:blipFill>
          <a:blip r:embed="rId6"/>
          <a:stretch>
            <a:fillRect/>
          </a:stretch>
        </p:blipFill>
        <p:spPr>
          <a:xfrm>
            <a:off x="2643033" y="1483192"/>
            <a:ext cx="513948" cy="513948"/>
          </a:xfrm>
          <a:prstGeom prst="rect">
            <a:avLst/>
          </a:prstGeom>
        </p:spPr>
      </p:pic>
      <p:sp>
        <p:nvSpPr>
          <p:cNvPr id="11" name="Rektangel 10">
            <a:extLst>
              <a:ext uri="{FF2B5EF4-FFF2-40B4-BE49-F238E27FC236}">
                <a16:creationId xmlns:a16="http://schemas.microsoft.com/office/drawing/2014/main" id="{99143A1C-AE40-4087-B9F9-84B812193C30}"/>
              </a:ext>
            </a:extLst>
          </p:cNvPr>
          <p:cNvSpPr/>
          <p:nvPr/>
        </p:nvSpPr>
        <p:spPr>
          <a:xfrm>
            <a:off x="3431704" y="1628801"/>
            <a:ext cx="4891532" cy="4524315"/>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Isolering</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Kapslinger</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Automatisk afbrydelse af forsyningen </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Dobbelt eller forstærket isolation</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Separat strømkreds </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ELV m.m.</a:t>
            </a:r>
          </a:p>
        </p:txBody>
      </p:sp>
      <p:pic>
        <p:nvPicPr>
          <p:cNvPr id="12" name="Billede 11">
            <a:extLst>
              <a:ext uri="{FF2B5EF4-FFF2-40B4-BE49-F238E27FC236}">
                <a16:creationId xmlns:a16="http://schemas.microsoft.com/office/drawing/2014/main" id="{20FB5C52-5E3C-4374-A38C-D183B4DEAF80}"/>
              </a:ext>
            </a:extLst>
          </p:cNvPr>
          <p:cNvPicPr>
            <a:picLocks noChangeAspect="1"/>
          </p:cNvPicPr>
          <p:nvPr/>
        </p:nvPicPr>
        <p:blipFill>
          <a:blip r:embed="rId7"/>
          <a:stretch>
            <a:fillRect/>
          </a:stretch>
        </p:blipFill>
        <p:spPr>
          <a:xfrm>
            <a:off x="2636297" y="2909743"/>
            <a:ext cx="638103" cy="682211"/>
          </a:xfrm>
          <a:prstGeom prst="rect">
            <a:avLst/>
          </a:prstGeom>
        </p:spPr>
      </p:pic>
      <p:pic>
        <p:nvPicPr>
          <p:cNvPr id="13" name="Billede 12">
            <a:extLst>
              <a:ext uri="{FF2B5EF4-FFF2-40B4-BE49-F238E27FC236}">
                <a16:creationId xmlns:a16="http://schemas.microsoft.com/office/drawing/2014/main" id="{90508BBE-E786-425B-9186-CA9B4C1DBD9B}"/>
              </a:ext>
            </a:extLst>
          </p:cNvPr>
          <p:cNvPicPr>
            <a:picLocks noChangeAspect="1"/>
          </p:cNvPicPr>
          <p:nvPr/>
        </p:nvPicPr>
        <p:blipFill>
          <a:blip r:embed="rId8"/>
          <a:stretch>
            <a:fillRect/>
          </a:stretch>
        </p:blipFill>
        <p:spPr>
          <a:xfrm>
            <a:off x="2641526" y="3834704"/>
            <a:ext cx="540654" cy="540654"/>
          </a:xfrm>
          <a:prstGeom prst="rect">
            <a:avLst/>
          </a:prstGeom>
        </p:spPr>
      </p:pic>
      <p:sp>
        <p:nvSpPr>
          <p:cNvPr id="14" name="Rektangel 13">
            <a:extLst>
              <a:ext uri="{FF2B5EF4-FFF2-40B4-BE49-F238E27FC236}">
                <a16:creationId xmlns:a16="http://schemas.microsoft.com/office/drawing/2014/main" id="{D4CE13BA-1F2A-4B6B-B590-3511BFDCD861}"/>
              </a:ext>
            </a:extLst>
          </p:cNvPr>
          <p:cNvSpPr/>
          <p:nvPr/>
        </p:nvSpPr>
        <p:spPr>
          <a:xfrm>
            <a:off x="2783632" y="884654"/>
            <a:ext cx="6284168" cy="369332"/>
          </a:xfrm>
          <a:prstGeom prst="rect">
            <a:avLst/>
          </a:prstGeom>
        </p:spPr>
        <p:txBody>
          <a:bodyPr wrap="square">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 </a:t>
            </a:r>
            <a:r>
              <a:rPr lang="da-DK" i="1" dirty="0">
                <a:latin typeface="Verdana" panose="020B0604030504040204" pitchFamily="34" charset="0"/>
                <a:ea typeface="Verdana" panose="020B0604030504040204" pitchFamily="34" charset="0"/>
                <a:cs typeface="Verdana" panose="020B0604030504040204" pitchFamily="34" charset="0"/>
              </a:rPr>
              <a:t>Metode til beskyttelse mod elektrisk stød, f.eks. :</a:t>
            </a:r>
            <a:endParaRPr lang="da-DK" dirty="0">
              <a:latin typeface="Verdana" panose="020B0604030504040204" pitchFamily="34" charset="0"/>
              <a:ea typeface="Verdana" panose="020B0604030504040204" pitchFamily="34" charset="0"/>
              <a:cs typeface="Verdana" panose="020B0604030504040204" pitchFamily="34" charset="0"/>
            </a:endParaRPr>
          </a:p>
        </p:txBody>
      </p:sp>
      <p:sp>
        <p:nvSpPr>
          <p:cNvPr id="2" name="Rektangel 1">
            <a:extLst>
              <a:ext uri="{FF2B5EF4-FFF2-40B4-BE49-F238E27FC236}">
                <a16:creationId xmlns:a16="http://schemas.microsoft.com/office/drawing/2014/main" id="{779E211F-458D-4767-88E7-2E9A61CF18F7}"/>
              </a:ext>
            </a:extLst>
          </p:cNvPr>
          <p:cNvSpPr/>
          <p:nvPr/>
        </p:nvSpPr>
        <p:spPr>
          <a:xfrm>
            <a:off x="4035175" y="352047"/>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Tree>
    <p:custDataLst>
      <p:tags r:id="rId1"/>
    </p:custDataLst>
    <p:extLst>
      <p:ext uri="{BB962C8B-B14F-4D97-AF65-F5344CB8AC3E}">
        <p14:creationId xmlns:p14="http://schemas.microsoft.com/office/powerpoint/2010/main" val="1743353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9DD0452-1DA6-4F17-A3FE-9775B11B23C4}" type="datetime1">
              <a:rPr lang="da-DK" sz="1000">
                <a:solidFill>
                  <a:srgbClr val="696969"/>
                </a:solidFill>
              </a:rPr>
              <a:t>04-05-2021</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5CB8D167-5A34-4CE6-A6AB-9655260CD3B0}"/>
              </a:ext>
            </a:extLst>
          </p:cNvPr>
          <p:cNvSpPr/>
          <p:nvPr/>
        </p:nvSpPr>
        <p:spPr>
          <a:xfrm>
            <a:off x="4314586"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EFA6F66E-3DA1-4766-984B-84FA768B6FA9}"/>
              </a:ext>
            </a:extLst>
          </p:cNvPr>
          <p:cNvSpPr txBox="1"/>
          <p:nvPr/>
        </p:nvSpPr>
        <p:spPr>
          <a:xfrm>
            <a:off x="2202423" y="1224887"/>
            <a:ext cx="8316416"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2. </a:t>
            </a:r>
            <a:r>
              <a:rPr lang="da-DK" i="1" dirty="0">
                <a:latin typeface="Verdana" panose="020B0604030504040204" pitchFamily="34" charset="0"/>
                <a:ea typeface="Verdana" panose="020B0604030504040204" pitchFamily="34" charset="0"/>
                <a:cs typeface="Verdana" panose="020B0604030504040204" pitchFamily="34" charset="0"/>
              </a:rPr>
              <a:t>Tilstedeværelse af brandbarrierer og andre foranstaltninger mod spredning af brand og beskyttelse mod termiske påvirkninger.</a:t>
            </a:r>
          </a:p>
        </p:txBody>
      </p:sp>
      <p:pic>
        <p:nvPicPr>
          <p:cNvPr id="9" name="Billede 8">
            <a:extLst>
              <a:ext uri="{FF2B5EF4-FFF2-40B4-BE49-F238E27FC236}">
                <a16:creationId xmlns:a16="http://schemas.microsoft.com/office/drawing/2014/main" id="{0C984E3E-5768-4781-843B-E7C6D8BD3BF8}"/>
              </a:ext>
            </a:extLst>
          </p:cNvPr>
          <p:cNvPicPr>
            <a:picLocks noChangeAspect="1"/>
          </p:cNvPicPr>
          <p:nvPr/>
        </p:nvPicPr>
        <p:blipFill>
          <a:blip r:embed="rId3"/>
          <a:stretch>
            <a:fillRect/>
          </a:stretch>
        </p:blipFill>
        <p:spPr>
          <a:xfrm>
            <a:off x="2230156" y="2060848"/>
            <a:ext cx="3416977" cy="2736304"/>
          </a:xfrm>
          <a:prstGeom prst="rect">
            <a:avLst/>
          </a:prstGeom>
        </p:spPr>
      </p:pic>
      <p:pic>
        <p:nvPicPr>
          <p:cNvPr id="10" name="Billede 9">
            <a:extLst>
              <a:ext uri="{FF2B5EF4-FFF2-40B4-BE49-F238E27FC236}">
                <a16:creationId xmlns:a16="http://schemas.microsoft.com/office/drawing/2014/main" id="{CD635DDF-A2EC-4AE5-BD29-AD1BD9E1E01D}"/>
              </a:ext>
            </a:extLst>
          </p:cNvPr>
          <p:cNvPicPr>
            <a:picLocks noChangeAspect="1"/>
          </p:cNvPicPr>
          <p:nvPr/>
        </p:nvPicPr>
        <p:blipFill>
          <a:blip r:embed="rId4"/>
          <a:stretch>
            <a:fillRect/>
          </a:stretch>
        </p:blipFill>
        <p:spPr>
          <a:xfrm>
            <a:off x="5929026" y="2477309"/>
            <a:ext cx="4022193" cy="2252428"/>
          </a:xfrm>
          <a:prstGeom prst="rect">
            <a:avLst/>
          </a:prstGeom>
        </p:spPr>
      </p:pic>
      <p:pic>
        <p:nvPicPr>
          <p:cNvPr id="11" name="Billede 10">
            <a:extLst>
              <a:ext uri="{FF2B5EF4-FFF2-40B4-BE49-F238E27FC236}">
                <a16:creationId xmlns:a16="http://schemas.microsoft.com/office/drawing/2014/main" id="{BEB8692E-56E0-472D-B33D-F3726C53387E}"/>
              </a:ext>
            </a:extLst>
          </p:cNvPr>
          <p:cNvPicPr>
            <a:picLocks noChangeAspect="1"/>
          </p:cNvPicPr>
          <p:nvPr/>
        </p:nvPicPr>
        <p:blipFill>
          <a:blip r:embed="rId5"/>
          <a:stretch>
            <a:fillRect/>
          </a:stretch>
        </p:blipFill>
        <p:spPr>
          <a:xfrm>
            <a:off x="5018247" y="4866401"/>
            <a:ext cx="1257773" cy="1252183"/>
          </a:xfrm>
          <a:prstGeom prst="rect">
            <a:avLst/>
          </a:prstGeom>
        </p:spPr>
      </p:pic>
    </p:spTree>
    <p:custDataLst>
      <p:tags r:id="rId1"/>
    </p:custDataLst>
    <p:extLst>
      <p:ext uri="{BB962C8B-B14F-4D97-AF65-F5344CB8AC3E}">
        <p14:creationId xmlns:p14="http://schemas.microsoft.com/office/powerpoint/2010/main" val="100810843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i">
  <a:themeElements>
    <a:clrScheme name="Gal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1703</TotalTime>
  <Words>3164</Words>
  <Application>Microsoft Office PowerPoint</Application>
  <PresentationFormat>Widescreen</PresentationFormat>
  <Paragraphs>365</Paragraphs>
  <Slides>44</Slides>
  <Notes>8</Notes>
  <HiddenSlides>1</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44</vt:i4>
      </vt:variant>
    </vt:vector>
  </HeadingPairs>
  <TitlesOfParts>
    <vt:vector size="52" baseType="lpstr">
      <vt:lpstr>Arial</vt:lpstr>
      <vt:lpstr>Calibri</vt:lpstr>
      <vt:lpstr>Gill Sans MT</vt:lpstr>
      <vt:lpstr>Tahoma</vt:lpstr>
      <vt:lpstr>Times New Roman</vt:lpstr>
      <vt:lpstr>Veranda</vt:lpstr>
      <vt:lpstr>Verdana</vt:lpstr>
      <vt:lpstr>Galleri</vt:lpstr>
      <vt:lpstr>Verifikation GF 2</vt:lpstr>
      <vt:lpstr>Installationsbekendtgørelsen 1082, kapitel 6: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Installations test  Hvilke tests skal der udføres? </vt:lpstr>
      <vt:lpstr>Verifikation - afprøvning</vt:lpstr>
      <vt:lpstr>PowerPoint-præsentation</vt:lpstr>
      <vt:lpstr>PowerPoint-præsentation</vt:lpstr>
      <vt:lpstr>1# Gennemgangstest  14. Lederes gennemgående elektriske forbindelse </vt:lpstr>
      <vt:lpstr>PowerPoint-præsentation</vt:lpstr>
      <vt:lpstr>PowerPoint-præsentation</vt:lpstr>
      <vt:lpstr>Isolationstest </vt:lpstr>
      <vt:lpstr>Hvis der er beskyttelse med SELV, PELV eller separat strømkreds, skal du måle på disse kredse i forhold til jord og eventuelle andre strømkredse</vt:lpstr>
      <vt:lpstr>PowerPoint-præsentation</vt:lpstr>
      <vt:lpstr>Test af RCD i henhold til DS/HD 60364</vt:lpstr>
      <vt:lpstr>RCD Test</vt:lpstr>
      <vt:lpstr>PowerPoint-præsentation</vt:lpstr>
      <vt:lpstr>PowerPoint-præsentation</vt:lpstr>
      <vt:lpstr>PowerPoint-præsentation</vt:lpstr>
      <vt:lpstr>PowerPoint-præsentation</vt:lpstr>
      <vt:lpstr>PowerPoint-præsentation</vt:lpstr>
      <vt:lpstr>3.   Isolationsmåling (megning)</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Verifikation GF 2</dc:title>
  <dc:creator>eucsj</dc:creator>
  <cp:lastModifiedBy>Michael Petersen</cp:lastModifiedBy>
  <cp:revision>34</cp:revision>
  <dcterms:created xsi:type="dcterms:W3CDTF">2020-12-05T19:47:06Z</dcterms:created>
  <dcterms:modified xsi:type="dcterms:W3CDTF">2021-05-05T09:12:13Z</dcterms:modified>
</cp:coreProperties>
</file>