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64" r:id="rId6"/>
    <p:sldId id="261" r:id="rId7"/>
    <p:sldId id="262" r:id="rId8"/>
    <p:sldId id="263" r:id="rId9"/>
    <p:sldId id="265" r:id="rId10"/>
    <p:sldId id="266" r:id="rId11"/>
    <p:sldId id="267" r:id="rId12"/>
    <p:sldId id="257" r:id="rId13"/>
    <p:sldId id="258" r:id="rId14"/>
    <p:sldId id="259" r:id="rId15"/>
    <p:sldId id="26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AB2602-CF0F-45E7-9BE4-625F7BEF3770}" v="1" dt="2024-12-12T20:46:37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30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802723" y="1480366"/>
            <a:ext cx="10586552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8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Transient</a:t>
            </a:r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a-DK" sz="8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beskyttelse</a:t>
            </a:r>
          </a:p>
          <a:p>
            <a:pPr algn="ctr"/>
            <a:r>
              <a:rPr lang="da-DK" sz="8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Jf. 60364. kap. 443</a:t>
            </a:r>
            <a:endParaRPr lang="da-DK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588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29CDABB-21B5-73C2-8357-5011E47DB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1019175"/>
            <a:ext cx="1015365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0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00A38CA3-2957-7D18-F49C-C39963539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847725"/>
            <a:ext cx="90297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61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93132"/>
            <a:ext cx="8534400" cy="1507067"/>
          </a:xfrm>
        </p:spPr>
        <p:txBody>
          <a:bodyPr/>
          <a:lstStyle/>
          <a:p>
            <a:r>
              <a:rPr lang="da-DK" dirty="0">
                <a:solidFill>
                  <a:schemeClr val="bg1"/>
                </a:solidFill>
              </a:rPr>
              <a:t>Hvad siger lovgivningen?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331912" y="1621366"/>
            <a:ext cx="10161588" cy="3615267"/>
          </a:xfrm>
        </p:spPr>
        <p:txBody>
          <a:bodyPr>
            <a:normAutofit/>
          </a:bodyPr>
          <a:lstStyle/>
          <a:p>
            <a:r>
              <a:rPr lang="da-DK" sz="3200" dirty="0">
                <a:solidFill>
                  <a:schemeClr val="bg1"/>
                </a:solidFill>
              </a:rPr>
              <a:t>443.4 omhandler hvornår der skal anvendes SPD</a:t>
            </a:r>
          </a:p>
          <a:p>
            <a:r>
              <a:rPr lang="da-DK" sz="3200" dirty="0">
                <a:solidFill>
                  <a:schemeClr val="bg1"/>
                </a:solidFill>
              </a:rPr>
              <a:t>534.4 omhandler valg og installation af SPD</a:t>
            </a:r>
          </a:p>
          <a:p>
            <a:pPr lvl="1"/>
            <a:r>
              <a:rPr lang="da-DK" sz="3200" dirty="0">
                <a:solidFill>
                  <a:schemeClr val="bg1"/>
                </a:solidFill>
              </a:rPr>
              <a:t>534.4.10 valg af ledertværsnit</a:t>
            </a:r>
          </a:p>
        </p:txBody>
      </p:sp>
    </p:spTree>
    <p:extLst>
      <p:ext uri="{BB962C8B-B14F-4D97-AF65-F5344CB8AC3E}">
        <p14:creationId xmlns:p14="http://schemas.microsoft.com/office/powerpoint/2010/main" val="1011348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540106" y="470319"/>
            <a:ext cx="91117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Hvornår er der krav om </a:t>
            </a:r>
          </a:p>
          <a:p>
            <a:pPr algn="ctr"/>
            <a:r>
              <a:rPr lang="da-DK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SPD</a:t>
            </a:r>
            <a:r>
              <a:rPr lang="da-DK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  <a:r>
              <a:rPr lang="da-DK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TRANSIENTBESKYTTELSE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E5B0F78-B456-5261-5FF8-F717C0871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7" y="2481578"/>
            <a:ext cx="10945091" cy="2576269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847302F-BB07-71DC-89A6-7A84E3ACF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" y="5299044"/>
            <a:ext cx="10945091" cy="79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9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E1ADC9A-7AC9-8E91-D744-93C4B65C5E4E}"/>
              </a:ext>
            </a:extLst>
          </p:cNvPr>
          <p:cNvSpPr/>
          <p:nvPr/>
        </p:nvSpPr>
        <p:spPr>
          <a:xfrm>
            <a:off x="1540106" y="470319"/>
            <a:ext cx="91117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Hvornår kan der undlades</a:t>
            </a:r>
          </a:p>
          <a:p>
            <a:pPr algn="ctr"/>
            <a:r>
              <a:rPr lang="da-DK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SPD</a:t>
            </a:r>
            <a:r>
              <a:rPr lang="da-DK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  <a:r>
              <a:rPr lang="da-DK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TRANSIENTBESKYTTELSE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EDE3EFF-2FFF-A4B5-AACE-A4859F518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71" y="3429000"/>
            <a:ext cx="10143858" cy="109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2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0ED50F4-9E3B-6CB5-DB83-27B0E665631B}"/>
              </a:ext>
            </a:extLst>
          </p:cNvPr>
          <p:cNvSpPr/>
          <p:nvPr/>
        </p:nvSpPr>
        <p:spPr>
          <a:xfrm>
            <a:off x="1237673" y="451846"/>
            <a:ext cx="100976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Hvordan kan der forekomme </a:t>
            </a:r>
          </a:p>
          <a:p>
            <a:pPr algn="ctr"/>
            <a:r>
              <a:rPr lang="da-DK" sz="5400" b="0" cap="none" spc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Transienter</a:t>
            </a:r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på </a:t>
            </a:r>
            <a:r>
              <a:rPr lang="da-DK" sz="5400" b="0" cap="none" spc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el-nettet</a:t>
            </a:r>
            <a:r>
              <a:rPr lang="da-DK" sz="5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3DEE01E-976E-F5A5-E9D3-F1C14F2F5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26" y="2413981"/>
            <a:ext cx="5893265" cy="4145824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12D49537-3FFD-4D0C-2229-013EF7A06415}"/>
              </a:ext>
            </a:extLst>
          </p:cNvPr>
          <p:cNvSpPr/>
          <p:nvPr/>
        </p:nvSpPr>
        <p:spPr>
          <a:xfrm>
            <a:off x="6460697" y="3048343"/>
            <a:ext cx="573130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da-DK" sz="4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Store startstrømme</a:t>
            </a:r>
          </a:p>
          <a:p>
            <a:r>
              <a:rPr lang="da-DK" sz="4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fra motor og </a:t>
            </a:r>
          </a:p>
          <a:p>
            <a:r>
              <a:rPr lang="da-DK" sz="4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Ind –og </a:t>
            </a:r>
            <a:r>
              <a:rPr lang="da-DK" sz="4000" b="0" cap="none" spc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omkoblinger</a:t>
            </a:r>
            <a:endParaRPr lang="da-DK" sz="40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da-DK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på forsyningssiden</a:t>
            </a:r>
            <a:r>
              <a:rPr lang="da-DK" sz="4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203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8B89A32E-FDF1-1CF7-2D89-92A9037B151A}"/>
              </a:ext>
            </a:extLst>
          </p:cNvPr>
          <p:cNvSpPr/>
          <p:nvPr/>
        </p:nvSpPr>
        <p:spPr>
          <a:xfrm>
            <a:off x="1102408" y="468938"/>
            <a:ext cx="1072497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4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Hvad er </a:t>
            </a:r>
            <a:r>
              <a:rPr lang="da-DK" sz="4400" b="0" cap="none" spc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Transienter</a:t>
            </a:r>
            <a:r>
              <a:rPr lang="da-DK" sz="4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og hvad sker der med vores elektriske komponenter </a:t>
            </a:r>
          </a:p>
          <a:p>
            <a:pPr algn="ctr"/>
            <a:r>
              <a:rPr lang="da-DK" sz="4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Når der kommer en transient</a:t>
            </a:r>
          </a:p>
          <a:p>
            <a:endParaRPr lang="da-DK" sz="4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7BC87DD-705D-F1D8-F52C-6B7F4ACA946E}"/>
              </a:ext>
            </a:extLst>
          </p:cNvPr>
          <p:cNvSpPr txBox="1"/>
          <p:nvPr/>
        </p:nvSpPr>
        <p:spPr>
          <a:xfrm>
            <a:off x="944311" y="2951946"/>
            <a:ext cx="10442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800" b="0" i="0" dirty="0" err="1">
                <a:solidFill>
                  <a:schemeClr val="bg1"/>
                </a:solidFill>
                <a:effectLst/>
                <a:latin typeface="morgansnofficeregular"/>
              </a:rPr>
              <a:t>Transienter</a:t>
            </a:r>
            <a:r>
              <a:rPr lang="da-DK" sz="2800" b="0" i="0" dirty="0">
                <a:solidFill>
                  <a:schemeClr val="bg1"/>
                </a:solidFill>
                <a:effectLst/>
                <a:latin typeface="morgansnofficeregular"/>
              </a:rPr>
              <a:t> er kortvarige overspændinger, som beskadiger elektronisk udstyr og anlæg.</a:t>
            </a:r>
            <a:endParaRPr lang="da-DK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16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3740C733-CB69-108D-856B-4DF174F5B1ED}"/>
              </a:ext>
            </a:extLst>
          </p:cNvPr>
          <p:cNvSpPr txBox="1"/>
          <p:nvPr/>
        </p:nvSpPr>
        <p:spPr>
          <a:xfrm>
            <a:off x="3112642" y="263988"/>
            <a:ext cx="61059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4000" b="1" i="0" dirty="0">
                <a:solidFill>
                  <a:schemeClr val="bg1"/>
                </a:solidFill>
                <a:effectLst/>
                <a:latin typeface="morgansnofficebold"/>
              </a:rPr>
              <a:t>Hvad er en transient</a:t>
            </a:r>
            <a:endParaRPr lang="da-DK" sz="4000" b="0" i="0" dirty="0">
              <a:solidFill>
                <a:schemeClr val="bg1"/>
              </a:solidFill>
              <a:effectLst/>
              <a:latin typeface="morgansnofficebold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990AE67-2F86-2859-C9E6-AD4F480DEF19}"/>
              </a:ext>
            </a:extLst>
          </p:cNvPr>
          <p:cNvSpPr txBox="1"/>
          <p:nvPr/>
        </p:nvSpPr>
        <p:spPr>
          <a:xfrm>
            <a:off x="1044723" y="1185167"/>
            <a:ext cx="6105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0" i="0" dirty="0">
                <a:solidFill>
                  <a:schemeClr val="bg1"/>
                </a:solidFill>
                <a:effectLst/>
                <a:latin typeface="morgansnofficeregular"/>
              </a:rPr>
              <a:t>En transient er en kortvarig stigning i den elektriske spænding i en installation.</a:t>
            </a:r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587662C-13F4-AFEA-A524-D4AA63E1F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642" y="1911090"/>
            <a:ext cx="4973927" cy="461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1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76597B8D-FE23-BC6A-3D33-6C7D600BD5D7}"/>
              </a:ext>
            </a:extLst>
          </p:cNvPr>
          <p:cNvSpPr txBox="1"/>
          <p:nvPr/>
        </p:nvSpPr>
        <p:spPr>
          <a:xfrm>
            <a:off x="1956631" y="255442"/>
            <a:ext cx="82787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4000" b="1" i="0" dirty="0">
                <a:solidFill>
                  <a:schemeClr val="bg1"/>
                </a:solidFill>
                <a:effectLst/>
                <a:latin typeface="morgansnofficebold"/>
              </a:rPr>
              <a:t>Hvordan virker transientbeskyttelsen?</a:t>
            </a:r>
            <a:endParaRPr lang="da-DK" sz="4000" b="0" i="0" dirty="0">
              <a:solidFill>
                <a:schemeClr val="bg1"/>
              </a:solidFill>
              <a:effectLst/>
              <a:latin typeface="morgansnofficebold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6555EF5-56EA-CB36-4AB9-DA29078E18E5}"/>
              </a:ext>
            </a:extLst>
          </p:cNvPr>
          <p:cNvSpPr txBox="1"/>
          <p:nvPr/>
        </p:nvSpPr>
        <p:spPr>
          <a:xfrm>
            <a:off x="992154" y="881718"/>
            <a:ext cx="104886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a-DK" sz="2000" b="0" i="0" dirty="0">
                <a:solidFill>
                  <a:schemeClr val="bg1"/>
                </a:solidFill>
                <a:effectLst/>
                <a:latin typeface="morgansnofficeregular"/>
              </a:rPr>
              <a:t>Transientbeskyttelsen indeholder ofte </a:t>
            </a:r>
            <a:r>
              <a:rPr lang="da-DK" sz="2000" b="0" i="0" dirty="0" err="1">
                <a:solidFill>
                  <a:schemeClr val="bg1"/>
                </a:solidFill>
                <a:effectLst/>
                <a:latin typeface="morgansnofficeregular"/>
              </a:rPr>
              <a:t>varistorer</a:t>
            </a:r>
            <a:r>
              <a:rPr lang="da-DK" sz="2000" b="0" i="0" dirty="0">
                <a:solidFill>
                  <a:schemeClr val="bg1"/>
                </a:solidFill>
                <a:effectLst/>
                <a:latin typeface="morgansnofficeregular"/>
              </a:rPr>
              <a:t>, som først træder i funktion, når spændingen over dem er tilstrækkelig høj. Transientsikringen skal tilsluttes en effektiv jordforbindelse, så </a:t>
            </a:r>
            <a:r>
              <a:rPr lang="da-DK" sz="2000" b="0" i="0" dirty="0" err="1">
                <a:solidFill>
                  <a:schemeClr val="bg1"/>
                </a:solidFill>
                <a:effectLst/>
                <a:latin typeface="morgansnofficeregular"/>
              </a:rPr>
              <a:t>transienten</a:t>
            </a:r>
            <a:r>
              <a:rPr lang="da-DK" sz="2000" b="0" i="0" dirty="0">
                <a:solidFill>
                  <a:schemeClr val="bg1"/>
                </a:solidFill>
                <a:effectLst/>
                <a:latin typeface="morgansnofficeregular"/>
              </a:rPr>
              <a:t> ledes direkte til jorden – og dermed uden om det udstyr, der skal beskyttes.</a:t>
            </a:r>
          </a:p>
          <a:p>
            <a:pPr algn="l"/>
            <a:r>
              <a:rPr lang="da-DK" sz="2800" b="0" i="0" dirty="0">
                <a:solidFill>
                  <a:schemeClr val="bg1"/>
                </a:solidFill>
                <a:effectLst/>
                <a:latin typeface="morgansnofficeregular"/>
              </a:rPr>
              <a:t> 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F550677-F3F2-98DB-AA7A-DBE221F01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818" y="2413144"/>
            <a:ext cx="6188363" cy="40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020E5903-32D9-0643-5CF2-88E8522E8B14}"/>
              </a:ext>
            </a:extLst>
          </p:cNvPr>
          <p:cNvSpPr txBox="1"/>
          <p:nvPr/>
        </p:nvSpPr>
        <p:spPr>
          <a:xfrm>
            <a:off x="1062527" y="426531"/>
            <a:ext cx="100669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4000" b="1" i="0" dirty="0">
                <a:solidFill>
                  <a:srgbClr val="1C2E36"/>
                </a:solidFill>
                <a:effectLst/>
                <a:latin typeface="morgansnofficebold"/>
              </a:rPr>
              <a:t>Hvilke fordele er der ved transientbeskyttelse og hvor skal de placeres i </a:t>
            </a:r>
            <a:r>
              <a:rPr lang="da-DK" sz="4000" b="1" i="0" dirty="0" err="1">
                <a:solidFill>
                  <a:srgbClr val="1C2E36"/>
                </a:solidFill>
                <a:effectLst/>
                <a:latin typeface="morgansnofficebold"/>
              </a:rPr>
              <a:t>indstallationen</a:t>
            </a:r>
            <a:endParaRPr lang="da-DK" sz="4000" b="0" i="0" dirty="0">
              <a:solidFill>
                <a:srgbClr val="1C2E36"/>
              </a:solidFill>
              <a:effectLst/>
              <a:latin typeface="morgansnofficebold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857EAD4-D5AA-8AC8-371B-C742B34A525A}"/>
              </a:ext>
            </a:extLst>
          </p:cNvPr>
          <p:cNvSpPr txBox="1"/>
          <p:nvPr/>
        </p:nvSpPr>
        <p:spPr>
          <a:xfrm>
            <a:off x="1771116" y="1951672"/>
            <a:ext cx="89538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Høj driftssikkerhed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Uønskede og færre driftsstop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Færre reparationer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Undgå at miste vitale data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Forsikringsselskaber vil typisk begynde at kræve transientbeskyttet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7668C4A9-D270-C324-E23E-A3A4C8C8935F}"/>
              </a:ext>
            </a:extLst>
          </p:cNvPr>
          <p:cNvSpPr txBox="1"/>
          <p:nvPr/>
        </p:nvSpPr>
        <p:spPr>
          <a:xfrm>
            <a:off x="1062527" y="4092366"/>
            <a:ext cx="106459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Transientbeskyttelse er en komponent, der </a:t>
            </a:r>
            <a:r>
              <a:rPr lang="da-DK" sz="2400" dirty="0">
                <a:solidFill>
                  <a:schemeClr val="bg1"/>
                </a:solidFill>
                <a:latin typeface="morgansnofficeregular"/>
              </a:rPr>
              <a:t>typisk vil blive </a:t>
            </a: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monteres i </a:t>
            </a:r>
            <a:r>
              <a:rPr lang="da-DK" sz="2400" b="0" i="0" dirty="0" err="1">
                <a:solidFill>
                  <a:schemeClr val="bg1"/>
                </a:solidFill>
                <a:effectLst/>
                <a:latin typeface="morgansnofficeregular"/>
              </a:rPr>
              <a:t>el-tavlen</a:t>
            </a:r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 ved sikringerne eller på det enkelte anlæg. </a:t>
            </a:r>
          </a:p>
          <a:p>
            <a:r>
              <a:rPr lang="da-DK" sz="2400" b="0" i="0" dirty="0">
                <a:solidFill>
                  <a:schemeClr val="bg1"/>
                </a:solidFill>
                <a:effectLst/>
                <a:latin typeface="morgansnofficeregular"/>
              </a:rPr>
              <a:t>På denne måde kan den fungerer som en ventil, der leder overspænding ud gennem jordforbindelsen og ned i jorden.</a:t>
            </a:r>
          </a:p>
          <a:p>
            <a:r>
              <a:rPr lang="da-DK" sz="2400" dirty="0">
                <a:solidFill>
                  <a:schemeClr val="bg1"/>
                </a:solidFill>
                <a:latin typeface="morgansnofficeregular"/>
              </a:rPr>
              <a:t>Placering af SPDEN afhænger af hvilken type der er valgt der findes tre forskellige typer. </a:t>
            </a:r>
            <a:endParaRPr lang="da-DK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68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120DF9D-4A46-D1F7-DC50-360094C12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489" y="628650"/>
            <a:ext cx="8625022" cy="560070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D95761BF-8307-AD0B-DF78-A65ADF91F006}"/>
              </a:ext>
            </a:extLst>
          </p:cNvPr>
          <p:cNvSpPr txBox="1"/>
          <p:nvPr/>
        </p:nvSpPr>
        <p:spPr>
          <a:xfrm>
            <a:off x="4642331" y="1844159"/>
            <a:ext cx="2363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0" i="0" dirty="0">
                <a:solidFill>
                  <a:srgbClr val="00B050"/>
                </a:solidFill>
                <a:effectLst/>
                <a:latin typeface="morgansnofficeregular"/>
              </a:rPr>
              <a:t>Denne placeres i tavlen</a:t>
            </a:r>
            <a:endParaRPr lang="da-DK" dirty="0">
              <a:solidFill>
                <a:srgbClr val="00B050"/>
              </a:solidFill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D1831E76-FA61-BDF8-2DE8-46CA3CC2C8E5}"/>
              </a:ext>
            </a:extLst>
          </p:cNvPr>
          <p:cNvSpPr txBox="1"/>
          <p:nvPr/>
        </p:nvSpPr>
        <p:spPr>
          <a:xfrm>
            <a:off x="4642330" y="3448228"/>
            <a:ext cx="23634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0" i="0" dirty="0">
                <a:solidFill>
                  <a:srgbClr val="00B050"/>
                </a:solidFill>
                <a:effectLst/>
                <a:latin typeface="morgansnofficeregular"/>
              </a:rPr>
              <a:t>Denne placeres i tavlen</a:t>
            </a:r>
            <a:endParaRPr lang="da-DK" dirty="0">
              <a:solidFill>
                <a:srgbClr val="00B050"/>
              </a:solidFill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A7F4F04B-BE29-B0F9-AAEE-88AC23E9C0D1}"/>
              </a:ext>
            </a:extLst>
          </p:cNvPr>
          <p:cNvSpPr txBox="1"/>
          <p:nvPr/>
        </p:nvSpPr>
        <p:spPr>
          <a:xfrm>
            <a:off x="5871233" y="5651207"/>
            <a:ext cx="45372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0" i="0" dirty="0">
                <a:solidFill>
                  <a:srgbClr val="00B050"/>
                </a:solidFill>
                <a:effectLst/>
                <a:latin typeface="morgansnofficeregular"/>
              </a:rPr>
              <a:t>Denne kan placeres i tavlen eller stikkontakten</a:t>
            </a:r>
            <a:endParaRPr lang="da-DK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67403"/>
      </p:ext>
    </p:extLst>
  </p:cSld>
  <p:clrMapOvr>
    <a:masterClrMapping/>
  </p:clrMapOvr>
</p:sld>
</file>

<file path=ppt/theme/theme1.xml><?xml version="1.0" encoding="utf-8"?>
<a:theme xmlns:a="http://schemas.openxmlformats.org/drawingml/2006/main" name="Udsni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F8352C0AC1334BB511A642613C38F1" ma:contentTypeVersion="4" ma:contentTypeDescription="Opret et nyt dokument." ma:contentTypeScope="" ma:versionID="197e5c8df1b2334616c9c084434c4c62">
  <xsd:schema xmlns:xsd="http://www.w3.org/2001/XMLSchema" xmlns:xs="http://www.w3.org/2001/XMLSchema" xmlns:p="http://schemas.microsoft.com/office/2006/metadata/properties" xmlns:ns2="37ecbca0-69b3-44e6-9ee6-5aabbb615e3b" targetNamespace="http://schemas.microsoft.com/office/2006/metadata/properties" ma:root="true" ma:fieldsID="2f701635be15d7e7c1abd4c077be080e" ns2:_="">
    <xsd:import namespace="37ecbca0-69b3-44e6-9ee6-5aabbb615e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ecbca0-69b3-44e6-9ee6-5aabbb615e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1EB994-444E-4B80-8C9C-BCE80A055F04}">
  <ds:schemaRefs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37ecbca0-69b3-44e6-9ee6-5aabbb615e3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232998A-D986-48A3-B755-740A968D7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ecbca0-69b3-44e6-9ee6-5aabbb615e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C73FBA-3E73-4D39-AF53-EECD219337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296</TotalTime>
  <Words>270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</vt:lpstr>
      <vt:lpstr>Century Gothic</vt:lpstr>
      <vt:lpstr>morgansnofficebold</vt:lpstr>
      <vt:lpstr>morgansnofficeregular</vt:lpstr>
      <vt:lpstr>Wingdings 3</vt:lpstr>
      <vt:lpstr>Udsnit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Hvad siger lovgivningen?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Kim Rasmus Olsen</dc:creator>
  <cp:lastModifiedBy>Kim Rasmus Olsen</cp:lastModifiedBy>
  <cp:revision>7</cp:revision>
  <dcterms:created xsi:type="dcterms:W3CDTF">2016-09-06T10:42:55Z</dcterms:created>
  <dcterms:modified xsi:type="dcterms:W3CDTF">2024-12-12T20:57:28Z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0x0101009DF8352C0AC1334BB511A642613C38F1</vt:lpwstr>
  </property>
</Properties>
</file>