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35160-BA4F-4A53-9344-74CF72BD1651}" type="datetimeFigureOut">
              <a:rPr lang="da-DK" smtClean="0"/>
              <a:t>04-03-2019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070D-BC6B-4F0F-A02A-F7272BC1AC6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041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U-værdi</a:t>
            </a:r>
            <a:endParaRPr lang="da-DK" dirty="0"/>
          </a:p>
        </p:txBody>
      </p:sp>
      <p:pic>
        <p:nvPicPr>
          <p:cNvPr id="4" name="Billed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3325" cy="1195070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10264869" y="6589541"/>
            <a:ext cx="19271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000" dirty="0" smtClean="0"/>
              <a:t>Udarbejdet af Bjørn Holbæk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586092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/>
          <p:cNvSpPr txBox="1"/>
          <p:nvPr/>
        </p:nvSpPr>
        <p:spPr>
          <a:xfrm>
            <a:off x="10264869" y="6589541"/>
            <a:ext cx="19271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000" dirty="0" smtClean="0"/>
              <a:t>Udarbejdet af Bjørn Holbæk</a:t>
            </a:r>
            <a:endParaRPr lang="da-DK" sz="10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87" y="1284587"/>
            <a:ext cx="3562350" cy="4305300"/>
          </a:xfrm>
          <a:prstGeom prst="rect">
            <a:avLst/>
          </a:prstGeom>
        </p:spPr>
      </p:pic>
      <p:sp>
        <p:nvSpPr>
          <p:cNvPr id="8" name="Venstre klammeparentes 7"/>
          <p:cNvSpPr/>
          <p:nvPr/>
        </p:nvSpPr>
        <p:spPr>
          <a:xfrm rot="16200000">
            <a:off x="465432" y="5416378"/>
            <a:ext cx="428368" cy="60136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Venstre klammeparentes 20"/>
          <p:cNvSpPr/>
          <p:nvPr/>
        </p:nvSpPr>
        <p:spPr>
          <a:xfrm rot="16200000">
            <a:off x="1120340" y="5379308"/>
            <a:ext cx="411892" cy="69197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Venstre klammeparentes 23"/>
          <p:cNvSpPr/>
          <p:nvPr/>
        </p:nvSpPr>
        <p:spPr>
          <a:xfrm rot="16200000">
            <a:off x="1750535" y="5441091"/>
            <a:ext cx="428368" cy="58488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felt 9"/>
          <p:cNvSpPr txBox="1"/>
          <p:nvPr/>
        </p:nvSpPr>
        <p:spPr>
          <a:xfrm>
            <a:off x="5716472" y="1193795"/>
            <a:ext cx="2549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/>
              <a:t>R-værdi: </a:t>
            </a:r>
            <a:r>
              <a:rPr lang="da-DK" sz="2400" dirty="0"/>
              <a:t>m</a:t>
            </a:r>
            <a:r>
              <a:rPr lang="da-DK" sz="2400" baseline="30000" dirty="0"/>
              <a:t>2</a:t>
            </a:r>
            <a:r>
              <a:rPr lang="da-DK" sz="2400" dirty="0"/>
              <a:t>K/W</a:t>
            </a:r>
          </a:p>
        </p:txBody>
      </p:sp>
      <p:sp>
        <p:nvSpPr>
          <p:cNvPr id="25" name="Tekstfelt 24"/>
          <p:cNvSpPr txBox="1"/>
          <p:nvPr/>
        </p:nvSpPr>
        <p:spPr>
          <a:xfrm>
            <a:off x="3941285" y="1185903"/>
            <a:ext cx="14959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 smtClean="0"/>
              <a:t>Lambda</a:t>
            </a:r>
            <a:endParaRPr lang="da-DK" sz="2400" dirty="0" smtClean="0"/>
          </a:p>
          <a:p>
            <a:r>
              <a:rPr lang="da-DK" sz="2400" dirty="0" smtClean="0"/>
              <a:t>værdi: </a:t>
            </a:r>
            <a:r>
              <a:rPr lang="el-GR" sz="2400" dirty="0"/>
              <a:t>λ</a:t>
            </a:r>
            <a:r>
              <a:rPr lang="da-DK" sz="2400" dirty="0" smtClean="0"/>
              <a:t> </a:t>
            </a:r>
            <a:endParaRPr lang="da-DK" sz="2400" dirty="0"/>
          </a:p>
        </p:txBody>
      </p:sp>
      <p:sp>
        <p:nvSpPr>
          <p:cNvPr id="27" name="Venstre klammeparentes 26"/>
          <p:cNvSpPr/>
          <p:nvPr/>
        </p:nvSpPr>
        <p:spPr>
          <a:xfrm rot="5400000">
            <a:off x="465432" y="823783"/>
            <a:ext cx="428368" cy="60136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Venstre klammeparentes 31"/>
          <p:cNvSpPr/>
          <p:nvPr/>
        </p:nvSpPr>
        <p:spPr>
          <a:xfrm rot="5400000">
            <a:off x="1120340" y="786713"/>
            <a:ext cx="411892" cy="69197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Venstre klammeparentes 32"/>
          <p:cNvSpPr/>
          <p:nvPr/>
        </p:nvSpPr>
        <p:spPr>
          <a:xfrm rot="5400000">
            <a:off x="1750535" y="848496"/>
            <a:ext cx="428368" cy="5848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felt 10"/>
          <p:cNvSpPr txBox="1"/>
          <p:nvPr/>
        </p:nvSpPr>
        <p:spPr>
          <a:xfrm>
            <a:off x="436601" y="53992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108</a:t>
            </a:r>
            <a:endParaRPr lang="da-DK" sz="1600" dirty="0"/>
          </a:p>
        </p:txBody>
      </p:sp>
      <p:sp>
        <p:nvSpPr>
          <p:cNvPr id="34" name="Tekstfelt 33"/>
          <p:cNvSpPr txBox="1"/>
          <p:nvPr/>
        </p:nvSpPr>
        <p:spPr>
          <a:xfrm>
            <a:off x="1084874" y="53992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120</a:t>
            </a:r>
            <a:endParaRPr lang="da-DK" sz="1600" dirty="0"/>
          </a:p>
        </p:txBody>
      </p:sp>
      <p:sp>
        <p:nvSpPr>
          <p:cNvPr id="35" name="Tekstfelt 34"/>
          <p:cNvSpPr txBox="1"/>
          <p:nvPr/>
        </p:nvSpPr>
        <p:spPr>
          <a:xfrm>
            <a:off x="1710950" y="53992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100</a:t>
            </a:r>
            <a:endParaRPr lang="da-DK" sz="1600" dirty="0"/>
          </a:p>
        </p:txBody>
      </p:sp>
      <p:cxnSp>
        <p:nvCxnSpPr>
          <p:cNvPr id="17" name="Vinklet forbindelse 16"/>
          <p:cNvCxnSpPr/>
          <p:nvPr/>
        </p:nvCxnSpPr>
        <p:spPr>
          <a:xfrm flipV="1">
            <a:off x="3076688" y="2553730"/>
            <a:ext cx="852761" cy="47779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Vinklet forbindelse 39"/>
          <p:cNvCxnSpPr/>
          <p:nvPr/>
        </p:nvCxnSpPr>
        <p:spPr>
          <a:xfrm>
            <a:off x="3076688" y="3550508"/>
            <a:ext cx="852761" cy="46131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>
            <a:off x="3674076" y="3311611"/>
            <a:ext cx="25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kstfelt 44"/>
          <p:cNvSpPr txBox="1"/>
          <p:nvPr/>
        </p:nvSpPr>
        <p:spPr>
          <a:xfrm>
            <a:off x="4028295" y="236906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0,14</a:t>
            </a:r>
            <a:endParaRPr lang="da-DK" dirty="0"/>
          </a:p>
        </p:txBody>
      </p:sp>
      <p:sp>
        <p:nvSpPr>
          <p:cNvPr id="46" name="Tekstfelt 45"/>
          <p:cNvSpPr txBox="1"/>
          <p:nvPr/>
        </p:nvSpPr>
        <p:spPr>
          <a:xfrm>
            <a:off x="4028295" y="312694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0,037</a:t>
            </a:r>
            <a:endParaRPr lang="da-DK" dirty="0"/>
          </a:p>
        </p:txBody>
      </p:sp>
      <p:sp>
        <p:nvSpPr>
          <p:cNvPr id="47" name="Tekstfelt 46"/>
          <p:cNvSpPr txBox="1"/>
          <p:nvPr/>
        </p:nvSpPr>
        <p:spPr>
          <a:xfrm>
            <a:off x="4107002" y="38271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0,6</a:t>
            </a:r>
            <a:endParaRPr lang="da-DK" dirty="0"/>
          </a:p>
        </p:txBody>
      </p:sp>
      <p:cxnSp>
        <p:nvCxnSpPr>
          <p:cNvPr id="49" name="Lige forbindelse 48"/>
          <p:cNvCxnSpPr/>
          <p:nvPr/>
        </p:nvCxnSpPr>
        <p:spPr>
          <a:xfrm flipH="1">
            <a:off x="5606471" y="1062681"/>
            <a:ext cx="3497" cy="38676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Lige forbindelse 54"/>
          <p:cNvCxnSpPr/>
          <p:nvPr/>
        </p:nvCxnSpPr>
        <p:spPr>
          <a:xfrm>
            <a:off x="8291202" y="1057877"/>
            <a:ext cx="0" cy="38724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kstfelt 55"/>
          <p:cNvSpPr txBox="1"/>
          <p:nvPr/>
        </p:nvSpPr>
        <p:spPr>
          <a:xfrm>
            <a:off x="8442476" y="1185903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U</a:t>
            </a:r>
            <a:r>
              <a:rPr lang="da-DK" sz="2400" dirty="0" smtClean="0"/>
              <a:t>-værdi: </a:t>
            </a:r>
            <a:r>
              <a:rPr lang="da-DK" sz="2400" dirty="0"/>
              <a:t>W/m</a:t>
            </a:r>
            <a:r>
              <a:rPr lang="da-DK" sz="2400" baseline="30000" dirty="0"/>
              <a:t>2</a:t>
            </a:r>
            <a:r>
              <a:rPr lang="da-DK" sz="2400" dirty="0"/>
              <a:t>K</a:t>
            </a:r>
          </a:p>
        </p:txBody>
      </p:sp>
      <p:sp>
        <p:nvSpPr>
          <p:cNvPr id="57" name="Tekstfelt 56"/>
          <p:cNvSpPr txBox="1"/>
          <p:nvPr/>
        </p:nvSpPr>
        <p:spPr>
          <a:xfrm>
            <a:off x="5716472" y="2369064"/>
            <a:ext cx="228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0,100/0,14  = 0,714 </a:t>
            </a:r>
            <a:endParaRPr lang="da-DK" dirty="0"/>
          </a:p>
        </p:txBody>
      </p:sp>
      <p:sp>
        <p:nvSpPr>
          <p:cNvPr id="58" name="Tekstfelt 57"/>
          <p:cNvSpPr txBox="1"/>
          <p:nvPr/>
        </p:nvSpPr>
        <p:spPr>
          <a:xfrm>
            <a:off x="5716472" y="3126945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0,120/0,037 = 3,24 </a:t>
            </a:r>
            <a:endParaRPr lang="da-DK" dirty="0"/>
          </a:p>
        </p:txBody>
      </p:sp>
      <p:sp>
        <p:nvSpPr>
          <p:cNvPr id="59" name="Tekstfelt 58"/>
          <p:cNvSpPr txBox="1"/>
          <p:nvPr/>
        </p:nvSpPr>
        <p:spPr>
          <a:xfrm>
            <a:off x="5716472" y="3827161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0,108/0,6     = 0,18 </a:t>
            </a:r>
            <a:endParaRPr lang="da-DK" dirty="0"/>
          </a:p>
        </p:txBody>
      </p:sp>
      <p:sp>
        <p:nvSpPr>
          <p:cNvPr id="60" name="Tekstfelt 59"/>
          <p:cNvSpPr txBox="1"/>
          <p:nvPr/>
        </p:nvSpPr>
        <p:spPr>
          <a:xfrm>
            <a:off x="2300214" y="1597791"/>
            <a:ext cx="1489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err="1" smtClean="0">
                <a:solidFill>
                  <a:schemeClr val="bg1"/>
                </a:solidFill>
              </a:rPr>
              <a:t>Indv</a:t>
            </a:r>
            <a:r>
              <a:rPr lang="da-DK" sz="1200" b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da-DK" sz="1200" b="1" dirty="0" err="1" smtClean="0">
                <a:solidFill>
                  <a:schemeClr val="bg1"/>
                </a:solidFill>
              </a:rPr>
              <a:t>overgangsisolans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61" name="Tekstfelt 60"/>
          <p:cNvSpPr txBox="1"/>
          <p:nvPr/>
        </p:nvSpPr>
        <p:spPr>
          <a:xfrm>
            <a:off x="2326760" y="4114113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solidFill>
                  <a:schemeClr val="bg1"/>
                </a:solidFill>
              </a:rPr>
              <a:t>U</a:t>
            </a:r>
            <a:r>
              <a:rPr lang="da-DK" sz="1200" b="1" dirty="0" err="1" smtClean="0">
                <a:solidFill>
                  <a:schemeClr val="bg1"/>
                </a:solidFill>
              </a:rPr>
              <a:t>dv</a:t>
            </a:r>
            <a:r>
              <a:rPr lang="da-DK" sz="1200" b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da-DK" sz="1200" b="1" dirty="0" err="1" smtClean="0">
                <a:solidFill>
                  <a:schemeClr val="bg1"/>
                </a:solidFill>
              </a:rPr>
              <a:t>overgangsisolans</a:t>
            </a:r>
            <a:endParaRPr lang="da-DK" sz="1200" b="1" dirty="0">
              <a:solidFill>
                <a:schemeClr val="bg1"/>
              </a:solidFill>
            </a:endParaRPr>
          </a:p>
        </p:txBody>
      </p:sp>
      <p:cxnSp>
        <p:nvCxnSpPr>
          <p:cNvPr id="62" name="Lige pilforbindelse 61"/>
          <p:cNvCxnSpPr/>
          <p:nvPr/>
        </p:nvCxnSpPr>
        <p:spPr>
          <a:xfrm>
            <a:off x="313038" y="4575778"/>
            <a:ext cx="66726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Lige pilforbindelse 63"/>
          <p:cNvCxnSpPr/>
          <p:nvPr/>
        </p:nvCxnSpPr>
        <p:spPr>
          <a:xfrm>
            <a:off x="2326760" y="2059456"/>
            <a:ext cx="4569091" cy="80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kstfelt 70"/>
          <p:cNvSpPr txBox="1"/>
          <p:nvPr/>
        </p:nvSpPr>
        <p:spPr>
          <a:xfrm>
            <a:off x="6970009" y="1892809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= 0,13</a:t>
            </a:r>
            <a:endParaRPr lang="da-DK" dirty="0"/>
          </a:p>
        </p:txBody>
      </p:sp>
      <p:sp>
        <p:nvSpPr>
          <p:cNvPr id="72" name="Tekstfelt 71"/>
          <p:cNvSpPr txBox="1"/>
          <p:nvPr/>
        </p:nvSpPr>
        <p:spPr>
          <a:xfrm>
            <a:off x="7022748" y="4342711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= 0,04</a:t>
            </a:r>
            <a:endParaRPr lang="da-DK" dirty="0"/>
          </a:p>
        </p:txBody>
      </p:sp>
      <p:sp>
        <p:nvSpPr>
          <p:cNvPr id="73" name="Tekstfelt 72"/>
          <p:cNvSpPr txBox="1"/>
          <p:nvPr/>
        </p:nvSpPr>
        <p:spPr>
          <a:xfrm>
            <a:off x="1703343" y="596917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0,714</a:t>
            </a:r>
            <a:endParaRPr lang="da-DK" sz="1600" dirty="0"/>
          </a:p>
        </p:txBody>
      </p:sp>
      <p:sp>
        <p:nvSpPr>
          <p:cNvPr id="74" name="Tekstfelt 73"/>
          <p:cNvSpPr txBox="1"/>
          <p:nvPr/>
        </p:nvSpPr>
        <p:spPr>
          <a:xfrm>
            <a:off x="1013249" y="596419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3,24</a:t>
            </a:r>
            <a:endParaRPr lang="da-DK" sz="1600" dirty="0"/>
          </a:p>
        </p:txBody>
      </p:sp>
      <p:sp>
        <p:nvSpPr>
          <p:cNvPr id="75" name="Tekstfelt 74"/>
          <p:cNvSpPr txBox="1"/>
          <p:nvPr/>
        </p:nvSpPr>
        <p:spPr>
          <a:xfrm>
            <a:off x="356107" y="5964194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0,18</a:t>
            </a:r>
            <a:endParaRPr lang="da-DK" sz="1600" dirty="0"/>
          </a:p>
        </p:txBody>
      </p:sp>
      <p:sp>
        <p:nvSpPr>
          <p:cNvPr id="77" name="Tekstfelt 76"/>
          <p:cNvSpPr txBox="1"/>
          <p:nvPr/>
        </p:nvSpPr>
        <p:spPr>
          <a:xfrm>
            <a:off x="5495257" y="504722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Sum R-værdi:</a:t>
            </a:r>
            <a:endParaRPr lang="da-DK" dirty="0"/>
          </a:p>
        </p:txBody>
      </p:sp>
      <p:sp>
        <p:nvSpPr>
          <p:cNvPr id="78" name="Tekstfelt 77"/>
          <p:cNvSpPr txBox="1"/>
          <p:nvPr/>
        </p:nvSpPr>
        <p:spPr>
          <a:xfrm>
            <a:off x="8596809" y="5047221"/>
            <a:ext cx="3002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1/Sum R-værdi = U-værdi</a:t>
            </a:r>
            <a:endParaRPr lang="da-DK" dirty="0"/>
          </a:p>
        </p:txBody>
      </p:sp>
      <p:sp>
        <p:nvSpPr>
          <p:cNvPr id="79" name="Tekstfelt 78"/>
          <p:cNvSpPr txBox="1"/>
          <p:nvPr/>
        </p:nvSpPr>
        <p:spPr>
          <a:xfrm>
            <a:off x="8596809" y="551935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1/4,304 = 0,23 </a:t>
            </a:r>
            <a:endParaRPr lang="da-DK" dirty="0"/>
          </a:p>
        </p:txBody>
      </p:sp>
      <p:sp>
        <p:nvSpPr>
          <p:cNvPr id="39" name="Tekstfelt 38"/>
          <p:cNvSpPr txBox="1"/>
          <p:nvPr/>
        </p:nvSpPr>
        <p:spPr>
          <a:xfrm>
            <a:off x="7099863" y="504722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 smtClean="0"/>
              <a:t>4,304</a:t>
            </a:r>
            <a:endParaRPr lang="da-DK" u="sng" dirty="0"/>
          </a:p>
        </p:txBody>
      </p:sp>
    </p:spTree>
    <p:extLst>
      <p:ext uri="{BB962C8B-B14F-4D97-AF65-F5344CB8AC3E}">
        <p14:creationId xmlns:p14="http://schemas.microsoft.com/office/powerpoint/2010/main" val="2337190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7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95833E-6 -1.48148E-6 L 3.95833E-6 -0.07222 " pathEditMode="relative" rAng="0" ptsTypes="AA">
                                      <p:cBhvr>
                                        <p:cTn id="3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1" grpId="0" animBg="1"/>
      <p:bldP spid="24" grpId="0" animBg="1"/>
      <p:bldP spid="10" grpId="0"/>
      <p:bldP spid="25" grpId="0"/>
      <p:bldP spid="27" grpId="0" animBg="1"/>
      <p:bldP spid="32" grpId="0" animBg="1"/>
      <p:bldP spid="33" grpId="0" animBg="1"/>
      <p:bldP spid="11" grpId="0"/>
      <p:bldP spid="11" grpId="1"/>
      <p:bldP spid="34" grpId="0"/>
      <p:bldP spid="34" grpId="1"/>
      <p:bldP spid="35" grpId="0"/>
      <p:bldP spid="35" grpId="1"/>
      <p:bldP spid="45" grpId="0"/>
      <p:bldP spid="45" grpId="1"/>
      <p:bldP spid="46" grpId="0"/>
      <p:bldP spid="46" grpId="1"/>
      <p:bldP spid="47" grpId="0"/>
      <p:bldP spid="47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71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79" grpId="1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2414</TotalTime>
  <Words>58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U-værdi</vt:lpstr>
      <vt:lpstr>PowerPoint-præsentation</vt:lpstr>
    </vt:vector>
  </TitlesOfParts>
  <Company>EUC Sjælland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Dampspærre</dc:title>
  <dc:creator>Bjørn Holbæk</dc:creator>
  <cp:lastModifiedBy>Bjørn Holbæk</cp:lastModifiedBy>
  <cp:revision>133</cp:revision>
  <dcterms:created xsi:type="dcterms:W3CDTF">2015-03-04T07:12:08Z</dcterms:created>
  <dcterms:modified xsi:type="dcterms:W3CDTF">2019-03-04T07:16:07Z</dcterms:modified>
</cp:coreProperties>
</file>