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81" r:id="rId15"/>
    <p:sldId id="265" r:id="rId16"/>
    <p:sldId id="269" r:id="rId17"/>
    <p:sldId id="270" r:id="rId18"/>
    <p:sldId id="271" r:id="rId19"/>
    <p:sldId id="277" r:id="rId20"/>
    <p:sldId id="278" r:id="rId21"/>
    <p:sldId id="272" r:id="rId22"/>
    <p:sldId id="27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1/11/2026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22.1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277 137 24575,'-1'13'0,"-1"0"0,0 0 0,-1 0 0,-1 0 0,0 0 0,0-1 0,-1 1 0,-1-1 0,0-1 0,-1 1 0,0-1 0,-11 14 0,5-5 0,0 0 0,-15 35 0,25-48 0,2 0 0,-1 1 0,1-1 0,0 1 0,0-1 0,1 1 0,0-1 0,1 1 0,0-1 0,0 1 0,0-1 0,1 0 0,0 1 0,0-1 0,1 0 0,0 0 0,0 0 0,1-1 0,5 8 0,8 13 0,2 0 0,45 47 0,-60-71 0,0 1 0,0-1 0,0 0 0,1 0 0,-1 0 0,1 0 0,0-1 0,-1 0 0,1 0 0,0 0 0,1-1 0,-1 1 0,0-1 0,0 0 0,1-1 0,-1 1 0,0-1 0,1 0 0,-1-1 0,0 1 0,1-1 0,-1 0 0,8-3 0,-1 1 0,-1-1 0,0-1 0,1 0 0,-2 0 0,1-1 0,-1 0 0,0-1 0,0 0 0,11-12 0,-4 5 0,0 1 0,22-14 0,-24 17 0,0 0 0,0-2 0,19-18 0,-28 21 0,0-1 0,-1 0 0,0 0 0,0-1 0,-1 0 0,0 1 0,-1-1 0,3-20 0,5-11 0,-4 7 0,-1 0 0,-1-1 0,-2 0 0,-2 0 0,-1 0 0,-7-48 0,7 81 0,-1 0 0,1-1 0,-1 1 0,0 0 0,0-1 0,0 1 0,0 0 0,-1 0 0,1 0 0,-1 0 0,1 0 0,-1 0 0,0 0 0,-1 1 0,1-1 0,0 1 0,-1-1 0,1 1 0,-1 0 0,0 0 0,1 0 0,-1 1 0,0-1 0,0 0 0,-1 1 0,1 0 0,0 0 0,0 0 0,-6-1 0,-8 0 0,-1 0 0,0 1 0,1 1 0,-30 3 0,3-1 0,-86-4 0,44 0 0,-100 9 0,182-6 0,-1-1 0,1 1 0,-1 0 0,1 0 0,-1 0 0,1 0 0,0 1 0,0 0 0,-1 0 0,1 0 0,0 0 0,1 1 0,-1-1 0,0 1 0,1 0 0,0 0 0,-6 7 0,5-4 0,1-1 0,1 1 0,-1 0 0,1 0 0,0 1 0,0-1 0,1 0 0,0 1 0,0-1 0,1 1 0,-1-1 0,2 8 0,-2 80 0,4 112 0,16-57 0,-17-141 0,-1-1 0,2 1 0,-1-1 0,1 1 0,0-1 0,0 0 0,1 0 0,-1 0 0,2-1 0,-1 1 0,1-1 0,0 0 0,0 0 0,1-1 0,0 0 0,0 1 0,0-2 0,0 1 0,1-1 0,9 5 0,12 5 0,0-2 0,1 0 0,54 14 0,-57-22 0,0-1 0,1 0 0,0-2 0,-1-2 0,38-4 0,-61 5 0,0 0 0,0-1 0,0 1 0,0-1 0,0 0 0,0 0 0,0 0 0,-1 0 0,1 0 0,0-1 0,-1 1 0,1-1 0,-1 0 0,0 0 0,1 0 0,-1 0 0,0 0 0,0 0 0,0-1 0,0 1 0,-1 0 0,1-1 0,-1 0 0,1 1 0,-1-1 0,1-3 0,2-7 0,-1-1 0,-1 1 0,0-1 0,1-23 0,5-27 0,1 35 0,20-42 0,-21 55 0,0-1 0,-1 0 0,-1 0 0,-1-1 0,-1 1 0,0-1 0,2-31 0,-4 9 0,-1 24 0,0 1 0,-1 0 0,-1-1 0,0 1 0,-7-29 0,7 41 0,-1-1 0,0 0 0,0 1 0,-1-1 0,1 1 0,-1 0 0,1 0 0,-1 0 0,0 0 0,0 1 0,0-1 0,-1 1 0,1-1 0,-1 1 0,1 0 0,-1 1 0,0-1 0,1 1 0,-1-1 0,0 1 0,0 0 0,0 0 0,-6 0 0,-12-1 0,-1 0 0,0 2 0,-24 1 0,13 1 0,-5-2 0,-114 6 0,132-4 0,2 0 0,-1 2 0,0 1 0,1 0 0,-28 12 0,43-14 0,0-1 0,-1 1 0,1 0 0,0 1 0,1-1 0,-1 1 0,1-1 0,-1 1 0,1 0 0,0 0 0,1 1 0,-1-1 0,1 0 0,-1 1 0,-1 7 0,-4 11 0,2 0 0,-5 27 0,1-3 0,7-38 0,1 1 0,1 0 0,0-1 0,0 1 0,1-1 0,0 1 0,1 0 0,0-1 0,1 1 0,-1-1 0,2 1 0,4 12 0,-5-17 0,0-1 0,0 1 0,0 0 0,1-1 0,0 1 0,0-1 0,0 0 0,0 0 0,1 0 0,0 0 0,-1-1 0,2 1 0,-1-1 0,0 0 0,0 0 0,1-1 0,0 1 0,-1-1 0,1 0 0,0 0 0,0-1 0,0 1 0,0-1 0,6 1 0,4-2 0,1 0 0,-1-1 0,0-1 0,0 0 0,0-1 0,0 0 0,24-10 0,-16 5 0,0-2 0,0-1 0,40-27 0,-57 33 0,0-1 0,0 1 0,-1-1 0,0-1 0,0 1 0,0 0 0,-1-1 0,0 0 0,0 0 0,3-11 0,0-1 0,0 0 0,7-39 0,-12 48 0,0 1 0,-1-1 0,0 1 0,0-1 0,-1 0 0,0 1 0,-1-1 0,-3-18 0,4 28 0,0-1 0,-1 0 0,1 1 0,0-1 0,0 1 0,-1-1 0,1 1 0,0-1 0,-1 1 0,1-1 0,-1 1 0,1-1 0,0 1 0,-1-1 0,1 1 0,-1 0 0,1-1 0,-1 1 0,1 0 0,-1-1 0,0 1 0,1 0 0,-1 0 0,1-1 0,-1 1 0,0 0 0,1 0 0,-1 0 0,1 0 0,-1 0 0,0 0 0,0 0 0,-19 13 0,-8 28 0,21-24 0,1 1 0,1 1 0,1-1 0,1 1 0,0-1 0,1 1 0,1 0 0,1 0 0,4 32 0,-4-49 0,0 0 0,0-1 0,0 1 0,1 0 0,-1 0 0,1-1 0,0 1 0,-1 0 0,1-1 0,0 1 0,0 0 0,0-1 0,0 1 0,0-1 0,0 0 0,1 1 0,-1-1 0,0 0 0,1 0 0,-1 0 0,1 0 0,-1 0 0,4 2 0,-1-2 0,-1 0 0,1 0 0,0-1 0,0 1 0,-1-1 0,1 1 0,0-1 0,0-1 0,0 1 0,0 0 0,3-2 0,1 1 0,-1-1 0,1 0 0,-1-1 0,0 1 0,0-1 0,-1-1 0,1 1 0,0-1 0,-1-1 0,0 1 0,9-9 0,-10 8 0,-1-1 0,1-1 0,-1 1 0,0-1 0,-1 1 0,4-9 0,-7 14 0,1 0 0,-1 0 0,0 0 0,0 0 0,0-1 0,1 1 0,-1 0 0,0 0 0,0 0 0,0-1 0,-1 1 0,1 0 0,0 0 0,0 0 0,-1 0 0,1-1 0,-1 1 0,1 0 0,-1 0 0,1 0 0,-1 0 0,1 0 0,-1 0 0,0 0 0,0 0 0,0 1 0,1-1 0,-1 0 0,0 0 0,0 1 0,0-1 0,0 0 0,0 1 0,0-1 0,-1 1 0,1-1 0,0 1 0,0 0 0,0-1 0,0 1 0,0 0 0,-1 0 0,1 0 0,0 0 0,0 0 0,-2 0 0,-2 0 0,0 0 0,0 0 0,0 0 0,0 0 0,0 1 0,0 0 0,0 0 0,1 0 0,-1 1 0,0-1 0,-7 5 0,10-5 0,1-1 0,-1 2 0,0-1 0,0 0 0,1 0 0,-1 0 0,1 1 0,-1-1 0,1 1 0,0-1 0,-1 1 0,1 0 0,0-1 0,0 1 0,0 0 0,0 0 0,0 0 0,1 0 0,-1 0 0,1 0 0,-1 0 0,1 0 0,0 0 0,-1 0 0,1 0 0,0 0 0,0 0 0,1 0 0,-1 0 0,1 4 0,0-5 0,-1 1 0,1 0 0,-1-1 0,1 1 0,0-1 0,0 1 0,0-1 0,0 0 0,0 1 0,0-1 0,0 0 0,0 0 0,1 0 0,-1 1 0,0-1 0,1 0 0,-1-1 0,1 1 0,-1 0 0,1 0 0,-1-1 0,1 1 0,0-1 0,-1 1 0,1-1 0,0 0 0,-1 0 0,1 1 0,0-1 0,0 0 0,-1-1 0,1 1 0,3-1 0,-3 1 0,0 0 0,1-1 0,-1 0 0,0 1 0,0-1 0,1 0 0,-1 0 0,0 0 0,0 0 0,0-1 0,0 1 0,0-1 0,-1 1 0,1-1 0,0 1 0,-1-1 0,1 0 0,-1 0 0,1 0 0,-1 0 0,0 0 0,0 0 0,0 0 0,1-3 0,-1-1 0,0 1 0,-1-1 0,0 0 0,0 1 0,0-1 0,-1 0 0,1 1 0,-1-1 0,-1 1 0,1-1 0,-1 1 0,0-1 0,0 1 0,-1 0 0,1 0 0,-1 0 0,-6-7 0,7 8 0,-1 1 0,0-1 0,0 1 0,-1 0 0,1 0 0,-1 0 0,1 0 0,-1 1 0,0 0 0,0-1 0,0 1 0,0 1 0,0-1 0,-1 0 0,1 1 0,0 0 0,-1 0 0,1 0 0,-1 1 0,1 0 0,-1 0 0,-8 0 0,11 1 0,0-1 0,0 1 0,-1 0 0,1-1 0,0 1 0,0 0 0,0 0 0,0 0 0,0 1 0,0-1 0,0 0 0,1 1 0,-1 0 0,0-1 0,1 1 0,-1 0 0,1 0 0,0-1 0,-1 1 0,1 0 0,0 0 0,-1 4 0,0 0 0,0-1 0,1 0 0,0 0 0,0 1 0,1-1 0,-1 1 0,1-1 0,0 1 0,1-1 0,0 6 0,0-6 0,0 1 0,0-1 0,1 0 0,-1 0 0,1-1 0,0 1 0,1 0 0,-1 0 0,1-1 0,4 7 0,-5-10 0,-1 1 0,1 0 0,0-1 0,0 1 0,-1-1 0,1 1 0,0-1 0,0 0 0,0 0 0,0 0 0,0 0 0,1 0 0,-1 0 0,0-1 0,0 1 0,1-1 0,-1 1 0,0-1 0,0 0 0,1 0 0,-1 0 0,0 0 0,3-1 0,-1 0 0,0-1 0,0 0 0,-1 0 0,1 0 0,-1 0 0,0 0 0,1-1 0,-1 1 0,0-1 0,0 0 0,-1 0 0,1 0 0,-1 0 0,1 0 0,-1-1 0,0 1 0,0-1 0,0 0 0,-1 1 0,0-1 0,1 0 0,-1 0 0,0 0 0,-1 0 0,1 0 0,-1 0 0,0 0 0,0-6 0,1 5 0,-1-1 0,0 1 0,0 0 0,-1-1 0,1 1 0,-1 0 0,0 0 0,0-1 0,-1 1 0,0 0 0,0 0 0,0 1 0,0-1 0,-1 0 0,0 1 0,0-1 0,0 1 0,0 0 0,-1 0 0,0 0 0,-6-5 0,-4 2 0,1 2 0,-1 0 0,0 0 0,0 2 0,-1 0 0,1 0 0,-1 1 0,-18 0 0,-118 6 0,147-4 0,0 0 0,0 0 0,0 1 0,0-1 0,0 1 0,0 0 0,1 0 0,-1 0 0,0 1 0,1 0 0,-1-1 0,1 1 0,-1 0 0,1 1 0,0-1 0,0 0 0,-5 5 0,5-2 0,0 1 0,0-1 0,0 1 0,1 0 0,0 0 0,0 0 0,0 0 0,1 0 0,0 0 0,-1 7 0,-5 31 0,-8 65 0,14-101 0,1 1 0,1-1 0,-1 0 0,1 0 0,0 1 0,1-1 0,0 0 0,0 0 0,1 0 0,5 10 0,-5-13 0,0-1 0,1 1 0,0-1 0,0 0 0,0 0 0,0-1 0,0 1 0,1-1 0,0 0 0,0 0 0,0 0 0,0-1 0,0 0 0,0 0 0,0 0 0,1 0 0,-1-1 0,10 1 0,12 1 0,-1-1 0,46-2 0,-37-1 0,7 1 0,90-4 0,-121 3 0,1 0 0,-1-1 0,0-1 0,0 0 0,0-1 0,0 0 0,0 0 0,19-12 0,-27 13 0,0 1 0,0-1 0,0 0 0,0 0 0,0 0 0,0-1 0,-1 1 0,0-1 0,0 1 0,0-1 0,0 0 0,0 1 0,-1-1 0,1 0 0,-1 0 0,1-5 0,0-8 0,0 0 0,-1-31 0,1-18 0,-1 65 0,-1-1 0,1 0 0,-1 0 0,0 1 0,1-1 0,-1 0 0,0 0 0,0 1 0,0-1 0,-1 0 0,1 0 0,0 1 0,-1-1 0,1 0 0,-1 0 0,0 1 0,1-1 0,-1 1 0,0-1 0,0 1 0,0-1 0,0 1 0,-2-3 0,1 3 0,0 0 0,1 1 0,-1-1 0,0 0 0,0 1 0,0-1 0,0 1 0,0 0 0,0 0 0,0-1 0,0 1 0,0 1 0,0-1 0,0 0 0,0 0 0,0 1 0,-3 0 0,-3 2 0,1-1 0,-1 2 0,0-1 0,1 1 0,0 0 0,0 0 0,0 1 0,0 0 0,-7 7 0,8-4 0,1 0 0,0 0 0,0 1 0,0 0 0,1-1 0,-4 15 0,4-12 0,0-1 0,-1 0 0,0 0 0,-8 11 0,16-29-1365,1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28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24575,'0'542'0,"1"-533"0,0 0 0,1 0 0,0 0 0,0 0 0,1 0 0,1 0 0,-1-1 0,1 0 0,1 1 0,-1-2 0,1 1 0,1 0 0,0-1 0,0 0 0,7 7 0,5 3 0,0-1 0,1 0 0,0-2 0,34 20 0,-27-23 0,0 0 0,0-2 0,1-1 0,0-1 0,32 3 0,-33-5 0,-13-1 0,0 0 0,0 0 0,20 11 0,26 10 0,-2-10 0,-23-7 0,63 25 0,-55-16 0,-16-7 0,43 25 0,-23-8 0,1-1 0,2-2 0,0-3 0,88 26 0,523 105 0,-620-143 0,0 1 0,44 19 0,-30-10 0,44 13 0,-23-8 0,90 41 0,141 60 0,-250-100 0,-38-19 0,-1 1 0,0 2 0,-1-1 0,1 2 0,24 19 0,-27-19 0,0-1 0,0 0 0,1-1 0,25 10 0,27 15 0,268 180 0,-223-131 0,29 17 0,-17-19 0,-61-37 0,69 34 0,188 93 0,12 7 0,-295-156 0,-1 1 0,-1 2 0,35 32 0,-28-23 0,58 38 0,-58-44 0,41 35 0,-49-34 0,73 43 0,-87-61-1365,-3-3-5461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35.4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750 193 24575,'-1'-6'0,"-1"-1"0,0 1 0,0-1 0,-1 1 0,0 0 0,0 0 0,0 0 0,-8-9 0,7 11 0,-1 1 0,1 0 0,-1 0 0,0 0 0,0 0 0,0 1 0,0 0 0,0 0 0,0 0 0,-1 1 0,1 0 0,-1 0 0,-8 0 0,-80 0 0,62 3 0,8-1 0,0 1 0,0 2 0,1 0 0,0 1 0,0 2 0,0 0 0,1 1 0,0 2 0,0 0 0,1 1 0,-24 17 0,-9 4 0,34-22 0,-1 2 0,2 1 0,-32 25 0,46-33 0,0 0 0,1 1 0,-1-1 0,1 1 0,0-1 0,0 1 0,1 1 0,0-1 0,0 0 0,0 1 0,1-1 0,0 1 0,0 0 0,0 0 0,1 0 0,0 12 0,3 223 0,1-230 0,0 0 0,0 0 0,1 0 0,1-1 0,0 0 0,0 0 0,1 0 0,1-1 0,0 1 0,0-2 0,1 1 0,13 13 0,23 32 0,-21-25 0,1-1 0,1-1 0,1-2 0,2 0 0,0-2 0,2-1 0,0-2 0,50 27 0,-53-36 0,0-1 0,1-2 0,0-1 0,0-1 0,1-1 0,0-2 0,0 0 0,0-2 0,0-2 0,51-4 0,-66 1 0,-1-1 0,1 0 0,-1 0 0,0-2 0,0 1 0,0-2 0,20-13 0,6-2 0,-36 20 0,109-62 0,-100 55 0,0 0 0,-1-1 0,0 0 0,-1 0 0,0-1 0,16-22 0,5-11 0,-24 36 0,0 0 0,0-1 0,-1 1 0,-1-1 0,0 0 0,0 0 0,0-1 0,-2 1 0,1-1 0,-1 0 0,0 0 0,-1-1 0,0 1 0,0-14 0,-1-19 0,-3 1 0,-2 0 0,-1 0 0,-2 1 0,-2-1 0,-18-49 0,-1-5 0,4 13 0,22 77 0,-1 1 0,0-1 0,0 0 0,-1 1 0,0-1 0,0 1 0,0 0 0,-1 0 0,1 1 0,-11-8 0,-58-33 0,42 28 0,-1 1 0,-60-23 0,32 16 0,43 17 0,0 1 0,-1 1 0,1 1 0,-1 0 0,1 1 0,-1 1 0,0 0 0,0 1 0,1 2 0,-19 2 0,31-3 7,1 1 0,0 0 0,0-1 0,0 1 0,0 1 0,0-1 0,0 0 0,0 1 0,0 0 0,1 0 0,0 0 0,-1 0 0,1 1 0,1-1 0,-1 1 0,0 0 0,-3 7 0,2-5-220,0 0 0,0-1 0,0 1 0,-1-1 0,0 0 0,-8 7 0,3-6-6613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40.4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250 464 24575,'-2'-4'0,"1"0"0,-1 0 0,0 0 0,0 1 0,0-1 0,-1 1 0,1 0 0,-7-6 0,-3-7 0,-23-37 0,-9-15 0,-53-107 0,67 77-1365,24 82-5461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42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691 0 24575,'-10'8'0,"0"-1"0,-1-1 0,0 1 0,0-2 0,-1 0 0,1 0 0,-25 6 0,6-1 0,-93 16 0,107-21 0,0-1 0,0-1 0,-1 0 0,-26 1 0,22-3 0,1 1 0,-27 6 0,10 4 64,-37 17-1,-29 9-1555,87-34-5334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43.9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19 540 24575,'-14'-256'0,"10"193"-13,3-69-1,2 60-1324,-1 55-5488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2T19:45:45.6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878 1 24575,'-4'2'0,"1"0"0,0 0 0,-1 0 0,1 0 0,-1 0 0,1 0 0,-1-1 0,0 0 0,0 0 0,0 0 0,0 0 0,0-1 0,-4 1 0,-61-1 0,44-1 0,-99 10 0,5 0 0,-46 11 0,135-18 32,0 2 1,1 1-1,-41 12 0,39-9-530,-1 0 0,-48 3 0,63-10-6328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1/11/2026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1/11/2026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1/11/2026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1/11/2026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1/11/2026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1/11/2026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1/11/2026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erepladsen.dk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repladsen.d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5.png"/><Relationship Id="rId18" Type="http://schemas.openxmlformats.org/officeDocument/2006/relationships/customXml" Target="../ink/ink6.xml"/><Relationship Id="rId3" Type="http://schemas.openxmlformats.org/officeDocument/2006/relationships/image" Target="../media/image18.sv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customXml" Target="../ink/ink3.xml"/><Relationship Id="rId17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customXml" Target="../ink/ink2.xml"/><Relationship Id="rId19" Type="http://schemas.openxmlformats.org/officeDocument/2006/relationships/image" Target="../media/image28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er.ipaper.io/evu/elektrikeruddannelsen/den-store-blaa-bog/den-store-blaa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endParaRPr lang="da-DK" sz="60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da-DK" sz="4000" b="0" i="0" baseline="0" dirty="0">
              <a:solidFill>
                <a:srgbClr val="3691AA"/>
              </a:solidFill>
            </a:endParaRPr>
          </a:p>
        </p:txBody>
      </p:sp>
      <p:pic>
        <p:nvPicPr>
          <p:cNvPr id="5" name="Billede 4" descr="Et billede, der indeholder tekst, skærmbillede, person">
            <a:extLst>
              <a:ext uri="{FF2B5EF4-FFF2-40B4-BE49-F238E27FC236}">
                <a16:creationId xmlns:a16="http://schemas.microsoft.com/office/drawing/2014/main" id="{8114A040-8F83-9251-7BD5-16D927DE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  <a:hlinkClick r:id="rId2"/>
              </a:rPr>
              <a:t>lærepladsen.dk</a:t>
            </a:r>
            <a:endParaRPr lang="da-DK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i uge 9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F2F630-BF1F-E80C-1686-81DD1C369F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er gjort opmærksom på, at følgende skal være opfyldt for at blive optaget i Skoleoplæring – ved grundforløbets afslutning: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har en synlig profil på </a:t>
            </a:r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www.lærepladsen.dk </a:t>
            </a:r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(kontrollerer jævnligt, minimum en gang om måneden)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 Eleven har registreret 10 uddannelsesønsker i Studie+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har i Studie+ noteret et tilstrækkeligt antal søgte praktikpladser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har i Studie+ noteret mindst 2 søgte praktikpladser uden for sit lokalområde (geografisk mobil)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erklæres for fagligt egnet til det ønskede fag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erklæres for arbejdsmarkedsparat på nuværende tidspunkt</a:t>
            </a:r>
          </a:p>
          <a:p>
            <a:r>
              <a:rPr lang="da-DK" b="1" dirty="0">
                <a:solidFill>
                  <a:schemeClr val="tx1"/>
                </a:solidFill>
                <a:latin typeface="Arial Narrow" panose="020B0606020202030204" pitchFamily="34" charset="0"/>
              </a:rPr>
              <a:t>Eleven anbefales til optagelse i Skoleoplæring</a:t>
            </a:r>
          </a:p>
        </p:txBody>
      </p:sp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Vigtige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1353312"/>
            <a:ext cx="4925684" cy="36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788324" y="1688842"/>
            <a:ext cx="63145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Kontaktlæreren / Faglærer : Michael Petersen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Grundfagslæren Mat./ </a:t>
            </a:r>
            <a:r>
              <a:rPr lang="da-DK" sz="2000" dirty="0" err="1">
                <a:solidFill>
                  <a:schemeClr val="accent2"/>
                </a:solidFill>
              </a:rPr>
              <a:t>Fys</a:t>
            </a:r>
            <a:r>
              <a:rPr lang="da-DK" sz="2000" dirty="0">
                <a:solidFill>
                  <a:schemeClr val="accent2"/>
                </a:solidFill>
              </a:rPr>
              <a:t>. : Anna Jørholt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Vejlederne, såvel Studievejleder som Læsevejleder; Morten Burkø og Annette Poulsen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Praktikpladskonsulenten: Kristian Stephensen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Uddannelseslederen / Uddannelseschefen: Jan Pedersen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IT-medarbejderne: Kontor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Bygningstjenesten: Bygning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Og ikke mindst </a:t>
            </a:r>
            <a:r>
              <a:rPr lang="da-DK" sz="2000" b="1" dirty="0">
                <a:solidFill>
                  <a:srgbClr val="FF0000"/>
                </a:solidFill>
              </a:rPr>
              <a:t>DIG SELV</a:t>
            </a: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3499D-7D3E-8463-A143-68FBE03A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Elektriker afdelingen</a:t>
            </a:r>
          </a:p>
        </p:txBody>
      </p:sp>
      <p:pic>
        <p:nvPicPr>
          <p:cNvPr id="27" name="Pladsholder til indhold 26" descr="Mikroskop med kemiske flasker">
            <a:extLst>
              <a:ext uri="{FF2B5EF4-FFF2-40B4-BE49-F238E27FC236}">
                <a16:creationId xmlns:a16="http://schemas.microsoft.com/office/drawing/2014/main" id="{9AF159D2-6453-5324-6576-2FE7DAF6F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325" y="265113"/>
            <a:ext cx="1630362" cy="1630362"/>
          </a:xfrm>
        </p:spPr>
      </p:pic>
      <p:pic>
        <p:nvPicPr>
          <p:cNvPr id="2050" name="Picture 2" descr="Museumsnumre 73 - Toilet og WC">
            <a:extLst>
              <a:ext uri="{FF2B5EF4-FFF2-40B4-BE49-F238E27FC236}">
                <a16:creationId xmlns:a16="http://schemas.microsoft.com/office/drawing/2014/main" id="{D4BF9051-BC08-063C-CAEF-B1C88868B2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18" y="2874792"/>
            <a:ext cx="1620390" cy="27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7470D6E-7ACD-5DEE-AB8B-CED03A41E056}"/>
              </a:ext>
            </a:extLst>
          </p:cNvPr>
          <p:cNvSpPr txBox="1"/>
          <p:nvPr/>
        </p:nvSpPr>
        <p:spPr>
          <a:xfrm>
            <a:off x="3052482" y="1835524"/>
            <a:ext cx="221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Toilet findes i kælderen og lidt nede af gangen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A5DA6D1-12BD-BF88-46DA-DCEB8BBEA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56" y="2874793"/>
            <a:ext cx="1480392" cy="271405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E81DAD1-0A99-9B92-7388-D9D49F59D85B}"/>
              </a:ext>
            </a:extLst>
          </p:cNvPr>
          <p:cNvSpPr txBox="1"/>
          <p:nvPr/>
        </p:nvSpPr>
        <p:spPr>
          <a:xfrm>
            <a:off x="887506" y="1896035"/>
            <a:ext cx="209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1.Hjælp findes ved yderdøren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F6E22C6-42BD-D7B1-995C-65D61FA42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504" y="2874792"/>
            <a:ext cx="2200352" cy="271405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2FDE58D-8D10-4AF9-72A3-65D930879935}"/>
              </a:ext>
            </a:extLst>
          </p:cNvPr>
          <p:cNvSpPr txBox="1"/>
          <p:nvPr/>
        </p:nvSpPr>
        <p:spPr>
          <a:xfrm>
            <a:off x="5661212" y="1996888"/>
            <a:ext cx="2141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Hjertestarter findes ved kantinen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5CA4DF3-ECBD-3DCF-5D51-DF6ECDC90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028" y="2874792"/>
            <a:ext cx="2948085" cy="27191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8E8D9CA8-29BA-E6CC-3E43-C5155FE1D745}"/>
                  </a:ext>
                </a:extLst>
              </p14:cNvPr>
              <p14:cNvContentPartPr/>
              <p14:nvPr/>
            </p14:nvContentPartPr>
            <p14:xfrm>
              <a:off x="8318202" y="3433627"/>
              <a:ext cx="270360" cy="28656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8E8D9CA8-29BA-E6CC-3E43-C5155FE1D7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12082" y="3427507"/>
                <a:ext cx="2826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7BFCA873-B954-731D-22D5-87C1E4F9EF6A}"/>
                  </a:ext>
                </a:extLst>
              </p14:cNvPr>
              <p14:cNvContentPartPr/>
              <p14:nvPr/>
            </p14:nvContentPartPr>
            <p14:xfrm>
              <a:off x="8404242" y="3718027"/>
              <a:ext cx="1888920" cy="114264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7BFCA873-B954-731D-22D5-87C1E4F9EF6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98122" y="3711907"/>
                <a:ext cx="1901160" cy="11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8DAB68ED-58F4-8002-1D69-27266CB8FB50}"/>
                  </a:ext>
                </a:extLst>
              </p14:cNvPr>
              <p14:cNvContentPartPr/>
              <p14:nvPr/>
            </p14:nvContentPartPr>
            <p14:xfrm>
              <a:off x="10077522" y="4697587"/>
              <a:ext cx="452880" cy="42768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8DAB68ED-58F4-8002-1D69-27266CB8FB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71402" y="4691467"/>
                <a:ext cx="46512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e 22">
            <a:extLst>
              <a:ext uri="{FF2B5EF4-FFF2-40B4-BE49-F238E27FC236}">
                <a16:creationId xmlns:a16="http://schemas.microsoft.com/office/drawing/2014/main" id="{C876981C-E0A5-24E9-CC15-A37CA99AFB84}"/>
              </a:ext>
            </a:extLst>
          </p:cNvPr>
          <p:cNvGrpSpPr/>
          <p:nvPr/>
        </p:nvGrpSpPr>
        <p:grpSpPr>
          <a:xfrm>
            <a:off x="8659842" y="3974707"/>
            <a:ext cx="955080" cy="524160"/>
            <a:chOff x="8659842" y="3974707"/>
            <a:chExt cx="9550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F2CEF462-584D-FDBD-B72B-0375531B18D3}"/>
                    </a:ext>
                  </a:extLst>
                </p14:cNvPr>
                <p14:cNvContentPartPr/>
                <p14:nvPr/>
              </p14:nvContentPartPr>
              <p14:xfrm>
                <a:off x="8805282" y="3974707"/>
                <a:ext cx="90000" cy="16704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F2CEF462-584D-FDBD-B72B-0375531B18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99162" y="3968587"/>
                  <a:ext cx="102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C455B739-8273-0EE9-12AE-A1A6834213D2}"/>
                    </a:ext>
                  </a:extLst>
                </p14:cNvPr>
                <p14:cNvContentPartPr/>
                <p14:nvPr/>
              </p14:nvContentPartPr>
              <p14:xfrm>
                <a:off x="8659842" y="4161907"/>
                <a:ext cx="249120" cy="7344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C455B739-8273-0EE9-12AE-A1A6834213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53722" y="4155787"/>
                  <a:ext cx="261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CB21827F-61C0-2560-A662-9977427ABF3C}"/>
                    </a:ext>
                  </a:extLst>
                </p14:cNvPr>
                <p14:cNvContentPartPr/>
                <p14:nvPr/>
              </p14:nvContentPartPr>
              <p14:xfrm>
                <a:off x="9607722" y="4236427"/>
                <a:ext cx="7200" cy="19440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CB21827F-61C0-2560-A662-9977427ABF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01602" y="4230307"/>
                  <a:ext cx="19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49D28023-4D0B-F1B1-B165-59EF25657CB9}"/>
                    </a:ext>
                  </a:extLst>
                </p14:cNvPr>
                <p14:cNvContentPartPr/>
                <p14:nvPr/>
              </p14:nvContentPartPr>
              <p14:xfrm>
                <a:off x="9285162" y="4457467"/>
                <a:ext cx="316080" cy="414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49D28023-4D0B-F1B1-B165-59EF25657C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79042" y="4451347"/>
                  <a:ext cx="328320" cy="53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0F07608C-6872-CA98-1A34-E5F3673BB99A}"/>
              </a:ext>
            </a:extLst>
          </p:cNvPr>
          <p:cNvSpPr txBox="1"/>
          <p:nvPr/>
        </p:nvSpPr>
        <p:spPr>
          <a:xfrm>
            <a:off x="8318202" y="1835524"/>
            <a:ext cx="291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Samlepunkt på </a:t>
            </a:r>
          </a:p>
          <a:p>
            <a:pPr>
              <a:lnSpc>
                <a:spcPct val="90000"/>
              </a:lnSpc>
            </a:pPr>
            <a:r>
              <a:rPr lang="da-DK" sz="2000" dirty="0" err="1">
                <a:solidFill>
                  <a:schemeClr val="accent2"/>
                </a:solidFill>
              </a:rPr>
              <a:t>P-Pladsen</a:t>
            </a:r>
            <a:r>
              <a:rPr lang="da-DK" sz="2000" dirty="0">
                <a:solidFill>
                  <a:schemeClr val="accent2"/>
                </a:solidFill>
              </a:rPr>
              <a:t> ved sneppevej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</a:t>
            </a:r>
            <a:r>
              <a:rPr lang="da-DK" sz="2800"/>
              <a:t>Hovedforløb 1 - 2</a:t>
            </a: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 L-Aus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 teoretisk og praktisk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3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Kapaciteter, selvinduktioner og de tilhørende effekter, strømme, spændinger og faseforskydninger.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FC7CC6D-C317-1BC1-576C-2E88A75223C9}"/>
              </a:ext>
            </a:extLst>
          </p:cNvPr>
          <p:cNvSpPr txBox="1"/>
          <p:nvPr/>
        </p:nvSpPr>
        <p:spPr>
          <a:xfrm>
            <a:off x="721895" y="4698332"/>
            <a:ext cx="111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  <a:hlinkClick r:id="rId3"/>
              </a:rPr>
              <a:t>Se EVU</a:t>
            </a:r>
          </a:p>
          <a:p>
            <a:pPr algn="ct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  <a:hlinkClick r:id="rId3"/>
              </a:rPr>
              <a:t>Den Store BLÅ </a:t>
            </a: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606108"/>
            <a:ext cx="5431616" cy="706249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b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</a:b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FBAE3C-F3BD-BC74-85F3-A16D491D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1816849"/>
            <a:ext cx="3953082" cy="395308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5780777-AC8F-208B-71F7-35EEEF7B3BB3}"/>
              </a:ext>
            </a:extLst>
          </p:cNvPr>
          <p:cNvSpPr txBox="1"/>
          <p:nvPr/>
        </p:nvSpPr>
        <p:spPr>
          <a:xfrm>
            <a:off x="6363571" y="943025"/>
            <a:ext cx="572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Michael Petersen El Faglærer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65C86BD-FAF4-F0BB-8AB6-5ABE771E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87" y="1782810"/>
            <a:ext cx="2990342" cy="39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838091" y="1164441"/>
            <a:ext cx="8850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2000" b="1" u="sng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 2 dage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 1 dag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 2 dage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</a:t>
            </a:r>
            <a:r>
              <a:rPr lang="da-DK" sz="2000" u="sng" dirty="0">
                <a:solidFill>
                  <a:srgbClr val="FF0000"/>
                </a:solidFill>
              </a:rPr>
              <a:t>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de 3 del rapporter,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 Her lægges der vægt på korrekt udført håndværk.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Det vil sige det skal være pænt symmetrisk og lige.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521B4189-F73A-C05F-0328-C2922B6B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>
            <a:normAutofit/>
          </a:bodyPr>
          <a:lstStyle/>
          <a:p>
            <a:r>
              <a:rPr lang="en-US" sz="4400" b="1" dirty="0"/>
              <a:t>Spørgsmål</a:t>
            </a:r>
          </a:p>
        </p:txBody>
      </p:sp>
      <p:pic>
        <p:nvPicPr>
          <p:cNvPr id="1026" name="Picture 2" descr="De top 7 sværeste spørgsmål fra indfødsretsprøven (den 6. juni 2018) –  Indfødsret Test 2024">
            <a:extLst>
              <a:ext uri="{FF2B5EF4-FFF2-40B4-BE49-F238E27FC236}">
                <a16:creationId xmlns:a16="http://schemas.microsoft.com/office/drawing/2014/main" id="{58C63BB1-D274-057F-3DF1-0E2D7513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15436" b="-1"/>
          <a:stretch/>
        </p:blipFill>
        <p:spPr bwMode="auto">
          <a:xfrm>
            <a:off x="760413" y="685800"/>
            <a:ext cx="6858000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B5C0F5B0-54CA-C7FB-B767-362574298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hverdage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(nogle dage)</a:t>
            </a:r>
          </a:p>
          <a:p>
            <a:r>
              <a:rPr lang="da-DK" sz="2400" dirty="0"/>
              <a:t>15.00	Sluttidspunkt (nogle dage)</a:t>
            </a:r>
          </a:p>
          <a:p>
            <a:r>
              <a:rPr lang="da-DK" sz="2400" dirty="0"/>
              <a:t>????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b="1" i="1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vand og kaffe i lokalerne er tilladt, men det forpligter, det forventes at du selv rydder op efter dig.</a:t>
            </a:r>
          </a:p>
          <a:p>
            <a:pPr marL="45720" indent="0" algn="ctr">
              <a:buClr>
                <a:srgbClr val="3691AA">
                  <a:lumMod val="75000"/>
                </a:srgbClr>
              </a:buClr>
              <a:buNone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	</a:t>
            </a:r>
            <a:r>
              <a:rPr lang="da-DK" sz="2800" b="1" i="1" u="sng" dirty="0">
                <a:solidFill>
                  <a:srgbClr val="FF0000"/>
                </a:solidFill>
              </a:rPr>
              <a:t>Ingen energidrikke</a:t>
            </a: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/>
              <a:t>Røgfri Skole og arbejstid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</a:t>
            </a:r>
            <a:r>
              <a:rPr lang="da-DK" sz="2000" u="sng" dirty="0">
                <a:solidFill>
                  <a:schemeClr val="accent2"/>
                </a:solidFill>
              </a:rPr>
              <a:t>skoletiden</a:t>
            </a:r>
            <a:r>
              <a:rPr lang="da-DK" sz="2000" dirty="0">
                <a:solidFill>
                  <a:schemeClr val="accent2"/>
                </a:solidFill>
              </a:rPr>
              <a:t>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Man må heller ikke gå ud på gaden.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r>
              <a:rPr lang="en-US" sz="2400" dirty="0"/>
              <a:t>Sygemelding ved at logge på Studie+ eller I App`en Studie+, 	</a:t>
            </a:r>
            <a:r>
              <a:rPr lang="en-US" sz="2400" dirty="0" err="1">
                <a:solidFill>
                  <a:srgbClr val="FF0000"/>
                </a:solidFill>
              </a:rPr>
              <a:t>inden</a:t>
            </a:r>
            <a:r>
              <a:rPr lang="en-US" sz="2400" dirty="0">
                <a:solidFill>
                  <a:srgbClr val="FF0000"/>
                </a:solidFill>
              </a:rPr>
              <a:t> første lektion.</a:t>
            </a: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sms.</a:t>
            </a: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Inden kl. 9.00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 23 59 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 lnSpcReduction="20000"/>
          </a:bodyPr>
          <a:lstStyle/>
          <a:p>
            <a:r>
              <a:rPr lang="da-DK" sz="2200" dirty="0"/>
              <a:t>Alle elever skal screenes i sprog og talforståelse, denne screening finder for vores hold sted 	</a:t>
            </a:r>
          </a:p>
          <a:p>
            <a:pPr marL="45720" indent="0" algn="ctr">
              <a:buNone/>
            </a:pPr>
            <a:r>
              <a:rPr lang="da-DK" sz="2200" dirty="0" err="1">
                <a:solidFill>
                  <a:srgbClr val="FF0000"/>
                </a:solidFill>
              </a:rPr>
              <a:t>xxxxxxxxxxx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 til screeningen.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833258" y="1328468"/>
            <a:ext cx="671751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Vinterferie i Uge 7   (9. til 13. februar)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Påskeferie i Uge 14 ( 30/ marts. til 3. april)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1. Maj fri (fredag i uge 18)</a:t>
            </a:r>
            <a:br>
              <a:rPr lang="da-DK" sz="2600" dirty="0">
                <a:solidFill>
                  <a:srgbClr val="0070C0"/>
                </a:solidFill>
              </a:rPr>
            </a:br>
            <a:br>
              <a:rPr lang="da-DK" sz="2600" dirty="0">
                <a:solidFill>
                  <a:srgbClr val="0070C0"/>
                </a:solidFill>
              </a:rPr>
            </a:br>
            <a:r>
              <a:rPr lang="da-DK" sz="2600" dirty="0">
                <a:solidFill>
                  <a:srgbClr val="0070C0"/>
                </a:solidFill>
              </a:rPr>
              <a:t>Kristi Himmelfartsfri	  14. og 15. maj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2. Pinsedag	   25. maj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Sidste skoledag er 19. juni 2026 - Uge 25</a:t>
            </a: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Vigtige redskaber til undervisningen.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182469" y="1880555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93878" y="3640363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4169837" y="5000785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2653408" y="1483152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4602945" y="2169212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85311" y="1705452"/>
            <a:ext cx="503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Lommeregner. TI-30XB/XS eller lignende. </a:t>
            </a:r>
            <a:r>
              <a:rPr lang="da-DK" sz="2000" u="sng" dirty="0">
                <a:solidFill>
                  <a:srgbClr val="FF0000"/>
                </a:solidFill>
              </a:rPr>
              <a:t>Mobil telefon er ikke god nok.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PC eller Tablet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D3422F9-1EAD-661B-EAE0-39E9FE7B9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769" y="3607680"/>
            <a:ext cx="2256453" cy="18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85</TotalTime>
  <Words>1286</Words>
  <Application>Microsoft Office PowerPoint</Application>
  <PresentationFormat>Widescreen</PresentationFormat>
  <Paragraphs>204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Georgia</vt:lpstr>
      <vt:lpstr>Ocean 16x9</vt:lpstr>
      <vt:lpstr>PowerPoint-præsentation</vt:lpstr>
      <vt:lpstr> 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Elektriker afdelingen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Flintebo</dc:creator>
  <cp:keywords/>
  <cp:lastModifiedBy>Michael Petersen</cp:lastModifiedBy>
  <cp:revision>5</cp:revision>
  <dcterms:created xsi:type="dcterms:W3CDTF">2017-08-08T09:55:39Z</dcterms:created>
  <dcterms:modified xsi:type="dcterms:W3CDTF">2026-01-11T13:59:30Z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