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1031" r:id="rId3"/>
    <p:sldId id="1033" r:id="rId4"/>
    <p:sldId id="1035" r:id="rId5"/>
    <p:sldId id="418" r:id="rId6"/>
    <p:sldId id="998" r:id="rId7"/>
    <p:sldId id="782" r:id="rId8"/>
    <p:sldId id="298" r:id="rId9"/>
    <p:sldId id="299" r:id="rId10"/>
    <p:sldId id="1177" r:id="rId11"/>
    <p:sldId id="342" r:id="rId12"/>
    <p:sldId id="283" r:id="rId13"/>
    <p:sldId id="345" r:id="rId14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68390" autoAdjust="0"/>
  </p:normalViewPr>
  <p:slideViewPr>
    <p:cSldViewPr snapToGrid="0">
      <p:cViewPr varScale="1">
        <p:scale>
          <a:sx n="78" d="100"/>
          <a:sy n="78" d="100"/>
        </p:scale>
        <p:origin x="18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833BD1-6AB0-4950-899F-3C978257D20D}" type="datetimeFigureOut">
              <a:rPr lang="da-DK" smtClean="0"/>
              <a:t>04-11-2020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EFB6ED-7AD4-4F72-8A71-4BCA72F20A3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79557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020763" rtl="0" eaLnBrk="0" fontAlgn="base" latinLnBrk="0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Tx/>
              <a:buSzPct val="100000"/>
              <a:buFontTx/>
              <a:buNone/>
              <a:tabLst/>
              <a:defRPr/>
            </a:pPr>
            <a:r>
              <a:rPr lang="da-DK" b="1" noProof="0" dirty="0"/>
              <a:t>Uddel IP RANGE.docx</a:t>
            </a:r>
          </a:p>
          <a:p>
            <a:pPr marL="0" indent="0">
              <a:buNone/>
            </a:pPr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4CE0E46-7F05-B940-8356-5580BE265E49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6601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Tidligere UTP og STP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FF4F6-16AC-463C-9A35-A7D52EF794A8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73836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For hver klasse ses her hvor meget af IP-adressen, der hører til Netværk og hvor meget der hører til Host.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4CE0E46-7F05-B940-8356-5580BE265E49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882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Pladsholder til diasbillede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722313" y="277813"/>
            <a:ext cx="8089901" cy="4551362"/>
          </a:xfrm>
          <a:ln/>
        </p:spPr>
      </p:sp>
      <p:sp>
        <p:nvSpPr>
          <p:cNvPr id="106499" name="Pladsholder til no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12713" indent="-112713">
              <a:lnSpc>
                <a:spcPct val="80000"/>
              </a:lnSpc>
            </a:pPr>
            <a:r>
              <a:rPr lang="da-DK" noProof="0" dirty="0"/>
              <a:t>Næsten alle IP-adresser der er offentlige (</a:t>
            </a:r>
            <a:r>
              <a:rPr lang="da-DK" b="1" noProof="0" dirty="0"/>
              <a:t>public</a:t>
            </a:r>
            <a:r>
              <a:rPr lang="da-DK" noProof="0" dirty="0"/>
              <a:t>),</a:t>
            </a:r>
            <a:r>
              <a:rPr lang="da-DK" baseline="0" noProof="0" dirty="0"/>
              <a:t> </a:t>
            </a:r>
            <a:r>
              <a:rPr lang="da-DK" noProof="0" dirty="0"/>
              <a:t>bruges på</a:t>
            </a:r>
            <a:r>
              <a:rPr lang="da-DK" baseline="0" noProof="0" dirty="0"/>
              <a:t> Internettet</a:t>
            </a:r>
          </a:p>
          <a:p>
            <a:pPr marL="112713" indent="-112713">
              <a:lnSpc>
                <a:spcPct val="80000"/>
              </a:lnSpc>
            </a:pPr>
            <a:r>
              <a:rPr lang="da-DK" baseline="0" noProof="0" dirty="0"/>
              <a:t>Dog er der mindre blokke af IP-adresser, som kun kan bruges på LAN. Disse kaldes </a:t>
            </a:r>
            <a:r>
              <a:rPr lang="da-DK" b="1" baseline="0" noProof="0" dirty="0"/>
              <a:t>private</a:t>
            </a:r>
            <a:r>
              <a:rPr lang="da-DK" baseline="0" noProof="0" dirty="0"/>
              <a:t> IP-adresser</a:t>
            </a:r>
          </a:p>
          <a:p>
            <a:endParaRPr lang="da-DK" altLang="da-DK" dirty="0"/>
          </a:p>
        </p:txBody>
      </p:sp>
      <p:sp>
        <p:nvSpPr>
          <p:cNvPr id="106500" name="Pladsholder til dias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1063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881063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881063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881063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881063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defTabSz="8810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defTabSz="8810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defTabSz="8810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defTabSz="881063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99D0D349-5135-49D8-98E0-DDDF2EAB8189}" type="slidenum">
              <a:rPr lang="en-US" altLang="da-DK" sz="800" smtClean="0"/>
              <a:pPr/>
              <a:t>4</a:t>
            </a:fld>
            <a:endParaRPr lang="en-US" altLang="da-DK" sz="800"/>
          </a:p>
        </p:txBody>
      </p:sp>
    </p:spTree>
    <p:extLst>
      <p:ext uri="{BB962C8B-B14F-4D97-AF65-F5344CB8AC3E}">
        <p14:creationId xmlns:p14="http://schemas.microsoft.com/office/powerpoint/2010/main" val="3693076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CE0E46-7F05-B940-8356-5580BE265E49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2903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7CED6BC-9946-1244-841D-F06851A14F26}" type="slidenum">
              <a:rPr lang="en-US" sz="800"/>
              <a:pPr/>
              <a:t>7</a:t>
            </a:fld>
            <a:endParaRPr lang="en-US" sz="800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da-DK" noProof="0" dirty="0"/>
              <a:t>Der er </a:t>
            </a:r>
            <a:r>
              <a:rPr lang="da-DK" b="1" noProof="0" dirty="0"/>
              <a:t>to</a:t>
            </a:r>
            <a:r>
              <a:rPr lang="da-DK" b="1" baseline="0" noProof="0" dirty="0"/>
              <a:t> måder </a:t>
            </a:r>
            <a:r>
              <a:rPr lang="da-DK" baseline="0" noProof="0" dirty="0"/>
              <a:t>at beskrive en topologi (måden at beskrive sammensætningen af et LAN eller WAN).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da-DK" baseline="0" noProof="0" dirty="0"/>
              <a:t>- </a:t>
            </a:r>
            <a:r>
              <a:rPr lang="da-DK" b="1" baseline="0" noProof="0" dirty="0"/>
              <a:t>Fysisk</a:t>
            </a:r>
            <a:r>
              <a:rPr lang="da-DK" baseline="0" noProof="0" dirty="0"/>
              <a:t> topologi: Viser på en </a:t>
            </a:r>
            <a:r>
              <a:rPr lang="da-DK" b="1" baseline="0" noProof="0" dirty="0" err="1"/>
              <a:t>detalieret</a:t>
            </a:r>
            <a:r>
              <a:rPr lang="da-DK" baseline="0" noProof="0" dirty="0"/>
              <a:t> måde hvordan </a:t>
            </a:r>
            <a:r>
              <a:rPr lang="da-DK" b="1" baseline="0" noProof="0" dirty="0"/>
              <a:t>udstyr</a:t>
            </a:r>
            <a:r>
              <a:rPr lang="da-DK" baseline="0" noProof="0" dirty="0"/>
              <a:t> og </a:t>
            </a:r>
            <a:r>
              <a:rPr lang="da-DK" b="1" baseline="0" noProof="0" dirty="0"/>
              <a:t>forbindelser</a:t>
            </a:r>
            <a:r>
              <a:rPr lang="da-DK" baseline="0" noProof="0" dirty="0"/>
              <a:t> er </a:t>
            </a:r>
            <a:r>
              <a:rPr lang="da-DK" b="1" baseline="0" noProof="0" dirty="0"/>
              <a:t>forbundet</a:t>
            </a:r>
            <a:r>
              <a:rPr lang="da-DK" baseline="0" noProof="0" dirty="0"/>
              <a:t> til hinanden.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da-DK" baseline="0" noProof="0" dirty="0"/>
              <a:t>- </a:t>
            </a:r>
            <a:r>
              <a:rPr lang="da-DK" b="1" baseline="0" noProof="0" dirty="0"/>
              <a:t>Logisk</a:t>
            </a:r>
            <a:r>
              <a:rPr lang="da-DK" baseline="0" noProof="0" dirty="0"/>
              <a:t> topologi: Viser mere forenklet hvordan netværket er sammensat. Viser </a:t>
            </a:r>
            <a:r>
              <a:rPr lang="da-DK" baseline="0" noProof="0" dirty="0" err="1"/>
              <a:t>f.eks</a:t>
            </a:r>
            <a:r>
              <a:rPr lang="da-DK" baseline="0" noProof="0" dirty="0"/>
              <a:t> ikke Hubs og switche.</a:t>
            </a:r>
            <a:endParaRPr lang="da-DK" noProof="0" dirty="0"/>
          </a:p>
          <a:p>
            <a:pPr>
              <a:lnSpc>
                <a:spcPct val="80000"/>
              </a:lnSpc>
              <a:buFontTx/>
              <a:buNone/>
            </a:pPr>
            <a:endParaRPr lang="da-DK" noProof="0" dirty="0"/>
          </a:p>
          <a:p>
            <a:pPr>
              <a:lnSpc>
                <a:spcPct val="80000"/>
              </a:lnSpc>
              <a:buFontTx/>
              <a:buNone/>
            </a:pPr>
            <a:r>
              <a:rPr lang="da-DK" noProof="0" dirty="0" err="1"/>
              <a:t>Section</a:t>
            </a:r>
            <a:r>
              <a:rPr lang="da-DK" noProof="0" dirty="0"/>
              <a:t> 4.4.1.2</a:t>
            </a:r>
          </a:p>
        </p:txBody>
      </p:sp>
    </p:spTree>
    <p:extLst>
      <p:ext uri="{BB962C8B-B14F-4D97-AF65-F5344CB8AC3E}">
        <p14:creationId xmlns:p14="http://schemas.microsoft.com/office/powerpoint/2010/main" val="15629857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8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1.2 – LANs,</a:t>
            </a:r>
            <a:r>
              <a:rPr lang="en-US" sz="1200" kern="1200" baseline="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WANs, and the Internet</a:t>
            </a:r>
            <a:endParaRPr lang="en-US" sz="1200" kern="12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dirty="0">
                <a:latin typeface="Arial" charset="0"/>
              </a:rPr>
              <a:t>1.2.2</a:t>
            </a:r>
            <a:r>
              <a:rPr lang="en-US" baseline="0" dirty="0">
                <a:latin typeface="Arial" charset="0"/>
              </a:rPr>
              <a:t> – LANs and WANs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2107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9</a:t>
            </a:fld>
            <a:endParaRPr lang="en-US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da-DK" b="1" noProof="0" dirty="0"/>
              <a:t>Internet – </a:t>
            </a:r>
            <a:r>
              <a:rPr lang="da-DK" b="0" noProof="0" dirty="0"/>
              <a:t>Et verdensomspændende netværk, der forbinder LAN med hinanden.</a:t>
            </a:r>
            <a:endParaRPr lang="da-DK" b="1" noProof="0" dirty="0"/>
          </a:p>
          <a:p>
            <a:pPr>
              <a:lnSpc>
                <a:spcPct val="80000"/>
              </a:lnSpc>
              <a:buFontTx/>
              <a:buNone/>
            </a:pPr>
            <a:endParaRPr lang="da-DK" b="1" noProof="0" dirty="0"/>
          </a:p>
          <a:p>
            <a:pPr>
              <a:lnSpc>
                <a:spcPct val="80000"/>
              </a:lnSpc>
              <a:buFontTx/>
              <a:buNone/>
            </a:pPr>
            <a:r>
              <a:rPr lang="da-DK" b="1" noProof="0" dirty="0"/>
              <a:t>Intranet</a:t>
            </a:r>
            <a:r>
              <a:rPr lang="da-DK" noProof="0" dirty="0"/>
              <a:t> – Er en </a:t>
            </a:r>
            <a:r>
              <a:rPr lang="da-DK" b="1" noProof="0" dirty="0"/>
              <a:t>privat forbindelse </a:t>
            </a:r>
            <a:r>
              <a:rPr lang="da-DK" noProof="0" dirty="0"/>
              <a:t>fra LAN og WAN som </a:t>
            </a:r>
            <a:r>
              <a:rPr lang="da-DK" b="1" noProof="0" dirty="0"/>
              <a:t>tilhører</a:t>
            </a:r>
            <a:r>
              <a:rPr lang="da-DK" noProof="0" dirty="0"/>
              <a:t> organisation eller virksomhed, som </a:t>
            </a:r>
            <a:r>
              <a:rPr lang="da-DK" b="1" noProof="0" dirty="0"/>
              <a:t>kun</a:t>
            </a:r>
            <a:r>
              <a:rPr lang="da-DK" noProof="0" dirty="0"/>
              <a:t> lader medlemmer,</a:t>
            </a:r>
            <a:r>
              <a:rPr lang="da-DK" baseline="0" noProof="0" dirty="0"/>
              <a:t> ansatte eller andre med </a:t>
            </a:r>
            <a:r>
              <a:rPr lang="da-DK" b="1" baseline="0" noProof="0" dirty="0"/>
              <a:t>autorisation</a:t>
            </a:r>
            <a:r>
              <a:rPr lang="da-DK" baseline="0" noProof="0" dirty="0"/>
              <a:t> ind. </a:t>
            </a:r>
            <a:r>
              <a:rPr lang="da-DK" baseline="0" noProof="0" dirty="0" err="1"/>
              <a:t>F.eks</a:t>
            </a:r>
            <a:r>
              <a:rPr lang="da-DK" baseline="0" noProof="0" dirty="0"/>
              <a:t> en virksomhed som har </a:t>
            </a:r>
            <a:r>
              <a:rPr lang="da-DK" baseline="0" noProof="0" dirty="0" err="1"/>
              <a:t>web-sider</a:t>
            </a:r>
            <a:r>
              <a:rPr lang="da-DK" baseline="0" noProof="0" dirty="0"/>
              <a:t> med </a:t>
            </a:r>
            <a:r>
              <a:rPr lang="da-DK" b="1" baseline="0" noProof="0" dirty="0"/>
              <a:t>ferielister</a:t>
            </a:r>
            <a:r>
              <a:rPr lang="da-DK" baseline="0" noProof="0" dirty="0"/>
              <a:t>, </a:t>
            </a:r>
            <a:r>
              <a:rPr lang="da-DK" b="1" baseline="0" noProof="0" dirty="0" err="1"/>
              <a:t>kampange</a:t>
            </a:r>
            <a:r>
              <a:rPr lang="da-DK" b="1" baseline="0" noProof="0" dirty="0"/>
              <a:t>-materiale</a:t>
            </a:r>
            <a:r>
              <a:rPr lang="da-DK" baseline="0" noProof="0" dirty="0"/>
              <a:t>, </a:t>
            </a:r>
            <a:r>
              <a:rPr lang="da-DK" b="1" baseline="0" noProof="0" dirty="0"/>
              <a:t>planer, procedurer</a:t>
            </a:r>
            <a:r>
              <a:rPr lang="da-DK" baseline="0" noProof="0" dirty="0"/>
              <a:t> og </a:t>
            </a:r>
            <a:r>
              <a:rPr lang="da-DK" b="1" baseline="0" noProof="0" dirty="0"/>
              <a:t>opskrifter</a:t>
            </a:r>
            <a:r>
              <a:rPr lang="da-DK" baseline="0" noProof="0" dirty="0"/>
              <a:t> som ikke er for andre udenforstående.</a:t>
            </a:r>
          </a:p>
          <a:p>
            <a:pPr>
              <a:lnSpc>
                <a:spcPct val="80000"/>
              </a:lnSpc>
              <a:buFontTx/>
              <a:buNone/>
            </a:pPr>
            <a:endParaRPr lang="da-DK" baseline="0" noProof="0" dirty="0"/>
          </a:p>
          <a:p>
            <a:pPr>
              <a:lnSpc>
                <a:spcPct val="80000"/>
              </a:lnSpc>
              <a:buFontTx/>
              <a:buNone/>
            </a:pPr>
            <a:r>
              <a:rPr lang="da-DK" b="1" baseline="0" noProof="0" dirty="0"/>
              <a:t>Extranet</a:t>
            </a:r>
            <a:r>
              <a:rPr lang="da-DK" baseline="0" noProof="0" dirty="0"/>
              <a:t> – Er en adgang for samarbejdspartnere </a:t>
            </a:r>
            <a:r>
              <a:rPr lang="da-DK" b="1" baseline="0" noProof="0" dirty="0"/>
              <a:t>uden</a:t>
            </a:r>
            <a:r>
              <a:rPr lang="da-DK" baseline="0" noProof="0" dirty="0"/>
              <a:t> for virksomheden. </a:t>
            </a:r>
            <a:r>
              <a:rPr lang="da-DK" baseline="0" noProof="0" dirty="0" err="1"/>
              <a:t>F.eks</a:t>
            </a:r>
            <a:r>
              <a:rPr lang="da-DK" baseline="0" noProof="0" dirty="0"/>
              <a:t> kan en </a:t>
            </a:r>
            <a:r>
              <a:rPr lang="da-DK" b="1" baseline="0" noProof="0" dirty="0"/>
              <a:t>reservedelsleverandør</a:t>
            </a:r>
            <a:r>
              <a:rPr lang="da-DK" baseline="0" noProof="0" dirty="0"/>
              <a:t> logge sig på DSB´s Extranet og kontrollere om der er nok reservedele på lager.</a:t>
            </a:r>
            <a:endParaRPr lang="da-DK" noProof="0" dirty="0"/>
          </a:p>
          <a:p>
            <a:pPr>
              <a:lnSpc>
                <a:spcPct val="80000"/>
              </a:lnSpc>
              <a:buFontTx/>
              <a:buNone/>
            </a:pPr>
            <a:endParaRPr lang="en-US" sz="1200" kern="12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sz="1200" kern="12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1.2 – LANs,</a:t>
            </a:r>
            <a:r>
              <a:rPr lang="en-US" sz="1200" kern="1200" baseline="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WANs, and the Internet</a:t>
            </a:r>
            <a:endParaRPr lang="en-US" sz="1200" kern="12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en-US" dirty="0">
                <a:latin typeface="Arial" charset="0"/>
              </a:rPr>
              <a:t>1.2.3</a:t>
            </a:r>
            <a:r>
              <a:rPr lang="en-US" baseline="0" dirty="0">
                <a:latin typeface="Arial" charset="0"/>
              </a:rPr>
              <a:t> – The Internet, Intranets, and Extranets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504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Netværkskomponenter</a:t>
            </a:r>
          </a:p>
          <a:p>
            <a:r>
              <a:rPr lang="da-DK" dirty="0"/>
              <a:t>Inddeling i netværk</a:t>
            </a:r>
          </a:p>
          <a:p>
            <a:r>
              <a:rPr lang="da-DK" dirty="0"/>
              <a:t>Forskel på Routere og Switche</a:t>
            </a:r>
          </a:p>
          <a:p>
            <a:endParaRPr lang="da-DK" dirty="0"/>
          </a:p>
          <a:p>
            <a:r>
              <a:rPr lang="da-DK" dirty="0"/>
              <a:t>PS: Router50 kan ikke have adressen .255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61FF4F6-16AC-463C-9A35-A7D52EF794A8}" type="slidenum">
              <a:rPr lang="da-DK" smtClean="0"/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54642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4A2A3284-682A-45A6-9D5F-B1598F8FE0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0605A73-BA4E-4D37-B233-9BD20277DAF8}" type="slidenum">
              <a:rPr lang="da-DK" altLang="da-DK" sz="1200"/>
              <a:pPr/>
              <a:t>11</a:t>
            </a:fld>
            <a:endParaRPr lang="da-DK" altLang="da-DK" sz="1200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B7123988-A4E4-464C-BCD8-5EBDDB1517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5A5D48CD-7EA2-493D-9C3F-33A295175D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da-DK"/>
          </a:p>
        </p:txBody>
      </p:sp>
    </p:spTree>
    <p:extLst>
      <p:ext uri="{BB962C8B-B14F-4D97-AF65-F5344CB8AC3E}">
        <p14:creationId xmlns:p14="http://schemas.microsoft.com/office/powerpoint/2010/main" val="1338469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34D943-000E-4DE0-98F1-6F9371B505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DB1065CE-0647-4E73-8D80-2D83415FDD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D453191-4017-4B44-9AA5-5AB47AF82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08131-8347-4842-9572-7A8A71E54235}" type="datetimeFigureOut">
              <a:rPr lang="da-DK" smtClean="0"/>
              <a:t>04-11-2020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285AE34-86AF-429A-867A-E9BA712E9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328AFAF-06CD-4431-952D-087B22624A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46442-65BB-4E86-B5AB-0C97FE27450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05356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913FA8-1099-4392-B95B-D00803797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49E93CA-CA1C-4BC5-84E3-C5503CBF86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A8BF6FF-3215-4C08-8CF4-57715FB19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08131-8347-4842-9572-7A8A71E54235}" type="datetimeFigureOut">
              <a:rPr lang="da-DK" smtClean="0"/>
              <a:t>04-11-2020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43D5EC9-5769-4287-B543-B5F9CB114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0FA0888-F3DB-45A2-A0C0-3B401A39A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46442-65BB-4E86-B5AB-0C97FE27450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29772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7F087A67-53F9-48D4-BC7E-BAD4A80A99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7792EC1B-1787-4D36-9512-BA803F777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A755D51-DD58-4239-B514-427B74D19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08131-8347-4842-9572-7A8A71E54235}" type="datetimeFigureOut">
              <a:rPr lang="da-DK" smtClean="0"/>
              <a:t>04-11-2020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160902F-38CC-434F-BA69-71AA95745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69038C9-14E0-4D12-9AE1-C672A40A3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46442-65BB-4E86-B5AB-0C97FE27450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92157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98844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EB78D7-5CE9-449F-98E2-27DAA0FD4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FDBC726-C813-4160-9B21-D4350A2B4A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339C526-96D4-40E3-B139-79F9A07D3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08131-8347-4842-9572-7A8A71E54235}" type="datetimeFigureOut">
              <a:rPr lang="da-DK" smtClean="0"/>
              <a:t>04-11-2020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A24DB9A-BE48-491A-90DD-AEE478B01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93A657D-DE6B-4093-89BB-A524D1BC8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46442-65BB-4E86-B5AB-0C97FE27450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17640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641760-D56F-4C8B-85A5-374B0E0D5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4633F42-BDD4-498E-87F6-7D5DF417AE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C2DC510-934F-46D5-A765-8BFA0AC2E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08131-8347-4842-9572-7A8A71E54235}" type="datetimeFigureOut">
              <a:rPr lang="da-DK" smtClean="0"/>
              <a:t>04-11-2020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D80B807-FBF3-491B-80C8-0A8E140AD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6AE90F4-639E-41CC-9FF2-9C327699C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46442-65BB-4E86-B5AB-0C97FE27450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58892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B3FEE1-7E6C-49E7-BF86-A54484B48E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EACF2B2-FBA1-4055-BEEC-5489A88CD6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6D904E9B-8D60-4A40-ACAD-B43623BF0E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7497FD5F-BA59-44F0-88EA-0B2144591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08131-8347-4842-9572-7A8A71E54235}" type="datetimeFigureOut">
              <a:rPr lang="da-DK" smtClean="0"/>
              <a:t>04-11-2020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0FE77D3D-8EAE-48F7-AE7F-B2D453BE9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63E68A9-BC36-4CC9-B334-983159B08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46442-65BB-4E86-B5AB-0C97FE27450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54350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A3233B-5875-4DD8-A832-D5AC0A027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31EC43E-9F63-41A2-9FCA-58D6B9525A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80E16585-3812-4031-A49D-FF6558F7A4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37B439F1-F8E9-4617-8BCE-CD179F25AA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55C632B9-07DF-4484-A18B-8688C91F63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6AF112DC-EEE6-40BD-BCA4-854CB13D5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08131-8347-4842-9572-7A8A71E54235}" type="datetimeFigureOut">
              <a:rPr lang="da-DK" smtClean="0"/>
              <a:t>04-11-2020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6653D5C2-5006-42A4-B834-17B3FE1DF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3A7530C5-9D16-4FD0-8D40-3F1C6043D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46442-65BB-4E86-B5AB-0C97FE27450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55869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1FCFD3-09AF-42BC-A941-D920C4569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8B2E19EE-E437-44DB-B1F1-7BDDC77F8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08131-8347-4842-9572-7A8A71E54235}" type="datetimeFigureOut">
              <a:rPr lang="da-DK" smtClean="0"/>
              <a:t>04-11-2020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3BAD507B-28CD-476F-9A98-14E929328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6348BBAB-336E-4A92-BD3C-D22EBD8F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46442-65BB-4E86-B5AB-0C97FE27450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3340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EE34EBB8-6B61-4CAF-9CEE-8B85EB8B1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08131-8347-4842-9572-7A8A71E54235}" type="datetimeFigureOut">
              <a:rPr lang="da-DK" smtClean="0"/>
              <a:t>04-11-2020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77613854-61F1-43D1-8A41-019A2AEEF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709C48F5-AEE3-49EC-A1C9-1746B691F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46442-65BB-4E86-B5AB-0C97FE27450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32663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52B641-04A8-4DA5-BFB9-E56A6310F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1C45106-4F42-4306-9156-373EC8B4F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8DC928D2-C0D7-4DB1-ABA0-957123DA11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01A8AAA2-2ED4-4EB9-AE6A-3B5439B40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08131-8347-4842-9572-7A8A71E54235}" type="datetimeFigureOut">
              <a:rPr lang="da-DK" smtClean="0"/>
              <a:t>04-11-2020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BBFFC07-7E28-4C2A-AE28-76EB1131A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2E17C80-E5AC-4C14-BF38-D6F4DF1DF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46442-65BB-4E86-B5AB-0C97FE27450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7834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A37566-C2DE-42E9-B3FE-0FB4142A8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62AFD131-4D01-4878-9FA9-979811538F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AA9568A-F3AD-4D9F-B70D-08B12B1072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8BECEE0-0428-46CC-A302-811A9B364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08131-8347-4842-9572-7A8A71E54235}" type="datetimeFigureOut">
              <a:rPr lang="da-DK" smtClean="0"/>
              <a:t>04-11-2020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F9E0281-C2D0-451F-8059-F19C7AE26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C22155AD-9A1B-44AC-A2BF-A2CDD5436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46442-65BB-4E86-B5AB-0C97FE27450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75607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A8E486ED-5A7C-4D69-BB0A-395A2CF39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F78C8415-C73B-46C0-99F7-A87A69459B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B7D8715-30EE-41DC-98AC-8040DC1BA2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08131-8347-4842-9572-7A8A71E54235}" type="datetimeFigureOut">
              <a:rPr lang="da-DK" smtClean="0"/>
              <a:t>04-11-2020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A8B0825-F3A3-4896-829B-F434BBD65E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3F611A2-82F4-4A97-86EF-FAEBEBA459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46442-65BB-4E86-B5AB-0C97FE27450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51278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a.wikipedia.org/w/index.php?title=Premises_Distribution_System&amp;action=edit&amp;redlink=1" TargetMode="External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>
            <a:extLst>
              <a:ext uri="{FF2B5EF4-FFF2-40B4-BE49-F238E27FC236}">
                <a16:creationId xmlns:a16="http://schemas.microsoft.com/office/drawing/2014/main" id="{5B9BCCA8-0183-4909-9931-975C6540B8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116000"/>
          </a:xfrm>
        </p:spPr>
        <p:txBody>
          <a:bodyPr>
            <a:normAutofit/>
          </a:bodyPr>
          <a:lstStyle/>
          <a:p>
            <a:r>
              <a:rPr lang="da-DK" sz="3600" b="1" dirty="0"/>
              <a:t>H1 data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6BE2305C-1845-40C9-97A1-C7E3BFD69168}"/>
              </a:ext>
            </a:extLst>
          </p:cNvPr>
          <p:cNvSpPr/>
          <p:nvPr/>
        </p:nvSpPr>
        <p:spPr>
          <a:xfrm>
            <a:off x="5151670" y="5473468"/>
            <a:ext cx="18886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a-DK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1. dag</a:t>
            </a:r>
            <a:endParaRPr lang="da-DK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BA448AFF-C11B-4003-A78A-73682DBF4755}"/>
              </a:ext>
            </a:extLst>
          </p:cNvPr>
          <p:cNvGrpSpPr/>
          <p:nvPr/>
        </p:nvGrpSpPr>
        <p:grpSpPr>
          <a:xfrm>
            <a:off x="2190749" y="514350"/>
            <a:ext cx="7159915" cy="2741613"/>
            <a:chOff x="2190749" y="514350"/>
            <a:chExt cx="7159915" cy="2741613"/>
          </a:xfrm>
        </p:grpSpPr>
        <p:pic>
          <p:nvPicPr>
            <p:cNvPr id="6" name="Billede 5">
              <a:extLst>
                <a:ext uri="{FF2B5EF4-FFF2-40B4-BE49-F238E27FC236}">
                  <a16:creationId xmlns:a16="http://schemas.microsoft.com/office/drawing/2014/main" id="{95DDC280-66E3-40B1-824D-4B28D89CB5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90749" y="514350"/>
              <a:ext cx="7159915" cy="2741613"/>
            </a:xfrm>
            <a:prstGeom prst="rect">
              <a:avLst/>
            </a:prstGeom>
          </p:spPr>
        </p:pic>
        <p:pic>
          <p:nvPicPr>
            <p:cNvPr id="7" name="Billede 6">
              <a:extLst>
                <a:ext uri="{FF2B5EF4-FFF2-40B4-BE49-F238E27FC236}">
                  <a16:creationId xmlns:a16="http://schemas.microsoft.com/office/drawing/2014/main" id="{8C9CC79E-D4AE-4058-BEBB-B7C910B080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2546" t="42525" r="14453" b="50805"/>
            <a:stretch/>
          </p:blipFill>
          <p:spPr>
            <a:xfrm>
              <a:off x="4846320" y="2354580"/>
              <a:ext cx="3794760" cy="240030"/>
            </a:xfrm>
            <a:prstGeom prst="rect">
              <a:avLst/>
            </a:prstGeom>
          </p:spPr>
        </p:pic>
      </p:grpSp>
      <p:grpSp>
        <p:nvGrpSpPr>
          <p:cNvPr id="23" name="Gruppe 22">
            <a:extLst>
              <a:ext uri="{FF2B5EF4-FFF2-40B4-BE49-F238E27FC236}">
                <a16:creationId xmlns:a16="http://schemas.microsoft.com/office/drawing/2014/main" id="{DD906073-29BA-46CD-B8BD-07D99BC03000}"/>
              </a:ext>
            </a:extLst>
          </p:cNvPr>
          <p:cNvGrpSpPr/>
          <p:nvPr/>
        </p:nvGrpSpPr>
        <p:grpSpPr>
          <a:xfrm>
            <a:off x="-1" y="45719"/>
            <a:ext cx="12192001" cy="6812281"/>
            <a:chOff x="-1" y="45719"/>
            <a:chExt cx="12192001" cy="6812281"/>
          </a:xfrm>
        </p:grpSpPr>
        <p:cxnSp>
          <p:nvCxnSpPr>
            <p:cNvPr id="10" name="Lige forbindelse 9">
              <a:extLst>
                <a:ext uri="{FF2B5EF4-FFF2-40B4-BE49-F238E27FC236}">
                  <a16:creationId xmlns:a16="http://schemas.microsoft.com/office/drawing/2014/main" id="{4C0BDBBE-A098-4444-ADFB-F9A3F1469FC5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720"/>
              <a:ext cx="12192000" cy="0"/>
            </a:xfrm>
            <a:prstGeom prst="line">
              <a:avLst/>
            </a:prstGeom>
            <a:ln w="149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Lige forbindelse 14">
              <a:extLst>
                <a:ext uri="{FF2B5EF4-FFF2-40B4-BE49-F238E27FC236}">
                  <a16:creationId xmlns:a16="http://schemas.microsoft.com/office/drawing/2014/main" id="{19646BAE-7AF3-4036-A5D6-F60C651B8D54}"/>
                </a:ext>
              </a:extLst>
            </p:cNvPr>
            <p:cNvCxnSpPr>
              <a:cxnSpLocks/>
            </p:cNvCxnSpPr>
            <p:nvPr/>
          </p:nvCxnSpPr>
          <p:spPr>
            <a:xfrm>
              <a:off x="-1" y="6812280"/>
              <a:ext cx="12192000" cy="0"/>
            </a:xfrm>
            <a:prstGeom prst="line">
              <a:avLst/>
            </a:prstGeom>
            <a:ln w="149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Lige forbindelse 16">
              <a:extLst>
                <a:ext uri="{FF2B5EF4-FFF2-40B4-BE49-F238E27FC236}">
                  <a16:creationId xmlns:a16="http://schemas.microsoft.com/office/drawing/2014/main" id="{BB9DCBC2-CD97-43A0-8D9B-AAAE79139A31}"/>
                </a:ext>
              </a:extLst>
            </p:cNvPr>
            <p:cNvCxnSpPr>
              <a:cxnSpLocks/>
            </p:cNvCxnSpPr>
            <p:nvPr/>
          </p:nvCxnSpPr>
          <p:spPr>
            <a:xfrm>
              <a:off x="16669" y="45719"/>
              <a:ext cx="16191" cy="6812281"/>
            </a:xfrm>
            <a:prstGeom prst="line">
              <a:avLst/>
            </a:prstGeom>
            <a:ln w="149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Lige forbindelse 21">
              <a:extLst>
                <a:ext uri="{FF2B5EF4-FFF2-40B4-BE49-F238E27FC236}">
                  <a16:creationId xmlns:a16="http://schemas.microsoft.com/office/drawing/2014/main" id="{C46B30E8-81FB-43B0-A68E-666551FEFE8B}"/>
                </a:ext>
              </a:extLst>
            </p:cNvPr>
            <p:cNvCxnSpPr>
              <a:cxnSpLocks/>
            </p:cNvCxnSpPr>
            <p:nvPr/>
          </p:nvCxnSpPr>
          <p:spPr>
            <a:xfrm>
              <a:off x="12136757" y="45719"/>
              <a:ext cx="16191" cy="6812281"/>
            </a:xfrm>
            <a:prstGeom prst="line">
              <a:avLst/>
            </a:prstGeom>
            <a:ln w="149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45098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E93D84AC-7227-4083-86E0-254164DFFA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35" y="1333500"/>
            <a:ext cx="11686731" cy="4191000"/>
          </a:xfrm>
          <a:prstGeom prst="rect">
            <a:avLst/>
          </a:prstGeom>
        </p:spPr>
      </p:pic>
      <p:grpSp>
        <p:nvGrpSpPr>
          <p:cNvPr id="40" name="Gruppe 39">
            <a:extLst>
              <a:ext uri="{FF2B5EF4-FFF2-40B4-BE49-F238E27FC236}">
                <a16:creationId xmlns:a16="http://schemas.microsoft.com/office/drawing/2014/main" id="{AE4F296E-6E91-4D09-AF22-A2856028E5A9}"/>
              </a:ext>
            </a:extLst>
          </p:cNvPr>
          <p:cNvGrpSpPr/>
          <p:nvPr/>
        </p:nvGrpSpPr>
        <p:grpSpPr>
          <a:xfrm>
            <a:off x="389232" y="1242852"/>
            <a:ext cx="11225826" cy="4540439"/>
            <a:chOff x="389232" y="1242852"/>
            <a:chExt cx="11225826" cy="4540439"/>
          </a:xfrm>
        </p:grpSpPr>
        <p:sp>
          <p:nvSpPr>
            <p:cNvPr id="5" name="Tekstfelt 4">
              <a:extLst>
                <a:ext uri="{FF2B5EF4-FFF2-40B4-BE49-F238E27FC236}">
                  <a16:creationId xmlns:a16="http://schemas.microsoft.com/office/drawing/2014/main" id="{8F3853D1-AE51-417D-840F-CF93E29FDD4E}"/>
                </a:ext>
              </a:extLst>
            </p:cNvPr>
            <p:cNvSpPr txBox="1"/>
            <p:nvPr/>
          </p:nvSpPr>
          <p:spPr>
            <a:xfrm>
              <a:off x="9067800" y="2439573"/>
              <a:ext cx="169817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600" b="1" dirty="0">
                  <a:solidFill>
                    <a:srgbClr val="0000CC"/>
                  </a:solidFill>
                </a:rPr>
                <a:t>NA: 10.0.0.0</a:t>
              </a:r>
            </a:p>
          </p:txBody>
        </p:sp>
        <p:sp>
          <p:nvSpPr>
            <p:cNvPr id="7" name="Tekstfelt 6">
              <a:extLst>
                <a:ext uri="{FF2B5EF4-FFF2-40B4-BE49-F238E27FC236}">
                  <a16:creationId xmlns:a16="http://schemas.microsoft.com/office/drawing/2014/main" id="{0D4AD43F-71D0-45DC-A81B-A9ABD3659A96}"/>
                </a:ext>
              </a:extLst>
            </p:cNvPr>
            <p:cNvSpPr txBox="1"/>
            <p:nvPr/>
          </p:nvSpPr>
          <p:spPr>
            <a:xfrm>
              <a:off x="11125201" y="5106183"/>
              <a:ext cx="4898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600" b="1" dirty="0">
                  <a:solidFill>
                    <a:srgbClr val="0000CC"/>
                  </a:solidFill>
                </a:rPr>
                <a:t>.14</a:t>
              </a:r>
            </a:p>
          </p:txBody>
        </p:sp>
        <p:sp>
          <p:nvSpPr>
            <p:cNvPr id="9" name="Tekstfelt 8">
              <a:extLst>
                <a:ext uri="{FF2B5EF4-FFF2-40B4-BE49-F238E27FC236}">
                  <a16:creationId xmlns:a16="http://schemas.microsoft.com/office/drawing/2014/main" id="{437AF7E5-0613-4AFB-BC65-8890E7B1651D}"/>
                </a:ext>
              </a:extLst>
            </p:cNvPr>
            <p:cNvSpPr txBox="1"/>
            <p:nvPr/>
          </p:nvSpPr>
          <p:spPr>
            <a:xfrm>
              <a:off x="9296400" y="3865211"/>
              <a:ext cx="6204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600" b="1" dirty="0">
                  <a:solidFill>
                    <a:srgbClr val="0000CC"/>
                  </a:solidFill>
                </a:rPr>
                <a:t>.221</a:t>
              </a:r>
            </a:p>
          </p:txBody>
        </p:sp>
        <p:sp>
          <p:nvSpPr>
            <p:cNvPr id="11" name="Tekstfelt 10">
              <a:extLst>
                <a:ext uri="{FF2B5EF4-FFF2-40B4-BE49-F238E27FC236}">
                  <a16:creationId xmlns:a16="http://schemas.microsoft.com/office/drawing/2014/main" id="{EA692590-6DCE-481D-B97A-AA3664A05B29}"/>
                </a:ext>
              </a:extLst>
            </p:cNvPr>
            <p:cNvSpPr txBox="1"/>
            <p:nvPr/>
          </p:nvSpPr>
          <p:spPr>
            <a:xfrm>
              <a:off x="7794172" y="4443719"/>
              <a:ext cx="4898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600" b="1" dirty="0">
                  <a:solidFill>
                    <a:srgbClr val="0000CC"/>
                  </a:solidFill>
                </a:rPr>
                <a:t>.62</a:t>
              </a:r>
            </a:p>
          </p:txBody>
        </p:sp>
        <p:sp>
          <p:nvSpPr>
            <p:cNvPr id="13" name="Tekstfelt 12">
              <a:extLst>
                <a:ext uri="{FF2B5EF4-FFF2-40B4-BE49-F238E27FC236}">
                  <a16:creationId xmlns:a16="http://schemas.microsoft.com/office/drawing/2014/main" id="{E3646659-9FAD-4571-974B-38DE0D87BFC0}"/>
                </a:ext>
              </a:extLst>
            </p:cNvPr>
            <p:cNvSpPr txBox="1"/>
            <p:nvPr/>
          </p:nvSpPr>
          <p:spPr>
            <a:xfrm>
              <a:off x="6226629" y="3010683"/>
              <a:ext cx="2057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600" b="1" dirty="0">
                  <a:solidFill>
                    <a:srgbClr val="FF0000"/>
                  </a:solidFill>
                </a:rPr>
                <a:t>NA: 192.168.52.0</a:t>
              </a:r>
            </a:p>
          </p:txBody>
        </p:sp>
        <p:sp>
          <p:nvSpPr>
            <p:cNvPr id="15" name="Tekstfelt 14">
              <a:extLst>
                <a:ext uri="{FF2B5EF4-FFF2-40B4-BE49-F238E27FC236}">
                  <a16:creationId xmlns:a16="http://schemas.microsoft.com/office/drawing/2014/main" id="{0B50EED6-6734-4C39-BA34-4F90DC7992C6}"/>
                </a:ext>
              </a:extLst>
            </p:cNvPr>
            <p:cNvSpPr txBox="1"/>
            <p:nvPr/>
          </p:nvSpPr>
          <p:spPr>
            <a:xfrm>
              <a:off x="6580415" y="4423513"/>
              <a:ext cx="58238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600" b="1" dirty="0">
                  <a:solidFill>
                    <a:srgbClr val="FF0000"/>
                  </a:solidFill>
                </a:rPr>
                <a:t>.255</a:t>
              </a:r>
            </a:p>
          </p:txBody>
        </p:sp>
        <p:sp>
          <p:nvSpPr>
            <p:cNvPr id="17" name="Tekstfelt 16">
              <a:extLst>
                <a:ext uri="{FF2B5EF4-FFF2-40B4-BE49-F238E27FC236}">
                  <a16:creationId xmlns:a16="http://schemas.microsoft.com/office/drawing/2014/main" id="{35644746-0EFC-4CC9-A620-FE101866F9DB}"/>
                </a:ext>
              </a:extLst>
            </p:cNvPr>
            <p:cNvSpPr txBox="1"/>
            <p:nvPr/>
          </p:nvSpPr>
          <p:spPr>
            <a:xfrm>
              <a:off x="5668209" y="2254907"/>
              <a:ext cx="77613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600" b="1" dirty="0">
                  <a:solidFill>
                    <a:srgbClr val="FF0000"/>
                  </a:solidFill>
                </a:rPr>
                <a:t>.109</a:t>
              </a:r>
            </a:p>
          </p:txBody>
        </p:sp>
        <p:sp>
          <p:nvSpPr>
            <p:cNvPr id="19" name="Tekstfelt 18">
              <a:extLst>
                <a:ext uri="{FF2B5EF4-FFF2-40B4-BE49-F238E27FC236}">
                  <a16:creationId xmlns:a16="http://schemas.microsoft.com/office/drawing/2014/main" id="{2C57567F-46E7-4B47-A4C8-6F8934721043}"/>
                </a:ext>
              </a:extLst>
            </p:cNvPr>
            <p:cNvSpPr txBox="1"/>
            <p:nvPr/>
          </p:nvSpPr>
          <p:spPr>
            <a:xfrm>
              <a:off x="4386943" y="3512208"/>
              <a:ext cx="2057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600" b="1" dirty="0">
                  <a:solidFill>
                    <a:schemeClr val="accent6">
                      <a:lumMod val="75000"/>
                    </a:schemeClr>
                  </a:solidFill>
                </a:rPr>
                <a:t>NA: 172.16.99.0</a:t>
              </a:r>
            </a:p>
          </p:txBody>
        </p:sp>
        <p:sp>
          <p:nvSpPr>
            <p:cNvPr id="21" name="Tekstfelt 20">
              <a:extLst>
                <a:ext uri="{FF2B5EF4-FFF2-40B4-BE49-F238E27FC236}">
                  <a16:creationId xmlns:a16="http://schemas.microsoft.com/office/drawing/2014/main" id="{A8C37075-0C28-4CFB-86F5-F330C6B79397}"/>
                </a:ext>
              </a:extLst>
            </p:cNvPr>
            <p:cNvSpPr txBox="1"/>
            <p:nvPr/>
          </p:nvSpPr>
          <p:spPr>
            <a:xfrm>
              <a:off x="4523015" y="2514226"/>
              <a:ext cx="5823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b="1" dirty="0">
                  <a:solidFill>
                    <a:schemeClr val="accent6">
                      <a:lumMod val="75000"/>
                    </a:schemeClr>
                  </a:solidFill>
                </a:rPr>
                <a:t>.</a:t>
              </a:r>
              <a:r>
                <a:rPr lang="da-DK" sz="1600" b="1" dirty="0">
                  <a:solidFill>
                    <a:schemeClr val="accent6">
                      <a:lumMod val="75000"/>
                    </a:schemeClr>
                  </a:solidFill>
                </a:rPr>
                <a:t>76</a:t>
              </a:r>
              <a:endParaRPr lang="da-DK" b="1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3" name="Tekstfelt 22">
              <a:extLst>
                <a:ext uri="{FF2B5EF4-FFF2-40B4-BE49-F238E27FC236}">
                  <a16:creationId xmlns:a16="http://schemas.microsoft.com/office/drawing/2014/main" id="{C7859A7C-5CA4-47D9-8732-33F41F298D10}"/>
                </a:ext>
              </a:extLst>
            </p:cNvPr>
            <p:cNvSpPr txBox="1"/>
            <p:nvPr/>
          </p:nvSpPr>
          <p:spPr>
            <a:xfrm>
              <a:off x="3467101" y="4014596"/>
              <a:ext cx="58238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600" b="1" dirty="0">
                  <a:solidFill>
                    <a:schemeClr val="accent6">
                      <a:lumMod val="75000"/>
                    </a:schemeClr>
                  </a:solidFill>
                </a:rPr>
                <a:t>.3</a:t>
              </a:r>
            </a:p>
          </p:txBody>
        </p:sp>
        <p:sp>
          <p:nvSpPr>
            <p:cNvPr id="25" name="Tekstfelt 24">
              <a:extLst>
                <a:ext uri="{FF2B5EF4-FFF2-40B4-BE49-F238E27FC236}">
                  <a16:creationId xmlns:a16="http://schemas.microsoft.com/office/drawing/2014/main" id="{3337103B-B792-4E1F-97DC-AAD4B0177D7F}"/>
                </a:ext>
              </a:extLst>
            </p:cNvPr>
            <p:cNvSpPr txBox="1"/>
            <p:nvPr/>
          </p:nvSpPr>
          <p:spPr>
            <a:xfrm>
              <a:off x="914400" y="5444737"/>
              <a:ext cx="2057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600" b="1" dirty="0">
                  <a:solidFill>
                    <a:schemeClr val="accent2"/>
                  </a:solidFill>
                </a:rPr>
                <a:t>NA: 55.70.209.0</a:t>
              </a:r>
            </a:p>
          </p:txBody>
        </p:sp>
        <p:sp>
          <p:nvSpPr>
            <p:cNvPr id="27" name="Tekstfelt 26">
              <a:extLst>
                <a:ext uri="{FF2B5EF4-FFF2-40B4-BE49-F238E27FC236}">
                  <a16:creationId xmlns:a16="http://schemas.microsoft.com/office/drawing/2014/main" id="{4E6BB12C-F749-498C-A003-376AB329B0B7}"/>
                </a:ext>
              </a:extLst>
            </p:cNvPr>
            <p:cNvSpPr txBox="1"/>
            <p:nvPr/>
          </p:nvSpPr>
          <p:spPr>
            <a:xfrm>
              <a:off x="2765841" y="4688215"/>
              <a:ext cx="58238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600" b="1" dirty="0">
                  <a:solidFill>
                    <a:schemeClr val="accent2"/>
                  </a:solidFill>
                </a:rPr>
                <a:t>.40</a:t>
              </a:r>
            </a:p>
          </p:txBody>
        </p:sp>
        <p:sp>
          <p:nvSpPr>
            <p:cNvPr id="29" name="Tekstfelt 28">
              <a:extLst>
                <a:ext uri="{FF2B5EF4-FFF2-40B4-BE49-F238E27FC236}">
                  <a16:creationId xmlns:a16="http://schemas.microsoft.com/office/drawing/2014/main" id="{58950EF5-20F2-4A23-B464-44C83EA3740A}"/>
                </a:ext>
              </a:extLst>
            </p:cNvPr>
            <p:cNvSpPr txBox="1"/>
            <p:nvPr/>
          </p:nvSpPr>
          <p:spPr>
            <a:xfrm>
              <a:off x="389232" y="4168484"/>
              <a:ext cx="609600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da-DK" sz="1600" b="1" dirty="0">
                  <a:solidFill>
                    <a:schemeClr val="accent2"/>
                  </a:solidFill>
                </a:rPr>
                <a:t>.248</a:t>
              </a:r>
              <a:endParaRPr lang="da-DK" sz="1600" dirty="0"/>
            </a:p>
          </p:txBody>
        </p:sp>
        <p:sp>
          <p:nvSpPr>
            <p:cNvPr id="31" name="Tekstfelt 30">
              <a:extLst>
                <a:ext uri="{FF2B5EF4-FFF2-40B4-BE49-F238E27FC236}">
                  <a16:creationId xmlns:a16="http://schemas.microsoft.com/office/drawing/2014/main" id="{C66728F1-A712-4C55-A937-5EC330A9B619}"/>
                </a:ext>
              </a:extLst>
            </p:cNvPr>
            <p:cNvSpPr txBox="1"/>
            <p:nvPr/>
          </p:nvSpPr>
          <p:spPr>
            <a:xfrm>
              <a:off x="1315319" y="3361081"/>
              <a:ext cx="58238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600" b="1" dirty="0">
                  <a:solidFill>
                    <a:schemeClr val="accent2"/>
                  </a:solidFill>
                </a:rPr>
                <a:t>.99</a:t>
              </a:r>
            </a:p>
          </p:txBody>
        </p:sp>
        <p:sp>
          <p:nvSpPr>
            <p:cNvPr id="33" name="Tekstfelt 32">
              <a:extLst>
                <a:ext uri="{FF2B5EF4-FFF2-40B4-BE49-F238E27FC236}">
                  <a16:creationId xmlns:a16="http://schemas.microsoft.com/office/drawing/2014/main" id="{583751B8-4747-43D3-BF05-3443DE9587B0}"/>
                </a:ext>
              </a:extLst>
            </p:cNvPr>
            <p:cNvSpPr txBox="1"/>
            <p:nvPr/>
          </p:nvSpPr>
          <p:spPr>
            <a:xfrm>
              <a:off x="2319526" y="1242852"/>
              <a:ext cx="2057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NA: 122.8.50.0</a:t>
              </a:r>
            </a:p>
          </p:txBody>
        </p:sp>
        <p:sp>
          <p:nvSpPr>
            <p:cNvPr id="35" name="Tekstfelt 34">
              <a:extLst>
                <a:ext uri="{FF2B5EF4-FFF2-40B4-BE49-F238E27FC236}">
                  <a16:creationId xmlns:a16="http://schemas.microsoft.com/office/drawing/2014/main" id="{D6E9CE93-8C25-4D1A-8805-145EFE7CB8FA}"/>
                </a:ext>
              </a:extLst>
            </p:cNvPr>
            <p:cNvSpPr txBox="1"/>
            <p:nvPr/>
          </p:nvSpPr>
          <p:spPr>
            <a:xfrm>
              <a:off x="2854847" y="1830097"/>
              <a:ext cx="58238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.1</a:t>
              </a:r>
            </a:p>
          </p:txBody>
        </p:sp>
        <p:sp>
          <p:nvSpPr>
            <p:cNvPr id="37" name="Tekstfelt 36">
              <a:extLst>
                <a:ext uri="{FF2B5EF4-FFF2-40B4-BE49-F238E27FC236}">
                  <a16:creationId xmlns:a16="http://schemas.microsoft.com/office/drawing/2014/main" id="{DCB3491D-9798-4BC9-B9CB-E3C860297A45}"/>
                </a:ext>
              </a:extLst>
            </p:cNvPr>
            <p:cNvSpPr txBox="1"/>
            <p:nvPr/>
          </p:nvSpPr>
          <p:spPr>
            <a:xfrm>
              <a:off x="4661876" y="1960805"/>
              <a:ext cx="58238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.47</a:t>
              </a:r>
            </a:p>
          </p:txBody>
        </p:sp>
        <p:sp>
          <p:nvSpPr>
            <p:cNvPr id="39" name="Tekstfelt 38">
              <a:extLst>
                <a:ext uri="{FF2B5EF4-FFF2-40B4-BE49-F238E27FC236}">
                  <a16:creationId xmlns:a16="http://schemas.microsoft.com/office/drawing/2014/main" id="{7FD0F615-D5AF-4EBB-8605-ED2226189717}"/>
                </a:ext>
              </a:extLst>
            </p:cNvPr>
            <p:cNvSpPr txBox="1"/>
            <p:nvPr/>
          </p:nvSpPr>
          <p:spPr>
            <a:xfrm>
              <a:off x="694605" y="1250140"/>
              <a:ext cx="58238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a-DK" sz="1600" b="1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.25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522359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>
            <a:extLst>
              <a:ext uri="{FF2B5EF4-FFF2-40B4-BE49-F238E27FC236}">
                <a16:creationId xmlns:a16="http://schemas.microsoft.com/office/drawing/2014/main" id="{4EFD00CF-F0C8-4FB8-885E-6198E7D2A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1" y="2205038"/>
            <a:ext cx="7236144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1">
              <a:spcBef>
                <a:spcPct val="50000"/>
              </a:spcBef>
              <a:buFontTx/>
              <a:buChar char="•"/>
            </a:pPr>
            <a:r>
              <a:rPr lang="da-DK" altLang="da-DK" dirty="0"/>
              <a:t>PDS (</a:t>
            </a:r>
            <a:r>
              <a:rPr lang="da-DK" dirty="0" err="1">
                <a:hlinkClick r:id="rId3" tooltip="Premises Distribution System (ikke skrevet endnu)"/>
              </a:rPr>
              <a:t>Premises</a:t>
            </a:r>
            <a:r>
              <a:rPr lang="da-DK" dirty="0">
                <a:hlinkClick r:id="rId3" tooltip="Premises Distribution System (ikke skrevet endnu)"/>
              </a:rPr>
              <a:t> Distribution System</a:t>
            </a:r>
            <a:r>
              <a:rPr lang="da-DK" dirty="0"/>
              <a:t>)</a:t>
            </a:r>
          </a:p>
          <a:p>
            <a:pPr lvl="1">
              <a:spcBef>
                <a:spcPct val="50000"/>
              </a:spcBef>
              <a:buNone/>
            </a:pPr>
            <a:endParaRPr lang="da-DK" altLang="da-DK" dirty="0"/>
          </a:p>
          <a:p>
            <a:pPr lvl="1">
              <a:spcBef>
                <a:spcPct val="50000"/>
              </a:spcBef>
              <a:buNone/>
            </a:pPr>
            <a:endParaRPr lang="da-DK" altLang="da-DK" dirty="0"/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da-DK" altLang="da-DK" dirty="0" err="1"/>
              <a:t>Coaxial</a:t>
            </a:r>
            <a:r>
              <a:rPr lang="da-DK" altLang="da-DK" dirty="0"/>
              <a:t> </a:t>
            </a:r>
          </a:p>
          <a:p>
            <a:pPr lvl="1">
              <a:spcBef>
                <a:spcPct val="50000"/>
              </a:spcBef>
              <a:buNone/>
            </a:pPr>
            <a:endParaRPr lang="da-DK" altLang="da-DK" dirty="0"/>
          </a:p>
          <a:p>
            <a:pPr lvl="1">
              <a:spcBef>
                <a:spcPct val="50000"/>
              </a:spcBef>
              <a:buNone/>
            </a:pPr>
            <a:endParaRPr lang="da-DK" altLang="da-DK" dirty="0"/>
          </a:p>
          <a:p>
            <a:pPr lvl="1">
              <a:spcBef>
                <a:spcPct val="50000"/>
              </a:spcBef>
              <a:buFontTx/>
              <a:buChar char="•"/>
            </a:pPr>
            <a:r>
              <a:rPr lang="da-DK" altLang="da-DK" dirty="0"/>
              <a:t>Fiber</a:t>
            </a:r>
          </a:p>
        </p:txBody>
      </p:sp>
      <p:pic>
        <p:nvPicPr>
          <p:cNvPr id="6147" name="Picture 5">
            <a:extLst>
              <a:ext uri="{FF2B5EF4-FFF2-40B4-BE49-F238E27FC236}">
                <a16:creationId xmlns:a16="http://schemas.microsoft.com/office/drawing/2014/main" id="{0E837094-41E7-4357-88F6-7889B3C7E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778" y="334237"/>
            <a:ext cx="615315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284C2961-D473-4211-8AC1-5A9E09F4EF2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02" b="53500"/>
          <a:stretch/>
        </p:blipFill>
        <p:spPr>
          <a:xfrm>
            <a:off x="7661003" y="1715404"/>
            <a:ext cx="1705247" cy="1582419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DF5026E8-F476-43EB-A26F-3A769C5411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375" y="3651974"/>
            <a:ext cx="2009775" cy="1507331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C5B6F055-CBA9-43B9-AAD6-49E2F7F5167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67" t="30963" r="8734" b="33556"/>
          <a:stretch/>
        </p:blipFill>
        <p:spPr>
          <a:xfrm>
            <a:off x="4289153" y="5565217"/>
            <a:ext cx="3200400" cy="1176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6258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5C98AEDE-F6D2-434C-8B66-0A2FDFBEE433}"/>
              </a:ext>
            </a:extLst>
          </p:cNvPr>
          <p:cNvSpPr/>
          <p:nvPr/>
        </p:nvSpPr>
        <p:spPr>
          <a:xfrm>
            <a:off x="1408747" y="4980622"/>
            <a:ext cx="3451860" cy="11420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715F6EC1-63BB-49B2-B310-C726F3F935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646" y="103774"/>
            <a:ext cx="6032184" cy="6601891"/>
          </a:xfrm>
          <a:prstGeom prst="rect">
            <a:avLst/>
          </a:prstGeom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EBD6C776-66A2-4456-BD1A-7AC13E9D7030}"/>
              </a:ext>
            </a:extLst>
          </p:cNvPr>
          <p:cNvSpPr/>
          <p:nvPr/>
        </p:nvSpPr>
        <p:spPr>
          <a:xfrm>
            <a:off x="1040130" y="5292090"/>
            <a:ext cx="3154680" cy="14135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338396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Hastighed </a:t>
            </a:r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570" y="1494924"/>
            <a:ext cx="5138738" cy="4770589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EC31F57A-2020-4E4F-8D65-6F672C2D4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2565" y="1257551"/>
            <a:ext cx="4984633" cy="5007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404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3F57C5F-31C8-43DF-BB39-623E1BA828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2727" y="463550"/>
            <a:ext cx="5426127" cy="2647950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B6121177-940D-499F-942B-DE312812F8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0875" y="3429000"/>
            <a:ext cx="5431616" cy="3124200"/>
          </a:xfrm>
          <a:prstGeom prst="rect">
            <a:avLst/>
          </a:prstGeom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9FF0DFAE-D63A-4659-9EFB-4CF625DC1E80}"/>
              </a:ext>
            </a:extLst>
          </p:cNvPr>
          <p:cNvSpPr txBox="1"/>
          <p:nvPr/>
        </p:nvSpPr>
        <p:spPr>
          <a:xfrm>
            <a:off x="393405" y="463550"/>
            <a:ext cx="3359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600" b="1" dirty="0"/>
              <a:t>IP-adresse (IPv4)</a:t>
            </a:r>
          </a:p>
        </p:txBody>
      </p:sp>
    </p:spTree>
    <p:extLst>
      <p:ext uri="{BB962C8B-B14F-4D97-AF65-F5344CB8AC3E}">
        <p14:creationId xmlns:p14="http://schemas.microsoft.com/office/powerpoint/2010/main" val="2230188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A8D919C6-C98B-443E-9C0F-3290ADEF1E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267" y="1846219"/>
            <a:ext cx="5279594" cy="3353091"/>
          </a:xfrm>
          <a:prstGeom prst="rect">
            <a:avLst/>
          </a:prstGeom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9495E079-4AB7-45CA-B12F-6BC428B09B5B}"/>
              </a:ext>
            </a:extLst>
          </p:cNvPr>
          <p:cNvSpPr txBox="1"/>
          <p:nvPr/>
        </p:nvSpPr>
        <p:spPr>
          <a:xfrm>
            <a:off x="7541997" y="2070100"/>
            <a:ext cx="269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/>
              <a:t>f.eks</a:t>
            </a:r>
            <a:r>
              <a:rPr lang="da-DK" dirty="0"/>
              <a:t> </a:t>
            </a:r>
            <a:r>
              <a:rPr lang="da-DK" dirty="0">
                <a:solidFill>
                  <a:srgbClr val="FF0000"/>
                </a:solidFill>
              </a:rPr>
              <a:t>86</a:t>
            </a:r>
            <a:r>
              <a:rPr lang="da-DK" dirty="0"/>
              <a:t>.</a:t>
            </a:r>
            <a:r>
              <a:rPr lang="da-DK" dirty="0">
                <a:solidFill>
                  <a:srgbClr val="0000CC"/>
                </a:solidFill>
              </a:rPr>
              <a:t>155.2.65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401B5DB7-FFCE-4CF2-B932-AABC4D5D6353}"/>
              </a:ext>
            </a:extLst>
          </p:cNvPr>
          <p:cNvSpPr txBox="1"/>
          <p:nvPr/>
        </p:nvSpPr>
        <p:spPr>
          <a:xfrm>
            <a:off x="7541997" y="3216634"/>
            <a:ext cx="269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/>
              <a:t>f.eks</a:t>
            </a:r>
            <a:r>
              <a:rPr lang="da-DK" dirty="0"/>
              <a:t> </a:t>
            </a:r>
            <a:r>
              <a:rPr lang="da-DK" dirty="0">
                <a:solidFill>
                  <a:srgbClr val="FF0000"/>
                </a:solidFill>
              </a:rPr>
              <a:t>186.18</a:t>
            </a:r>
            <a:r>
              <a:rPr lang="da-DK" dirty="0"/>
              <a:t>.</a:t>
            </a:r>
            <a:r>
              <a:rPr lang="da-DK" dirty="0">
                <a:solidFill>
                  <a:srgbClr val="0000CC"/>
                </a:solidFill>
              </a:rPr>
              <a:t>30.141</a:t>
            </a:r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3C8DC573-3245-441E-A96E-CF322E2ECDE6}"/>
              </a:ext>
            </a:extLst>
          </p:cNvPr>
          <p:cNvSpPr txBox="1"/>
          <p:nvPr/>
        </p:nvSpPr>
        <p:spPr>
          <a:xfrm>
            <a:off x="7694397" y="4533900"/>
            <a:ext cx="269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 err="1"/>
              <a:t>f.eks</a:t>
            </a:r>
            <a:r>
              <a:rPr lang="da-DK" dirty="0"/>
              <a:t> </a:t>
            </a:r>
            <a:r>
              <a:rPr lang="da-DK" dirty="0">
                <a:solidFill>
                  <a:srgbClr val="FF0000"/>
                </a:solidFill>
              </a:rPr>
              <a:t>195.7.60</a:t>
            </a:r>
            <a:r>
              <a:rPr lang="da-DK" dirty="0"/>
              <a:t>.</a:t>
            </a:r>
            <a:r>
              <a:rPr lang="da-DK" dirty="0">
                <a:solidFill>
                  <a:srgbClr val="0000CC"/>
                </a:solidFill>
              </a:rPr>
              <a:t>11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C5E7F7BA-4613-4AEC-82DC-A2474DB72676}"/>
              </a:ext>
            </a:extLst>
          </p:cNvPr>
          <p:cNvSpPr/>
          <p:nvPr/>
        </p:nvSpPr>
        <p:spPr bwMode="auto">
          <a:xfrm>
            <a:off x="2433537" y="2080772"/>
            <a:ext cx="1215957" cy="415323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124" tIns="41061" rIns="82124" bIns="41061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defTabSz="8143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da-DK" sz="2400">
              <a:latin typeface="Arial" charset="0"/>
            </a:endParaRP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EAD302AB-1052-4FA1-801D-A7B5147E8AE4}"/>
              </a:ext>
            </a:extLst>
          </p:cNvPr>
          <p:cNvSpPr/>
          <p:nvPr/>
        </p:nvSpPr>
        <p:spPr bwMode="auto">
          <a:xfrm>
            <a:off x="3683542" y="2080772"/>
            <a:ext cx="1215957" cy="415323"/>
          </a:xfrm>
          <a:prstGeom prst="rect">
            <a:avLst/>
          </a:prstGeom>
          <a:solidFill>
            <a:srgbClr val="0000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124" tIns="41061" rIns="82124" bIns="41061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defTabSz="8143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da-DK" sz="2400" dirty="0">
              <a:latin typeface="Arial" charset="0"/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428A4374-0A25-4CAF-B5CB-54444685DA97}"/>
              </a:ext>
            </a:extLst>
          </p:cNvPr>
          <p:cNvSpPr/>
          <p:nvPr/>
        </p:nvSpPr>
        <p:spPr bwMode="auto">
          <a:xfrm>
            <a:off x="4933547" y="2080772"/>
            <a:ext cx="1215957" cy="415323"/>
          </a:xfrm>
          <a:prstGeom prst="rect">
            <a:avLst/>
          </a:prstGeom>
          <a:solidFill>
            <a:srgbClr val="0000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124" tIns="41061" rIns="82124" bIns="41061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defTabSz="8143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da-DK" sz="2400" dirty="0">
              <a:latin typeface="Arial" charset="0"/>
            </a:endParaRP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EFF3FE73-C982-4C46-81F4-2ABC64B4A20E}"/>
              </a:ext>
            </a:extLst>
          </p:cNvPr>
          <p:cNvSpPr/>
          <p:nvPr/>
        </p:nvSpPr>
        <p:spPr bwMode="auto">
          <a:xfrm>
            <a:off x="6178505" y="2080772"/>
            <a:ext cx="1215957" cy="415323"/>
          </a:xfrm>
          <a:prstGeom prst="rect">
            <a:avLst/>
          </a:prstGeom>
          <a:solidFill>
            <a:srgbClr val="0000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124" tIns="41061" rIns="82124" bIns="41061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defTabSz="8143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da-DK" sz="2400" dirty="0">
              <a:latin typeface="Arial" charset="0"/>
            </a:endParaRP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836F6183-895F-4352-9E38-7F704158B918}"/>
              </a:ext>
            </a:extLst>
          </p:cNvPr>
          <p:cNvSpPr/>
          <p:nvPr/>
        </p:nvSpPr>
        <p:spPr bwMode="auto">
          <a:xfrm>
            <a:off x="4933547" y="3206748"/>
            <a:ext cx="1215957" cy="415323"/>
          </a:xfrm>
          <a:prstGeom prst="rect">
            <a:avLst/>
          </a:prstGeom>
          <a:solidFill>
            <a:srgbClr val="0000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124" tIns="41061" rIns="82124" bIns="41061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defTabSz="8143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da-DK" sz="2400" dirty="0">
              <a:latin typeface="Arial" charset="0"/>
            </a:endParaRP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FB7604D-0FEA-4A4E-89BC-7B9AE110FC11}"/>
              </a:ext>
            </a:extLst>
          </p:cNvPr>
          <p:cNvSpPr/>
          <p:nvPr/>
        </p:nvSpPr>
        <p:spPr bwMode="auto">
          <a:xfrm>
            <a:off x="6178505" y="3206748"/>
            <a:ext cx="1215957" cy="415323"/>
          </a:xfrm>
          <a:prstGeom prst="rect">
            <a:avLst/>
          </a:prstGeom>
          <a:solidFill>
            <a:srgbClr val="0000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124" tIns="41061" rIns="82124" bIns="41061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defTabSz="8143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da-DK" sz="2400" dirty="0">
              <a:latin typeface="Arial" charset="0"/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141E5C5C-5367-4349-9624-F7A40BEB0C08}"/>
              </a:ext>
            </a:extLst>
          </p:cNvPr>
          <p:cNvSpPr/>
          <p:nvPr/>
        </p:nvSpPr>
        <p:spPr bwMode="auto">
          <a:xfrm>
            <a:off x="6178505" y="4489178"/>
            <a:ext cx="1215957" cy="415323"/>
          </a:xfrm>
          <a:prstGeom prst="rect">
            <a:avLst/>
          </a:prstGeom>
          <a:solidFill>
            <a:srgbClr val="0000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124" tIns="41061" rIns="82124" bIns="41061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defTabSz="8143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da-DK" sz="2400" dirty="0">
              <a:latin typeface="Arial" charset="0"/>
            </a:endParaRP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F9C2BDED-6ED5-4031-8FDE-1A16A984C88A}"/>
              </a:ext>
            </a:extLst>
          </p:cNvPr>
          <p:cNvSpPr/>
          <p:nvPr/>
        </p:nvSpPr>
        <p:spPr bwMode="auto">
          <a:xfrm>
            <a:off x="2433537" y="3206748"/>
            <a:ext cx="1211630" cy="415323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124" tIns="41061" rIns="82124" bIns="41061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defTabSz="8143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da-DK" sz="2400">
              <a:latin typeface="Arial" charset="0"/>
            </a:endParaRP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45FEBC17-C1CC-43FD-AC8C-A3259CABA64A}"/>
              </a:ext>
            </a:extLst>
          </p:cNvPr>
          <p:cNvSpPr/>
          <p:nvPr/>
        </p:nvSpPr>
        <p:spPr bwMode="auto">
          <a:xfrm>
            <a:off x="3683542" y="3206748"/>
            <a:ext cx="1211630" cy="415323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124" tIns="41061" rIns="82124" bIns="41061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defTabSz="8143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da-DK" sz="2400">
              <a:latin typeface="Arial" charset="0"/>
            </a:endParaRP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A3DBCD2C-7C7A-4235-9463-25B541467A3C}"/>
              </a:ext>
            </a:extLst>
          </p:cNvPr>
          <p:cNvSpPr/>
          <p:nvPr/>
        </p:nvSpPr>
        <p:spPr bwMode="auto">
          <a:xfrm>
            <a:off x="2433537" y="4489178"/>
            <a:ext cx="1211630" cy="415323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124" tIns="41061" rIns="82124" bIns="41061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defTabSz="8143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da-DK" sz="2400">
              <a:latin typeface="Arial" charset="0"/>
            </a:endParaRP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7F9C5B6A-1670-4EE6-8515-D081E1B4BF95}"/>
              </a:ext>
            </a:extLst>
          </p:cNvPr>
          <p:cNvSpPr/>
          <p:nvPr/>
        </p:nvSpPr>
        <p:spPr bwMode="auto">
          <a:xfrm>
            <a:off x="3678139" y="4487909"/>
            <a:ext cx="1215957" cy="415323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124" tIns="41061" rIns="82124" bIns="41061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defTabSz="8143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da-DK" sz="2400">
              <a:latin typeface="Arial" charset="0"/>
            </a:endParaRP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56D71541-97BB-4D18-BA57-4D879CCBB433}"/>
              </a:ext>
            </a:extLst>
          </p:cNvPr>
          <p:cNvSpPr/>
          <p:nvPr/>
        </p:nvSpPr>
        <p:spPr bwMode="auto">
          <a:xfrm>
            <a:off x="4927068" y="4489178"/>
            <a:ext cx="1222436" cy="415323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82124" tIns="41061" rIns="82124" bIns="41061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 defTabSz="8143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da-DK" sz="2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417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626" name="Lige pilforbindelse 10"/>
          <p:cNvCxnSpPr>
            <a:cxnSpLocks noChangeShapeType="1"/>
          </p:cNvCxnSpPr>
          <p:nvPr/>
        </p:nvCxnSpPr>
        <p:spPr bwMode="auto">
          <a:xfrm>
            <a:off x="3695538" y="3593974"/>
            <a:ext cx="5394722" cy="0"/>
          </a:xfrm>
          <a:prstGeom prst="straightConnector1">
            <a:avLst/>
          </a:prstGeom>
          <a:noFill/>
          <a:ln w="25400" algn="ctr">
            <a:solidFill>
              <a:srgbClr val="C00000"/>
            </a:solidFill>
            <a:round/>
            <a:headEnd type="oval" w="lg" len="lg"/>
            <a:tailEnd type="oval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627" name="Tekstboks 12"/>
          <p:cNvSpPr txBox="1">
            <a:spLocks noChangeArrowheads="1"/>
          </p:cNvSpPr>
          <p:nvPr/>
        </p:nvSpPr>
        <p:spPr bwMode="auto">
          <a:xfrm>
            <a:off x="3390040" y="3122118"/>
            <a:ext cx="90601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altLang="da-DK" sz="1350" dirty="0"/>
              <a:t>128.0.0.0</a:t>
            </a:r>
          </a:p>
        </p:txBody>
      </p:sp>
      <p:sp>
        <p:nvSpPr>
          <p:cNvPr id="26628" name="Tekstboks 13"/>
          <p:cNvSpPr txBox="1">
            <a:spLocks noChangeArrowheads="1"/>
          </p:cNvSpPr>
          <p:nvPr/>
        </p:nvSpPr>
        <p:spPr bwMode="auto">
          <a:xfrm>
            <a:off x="7846715" y="3116412"/>
            <a:ext cx="1483098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altLang="da-DK" sz="1350" dirty="0"/>
              <a:t>191.255.255.255</a:t>
            </a:r>
          </a:p>
        </p:txBody>
      </p:sp>
      <p:cxnSp>
        <p:nvCxnSpPr>
          <p:cNvPr id="26629" name="Lige pilforbindelse 14"/>
          <p:cNvCxnSpPr>
            <a:cxnSpLocks noChangeShapeType="1"/>
          </p:cNvCxnSpPr>
          <p:nvPr/>
        </p:nvCxnSpPr>
        <p:spPr bwMode="auto">
          <a:xfrm>
            <a:off x="7426295" y="3584080"/>
            <a:ext cx="274556" cy="9894"/>
          </a:xfrm>
          <a:prstGeom prst="straightConnector1">
            <a:avLst/>
          </a:prstGeom>
          <a:noFill/>
          <a:ln w="25400" algn="ctr">
            <a:solidFill>
              <a:srgbClr val="2B06B2"/>
            </a:solidFill>
            <a:round/>
            <a:headEnd type="oval" w="lg" len="lg"/>
            <a:tailEnd type="oval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630" name="Tekstboks 22"/>
          <p:cNvSpPr txBox="1">
            <a:spLocks noChangeArrowheads="1"/>
          </p:cNvSpPr>
          <p:nvPr/>
        </p:nvSpPr>
        <p:spPr bwMode="auto">
          <a:xfrm>
            <a:off x="6533104" y="3754276"/>
            <a:ext cx="100219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altLang="da-DK" sz="1350" dirty="0">
                <a:solidFill>
                  <a:srgbClr val="0000CC"/>
                </a:solidFill>
              </a:rPr>
              <a:t>172.16.0.0</a:t>
            </a:r>
          </a:p>
        </p:txBody>
      </p:sp>
      <p:sp>
        <p:nvSpPr>
          <p:cNvPr id="26631" name="Tekstboks 23"/>
          <p:cNvSpPr txBox="1">
            <a:spLocks noChangeArrowheads="1"/>
          </p:cNvSpPr>
          <p:nvPr/>
        </p:nvSpPr>
        <p:spPr bwMode="auto">
          <a:xfrm>
            <a:off x="7549560" y="3777850"/>
            <a:ext cx="1386918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altLang="da-DK" sz="1350" dirty="0">
                <a:solidFill>
                  <a:srgbClr val="0000CC"/>
                </a:solidFill>
              </a:rPr>
              <a:t>172.31.255.255</a:t>
            </a:r>
          </a:p>
        </p:txBody>
      </p:sp>
      <p:cxnSp>
        <p:nvCxnSpPr>
          <p:cNvPr id="26632" name="Lige pilforbindelse 43"/>
          <p:cNvCxnSpPr>
            <a:cxnSpLocks noChangeShapeType="1"/>
          </p:cNvCxnSpPr>
          <p:nvPr/>
        </p:nvCxnSpPr>
        <p:spPr bwMode="auto">
          <a:xfrm>
            <a:off x="3763074" y="1913891"/>
            <a:ext cx="5387134" cy="0"/>
          </a:xfrm>
          <a:prstGeom prst="straightConnector1">
            <a:avLst/>
          </a:prstGeom>
          <a:noFill/>
          <a:ln w="25400" algn="ctr">
            <a:solidFill>
              <a:srgbClr val="C00000"/>
            </a:solidFill>
            <a:round/>
            <a:headEnd type="oval" w="lg" len="lg"/>
            <a:tailEnd type="oval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633" name="Tekstboks 44"/>
          <p:cNvSpPr txBox="1">
            <a:spLocks noChangeArrowheads="1"/>
          </p:cNvSpPr>
          <p:nvPr/>
        </p:nvSpPr>
        <p:spPr bwMode="auto">
          <a:xfrm>
            <a:off x="3406247" y="1455126"/>
            <a:ext cx="71365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altLang="da-DK" sz="1350" dirty="0"/>
              <a:t>0.0.0.0</a:t>
            </a:r>
          </a:p>
        </p:txBody>
      </p:sp>
      <p:sp>
        <p:nvSpPr>
          <p:cNvPr id="26634" name="Tekstboks 45"/>
          <p:cNvSpPr txBox="1">
            <a:spLocks noChangeArrowheads="1"/>
          </p:cNvSpPr>
          <p:nvPr/>
        </p:nvSpPr>
        <p:spPr bwMode="auto">
          <a:xfrm>
            <a:off x="7815299" y="1471778"/>
            <a:ext cx="1483098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altLang="da-DK" sz="1350" dirty="0"/>
              <a:t>127.255.255.255</a:t>
            </a:r>
          </a:p>
        </p:txBody>
      </p:sp>
      <p:cxnSp>
        <p:nvCxnSpPr>
          <p:cNvPr id="26635" name="Lige pilforbindelse 46"/>
          <p:cNvCxnSpPr>
            <a:cxnSpLocks noChangeShapeType="1"/>
          </p:cNvCxnSpPr>
          <p:nvPr/>
        </p:nvCxnSpPr>
        <p:spPr bwMode="auto">
          <a:xfrm>
            <a:off x="4102299" y="1906361"/>
            <a:ext cx="247304" cy="0"/>
          </a:xfrm>
          <a:prstGeom prst="straightConnector1">
            <a:avLst/>
          </a:prstGeom>
          <a:noFill/>
          <a:ln w="25400" algn="ctr">
            <a:solidFill>
              <a:srgbClr val="2B06B2"/>
            </a:solidFill>
            <a:round/>
            <a:headEnd type="oval" w="lg" len="lg"/>
            <a:tailEnd type="oval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636" name="Tekstboks 47"/>
          <p:cNvSpPr txBox="1">
            <a:spLocks noChangeArrowheads="1"/>
          </p:cNvSpPr>
          <p:nvPr/>
        </p:nvSpPr>
        <p:spPr bwMode="auto">
          <a:xfrm>
            <a:off x="3447786" y="2078039"/>
            <a:ext cx="80983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altLang="da-DK" sz="1350" dirty="0">
                <a:solidFill>
                  <a:srgbClr val="0000CC"/>
                </a:solidFill>
              </a:rPr>
              <a:t>10.0.0.0</a:t>
            </a:r>
          </a:p>
        </p:txBody>
      </p:sp>
      <p:sp>
        <p:nvSpPr>
          <p:cNvPr id="26637" name="Tekstboks 48"/>
          <p:cNvSpPr txBox="1">
            <a:spLocks noChangeArrowheads="1"/>
          </p:cNvSpPr>
          <p:nvPr/>
        </p:nvSpPr>
        <p:spPr bwMode="auto">
          <a:xfrm>
            <a:off x="4199585" y="2073387"/>
            <a:ext cx="1386918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altLang="da-DK" sz="1350" dirty="0">
                <a:solidFill>
                  <a:srgbClr val="0000CC"/>
                </a:solidFill>
              </a:rPr>
              <a:t>10.255.255.255</a:t>
            </a:r>
          </a:p>
        </p:txBody>
      </p:sp>
      <p:sp>
        <p:nvSpPr>
          <p:cNvPr id="26638" name="Tekstboks 49"/>
          <p:cNvSpPr txBox="1">
            <a:spLocks noChangeArrowheads="1"/>
          </p:cNvSpPr>
          <p:nvPr/>
        </p:nvSpPr>
        <p:spPr bwMode="auto">
          <a:xfrm>
            <a:off x="5138594" y="1267374"/>
            <a:ext cx="93814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altLang="da-DK" sz="1350" dirty="0">
                <a:solidFill>
                  <a:srgbClr val="C00000"/>
                </a:solidFill>
              </a:rPr>
              <a:t>Offentligt</a:t>
            </a:r>
            <a:r>
              <a:rPr lang="da-DK" altLang="da-DK" sz="1800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26639" name="Tekstboks 50"/>
          <p:cNvSpPr txBox="1">
            <a:spLocks noChangeArrowheads="1"/>
          </p:cNvSpPr>
          <p:nvPr/>
        </p:nvSpPr>
        <p:spPr bwMode="auto">
          <a:xfrm>
            <a:off x="6073947" y="1329915"/>
            <a:ext cx="627095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altLang="da-DK" sz="1350" dirty="0">
                <a:solidFill>
                  <a:srgbClr val="2B06B2"/>
                </a:solidFill>
              </a:rPr>
              <a:t>Privat</a:t>
            </a:r>
          </a:p>
        </p:txBody>
      </p:sp>
      <p:cxnSp>
        <p:nvCxnSpPr>
          <p:cNvPr id="26640" name="Lige pilforbindelse 52"/>
          <p:cNvCxnSpPr>
            <a:cxnSpLocks noChangeShapeType="1"/>
          </p:cNvCxnSpPr>
          <p:nvPr/>
        </p:nvCxnSpPr>
        <p:spPr bwMode="auto">
          <a:xfrm>
            <a:off x="3777858" y="5286413"/>
            <a:ext cx="5308553" cy="0"/>
          </a:xfrm>
          <a:prstGeom prst="straightConnector1">
            <a:avLst/>
          </a:prstGeom>
          <a:noFill/>
          <a:ln w="25400" algn="ctr">
            <a:solidFill>
              <a:srgbClr val="C00000"/>
            </a:solidFill>
            <a:round/>
            <a:headEnd type="oval" w="lg" len="lg"/>
            <a:tailEnd type="oval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641" name="Tekstboks 53"/>
          <p:cNvSpPr txBox="1">
            <a:spLocks noChangeArrowheads="1"/>
          </p:cNvSpPr>
          <p:nvPr/>
        </p:nvSpPr>
        <p:spPr bwMode="auto">
          <a:xfrm>
            <a:off x="3324846" y="4807744"/>
            <a:ext cx="90601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altLang="da-DK" sz="1350" dirty="0"/>
              <a:t>192.0.0.0</a:t>
            </a:r>
          </a:p>
        </p:txBody>
      </p:sp>
      <p:sp>
        <p:nvSpPr>
          <p:cNvPr id="26642" name="Tekstboks 54"/>
          <p:cNvSpPr txBox="1">
            <a:spLocks noChangeArrowheads="1"/>
          </p:cNvSpPr>
          <p:nvPr/>
        </p:nvSpPr>
        <p:spPr bwMode="auto">
          <a:xfrm>
            <a:off x="7737964" y="4797705"/>
            <a:ext cx="1483098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altLang="da-DK" sz="1350" dirty="0"/>
              <a:t>223.255.255.255</a:t>
            </a:r>
          </a:p>
        </p:txBody>
      </p:sp>
      <p:cxnSp>
        <p:nvCxnSpPr>
          <p:cNvPr id="26643" name="Lige pilforbindelse 55"/>
          <p:cNvCxnSpPr>
            <a:cxnSpLocks noChangeShapeType="1"/>
          </p:cNvCxnSpPr>
          <p:nvPr/>
        </p:nvCxnSpPr>
        <p:spPr bwMode="auto">
          <a:xfrm flipV="1">
            <a:off x="3927082" y="5286417"/>
            <a:ext cx="459797" cy="10669"/>
          </a:xfrm>
          <a:prstGeom prst="straightConnector1">
            <a:avLst/>
          </a:prstGeom>
          <a:noFill/>
          <a:ln w="25400" algn="ctr">
            <a:solidFill>
              <a:srgbClr val="2B06B2"/>
            </a:solidFill>
            <a:round/>
            <a:headEnd type="oval" w="lg" len="lg"/>
            <a:tailEnd type="oval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644" name="Tekstboks 56"/>
          <p:cNvSpPr txBox="1">
            <a:spLocks noChangeArrowheads="1"/>
          </p:cNvSpPr>
          <p:nvPr/>
        </p:nvSpPr>
        <p:spPr bwMode="auto">
          <a:xfrm>
            <a:off x="2953691" y="5414634"/>
            <a:ext cx="1098378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altLang="da-DK" sz="1350" dirty="0">
                <a:solidFill>
                  <a:srgbClr val="0000CC"/>
                </a:solidFill>
              </a:rPr>
              <a:t>192.168.0.0</a:t>
            </a:r>
          </a:p>
        </p:txBody>
      </p:sp>
      <p:sp>
        <p:nvSpPr>
          <p:cNvPr id="26645" name="Tekstboks 57"/>
          <p:cNvSpPr txBox="1">
            <a:spLocks noChangeArrowheads="1"/>
          </p:cNvSpPr>
          <p:nvPr/>
        </p:nvSpPr>
        <p:spPr bwMode="auto">
          <a:xfrm>
            <a:off x="4284005" y="5439407"/>
            <a:ext cx="1483098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altLang="da-DK" sz="1350" dirty="0">
                <a:solidFill>
                  <a:srgbClr val="0000CC"/>
                </a:solidFill>
              </a:rPr>
              <a:t>192.168.255.255</a:t>
            </a:r>
          </a:p>
        </p:txBody>
      </p:sp>
      <p:sp>
        <p:nvSpPr>
          <p:cNvPr id="26646" name="Tekstboks 28"/>
          <p:cNvSpPr txBox="1">
            <a:spLocks noChangeArrowheads="1"/>
          </p:cNvSpPr>
          <p:nvPr/>
        </p:nvSpPr>
        <p:spPr bwMode="auto">
          <a:xfrm>
            <a:off x="2644276" y="1700214"/>
            <a:ext cx="9669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altLang="da-DK" sz="1800" dirty="0"/>
              <a:t>Class A</a:t>
            </a:r>
          </a:p>
        </p:txBody>
      </p:sp>
      <p:sp>
        <p:nvSpPr>
          <p:cNvPr id="26647" name="Tekstboks 29"/>
          <p:cNvSpPr txBox="1">
            <a:spLocks noChangeArrowheads="1"/>
          </p:cNvSpPr>
          <p:nvPr/>
        </p:nvSpPr>
        <p:spPr bwMode="auto">
          <a:xfrm>
            <a:off x="2719454" y="3399632"/>
            <a:ext cx="97975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altLang="da-DK" sz="1800" dirty="0"/>
              <a:t>Class B</a:t>
            </a:r>
          </a:p>
        </p:txBody>
      </p:sp>
      <p:sp>
        <p:nvSpPr>
          <p:cNvPr id="26648" name="Tekstboks 30"/>
          <p:cNvSpPr txBox="1">
            <a:spLocks noChangeArrowheads="1"/>
          </p:cNvSpPr>
          <p:nvPr/>
        </p:nvSpPr>
        <p:spPr bwMode="auto">
          <a:xfrm>
            <a:off x="2706494" y="5071308"/>
            <a:ext cx="99257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da-DK" altLang="da-DK" sz="1800" dirty="0"/>
              <a:t>Class C</a:t>
            </a:r>
          </a:p>
        </p:txBody>
      </p:sp>
    </p:spTree>
    <p:extLst>
      <p:ext uri="{BB962C8B-B14F-4D97-AF65-F5344CB8AC3E}">
        <p14:creationId xmlns:p14="http://schemas.microsoft.com/office/powerpoint/2010/main" val="538694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D4476CBB-E72C-484B-9A31-8EA622A7BE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11" y="265254"/>
            <a:ext cx="8220075" cy="6096000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185108DB-4047-4A7F-BF31-CA450386DE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23" r="1365"/>
          <a:stretch/>
        </p:blipFill>
        <p:spPr>
          <a:xfrm>
            <a:off x="8365666" y="265976"/>
            <a:ext cx="3738623" cy="3058971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174E775B-4619-457C-9B7B-3E1ECF311EC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72" b="8765"/>
          <a:stretch/>
        </p:blipFill>
        <p:spPr>
          <a:xfrm>
            <a:off x="8365665" y="3371125"/>
            <a:ext cx="3741809" cy="299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057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/>
          <p:cNvPicPr>
            <a:picLocks noChangeAspect="1"/>
          </p:cNvPicPr>
          <p:nvPr/>
        </p:nvPicPr>
        <p:blipFill rotWithShape="1">
          <a:blip r:embed="rId3"/>
          <a:srcRect r="30960" b="6729"/>
          <a:stretch/>
        </p:blipFill>
        <p:spPr>
          <a:xfrm>
            <a:off x="2226156" y="357809"/>
            <a:ext cx="7673219" cy="6221720"/>
          </a:xfrm>
          <a:prstGeom prst="rect">
            <a:avLst/>
          </a:prstGeom>
        </p:spPr>
      </p:pic>
      <p:grpSp>
        <p:nvGrpSpPr>
          <p:cNvPr id="5" name="Gruppe 4">
            <a:extLst>
              <a:ext uri="{FF2B5EF4-FFF2-40B4-BE49-F238E27FC236}">
                <a16:creationId xmlns:a16="http://schemas.microsoft.com/office/drawing/2014/main" id="{388B4432-F34C-4EC8-9FAD-83149BB41C2E}"/>
              </a:ext>
            </a:extLst>
          </p:cNvPr>
          <p:cNvGrpSpPr/>
          <p:nvPr/>
        </p:nvGrpSpPr>
        <p:grpSpPr>
          <a:xfrm>
            <a:off x="1894646" y="357809"/>
            <a:ext cx="9587440" cy="6221720"/>
            <a:chOff x="1894646" y="357809"/>
            <a:chExt cx="9587440" cy="6221720"/>
          </a:xfrm>
        </p:grpSpPr>
        <p:pic>
          <p:nvPicPr>
            <p:cNvPr id="3" name="Billede 2"/>
            <p:cNvPicPr>
              <a:picLocks noChangeAspect="1"/>
            </p:cNvPicPr>
            <p:nvPr/>
          </p:nvPicPr>
          <p:blipFill rotWithShape="1">
            <a:blip r:embed="rId4"/>
            <a:srcRect r="247" b="10090"/>
            <a:stretch/>
          </p:blipFill>
          <p:spPr>
            <a:xfrm>
              <a:off x="1894646" y="357809"/>
              <a:ext cx="8580444" cy="6221720"/>
            </a:xfrm>
            <a:prstGeom prst="rect">
              <a:avLst/>
            </a:prstGeom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F2D10C8B-2100-43F7-8141-9F15535D657C}"/>
                </a:ext>
              </a:extLst>
            </p:cNvPr>
            <p:cNvSpPr/>
            <p:nvPr/>
          </p:nvSpPr>
          <p:spPr>
            <a:xfrm>
              <a:off x="10220446" y="357809"/>
              <a:ext cx="1261640" cy="496654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val="1575405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1800" dirty="0">
                <a:latin typeface="Arial" charset="0"/>
              </a:rPr>
              <a:t>Topologies</a:t>
            </a:r>
            <a:br>
              <a:rPr lang="en-US" dirty="0">
                <a:latin typeface="Arial" charset="0"/>
              </a:rPr>
            </a:br>
            <a:r>
              <a:rPr lang="en-US" dirty="0">
                <a:latin typeface="Arial" charset="0"/>
              </a:rPr>
              <a:t>Physical and Logical Topologies</a:t>
            </a:r>
          </a:p>
        </p:txBody>
      </p:sp>
      <p:pic>
        <p:nvPicPr>
          <p:cNvPr id="97282" name="Content Placeholder 1" descr="topologies.jp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873" r="-24873"/>
          <a:stretch>
            <a:fillRect/>
          </a:stretch>
        </p:blipFill>
        <p:spPr>
          <a:xfrm>
            <a:off x="1736726" y="1466913"/>
            <a:ext cx="8734425" cy="508635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26" t="50000" r="44556" b="46222"/>
          <a:stretch/>
        </p:blipFill>
        <p:spPr bwMode="auto">
          <a:xfrm>
            <a:off x="1869988" y="4498964"/>
            <a:ext cx="1006176" cy="192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Content Placeholder 1" descr="topologies.jp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543" r="-24872" b="95260"/>
          <a:stretch/>
        </p:blipFill>
        <p:spPr bwMode="auto">
          <a:xfrm>
            <a:off x="5218670" y="3907506"/>
            <a:ext cx="1302436" cy="21965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pic>
    </p:spTree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255270" y="141280"/>
            <a:ext cx="10515600" cy="1325563"/>
          </a:xfrm>
        </p:spPr>
        <p:txBody>
          <a:bodyPr/>
          <a:lstStyle/>
          <a:p>
            <a:r>
              <a:rPr lang="en-US" dirty="0"/>
              <a:t>LANs and WANs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25580" y="1340286"/>
            <a:ext cx="5598968" cy="5125622"/>
          </a:xfrm>
        </p:spPr>
        <p:txBody>
          <a:bodyPr>
            <a:normAutofit/>
          </a:bodyPr>
          <a:lstStyle/>
          <a:p>
            <a:r>
              <a:rPr lang="en-US" b="1" dirty="0"/>
              <a:t>Local Area Networks</a:t>
            </a:r>
          </a:p>
          <a:p>
            <a:pPr lvl="1"/>
            <a:r>
              <a:rPr lang="en-US" dirty="0"/>
              <a:t>Spans across small geographical area</a:t>
            </a:r>
          </a:p>
          <a:p>
            <a:pPr lvl="1"/>
            <a:r>
              <a:rPr lang="en-US" dirty="0"/>
              <a:t>Interconnects end devices</a:t>
            </a:r>
          </a:p>
          <a:p>
            <a:pPr lvl="1"/>
            <a:r>
              <a:rPr lang="en-US" dirty="0"/>
              <a:t>Administrated by a single organization</a:t>
            </a:r>
          </a:p>
          <a:p>
            <a:pPr lvl="1"/>
            <a:r>
              <a:rPr lang="en-US" dirty="0"/>
              <a:t>Provide high speed bandwidth to internal devices</a:t>
            </a:r>
          </a:p>
          <a:p>
            <a:pPr marL="228600" lvl="1" indent="0">
              <a:buNone/>
            </a:pPr>
            <a:endParaRPr lang="en-US" dirty="0"/>
          </a:p>
          <a:p>
            <a:r>
              <a:rPr lang="en-US" b="1" dirty="0"/>
              <a:t>Wide Area Networks</a:t>
            </a:r>
          </a:p>
          <a:p>
            <a:pPr lvl="1"/>
            <a:r>
              <a:rPr lang="en-US" dirty="0"/>
              <a:t>Interconnects LAN</a:t>
            </a:r>
          </a:p>
          <a:p>
            <a:pPr lvl="1"/>
            <a:r>
              <a:rPr lang="en-US" dirty="0"/>
              <a:t>Administrated by multiple service providers</a:t>
            </a:r>
          </a:p>
          <a:p>
            <a:pPr lvl="1"/>
            <a:r>
              <a:rPr lang="en-US" dirty="0"/>
              <a:t>Provide slower speed links between LANS</a:t>
            </a:r>
          </a:p>
          <a:p>
            <a:pPr marL="228600" lvl="1" indent="0">
              <a:buNone/>
            </a:pP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9947" y="518319"/>
            <a:ext cx="3002989" cy="2298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24B50C35-0C60-4E78-88FE-EA8FA98507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4648" y="3417908"/>
            <a:ext cx="45339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249879"/>
      </p:ext>
    </p:extLst>
  </p:cSld>
  <p:clrMapOvr>
    <a:masterClrMapping/>
  </p:clrMapOvr>
  <p:transition spd="med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>
                <a:latin typeface="Arial" charset="0"/>
              </a:rPr>
              <a:t>The Internet, Intranets, and Extranets</a:t>
            </a:r>
            <a:endParaRPr lang="en-US" dirty="0">
              <a:solidFill>
                <a:srgbClr val="00B0F0"/>
              </a:solidFill>
              <a:latin typeface="Arial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96980" y="2649912"/>
            <a:ext cx="4993592" cy="2001496"/>
          </a:xfrm>
        </p:spPr>
        <p:txBody>
          <a:bodyPr/>
          <a:lstStyle/>
          <a:p>
            <a:r>
              <a:rPr lang="en-US" sz="2000" dirty="0"/>
              <a:t>The Internet</a:t>
            </a:r>
          </a:p>
          <a:p>
            <a:pPr lvl="1"/>
            <a:r>
              <a:rPr lang="en-US" sz="1600" dirty="0"/>
              <a:t>Worldwide collection of interconnected networks</a:t>
            </a:r>
          </a:p>
          <a:p>
            <a:pPr lvl="1"/>
            <a:r>
              <a:rPr lang="en-US" sz="1600" dirty="0"/>
              <a:t>Not owned by any individual or group</a:t>
            </a:r>
          </a:p>
          <a:p>
            <a:r>
              <a:rPr lang="en-US" sz="2000" dirty="0"/>
              <a:t>Intranets and Extranets</a:t>
            </a:r>
          </a:p>
          <a:p>
            <a:pPr lvl="1"/>
            <a:endParaRPr lang="en-US" sz="1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1628" y="1860489"/>
            <a:ext cx="4624032" cy="4601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486170"/>
      </p:ext>
    </p:extLst>
  </p:cSld>
  <p:clrMapOvr>
    <a:masterClrMapping/>
  </p:clrMapOvr>
  <p:transition spd="med">
    <p:wipe dir="r"/>
  </p:transition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444</Words>
  <Application>Microsoft Office PowerPoint</Application>
  <PresentationFormat>Widescreen</PresentationFormat>
  <Paragraphs>101</Paragraphs>
  <Slides>13</Slides>
  <Notes>10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Topologies Physical and Logical Topologies</vt:lpstr>
      <vt:lpstr>LANs and WANs</vt:lpstr>
      <vt:lpstr>The Internet, Intranets, and Extranets</vt:lpstr>
      <vt:lpstr>PowerPoint-præsentation</vt:lpstr>
      <vt:lpstr>PowerPoint-præsentation</vt:lpstr>
      <vt:lpstr>PowerPoint-præsentation</vt:lpstr>
      <vt:lpstr>Hastighed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Per Theen Nørreslet</dc:creator>
  <cp:lastModifiedBy>Per Theen Nørreslet</cp:lastModifiedBy>
  <cp:revision>2</cp:revision>
  <dcterms:created xsi:type="dcterms:W3CDTF">2020-11-04T13:52:17Z</dcterms:created>
  <dcterms:modified xsi:type="dcterms:W3CDTF">2020-11-04T14:09:54Z</dcterms:modified>
</cp:coreProperties>
</file>