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1031" r:id="rId3"/>
    <p:sldId id="1033" r:id="rId4"/>
    <p:sldId id="1035" r:id="rId5"/>
    <p:sldId id="418" r:id="rId6"/>
    <p:sldId id="998" r:id="rId7"/>
    <p:sldId id="782" r:id="rId8"/>
    <p:sldId id="298" r:id="rId9"/>
    <p:sldId id="299" r:id="rId10"/>
    <p:sldId id="1177" r:id="rId11"/>
    <p:sldId id="342" r:id="rId12"/>
    <p:sldId id="283" r:id="rId13"/>
    <p:sldId id="345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390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3BD1-6AB0-4950-899F-3C978257D20D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B6ED-7AD4-4F72-8A71-4BCA72F20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55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da-DK" b="1" noProof="0" dirty="0"/>
              <a:t>Uddel IP RANGE.docx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Tidligere UTP og STP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4F6-16AC-463C-9A35-A7D52EF794A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83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hver klasse ses her hvor meget af IP-adressen, der hører til Netværk og hvor meget der hører til Host.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722313" y="277813"/>
            <a:ext cx="8089901" cy="4551362"/>
          </a:xfrm>
          <a:ln/>
        </p:spPr>
      </p:sp>
      <p:sp>
        <p:nvSpPr>
          <p:cNvPr id="10649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13" indent="-112713">
              <a:lnSpc>
                <a:spcPct val="80000"/>
              </a:lnSpc>
            </a:pPr>
            <a:r>
              <a:rPr lang="da-DK" noProof="0" dirty="0"/>
              <a:t>Næsten alle IP-adresser der er offentlige (</a:t>
            </a:r>
            <a:r>
              <a:rPr lang="da-DK" b="1" noProof="0" dirty="0"/>
              <a:t>public</a:t>
            </a:r>
            <a:r>
              <a:rPr lang="da-DK" noProof="0" dirty="0"/>
              <a:t>),</a:t>
            </a:r>
            <a:r>
              <a:rPr lang="da-DK" baseline="0" noProof="0" dirty="0"/>
              <a:t> </a:t>
            </a:r>
            <a:r>
              <a:rPr lang="da-DK" noProof="0" dirty="0"/>
              <a:t>bruges på</a:t>
            </a:r>
            <a:r>
              <a:rPr lang="da-DK" baseline="0" noProof="0" dirty="0"/>
              <a:t> Internettet</a:t>
            </a:r>
          </a:p>
          <a:p>
            <a:pPr marL="112713" indent="-112713">
              <a:lnSpc>
                <a:spcPct val="80000"/>
              </a:lnSpc>
            </a:pPr>
            <a:r>
              <a:rPr lang="da-DK" baseline="0" noProof="0" dirty="0"/>
              <a:t>Dog er der mindre blokke af IP-adresser, som kun kan bruges på LAN. Disse kaldes </a:t>
            </a:r>
            <a:r>
              <a:rPr lang="da-DK" b="1" baseline="0" noProof="0" dirty="0"/>
              <a:t>private</a:t>
            </a:r>
            <a:r>
              <a:rPr lang="da-DK" baseline="0" noProof="0" dirty="0"/>
              <a:t> IP-adresser</a:t>
            </a:r>
          </a:p>
          <a:p>
            <a:endParaRPr lang="da-DK" altLang="da-DK" dirty="0"/>
          </a:p>
        </p:txBody>
      </p:sp>
      <p:sp>
        <p:nvSpPr>
          <p:cNvPr id="10650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D0D349-5135-49D8-98E0-DDDF2EAB8189}" type="slidenum">
              <a:rPr lang="en-US" altLang="da-DK" sz="800" smtClean="0"/>
              <a:pPr/>
              <a:t>4</a:t>
            </a:fld>
            <a:endParaRPr lang="en-US" altLang="da-DK" sz="800"/>
          </a:p>
        </p:txBody>
      </p:sp>
    </p:spTree>
    <p:extLst>
      <p:ext uri="{BB962C8B-B14F-4D97-AF65-F5344CB8AC3E}">
        <p14:creationId xmlns:p14="http://schemas.microsoft.com/office/powerpoint/2010/main" val="369307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CED6BC-9946-1244-841D-F06851A14F26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a-DK" noProof="0" dirty="0"/>
              <a:t>Der er </a:t>
            </a:r>
            <a:r>
              <a:rPr lang="da-DK" b="1" noProof="0" dirty="0"/>
              <a:t>to</a:t>
            </a:r>
            <a:r>
              <a:rPr lang="da-DK" b="1" baseline="0" noProof="0" dirty="0"/>
              <a:t> måder </a:t>
            </a:r>
            <a:r>
              <a:rPr lang="da-DK" baseline="0" noProof="0" dirty="0"/>
              <a:t>at beskrive en topologi (måden at beskrive sammensætningen af et LAN eller WAN).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baseline="0" noProof="0" dirty="0"/>
              <a:t>- </a:t>
            </a:r>
            <a:r>
              <a:rPr lang="da-DK" b="1" baseline="0" noProof="0" dirty="0"/>
              <a:t>Fysisk</a:t>
            </a:r>
            <a:r>
              <a:rPr lang="da-DK" baseline="0" noProof="0" dirty="0"/>
              <a:t> topologi: Viser på en </a:t>
            </a:r>
            <a:r>
              <a:rPr lang="da-DK" b="1" baseline="0" noProof="0" dirty="0" err="1"/>
              <a:t>detalieret</a:t>
            </a:r>
            <a:r>
              <a:rPr lang="da-DK" baseline="0" noProof="0" dirty="0"/>
              <a:t> måde hvordan </a:t>
            </a:r>
            <a:r>
              <a:rPr lang="da-DK" b="1" baseline="0" noProof="0" dirty="0"/>
              <a:t>udstyr</a:t>
            </a:r>
            <a:r>
              <a:rPr lang="da-DK" baseline="0" noProof="0" dirty="0"/>
              <a:t> og </a:t>
            </a:r>
            <a:r>
              <a:rPr lang="da-DK" b="1" baseline="0" noProof="0" dirty="0"/>
              <a:t>forbindelser</a:t>
            </a:r>
            <a:r>
              <a:rPr lang="da-DK" baseline="0" noProof="0" dirty="0"/>
              <a:t> er </a:t>
            </a:r>
            <a:r>
              <a:rPr lang="da-DK" b="1" baseline="0" noProof="0" dirty="0"/>
              <a:t>forbundet</a:t>
            </a:r>
            <a:r>
              <a:rPr lang="da-DK" baseline="0" noProof="0" dirty="0"/>
              <a:t> til hinanden.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baseline="0" noProof="0" dirty="0"/>
              <a:t>- </a:t>
            </a:r>
            <a:r>
              <a:rPr lang="da-DK" b="1" baseline="0" noProof="0" dirty="0"/>
              <a:t>Logisk</a:t>
            </a:r>
            <a:r>
              <a:rPr lang="da-DK" baseline="0" noProof="0" dirty="0"/>
              <a:t> topologi: Viser mere forenklet hvordan netværket er sammensat. Viser </a:t>
            </a:r>
            <a:r>
              <a:rPr lang="da-DK" baseline="0" noProof="0" dirty="0" err="1"/>
              <a:t>f.eks</a:t>
            </a:r>
            <a:r>
              <a:rPr lang="da-DK" baseline="0" noProof="0" dirty="0"/>
              <a:t> ikke Hubs og switche.</a:t>
            </a:r>
            <a:endParaRPr lang="da-DK" noProof="0" dirty="0"/>
          </a:p>
          <a:p>
            <a:pPr>
              <a:lnSpc>
                <a:spcPct val="80000"/>
              </a:lnSpc>
              <a:buFontTx/>
              <a:buNone/>
            </a:pPr>
            <a:endParaRPr lang="da-DK" noProof="0" dirty="0"/>
          </a:p>
          <a:p>
            <a:pPr>
              <a:lnSpc>
                <a:spcPct val="80000"/>
              </a:lnSpc>
              <a:buFontTx/>
              <a:buNone/>
            </a:pPr>
            <a:r>
              <a:rPr lang="da-DK" noProof="0" dirty="0" err="1"/>
              <a:t>Section</a:t>
            </a:r>
            <a:r>
              <a:rPr lang="da-DK" noProof="0" dirty="0"/>
              <a:t> 4.4.1.2</a:t>
            </a:r>
          </a:p>
        </p:txBody>
      </p:sp>
    </p:spTree>
    <p:extLst>
      <p:ext uri="{BB962C8B-B14F-4D97-AF65-F5344CB8AC3E}">
        <p14:creationId xmlns:p14="http://schemas.microsoft.com/office/powerpoint/2010/main" val="156298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LANs,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WANs, and the Internet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1.2.2</a:t>
            </a:r>
            <a:r>
              <a:rPr lang="en-US" baseline="0" dirty="0">
                <a:latin typeface="Arial" charset="0"/>
              </a:rPr>
              <a:t> – LANs and WANs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a-DK" b="1" noProof="0" dirty="0"/>
              <a:t>Internet – </a:t>
            </a:r>
            <a:r>
              <a:rPr lang="da-DK" b="0" noProof="0" dirty="0"/>
              <a:t>Et verdensomspændende netværk, der forbinder LAN med hinanden.</a:t>
            </a:r>
            <a:endParaRPr lang="da-DK" b="1" noProof="0" dirty="0"/>
          </a:p>
          <a:p>
            <a:pPr>
              <a:lnSpc>
                <a:spcPct val="80000"/>
              </a:lnSpc>
              <a:buFontTx/>
              <a:buNone/>
            </a:pPr>
            <a:endParaRPr lang="da-DK" b="1" noProof="0" dirty="0"/>
          </a:p>
          <a:p>
            <a:pPr>
              <a:lnSpc>
                <a:spcPct val="80000"/>
              </a:lnSpc>
              <a:buFontTx/>
              <a:buNone/>
            </a:pPr>
            <a:r>
              <a:rPr lang="da-DK" b="1" noProof="0" dirty="0"/>
              <a:t>Intranet</a:t>
            </a:r>
            <a:r>
              <a:rPr lang="da-DK" noProof="0" dirty="0"/>
              <a:t> – Er en </a:t>
            </a:r>
            <a:r>
              <a:rPr lang="da-DK" b="1" noProof="0" dirty="0"/>
              <a:t>privat forbindelse </a:t>
            </a:r>
            <a:r>
              <a:rPr lang="da-DK" noProof="0" dirty="0"/>
              <a:t>fra LAN og WAN som </a:t>
            </a:r>
            <a:r>
              <a:rPr lang="da-DK" b="1" noProof="0" dirty="0"/>
              <a:t>tilhører</a:t>
            </a:r>
            <a:r>
              <a:rPr lang="da-DK" noProof="0" dirty="0"/>
              <a:t> organisation eller virksomhed, som </a:t>
            </a:r>
            <a:r>
              <a:rPr lang="da-DK" b="1" noProof="0" dirty="0"/>
              <a:t>kun</a:t>
            </a:r>
            <a:r>
              <a:rPr lang="da-DK" noProof="0" dirty="0"/>
              <a:t> lader medlemmer,</a:t>
            </a:r>
            <a:r>
              <a:rPr lang="da-DK" baseline="0" noProof="0" dirty="0"/>
              <a:t> ansatte eller andre med </a:t>
            </a:r>
            <a:r>
              <a:rPr lang="da-DK" b="1" baseline="0" noProof="0" dirty="0"/>
              <a:t>autorisation</a:t>
            </a:r>
            <a:r>
              <a:rPr lang="da-DK" baseline="0" noProof="0" dirty="0"/>
              <a:t> ind. </a:t>
            </a:r>
            <a:r>
              <a:rPr lang="da-DK" baseline="0" noProof="0" dirty="0" err="1"/>
              <a:t>F.eks</a:t>
            </a:r>
            <a:r>
              <a:rPr lang="da-DK" baseline="0" noProof="0" dirty="0"/>
              <a:t> en virksomhed som har </a:t>
            </a:r>
            <a:r>
              <a:rPr lang="da-DK" baseline="0" noProof="0" dirty="0" err="1"/>
              <a:t>web-sider</a:t>
            </a:r>
            <a:r>
              <a:rPr lang="da-DK" baseline="0" noProof="0" dirty="0"/>
              <a:t> med </a:t>
            </a:r>
            <a:r>
              <a:rPr lang="da-DK" b="1" baseline="0" noProof="0" dirty="0"/>
              <a:t>ferielister</a:t>
            </a:r>
            <a:r>
              <a:rPr lang="da-DK" baseline="0" noProof="0" dirty="0"/>
              <a:t>, </a:t>
            </a:r>
            <a:r>
              <a:rPr lang="da-DK" b="1" baseline="0" noProof="0" dirty="0" err="1"/>
              <a:t>kampange</a:t>
            </a:r>
            <a:r>
              <a:rPr lang="da-DK" b="1" baseline="0" noProof="0" dirty="0"/>
              <a:t>-materiale</a:t>
            </a:r>
            <a:r>
              <a:rPr lang="da-DK" baseline="0" noProof="0" dirty="0"/>
              <a:t>, </a:t>
            </a:r>
            <a:r>
              <a:rPr lang="da-DK" b="1" baseline="0" noProof="0" dirty="0"/>
              <a:t>planer, procedurer</a:t>
            </a:r>
            <a:r>
              <a:rPr lang="da-DK" baseline="0" noProof="0" dirty="0"/>
              <a:t> og </a:t>
            </a:r>
            <a:r>
              <a:rPr lang="da-DK" b="1" baseline="0" noProof="0" dirty="0"/>
              <a:t>opskrifter</a:t>
            </a:r>
            <a:r>
              <a:rPr lang="da-DK" baseline="0" noProof="0" dirty="0"/>
              <a:t> som ikke er for andre udenforstående.</a:t>
            </a:r>
          </a:p>
          <a:p>
            <a:pPr>
              <a:lnSpc>
                <a:spcPct val="80000"/>
              </a:lnSpc>
              <a:buFontTx/>
              <a:buNone/>
            </a:pPr>
            <a:endParaRPr lang="da-DK" baseline="0" noProof="0" dirty="0"/>
          </a:p>
          <a:p>
            <a:pPr>
              <a:lnSpc>
                <a:spcPct val="80000"/>
              </a:lnSpc>
              <a:buFontTx/>
              <a:buNone/>
            </a:pPr>
            <a:r>
              <a:rPr lang="da-DK" b="1" baseline="0" noProof="0" dirty="0"/>
              <a:t>Extranet</a:t>
            </a:r>
            <a:r>
              <a:rPr lang="da-DK" baseline="0" noProof="0" dirty="0"/>
              <a:t> – Er en adgang for samarbejdspartnere </a:t>
            </a:r>
            <a:r>
              <a:rPr lang="da-DK" b="1" baseline="0" noProof="0" dirty="0"/>
              <a:t>uden</a:t>
            </a:r>
            <a:r>
              <a:rPr lang="da-DK" baseline="0" noProof="0" dirty="0"/>
              <a:t> for virksomheden. </a:t>
            </a:r>
            <a:r>
              <a:rPr lang="da-DK" baseline="0" noProof="0" dirty="0" err="1"/>
              <a:t>F.eks</a:t>
            </a:r>
            <a:r>
              <a:rPr lang="da-DK" baseline="0" noProof="0" dirty="0"/>
              <a:t> kan en </a:t>
            </a:r>
            <a:r>
              <a:rPr lang="da-DK" b="1" baseline="0" noProof="0" dirty="0"/>
              <a:t>reservedelsleverandør</a:t>
            </a:r>
            <a:r>
              <a:rPr lang="da-DK" baseline="0" noProof="0" dirty="0"/>
              <a:t> logge sig på DSB´s Extranet og kontrollere om der er nok reservedele på lager.</a:t>
            </a:r>
            <a:endParaRPr lang="da-DK" noProof="0" dirty="0"/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LANs,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WANs, and the Internet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1.2.3</a:t>
            </a:r>
            <a:r>
              <a:rPr lang="en-US" baseline="0" dirty="0">
                <a:latin typeface="Arial" charset="0"/>
              </a:rPr>
              <a:t> – The Internet, Intranets, and Extranets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Netværkskomponenter</a:t>
            </a:r>
          </a:p>
          <a:p>
            <a:r>
              <a:rPr lang="da-DK" dirty="0"/>
              <a:t>Inddeling i netværk</a:t>
            </a:r>
          </a:p>
          <a:p>
            <a:r>
              <a:rPr lang="da-DK" dirty="0"/>
              <a:t>Forskel på Routere og Switche</a:t>
            </a:r>
          </a:p>
          <a:p>
            <a:endParaRPr lang="da-DK" dirty="0"/>
          </a:p>
          <a:p>
            <a:r>
              <a:rPr lang="da-DK" dirty="0"/>
              <a:t>PS: Router50 kan ikke have adressen .255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FF4F6-16AC-463C-9A35-A7D52EF794A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6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A2A3284-682A-45A6-9D5F-B1598F8FE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05A73-BA4E-4D37-B233-9BD20277DAF8}" type="slidenum">
              <a:rPr lang="da-DK" altLang="da-DK" sz="1200"/>
              <a:pPr/>
              <a:t>11</a:t>
            </a:fld>
            <a:endParaRPr lang="da-DK" altLang="da-DK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7123988-A4E4-464C-BCD8-5EBDDB151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A5D48CD-7EA2-493D-9C3F-33A295175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3846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4D943-000E-4DE0-98F1-6F9371B5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1065CE-0647-4E73-8D80-2D83415FD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453191-4017-4B44-9AA5-5AB47AF8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85AE34-86AF-429A-867A-E9BA712E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28AFAF-06CD-4431-952D-087B2262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35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13FA8-1099-4392-B95B-D0080379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49E93CA-CA1C-4BC5-84E3-C5503CBF8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8BF6FF-3215-4C08-8CF4-57715FB1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3D5EC9-5769-4287-B543-B5F9CB11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FA0888-F3DB-45A2-A0C0-3B401A39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977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F087A67-53F9-48D4-BC7E-BAD4A80A9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792EC1B-1787-4D36-9512-BA803F777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755D51-DD58-4239-B514-427B74D1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60902F-38CC-434F-BA69-71AA9574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9038C9-14E0-4D12-9AE1-C672A40A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15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8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B78D7-5CE9-449F-98E2-27DAA0FD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DBC726-C813-4160-9B21-D4350A2B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39C526-96D4-40E3-B139-79F9A07D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24DB9A-BE48-491A-90DD-AEE478B0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3A657D-DE6B-4093-89BB-A524D1BC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6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41760-D56F-4C8B-85A5-374B0E0D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633F42-BDD4-498E-87F6-7D5DF417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2DC510-934F-46D5-A765-8BFA0AC2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80B807-FBF3-491B-80C8-0A8E140A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AE90F4-639E-41CC-9FF2-9C327699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88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FEE1-7E6C-49E7-BF86-A54484B4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ACF2B2-FBA1-4055-BEEC-5489A88CD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904E9B-8D60-4A40-ACAD-B43623BF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97FD5F-BA59-44F0-88EA-0B214459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FE77D3D-8EAE-48F7-AE7F-B2D453BE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3E68A9-BC36-4CC9-B334-983159B0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35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3233B-5875-4DD8-A832-D5AC0A02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31EC43E-9F63-41A2-9FCA-58D6B9525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E16585-3812-4031-A49D-FF6558F7A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7B439F1-F8E9-4617-8BCE-CD179F25A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5C632B9-07DF-4484-A18B-8688C91F6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F112DC-EEE6-40BD-BCA4-854CB13D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53D5C2-5006-42A4-B834-17B3FE1D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A7530C5-9D16-4FD0-8D40-3F1C6043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86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FCFD3-09AF-42BC-A941-D920C456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2E19EE-E437-44DB-B1F1-7BDDC77F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BAD507B-28CD-476F-9A98-14E92932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48BBAB-336E-4A92-BD3C-D22EBD8F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E34EBB8-6B61-4CAF-9CEE-8B85EB8B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7613854-61F1-43D1-8A41-019A2AEE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9C48F5-AEE3-49EC-A1C9-1746B691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66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2B641-04A8-4DA5-BFB9-E56A6310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C45106-4F42-4306-9156-373EC8B4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C928D2-C0D7-4DB1-ABA0-957123DA1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A8AAA2-2ED4-4EB9-AE6A-3B5439B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BFFC07-7E28-4C2A-AE28-76EB1131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E17C80-E5AC-4C14-BF38-D6F4DF1D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8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37566-C2DE-42E9-B3FE-0FB4142A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2AFD131-4D01-4878-9FA9-979811538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AA9568A-F3AD-4D9F-B70D-08B12B107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8BECEE0-0428-46CC-A302-811A9B36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9E0281-C2D0-451F-8059-F19C7AE2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2155AD-9A1B-44AC-A2BF-A2CDD543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60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8E486ED-5A7C-4D69-BB0A-395A2CF3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8C8415-C73B-46C0-99F7-A87A69459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7D8715-30EE-41DC-98AC-8040DC1BA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8131-8347-4842-9572-7A8A71E54235}" type="datetimeFigureOut">
              <a:rPr lang="da-DK" smtClean="0"/>
              <a:t>04-11-2020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8B0825-F3A3-4896-829B-F434BBD65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F611A2-82F4-4A97-86EF-FAEBEBA45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6442-65BB-4E86-B5AB-0C97FE2745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27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/index.php?title=Premises_Distribution_System&amp;action=edit&amp;redlink=1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B9BCCA8-0183-4909-9931-975C6540B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16000"/>
          </a:xfrm>
        </p:spPr>
        <p:txBody>
          <a:bodyPr>
            <a:normAutofit/>
          </a:bodyPr>
          <a:lstStyle/>
          <a:p>
            <a:r>
              <a:rPr lang="da-DK" sz="3600" b="1" dirty="0"/>
              <a:t>H1 data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BE2305C-1845-40C9-97A1-C7E3BFD69168}"/>
              </a:ext>
            </a:extLst>
          </p:cNvPr>
          <p:cNvSpPr/>
          <p:nvPr/>
        </p:nvSpPr>
        <p:spPr>
          <a:xfrm>
            <a:off x="5151670" y="5473468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dag</a:t>
            </a:r>
            <a:endParaRPr lang="da-DK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BA448AFF-C11B-4003-A78A-73682DBF4755}"/>
              </a:ext>
            </a:extLst>
          </p:cNvPr>
          <p:cNvGrpSpPr/>
          <p:nvPr/>
        </p:nvGrpSpPr>
        <p:grpSpPr>
          <a:xfrm>
            <a:off x="2190749" y="514350"/>
            <a:ext cx="7159915" cy="2741613"/>
            <a:chOff x="2190749" y="514350"/>
            <a:chExt cx="7159915" cy="2741613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95DDC280-66E3-40B1-824D-4B28D89C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749" y="514350"/>
              <a:ext cx="7159915" cy="2741613"/>
            </a:xfrm>
            <a:prstGeom prst="rect">
              <a:avLst/>
            </a:prstGeom>
          </p:spPr>
        </p:pic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8C9CC79E-D4AE-4058-BEBB-B7C910B08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546" t="42525" r="14453" b="50805"/>
            <a:stretch/>
          </p:blipFill>
          <p:spPr>
            <a:xfrm>
              <a:off x="4846320" y="2354580"/>
              <a:ext cx="3794760" cy="240030"/>
            </a:xfrm>
            <a:prstGeom prst="rect">
              <a:avLst/>
            </a:prstGeom>
          </p:spPr>
        </p:pic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DD906073-29BA-46CD-B8BD-07D99BC03000}"/>
              </a:ext>
            </a:extLst>
          </p:cNvPr>
          <p:cNvGrpSpPr/>
          <p:nvPr/>
        </p:nvGrpSpPr>
        <p:grpSpPr>
          <a:xfrm>
            <a:off x="-1" y="45719"/>
            <a:ext cx="12192001" cy="6812281"/>
            <a:chOff x="-1" y="45719"/>
            <a:chExt cx="12192001" cy="6812281"/>
          </a:xfrm>
        </p:grpSpPr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4C0BDBBE-A098-4444-ADFB-F9A3F1469FC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720"/>
              <a:ext cx="12192000" cy="0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id="{19646BAE-7AF3-4036-A5D6-F60C651B8D54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6812280"/>
              <a:ext cx="12192000" cy="0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BB9DCBC2-CD97-43A0-8D9B-AAAE79139A31}"/>
                </a:ext>
              </a:extLst>
            </p:cNvPr>
            <p:cNvCxnSpPr>
              <a:cxnSpLocks/>
            </p:cNvCxnSpPr>
            <p:nvPr/>
          </p:nvCxnSpPr>
          <p:spPr>
            <a:xfrm>
              <a:off x="16669" y="45719"/>
              <a:ext cx="16191" cy="6812281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C46B30E8-81FB-43B0-A68E-666551FEF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136757" y="45719"/>
              <a:ext cx="16191" cy="6812281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09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93D84AC-7227-4083-86E0-254164DF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" y="1333500"/>
            <a:ext cx="11686731" cy="4191000"/>
          </a:xfrm>
          <a:prstGeom prst="rect">
            <a:avLst/>
          </a:prstGeom>
        </p:spPr>
      </p:pic>
      <p:grpSp>
        <p:nvGrpSpPr>
          <p:cNvPr id="40" name="Gruppe 39">
            <a:extLst>
              <a:ext uri="{FF2B5EF4-FFF2-40B4-BE49-F238E27FC236}">
                <a16:creationId xmlns:a16="http://schemas.microsoft.com/office/drawing/2014/main" id="{AE4F296E-6E91-4D09-AF22-A2856028E5A9}"/>
              </a:ext>
            </a:extLst>
          </p:cNvPr>
          <p:cNvGrpSpPr/>
          <p:nvPr/>
        </p:nvGrpSpPr>
        <p:grpSpPr>
          <a:xfrm>
            <a:off x="389232" y="1242852"/>
            <a:ext cx="11225826" cy="4540439"/>
            <a:chOff x="389232" y="1242852"/>
            <a:chExt cx="11225826" cy="4540439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8F3853D1-AE51-417D-840F-CF93E29FDD4E}"/>
                </a:ext>
              </a:extLst>
            </p:cNvPr>
            <p:cNvSpPr txBox="1"/>
            <p:nvPr/>
          </p:nvSpPr>
          <p:spPr>
            <a:xfrm>
              <a:off x="9067800" y="2439573"/>
              <a:ext cx="1698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0000CC"/>
                  </a:solidFill>
                </a:rPr>
                <a:t>NA: 10.0.0.0</a:t>
              </a:r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D4AD43F-71D0-45DC-A81B-A9ABD3659A96}"/>
                </a:ext>
              </a:extLst>
            </p:cNvPr>
            <p:cNvSpPr txBox="1"/>
            <p:nvPr/>
          </p:nvSpPr>
          <p:spPr>
            <a:xfrm>
              <a:off x="11125201" y="5106183"/>
              <a:ext cx="489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0000CC"/>
                  </a:solidFill>
                </a:rPr>
                <a:t>.14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437AF7E5-0613-4AFB-BC65-8890E7B1651D}"/>
                </a:ext>
              </a:extLst>
            </p:cNvPr>
            <p:cNvSpPr txBox="1"/>
            <p:nvPr/>
          </p:nvSpPr>
          <p:spPr>
            <a:xfrm>
              <a:off x="9296400" y="3865211"/>
              <a:ext cx="620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0000CC"/>
                  </a:solidFill>
                </a:rPr>
                <a:t>.221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EA692590-6DCE-481D-B97A-AA3664A05B29}"/>
                </a:ext>
              </a:extLst>
            </p:cNvPr>
            <p:cNvSpPr txBox="1"/>
            <p:nvPr/>
          </p:nvSpPr>
          <p:spPr>
            <a:xfrm>
              <a:off x="7794172" y="4443719"/>
              <a:ext cx="489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0000CC"/>
                  </a:solidFill>
                </a:rPr>
                <a:t>.62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E3646659-9FAD-4571-974B-38DE0D87BFC0}"/>
                </a:ext>
              </a:extLst>
            </p:cNvPr>
            <p:cNvSpPr txBox="1"/>
            <p:nvPr/>
          </p:nvSpPr>
          <p:spPr>
            <a:xfrm>
              <a:off x="6226629" y="3010683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FF0000"/>
                  </a:solidFill>
                </a:rPr>
                <a:t>NA: 192.168.52.0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0B50EED6-6734-4C39-BA34-4F90DC7992C6}"/>
                </a:ext>
              </a:extLst>
            </p:cNvPr>
            <p:cNvSpPr txBox="1"/>
            <p:nvPr/>
          </p:nvSpPr>
          <p:spPr>
            <a:xfrm>
              <a:off x="6580415" y="4423513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FF0000"/>
                  </a:solidFill>
                </a:rPr>
                <a:t>.255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35644746-0EFC-4CC9-A620-FE101866F9DB}"/>
                </a:ext>
              </a:extLst>
            </p:cNvPr>
            <p:cNvSpPr txBox="1"/>
            <p:nvPr/>
          </p:nvSpPr>
          <p:spPr>
            <a:xfrm>
              <a:off x="5668209" y="2254907"/>
              <a:ext cx="7761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rgbClr val="FF0000"/>
                  </a:solidFill>
                </a:rPr>
                <a:t>.109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2C57567F-46E7-4B47-A4C8-6F8934721043}"/>
                </a:ext>
              </a:extLst>
            </p:cNvPr>
            <p:cNvSpPr txBox="1"/>
            <p:nvPr/>
          </p:nvSpPr>
          <p:spPr>
            <a:xfrm>
              <a:off x="4386943" y="3512208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accent6">
                      <a:lumMod val="75000"/>
                    </a:schemeClr>
                  </a:solidFill>
                </a:rPr>
                <a:t>NA: 172.16.99.0</a:t>
              </a:r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A8C37075-0C28-4CFB-86F5-F330C6B79397}"/>
                </a:ext>
              </a:extLst>
            </p:cNvPr>
            <p:cNvSpPr txBox="1"/>
            <p:nvPr/>
          </p:nvSpPr>
          <p:spPr>
            <a:xfrm>
              <a:off x="4523015" y="2514226"/>
              <a:ext cx="582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r>
                <a:rPr lang="da-DK" sz="1600" b="1" dirty="0">
                  <a:solidFill>
                    <a:schemeClr val="accent6">
                      <a:lumMod val="75000"/>
                    </a:schemeClr>
                  </a:solidFill>
                </a:rPr>
                <a:t>76</a:t>
              </a:r>
              <a:endParaRPr lang="da-DK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C7859A7C-5CA4-47D9-8732-33F41F298D10}"/>
                </a:ext>
              </a:extLst>
            </p:cNvPr>
            <p:cNvSpPr txBox="1"/>
            <p:nvPr/>
          </p:nvSpPr>
          <p:spPr>
            <a:xfrm>
              <a:off x="3467101" y="4014596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accent6">
                      <a:lumMod val="75000"/>
                    </a:schemeClr>
                  </a:solidFill>
                </a:rPr>
                <a:t>.3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3337103B-B792-4E1F-97DC-AAD4B0177D7F}"/>
                </a:ext>
              </a:extLst>
            </p:cNvPr>
            <p:cNvSpPr txBox="1"/>
            <p:nvPr/>
          </p:nvSpPr>
          <p:spPr>
            <a:xfrm>
              <a:off x="914400" y="5444737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accent2"/>
                  </a:solidFill>
                </a:rPr>
                <a:t>NA: 55.70.209.0</a:t>
              </a:r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4E6BB12C-F749-498C-A003-376AB329B0B7}"/>
                </a:ext>
              </a:extLst>
            </p:cNvPr>
            <p:cNvSpPr txBox="1"/>
            <p:nvPr/>
          </p:nvSpPr>
          <p:spPr>
            <a:xfrm>
              <a:off x="2765841" y="4688215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accent2"/>
                  </a:solidFill>
                </a:rPr>
                <a:t>.40</a:t>
              </a:r>
            </a:p>
          </p:txBody>
        </p:sp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58950EF5-20F2-4A23-B464-44C83EA3740A}"/>
                </a:ext>
              </a:extLst>
            </p:cNvPr>
            <p:cNvSpPr txBox="1"/>
            <p:nvPr/>
          </p:nvSpPr>
          <p:spPr>
            <a:xfrm>
              <a:off x="389232" y="4168484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solidFill>
                    <a:schemeClr val="accent2"/>
                  </a:solidFill>
                </a:rPr>
                <a:t>.248</a:t>
              </a:r>
              <a:endParaRPr lang="da-DK" sz="1600" dirty="0"/>
            </a:p>
          </p:txBody>
        </p:sp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C66728F1-A712-4C55-A937-5EC330A9B619}"/>
                </a:ext>
              </a:extLst>
            </p:cNvPr>
            <p:cNvSpPr txBox="1"/>
            <p:nvPr/>
          </p:nvSpPr>
          <p:spPr>
            <a:xfrm>
              <a:off x="1315319" y="3361081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accent2"/>
                  </a:solidFill>
                </a:rPr>
                <a:t>.99</a:t>
              </a:r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583751B8-4747-43D3-BF05-3443DE9587B0}"/>
                </a:ext>
              </a:extLst>
            </p:cNvPr>
            <p:cNvSpPr txBox="1"/>
            <p:nvPr/>
          </p:nvSpPr>
          <p:spPr>
            <a:xfrm>
              <a:off x="2319526" y="1242852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NA: 122.8.50.0</a:t>
              </a:r>
            </a:p>
          </p:txBody>
        </p:sp>
        <p:sp>
          <p:nvSpPr>
            <p:cNvPr id="35" name="Tekstfelt 34">
              <a:extLst>
                <a:ext uri="{FF2B5EF4-FFF2-40B4-BE49-F238E27FC236}">
                  <a16:creationId xmlns:a16="http://schemas.microsoft.com/office/drawing/2014/main" id="{D6E9CE93-8C25-4D1A-8805-145EFE7CB8FA}"/>
                </a:ext>
              </a:extLst>
            </p:cNvPr>
            <p:cNvSpPr txBox="1"/>
            <p:nvPr/>
          </p:nvSpPr>
          <p:spPr>
            <a:xfrm>
              <a:off x="2854847" y="1830097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.1</a:t>
              </a:r>
            </a:p>
          </p:txBody>
        </p:sp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CB3491D-9798-4BC9-B9CB-E3C860297A45}"/>
                </a:ext>
              </a:extLst>
            </p:cNvPr>
            <p:cNvSpPr txBox="1"/>
            <p:nvPr/>
          </p:nvSpPr>
          <p:spPr>
            <a:xfrm>
              <a:off x="4661876" y="1960805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.47</a:t>
              </a: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7FD0F615-D5AF-4EBB-8605-ED2226189717}"/>
                </a:ext>
              </a:extLst>
            </p:cNvPr>
            <p:cNvSpPr txBox="1"/>
            <p:nvPr/>
          </p:nvSpPr>
          <p:spPr>
            <a:xfrm>
              <a:off x="694605" y="1250140"/>
              <a:ext cx="582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23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4EFD00CF-F0C8-4FB8-885E-6198E7D2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1" y="2205038"/>
            <a:ext cx="72361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da-DK" altLang="da-DK" dirty="0"/>
              <a:t>PDS (</a:t>
            </a:r>
            <a:r>
              <a:rPr lang="da-DK" dirty="0" err="1">
                <a:hlinkClick r:id="rId3" tooltip="Premises Distribution System (ikke skrevet endnu)"/>
              </a:rPr>
              <a:t>Premises</a:t>
            </a:r>
            <a:r>
              <a:rPr lang="da-DK" dirty="0">
                <a:hlinkClick r:id="rId3" tooltip="Premises Distribution System (ikke skrevet endnu)"/>
              </a:rPr>
              <a:t> Distribution System</a:t>
            </a:r>
            <a:r>
              <a:rPr lang="da-DK" dirty="0"/>
              <a:t>)</a:t>
            </a:r>
          </a:p>
          <a:p>
            <a:pPr lvl="1">
              <a:spcBef>
                <a:spcPct val="50000"/>
              </a:spcBef>
              <a:buNone/>
            </a:pPr>
            <a:endParaRPr lang="da-DK" altLang="da-DK" dirty="0"/>
          </a:p>
          <a:p>
            <a:pPr lvl="1">
              <a:spcBef>
                <a:spcPct val="50000"/>
              </a:spcBef>
              <a:buNone/>
            </a:pPr>
            <a:endParaRPr lang="da-DK" altLang="da-DK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da-DK" altLang="da-DK" dirty="0" err="1"/>
              <a:t>Coaxial</a:t>
            </a:r>
            <a:r>
              <a:rPr lang="da-DK" altLang="da-DK" dirty="0"/>
              <a:t> </a:t>
            </a:r>
          </a:p>
          <a:p>
            <a:pPr lvl="1">
              <a:spcBef>
                <a:spcPct val="50000"/>
              </a:spcBef>
              <a:buNone/>
            </a:pPr>
            <a:endParaRPr lang="da-DK" altLang="da-DK" dirty="0"/>
          </a:p>
          <a:p>
            <a:pPr lvl="1">
              <a:spcBef>
                <a:spcPct val="50000"/>
              </a:spcBef>
              <a:buNone/>
            </a:pPr>
            <a:endParaRPr lang="da-DK" altLang="da-DK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da-DK" altLang="da-DK" dirty="0"/>
              <a:t>Fiber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0E837094-41E7-4357-88F6-7889B3C7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78" y="334237"/>
            <a:ext cx="6153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84C2961-D473-4211-8AC1-5A9E09F4E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2" b="53500"/>
          <a:stretch/>
        </p:blipFill>
        <p:spPr>
          <a:xfrm>
            <a:off x="7661003" y="1715404"/>
            <a:ext cx="1705247" cy="158241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F5026E8-F476-43EB-A26F-3A769C541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3651974"/>
            <a:ext cx="2009775" cy="150733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5B6F055-CBA9-43B9-AAD6-49E2F7F516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7" t="30963" r="8734" b="33556"/>
          <a:stretch/>
        </p:blipFill>
        <p:spPr>
          <a:xfrm>
            <a:off x="4289153" y="5565217"/>
            <a:ext cx="3200400" cy="11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C98AEDE-F6D2-434C-8B66-0A2FDFBEE433}"/>
              </a:ext>
            </a:extLst>
          </p:cNvPr>
          <p:cNvSpPr/>
          <p:nvPr/>
        </p:nvSpPr>
        <p:spPr>
          <a:xfrm>
            <a:off x="1408747" y="4980622"/>
            <a:ext cx="3451860" cy="114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15F6EC1-63BB-49B2-B310-C726F3F93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46" y="103774"/>
            <a:ext cx="6032184" cy="660189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BD6C776-66A2-4456-BD1A-7AC13E9D7030}"/>
              </a:ext>
            </a:extLst>
          </p:cNvPr>
          <p:cNvSpPr/>
          <p:nvPr/>
        </p:nvSpPr>
        <p:spPr>
          <a:xfrm>
            <a:off x="1040130" y="5292090"/>
            <a:ext cx="3154680" cy="1413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83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Hastighed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70" y="1494924"/>
            <a:ext cx="5138738" cy="477058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C31F57A-2020-4E4F-8D65-6F672C2D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65" y="1257551"/>
            <a:ext cx="4984633" cy="50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3F57C5F-31C8-43DF-BB39-623E1BA8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727" y="463550"/>
            <a:ext cx="5426127" cy="26479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6121177-940D-499F-942B-DE312812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3429000"/>
            <a:ext cx="5431616" cy="31242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FF0DFAE-D63A-4659-9EFB-4CF625DC1E80}"/>
              </a:ext>
            </a:extLst>
          </p:cNvPr>
          <p:cNvSpPr txBox="1"/>
          <p:nvPr/>
        </p:nvSpPr>
        <p:spPr>
          <a:xfrm>
            <a:off x="393405" y="463550"/>
            <a:ext cx="335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/>
              <a:t>IP-adresse (IPv4)</a:t>
            </a:r>
          </a:p>
        </p:txBody>
      </p:sp>
    </p:spTree>
    <p:extLst>
      <p:ext uri="{BB962C8B-B14F-4D97-AF65-F5344CB8AC3E}">
        <p14:creationId xmlns:p14="http://schemas.microsoft.com/office/powerpoint/2010/main" val="22301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8D919C6-C98B-443E-9C0F-3290ADEF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67" y="1846219"/>
            <a:ext cx="5279594" cy="335309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495E079-4AB7-45CA-B12F-6BC428B09B5B}"/>
              </a:ext>
            </a:extLst>
          </p:cNvPr>
          <p:cNvSpPr txBox="1"/>
          <p:nvPr/>
        </p:nvSpPr>
        <p:spPr>
          <a:xfrm>
            <a:off x="7541997" y="20701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f.eks</a:t>
            </a:r>
            <a:r>
              <a:rPr lang="da-DK" dirty="0"/>
              <a:t> </a:t>
            </a:r>
            <a:r>
              <a:rPr lang="da-DK" dirty="0">
                <a:solidFill>
                  <a:srgbClr val="FF0000"/>
                </a:solidFill>
              </a:rPr>
              <a:t>86</a:t>
            </a:r>
            <a:r>
              <a:rPr lang="da-DK" dirty="0"/>
              <a:t>.</a:t>
            </a:r>
            <a:r>
              <a:rPr lang="da-DK" dirty="0">
                <a:solidFill>
                  <a:srgbClr val="0000CC"/>
                </a:solidFill>
              </a:rPr>
              <a:t>155.2.65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1B5DB7-FFCE-4CF2-B932-AABC4D5D6353}"/>
              </a:ext>
            </a:extLst>
          </p:cNvPr>
          <p:cNvSpPr txBox="1"/>
          <p:nvPr/>
        </p:nvSpPr>
        <p:spPr>
          <a:xfrm>
            <a:off x="7541997" y="3216634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f.eks</a:t>
            </a:r>
            <a:r>
              <a:rPr lang="da-DK" dirty="0"/>
              <a:t> </a:t>
            </a:r>
            <a:r>
              <a:rPr lang="da-DK" dirty="0">
                <a:solidFill>
                  <a:srgbClr val="FF0000"/>
                </a:solidFill>
              </a:rPr>
              <a:t>186.18</a:t>
            </a:r>
            <a:r>
              <a:rPr lang="da-DK" dirty="0"/>
              <a:t>.</a:t>
            </a:r>
            <a:r>
              <a:rPr lang="da-DK" dirty="0">
                <a:solidFill>
                  <a:srgbClr val="0000CC"/>
                </a:solidFill>
              </a:rPr>
              <a:t>30.141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C8DC573-3245-441E-A96E-CF322E2ECDE6}"/>
              </a:ext>
            </a:extLst>
          </p:cNvPr>
          <p:cNvSpPr txBox="1"/>
          <p:nvPr/>
        </p:nvSpPr>
        <p:spPr>
          <a:xfrm>
            <a:off x="7694397" y="45339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f.eks</a:t>
            </a:r>
            <a:r>
              <a:rPr lang="da-DK" dirty="0"/>
              <a:t> </a:t>
            </a:r>
            <a:r>
              <a:rPr lang="da-DK" dirty="0">
                <a:solidFill>
                  <a:srgbClr val="FF0000"/>
                </a:solidFill>
              </a:rPr>
              <a:t>195.7.60</a:t>
            </a:r>
            <a:r>
              <a:rPr lang="da-DK" dirty="0"/>
              <a:t>.</a:t>
            </a:r>
            <a:r>
              <a:rPr lang="da-DK" dirty="0">
                <a:solidFill>
                  <a:srgbClr val="0000CC"/>
                </a:solidFill>
              </a:rPr>
              <a:t>11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5E7F7BA-4613-4AEC-82DC-A2474DB72676}"/>
              </a:ext>
            </a:extLst>
          </p:cNvPr>
          <p:cNvSpPr/>
          <p:nvPr/>
        </p:nvSpPr>
        <p:spPr bwMode="auto">
          <a:xfrm>
            <a:off x="2433537" y="2080772"/>
            <a:ext cx="1215957" cy="4153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>
              <a:latin typeface="Arial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D302AB-1052-4FA1-801D-A7B5147E8AE4}"/>
              </a:ext>
            </a:extLst>
          </p:cNvPr>
          <p:cNvSpPr/>
          <p:nvPr/>
        </p:nvSpPr>
        <p:spPr bwMode="auto">
          <a:xfrm>
            <a:off x="3683542" y="2080772"/>
            <a:ext cx="1215957" cy="415323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 dirty="0">
              <a:latin typeface="Arial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28A4374-0A25-4CAF-B5CB-54444685DA97}"/>
              </a:ext>
            </a:extLst>
          </p:cNvPr>
          <p:cNvSpPr/>
          <p:nvPr/>
        </p:nvSpPr>
        <p:spPr bwMode="auto">
          <a:xfrm>
            <a:off x="4933547" y="2080772"/>
            <a:ext cx="1215957" cy="415323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 dirty="0">
              <a:latin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FF3FE73-C982-4C46-81F4-2ABC64B4A20E}"/>
              </a:ext>
            </a:extLst>
          </p:cNvPr>
          <p:cNvSpPr/>
          <p:nvPr/>
        </p:nvSpPr>
        <p:spPr bwMode="auto">
          <a:xfrm>
            <a:off x="6178505" y="2080772"/>
            <a:ext cx="1215957" cy="415323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 dirty="0">
              <a:latin typeface="Arial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36F6183-895F-4352-9E38-7F704158B918}"/>
              </a:ext>
            </a:extLst>
          </p:cNvPr>
          <p:cNvSpPr/>
          <p:nvPr/>
        </p:nvSpPr>
        <p:spPr bwMode="auto">
          <a:xfrm>
            <a:off x="4933547" y="3206748"/>
            <a:ext cx="1215957" cy="415323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 dirty="0">
              <a:latin typeface="Arial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FB7604D-0FEA-4A4E-89BC-7B9AE110FC11}"/>
              </a:ext>
            </a:extLst>
          </p:cNvPr>
          <p:cNvSpPr/>
          <p:nvPr/>
        </p:nvSpPr>
        <p:spPr bwMode="auto">
          <a:xfrm>
            <a:off x="6178505" y="3206748"/>
            <a:ext cx="1215957" cy="415323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 dirty="0">
              <a:latin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41E5C5C-5367-4349-9624-F7A40BEB0C08}"/>
              </a:ext>
            </a:extLst>
          </p:cNvPr>
          <p:cNvSpPr/>
          <p:nvPr/>
        </p:nvSpPr>
        <p:spPr bwMode="auto">
          <a:xfrm>
            <a:off x="6178505" y="4489178"/>
            <a:ext cx="1215957" cy="415323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 dirty="0">
              <a:latin typeface="Arial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9C2BDED-6ED5-4031-8FDE-1A16A984C88A}"/>
              </a:ext>
            </a:extLst>
          </p:cNvPr>
          <p:cNvSpPr/>
          <p:nvPr/>
        </p:nvSpPr>
        <p:spPr bwMode="auto">
          <a:xfrm>
            <a:off x="2433537" y="3206748"/>
            <a:ext cx="1211630" cy="4153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>
              <a:latin typeface="Arial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5FEBC17-C1CC-43FD-AC8C-A3259CABA64A}"/>
              </a:ext>
            </a:extLst>
          </p:cNvPr>
          <p:cNvSpPr/>
          <p:nvPr/>
        </p:nvSpPr>
        <p:spPr bwMode="auto">
          <a:xfrm>
            <a:off x="3683542" y="3206748"/>
            <a:ext cx="1211630" cy="4153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>
              <a:latin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3DBCD2C-7C7A-4235-9463-25B541467A3C}"/>
              </a:ext>
            </a:extLst>
          </p:cNvPr>
          <p:cNvSpPr/>
          <p:nvPr/>
        </p:nvSpPr>
        <p:spPr bwMode="auto">
          <a:xfrm>
            <a:off x="2433537" y="4489178"/>
            <a:ext cx="1211630" cy="4153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>
              <a:latin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F9C5B6A-1670-4EE6-8515-D081E1B4BF95}"/>
              </a:ext>
            </a:extLst>
          </p:cNvPr>
          <p:cNvSpPr/>
          <p:nvPr/>
        </p:nvSpPr>
        <p:spPr bwMode="auto">
          <a:xfrm>
            <a:off x="3678139" y="4487909"/>
            <a:ext cx="1215957" cy="4153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>
              <a:latin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6D71541-97BB-4D18-BA57-4D879CCBB433}"/>
              </a:ext>
            </a:extLst>
          </p:cNvPr>
          <p:cNvSpPr/>
          <p:nvPr/>
        </p:nvSpPr>
        <p:spPr bwMode="auto">
          <a:xfrm>
            <a:off x="4927068" y="4489178"/>
            <a:ext cx="1222436" cy="4153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Lige pilforbindelse 10"/>
          <p:cNvCxnSpPr>
            <a:cxnSpLocks noChangeShapeType="1"/>
          </p:cNvCxnSpPr>
          <p:nvPr/>
        </p:nvCxnSpPr>
        <p:spPr bwMode="auto">
          <a:xfrm>
            <a:off x="3695538" y="3593974"/>
            <a:ext cx="5394722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7" name="Tekstboks 12"/>
          <p:cNvSpPr txBox="1">
            <a:spLocks noChangeArrowheads="1"/>
          </p:cNvSpPr>
          <p:nvPr/>
        </p:nvSpPr>
        <p:spPr bwMode="auto">
          <a:xfrm>
            <a:off x="3390040" y="3122118"/>
            <a:ext cx="9060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/>
              <a:t>128.0.0.0</a:t>
            </a:r>
          </a:p>
        </p:txBody>
      </p:sp>
      <p:sp>
        <p:nvSpPr>
          <p:cNvPr id="26628" name="Tekstboks 13"/>
          <p:cNvSpPr txBox="1">
            <a:spLocks noChangeArrowheads="1"/>
          </p:cNvSpPr>
          <p:nvPr/>
        </p:nvSpPr>
        <p:spPr bwMode="auto">
          <a:xfrm>
            <a:off x="7846715" y="3116412"/>
            <a:ext cx="14830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/>
              <a:t>191.255.255.255</a:t>
            </a:r>
          </a:p>
        </p:txBody>
      </p:sp>
      <p:cxnSp>
        <p:nvCxnSpPr>
          <p:cNvPr id="26629" name="Lige pilforbindelse 14"/>
          <p:cNvCxnSpPr>
            <a:cxnSpLocks noChangeShapeType="1"/>
          </p:cNvCxnSpPr>
          <p:nvPr/>
        </p:nvCxnSpPr>
        <p:spPr bwMode="auto">
          <a:xfrm>
            <a:off x="7426295" y="3584080"/>
            <a:ext cx="274556" cy="9894"/>
          </a:xfrm>
          <a:prstGeom prst="straightConnector1">
            <a:avLst/>
          </a:prstGeom>
          <a:noFill/>
          <a:ln w="25400" algn="ctr">
            <a:solidFill>
              <a:srgbClr val="2B06B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kstboks 22"/>
          <p:cNvSpPr txBox="1">
            <a:spLocks noChangeArrowheads="1"/>
          </p:cNvSpPr>
          <p:nvPr/>
        </p:nvSpPr>
        <p:spPr bwMode="auto">
          <a:xfrm>
            <a:off x="6533104" y="3754276"/>
            <a:ext cx="1002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0000CC"/>
                </a:solidFill>
              </a:rPr>
              <a:t>172.16.0.0</a:t>
            </a:r>
          </a:p>
        </p:txBody>
      </p:sp>
      <p:sp>
        <p:nvSpPr>
          <p:cNvPr id="26631" name="Tekstboks 23"/>
          <p:cNvSpPr txBox="1">
            <a:spLocks noChangeArrowheads="1"/>
          </p:cNvSpPr>
          <p:nvPr/>
        </p:nvSpPr>
        <p:spPr bwMode="auto">
          <a:xfrm>
            <a:off x="7549560" y="3777850"/>
            <a:ext cx="13869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0000CC"/>
                </a:solidFill>
              </a:rPr>
              <a:t>172.31.255.255</a:t>
            </a:r>
          </a:p>
        </p:txBody>
      </p:sp>
      <p:cxnSp>
        <p:nvCxnSpPr>
          <p:cNvPr id="26632" name="Lige pilforbindelse 43"/>
          <p:cNvCxnSpPr>
            <a:cxnSpLocks noChangeShapeType="1"/>
          </p:cNvCxnSpPr>
          <p:nvPr/>
        </p:nvCxnSpPr>
        <p:spPr bwMode="auto">
          <a:xfrm>
            <a:off x="3763074" y="1913891"/>
            <a:ext cx="5387134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Tekstboks 44"/>
          <p:cNvSpPr txBox="1">
            <a:spLocks noChangeArrowheads="1"/>
          </p:cNvSpPr>
          <p:nvPr/>
        </p:nvSpPr>
        <p:spPr bwMode="auto">
          <a:xfrm>
            <a:off x="3406247" y="1455126"/>
            <a:ext cx="7136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/>
              <a:t>0.0.0.0</a:t>
            </a:r>
          </a:p>
        </p:txBody>
      </p:sp>
      <p:sp>
        <p:nvSpPr>
          <p:cNvPr id="26634" name="Tekstboks 45"/>
          <p:cNvSpPr txBox="1">
            <a:spLocks noChangeArrowheads="1"/>
          </p:cNvSpPr>
          <p:nvPr/>
        </p:nvSpPr>
        <p:spPr bwMode="auto">
          <a:xfrm>
            <a:off x="7815299" y="1471778"/>
            <a:ext cx="14830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/>
              <a:t>127.255.255.255</a:t>
            </a:r>
          </a:p>
        </p:txBody>
      </p:sp>
      <p:cxnSp>
        <p:nvCxnSpPr>
          <p:cNvPr id="26635" name="Lige pilforbindelse 46"/>
          <p:cNvCxnSpPr>
            <a:cxnSpLocks noChangeShapeType="1"/>
          </p:cNvCxnSpPr>
          <p:nvPr/>
        </p:nvCxnSpPr>
        <p:spPr bwMode="auto">
          <a:xfrm>
            <a:off x="4102299" y="1906361"/>
            <a:ext cx="247304" cy="0"/>
          </a:xfrm>
          <a:prstGeom prst="straightConnector1">
            <a:avLst/>
          </a:prstGeom>
          <a:noFill/>
          <a:ln w="25400" algn="ctr">
            <a:solidFill>
              <a:srgbClr val="2B06B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Tekstboks 47"/>
          <p:cNvSpPr txBox="1">
            <a:spLocks noChangeArrowheads="1"/>
          </p:cNvSpPr>
          <p:nvPr/>
        </p:nvSpPr>
        <p:spPr bwMode="auto">
          <a:xfrm>
            <a:off x="3447786" y="2078039"/>
            <a:ext cx="8098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0000CC"/>
                </a:solidFill>
              </a:rPr>
              <a:t>10.0.0.0</a:t>
            </a:r>
          </a:p>
        </p:txBody>
      </p:sp>
      <p:sp>
        <p:nvSpPr>
          <p:cNvPr id="26637" name="Tekstboks 48"/>
          <p:cNvSpPr txBox="1">
            <a:spLocks noChangeArrowheads="1"/>
          </p:cNvSpPr>
          <p:nvPr/>
        </p:nvSpPr>
        <p:spPr bwMode="auto">
          <a:xfrm>
            <a:off x="4199585" y="2073387"/>
            <a:ext cx="13869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0000CC"/>
                </a:solidFill>
              </a:rPr>
              <a:t>10.255.255.255</a:t>
            </a:r>
          </a:p>
        </p:txBody>
      </p:sp>
      <p:sp>
        <p:nvSpPr>
          <p:cNvPr id="26638" name="Tekstboks 49"/>
          <p:cNvSpPr txBox="1">
            <a:spLocks noChangeArrowheads="1"/>
          </p:cNvSpPr>
          <p:nvPr/>
        </p:nvSpPr>
        <p:spPr bwMode="auto">
          <a:xfrm>
            <a:off x="5138594" y="1267374"/>
            <a:ext cx="938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C00000"/>
                </a:solidFill>
              </a:rPr>
              <a:t>Offentligt</a:t>
            </a:r>
            <a:r>
              <a:rPr lang="da-DK" altLang="da-DK" sz="1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39" name="Tekstboks 50"/>
          <p:cNvSpPr txBox="1">
            <a:spLocks noChangeArrowheads="1"/>
          </p:cNvSpPr>
          <p:nvPr/>
        </p:nvSpPr>
        <p:spPr bwMode="auto">
          <a:xfrm>
            <a:off x="6073947" y="1329915"/>
            <a:ext cx="6270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2B06B2"/>
                </a:solidFill>
              </a:rPr>
              <a:t>Privat</a:t>
            </a:r>
          </a:p>
        </p:txBody>
      </p:sp>
      <p:cxnSp>
        <p:nvCxnSpPr>
          <p:cNvPr id="26640" name="Lige pilforbindelse 52"/>
          <p:cNvCxnSpPr>
            <a:cxnSpLocks noChangeShapeType="1"/>
          </p:cNvCxnSpPr>
          <p:nvPr/>
        </p:nvCxnSpPr>
        <p:spPr bwMode="auto">
          <a:xfrm>
            <a:off x="3777858" y="5286413"/>
            <a:ext cx="5308553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1" name="Tekstboks 53"/>
          <p:cNvSpPr txBox="1">
            <a:spLocks noChangeArrowheads="1"/>
          </p:cNvSpPr>
          <p:nvPr/>
        </p:nvSpPr>
        <p:spPr bwMode="auto">
          <a:xfrm>
            <a:off x="3324846" y="4807744"/>
            <a:ext cx="9060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/>
              <a:t>192.0.0.0</a:t>
            </a:r>
          </a:p>
        </p:txBody>
      </p:sp>
      <p:sp>
        <p:nvSpPr>
          <p:cNvPr id="26642" name="Tekstboks 54"/>
          <p:cNvSpPr txBox="1">
            <a:spLocks noChangeArrowheads="1"/>
          </p:cNvSpPr>
          <p:nvPr/>
        </p:nvSpPr>
        <p:spPr bwMode="auto">
          <a:xfrm>
            <a:off x="7737964" y="4797705"/>
            <a:ext cx="14830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/>
              <a:t>223.255.255.255</a:t>
            </a:r>
          </a:p>
        </p:txBody>
      </p:sp>
      <p:cxnSp>
        <p:nvCxnSpPr>
          <p:cNvPr id="26643" name="Lige pilforbindelse 55"/>
          <p:cNvCxnSpPr>
            <a:cxnSpLocks noChangeShapeType="1"/>
          </p:cNvCxnSpPr>
          <p:nvPr/>
        </p:nvCxnSpPr>
        <p:spPr bwMode="auto">
          <a:xfrm flipV="1">
            <a:off x="3927082" y="5286417"/>
            <a:ext cx="459797" cy="10669"/>
          </a:xfrm>
          <a:prstGeom prst="straightConnector1">
            <a:avLst/>
          </a:prstGeom>
          <a:noFill/>
          <a:ln w="25400" algn="ctr">
            <a:solidFill>
              <a:srgbClr val="2B06B2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4" name="Tekstboks 56"/>
          <p:cNvSpPr txBox="1">
            <a:spLocks noChangeArrowheads="1"/>
          </p:cNvSpPr>
          <p:nvPr/>
        </p:nvSpPr>
        <p:spPr bwMode="auto">
          <a:xfrm>
            <a:off x="2953691" y="5414634"/>
            <a:ext cx="10983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0000CC"/>
                </a:solidFill>
              </a:rPr>
              <a:t>192.168.0.0</a:t>
            </a:r>
          </a:p>
        </p:txBody>
      </p:sp>
      <p:sp>
        <p:nvSpPr>
          <p:cNvPr id="26645" name="Tekstboks 57"/>
          <p:cNvSpPr txBox="1">
            <a:spLocks noChangeArrowheads="1"/>
          </p:cNvSpPr>
          <p:nvPr/>
        </p:nvSpPr>
        <p:spPr bwMode="auto">
          <a:xfrm>
            <a:off x="4284005" y="5439407"/>
            <a:ext cx="14830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350" dirty="0">
                <a:solidFill>
                  <a:srgbClr val="0000CC"/>
                </a:solidFill>
              </a:rPr>
              <a:t>192.168.255.255</a:t>
            </a:r>
          </a:p>
        </p:txBody>
      </p:sp>
      <p:sp>
        <p:nvSpPr>
          <p:cNvPr id="26646" name="Tekstboks 28"/>
          <p:cNvSpPr txBox="1">
            <a:spLocks noChangeArrowheads="1"/>
          </p:cNvSpPr>
          <p:nvPr/>
        </p:nvSpPr>
        <p:spPr bwMode="auto">
          <a:xfrm>
            <a:off x="2644276" y="1700214"/>
            <a:ext cx="966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800" dirty="0"/>
              <a:t>Class A</a:t>
            </a:r>
          </a:p>
        </p:txBody>
      </p:sp>
      <p:sp>
        <p:nvSpPr>
          <p:cNvPr id="26647" name="Tekstboks 29"/>
          <p:cNvSpPr txBox="1">
            <a:spLocks noChangeArrowheads="1"/>
          </p:cNvSpPr>
          <p:nvPr/>
        </p:nvSpPr>
        <p:spPr bwMode="auto">
          <a:xfrm>
            <a:off x="2719454" y="3399632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800" dirty="0"/>
              <a:t>Class B</a:t>
            </a:r>
          </a:p>
        </p:txBody>
      </p:sp>
      <p:sp>
        <p:nvSpPr>
          <p:cNvPr id="26648" name="Tekstboks 30"/>
          <p:cNvSpPr txBox="1">
            <a:spLocks noChangeArrowheads="1"/>
          </p:cNvSpPr>
          <p:nvPr/>
        </p:nvSpPr>
        <p:spPr bwMode="auto">
          <a:xfrm>
            <a:off x="2706494" y="5071308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altLang="da-DK" sz="1800" dirty="0"/>
              <a:t>Class C</a:t>
            </a:r>
          </a:p>
        </p:txBody>
      </p:sp>
    </p:spTree>
    <p:extLst>
      <p:ext uri="{BB962C8B-B14F-4D97-AF65-F5344CB8AC3E}">
        <p14:creationId xmlns:p14="http://schemas.microsoft.com/office/powerpoint/2010/main" val="538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476CBB-E72C-484B-9A31-8EA622A7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1" y="265254"/>
            <a:ext cx="8220075" cy="6096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85108DB-4047-4A7F-BF31-CA450386D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" r="1365"/>
          <a:stretch/>
        </p:blipFill>
        <p:spPr>
          <a:xfrm>
            <a:off x="8365666" y="265976"/>
            <a:ext cx="3738623" cy="305897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74E775B-4619-457C-9B7B-3E1ECF311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2" b="8765"/>
          <a:stretch/>
        </p:blipFill>
        <p:spPr>
          <a:xfrm>
            <a:off x="8365665" y="3371125"/>
            <a:ext cx="3741809" cy="29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5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r="30960" b="6729"/>
          <a:stretch/>
        </p:blipFill>
        <p:spPr>
          <a:xfrm>
            <a:off x="2226156" y="357809"/>
            <a:ext cx="7673219" cy="622172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388B4432-F34C-4EC8-9FAD-83149BB41C2E}"/>
              </a:ext>
            </a:extLst>
          </p:cNvPr>
          <p:cNvGrpSpPr/>
          <p:nvPr/>
        </p:nvGrpSpPr>
        <p:grpSpPr>
          <a:xfrm>
            <a:off x="1894646" y="357809"/>
            <a:ext cx="9587440" cy="6221720"/>
            <a:chOff x="1894646" y="357809"/>
            <a:chExt cx="9587440" cy="6221720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 rotWithShape="1">
            <a:blip r:embed="rId4"/>
            <a:srcRect r="247" b="10090"/>
            <a:stretch/>
          </p:blipFill>
          <p:spPr>
            <a:xfrm>
              <a:off x="1894646" y="357809"/>
              <a:ext cx="8580444" cy="6221720"/>
            </a:xfrm>
            <a:prstGeom prst="rect">
              <a:avLst/>
            </a:prstGeom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2D10C8B-2100-43F7-8141-9F15535D657C}"/>
                </a:ext>
              </a:extLst>
            </p:cNvPr>
            <p:cNvSpPr/>
            <p:nvPr/>
          </p:nvSpPr>
          <p:spPr>
            <a:xfrm>
              <a:off x="10220446" y="357809"/>
              <a:ext cx="1261640" cy="4966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754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Topologies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Physical and Logical Topologies</a:t>
            </a:r>
          </a:p>
        </p:txBody>
      </p:sp>
      <p:pic>
        <p:nvPicPr>
          <p:cNvPr id="97282" name="Content Placeholder 1" descr="topologie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73" r="-24873"/>
          <a:stretch>
            <a:fillRect/>
          </a:stretch>
        </p:blipFill>
        <p:spPr>
          <a:xfrm>
            <a:off x="1736726" y="1466913"/>
            <a:ext cx="8734425" cy="50863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50000" r="44556" b="46222"/>
          <a:stretch/>
        </p:blipFill>
        <p:spPr bwMode="auto">
          <a:xfrm>
            <a:off x="1869988" y="4498964"/>
            <a:ext cx="1006176" cy="1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1" descr="topologies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3" r="-24872" b="95260"/>
          <a:stretch/>
        </p:blipFill>
        <p:spPr bwMode="auto">
          <a:xfrm>
            <a:off x="5218670" y="3907506"/>
            <a:ext cx="1302436" cy="2196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" y="141280"/>
            <a:ext cx="10515600" cy="1325563"/>
          </a:xfrm>
        </p:spPr>
        <p:txBody>
          <a:bodyPr/>
          <a:lstStyle/>
          <a:p>
            <a:r>
              <a:rPr lang="en-US" dirty="0"/>
              <a:t>LANs and WANs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5580" y="1340286"/>
            <a:ext cx="5598968" cy="5125622"/>
          </a:xfrm>
        </p:spPr>
        <p:txBody>
          <a:bodyPr>
            <a:normAutofit/>
          </a:bodyPr>
          <a:lstStyle/>
          <a:p>
            <a:r>
              <a:rPr lang="en-US" b="1" dirty="0"/>
              <a:t>Local Area Networks</a:t>
            </a:r>
          </a:p>
          <a:p>
            <a:pPr lvl="1"/>
            <a:r>
              <a:rPr lang="en-US" dirty="0"/>
              <a:t>Spans across small geographical area</a:t>
            </a:r>
          </a:p>
          <a:p>
            <a:pPr lvl="1"/>
            <a:r>
              <a:rPr lang="en-US" dirty="0"/>
              <a:t>Interconnects end devices</a:t>
            </a:r>
          </a:p>
          <a:p>
            <a:pPr lvl="1"/>
            <a:r>
              <a:rPr lang="en-US" dirty="0"/>
              <a:t>Administrated by a single organization</a:t>
            </a:r>
          </a:p>
          <a:p>
            <a:pPr lvl="1"/>
            <a:r>
              <a:rPr lang="en-US" dirty="0"/>
              <a:t>Provide high speed bandwidth to internal devices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b="1" dirty="0"/>
              <a:t>Wide Area Networks</a:t>
            </a:r>
          </a:p>
          <a:p>
            <a:pPr lvl="1"/>
            <a:r>
              <a:rPr lang="en-US" dirty="0"/>
              <a:t>Interconnects LAN</a:t>
            </a:r>
          </a:p>
          <a:p>
            <a:pPr lvl="1"/>
            <a:r>
              <a:rPr lang="en-US" dirty="0"/>
              <a:t>Administrated by multiple service providers</a:t>
            </a:r>
          </a:p>
          <a:p>
            <a:pPr lvl="1"/>
            <a:r>
              <a:rPr lang="en-US" dirty="0"/>
              <a:t>Provide slower speed links between LANS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47" y="518319"/>
            <a:ext cx="3002989" cy="229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4B50C35-0C60-4E78-88FE-EA8FA9850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648" y="3417908"/>
            <a:ext cx="4533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9879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Internet, Intranets, and Extranets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80" y="2649912"/>
            <a:ext cx="4993592" cy="2001496"/>
          </a:xfrm>
        </p:spPr>
        <p:txBody>
          <a:bodyPr/>
          <a:lstStyle/>
          <a:p>
            <a:r>
              <a:rPr lang="en-US" sz="2000" dirty="0"/>
              <a:t>The Internet</a:t>
            </a:r>
          </a:p>
          <a:p>
            <a:pPr lvl="1"/>
            <a:r>
              <a:rPr lang="en-US" sz="1600" dirty="0"/>
              <a:t>Worldwide collection of interconnected networks</a:t>
            </a:r>
          </a:p>
          <a:p>
            <a:pPr lvl="1"/>
            <a:r>
              <a:rPr lang="en-US" sz="1600" dirty="0"/>
              <a:t>Not owned by any individual or group</a:t>
            </a:r>
          </a:p>
          <a:p>
            <a:r>
              <a:rPr lang="en-US" sz="2000" dirty="0"/>
              <a:t>Intranets and Extranets</a:t>
            </a:r>
          </a:p>
          <a:p>
            <a:pPr lvl="1"/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28" y="1860489"/>
            <a:ext cx="4624032" cy="46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6170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444</Words>
  <Application>Microsoft Office PowerPoint</Application>
  <PresentationFormat>Widescreen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Topologies Physical and Logical Topologies</vt:lpstr>
      <vt:lpstr>LANs and WANs</vt:lpstr>
      <vt:lpstr>The Internet, Intranets, and Extranets</vt:lpstr>
      <vt:lpstr>PowerPoint-præsentation</vt:lpstr>
      <vt:lpstr>PowerPoint-præsentation</vt:lpstr>
      <vt:lpstr>PowerPoint-præsentation</vt:lpstr>
      <vt:lpstr>Hastighed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Theen Nørreslet</dc:creator>
  <cp:lastModifiedBy>Per Theen Nørreslet</cp:lastModifiedBy>
  <cp:revision>2</cp:revision>
  <dcterms:created xsi:type="dcterms:W3CDTF">2020-11-04T13:52:17Z</dcterms:created>
  <dcterms:modified xsi:type="dcterms:W3CDTF">2020-11-04T14:09:54Z</dcterms:modified>
</cp:coreProperties>
</file>