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6.xml" ContentType="application/vnd.openxmlformats-officedocument.presentationml.tag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7.xml" ContentType="application/vnd.openxmlformats-officedocument.presentationml.tags+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8.xml" ContentType="application/vnd.openxmlformats-officedocument.presentationml.tags+xml"/>
  <Override PartName="/ppt/notesSlides/notesSlide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9.xml" ContentType="application/vnd.openxmlformats-officedocument.presentationml.tags+xml"/>
  <Override PartName="/ppt/notesSlides/notesSlide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95" r:id="rId2"/>
    <p:sldId id="349" r:id="rId3"/>
    <p:sldId id="352" r:id="rId4"/>
    <p:sldId id="291" r:id="rId5"/>
    <p:sldId id="303" r:id="rId6"/>
    <p:sldId id="293" r:id="rId7"/>
    <p:sldId id="371" r:id="rId8"/>
    <p:sldId id="394" r:id="rId9"/>
    <p:sldId id="368" r:id="rId10"/>
    <p:sldId id="373" r:id="rId11"/>
    <p:sldId id="374" r:id="rId12"/>
    <p:sldId id="372" r:id="rId13"/>
    <p:sldId id="377" r:id="rId14"/>
    <p:sldId id="378" r:id="rId15"/>
    <p:sldId id="376" r:id="rId16"/>
    <p:sldId id="398" r:id="rId17"/>
    <p:sldId id="362" r:id="rId18"/>
    <p:sldId id="339" r:id="rId19"/>
  </p:sldIdLst>
  <p:sldSz cx="12192000" cy="6858000"/>
  <p:notesSz cx="6858000" cy="9144000"/>
  <p:custDataLst>
    <p:tags r:id="rId21"/>
  </p:custDataLst>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8B1C"/>
    <a:srgbClr val="BAE18F"/>
    <a:srgbClr val="002F8E"/>
    <a:srgbClr val="FF6600"/>
    <a:srgbClr val="190AF5"/>
    <a:srgbClr val="F3F6C6"/>
    <a:srgbClr val="CCFFCC"/>
    <a:srgbClr val="F7D8C5"/>
    <a:srgbClr val="FBEBE1"/>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44" autoAdjust="0"/>
    <p:restoredTop sz="80820" autoAdjust="0"/>
  </p:normalViewPr>
  <p:slideViewPr>
    <p:cSldViewPr snapToGrid="0">
      <p:cViewPr varScale="1">
        <p:scale>
          <a:sx n="66" d="100"/>
          <a:sy n="66" d="100"/>
        </p:scale>
        <p:origin x="1277" y="6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000" dirty="0" err="1"/>
              <a:t>Antal</a:t>
            </a:r>
            <a:r>
              <a:rPr lang="en-US" sz="2000" dirty="0"/>
              <a:t> </a:t>
            </a:r>
            <a:r>
              <a:rPr lang="en-US" sz="2000" dirty="0" err="1"/>
              <a:t>døde</a:t>
            </a:r>
            <a:r>
              <a:rPr lang="en-US" sz="2000" dirty="0"/>
              <a:t> </a:t>
            </a:r>
            <a:r>
              <a:rPr lang="en-US" sz="2000" dirty="0" err="1"/>
              <a:t>ifølge</a:t>
            </a:r>
            <a:r>
              <a:rPr lang="en-US" sz="2000" baseline="0" dirty="0"/>
              <a:t> </a:t>
            </a:r>
            <a:r>
              <a:rPr lang="en-US" sz="2000" baseline="0" dirty="0" err="1"/>
              <a:t>Arbejdstilsynets</a:t>
            </a:r>
            <a:r>
              <a:rPr lang="en-US" sz="2000" baseline="0" dirty="0"/>
              <a:t> </a:t>
            </a:r>
            <a:r>
              <a:rPr lang="en-US" sz="2000" baseline="0" dirty="0" err="1"/>
              <a:t>statistik</a:t>
            </a:r>
            <a:endParaRPr lang="en-US" sz="2000"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barChart>
        <c:barDir val="col"/>
        <c:grouping val="clustered"/>
        <c:varyColors val="0"/>
        <c:ser>
          <c:idx val="0"/>
          <c:order val="0"/>
          <c:tx>
            <c:strRef>
              <c:f>'Ark1'!$B$1</c:f>
              <c:strCache>
                <c:ptCount val="1"/>
                <c:pt idx="0">
                  <c:v>Antal døde</c:v>
                </c:pt>
              </c:strCache>
            </c:strRef>
          </c:tx>
          <c:spPr>
            <a:solidFill>
              <a:schemeClr val="accent1"/>
            </a:solidFill>
            <a:ln>
              <a:noFill/>
            </a:ln>
            <a:effectLst/>
          </c:spPr>
          <c:invertIfNegative val="0"/>
          <c:cat>
            <c:numRef>
              <c:f>'Ark1'!$A$2:$A$10</c:f>
              <c:numCache>
                <c:formatCode>General</c:formatCode>
                <c:ptCount val="7"/>
                <c:pt idx="0">
                  <c:v>2015</c:v>
                </c:pt>
                <c:pt idx="1">
                  <c:v>2016</c:v>
                </c:pt>
                <c:pt idx="2">
                  <c:v>2017</c:v>
                </c:pt>
                <c:pt idx="3">
                  <c:v>2018</c:v>
                </c:pt>
                <c:pt idx="4">
                  <c:v>2019</c:v>
                </c:pt>
                <c:pt idx="5">
                  <c:v>2020</c:v>
                </c:pt>
                <c:pt idx="6">
                  <c:v>2021</c:v>
                </c:pt>
              </c:numCache>
            </c:numRef>
          </c:cat>
          <c:val>
            <c:numRef>
              <c:f>'Ark1'!$B$2:$B$10</c:f>
              <c:numCache>
                <c:formatCode>General</c:formatCode>
                <c:ptCount val="7"/>
                <c:pt idx="0">
                  <c:v>27</c:v>
                </c:pt>
                <c:pt idx="1">
                  <c:v>33</c:v>
                </c:pt>
                <c:pt idx="2">
                  <c:v>25</c:v>
                </c:pt>
                <c:pt idx="3">
                  <c:v>32</c:v>
                </c:pt>
                <c:pt idx="4">
                  <c:v>36</c:v>
                </c:pt>
                <c:pt idx="5">
                  <c:v>37</c:v>
                </c:pt>
                <c:pt idx="6">
                  <c:v>37</c:v>
                </c:pt>
              </c:numCache>
            </c:numRef>
          </c:val>
          <c:extLst>
            <c:ext xmlns:c16="http://schemas.microsoft.com/office/drawing/2014/chart" uri="{C3380CC4-5D6E-409C-BE32-E72D297353CC}">
              <c16:uniqueId val="{00000000-03E5-412E-90F5-1CE789F8B826}"/>
            </c:ext>
          </c:extLst>
        </c:ser>
        <c:dLbls>
          <c:showLegendKey val="0"/>
          <c:showVal val="0"/>
          <c:showCatName val="0"/>
          <c:showSerName val="0"/>
          <c:showPercent val="0"/>
          <c:showBubbleSize val="0"/>
        </c:dLbls>
        <c:gapWidth val="219"/>
        <c:overlap val="-27"/>
        <c:axId val="2132746000"/>
        <c:axId val="133238096"/>
      </c:barChart>
      <c:catAx>
        <c:axId val="2132746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crossAx val="133238096"/>
        <c:crosses val="autoZero"/>
        <c:auto val="1"/>
        <c:lblAlgn val="ctr"/>
        <c:lblOffset val="100"/>
        <c:noMultiLvlLbl val="0"/>
      </c:catAx>
      <c:valAx>
        <c:axId val="1332380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crossAx val="21327460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000" dirty="0" err="1"/>
              <a:t>Skadetype</a:t>
            </a:r>
            <a:r>
              <a:rPr lang="en-US" sz="2000" baseline="0" dirty="0"/>
              <a:t> </a:t>
            </a:r>
            <a:r>
              <a:rPr lang="en-US" sz="2000" dirty="0" err="1"/>
              <a:t>ifølge</a:t>
            </a:r>
            <a:r>
              <a:rPr lang="en-US" sz="2000" baseline="0" dirty="0"/>
              <a:t> </a:t>
            </a:r>
            <a:r>
              <a:rPr lang="en-US" sz="2000" baseline="0" dirty="0" err="1"/>
              <a:t>Arbejdstilsynets</a:t>
            </a:r>
            <a:r>
              <a:rPr lang="en-US" sz="2000" baseline="0" dirty="0"/>
              <a:t> </a:t>
            </a:r>
            <a:r>
              <a:rPr lang="en-US" sz="2000" baseline="0" dirty="0" err="1"/>
              <a:t>statistik</a:t>
            </a:r>
            <a:endParaRPr lang="en-US" sz="2000"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barChart>
        <c:barDir val="col"/>
        <c:grouping val="clustered"/>
        <c:varyColors val="0"/>
        <c:dLbls>
          <c:showLegendKey val="0"/>
          <c:showVal val="0"/>
          <c:showCatName val="0"/>
          <c:showSerName val="0"/>
          <c:showPercent val="0"/>
          <c:showBubbleSize val="0"/>
        </c:dLbls>
        <c:gapWidth val="219"/>
        <c:overlap val="-27"/>
        <c:axId val="2132746000"/>
        <c:axId val="133238096"/>
      </c:barChart>
      <c:catAx>
        <c:axId val="2132746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crossAx val="133238096"/>
        <c:crosses val="autoZero"/>
        <c:auto val="1"/>
        <c:lblAlgn val="ctr"/>
        <c:lblOffset val="100"/>
        <c:noMultiLvlLbl val="0"/>
      </c:catAx>
      <c:valAx>
        <c:axId val="1332380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crossAx val="21327460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000" b="0" i="0" baseline="0" dirty="0" err="1">
                <a:effectLst/>
              </a:rPr>
              <a:t>Skadetype</a:t>
            </a:r>
            <a:r>
              <a:rPr lang="en-US" sz="2000" b="0" i="0" baseline="0" dirty="0">
                <a:effectLst/>
              </a:rPr>
              <a:t> </a:t>
            </a:r>
            <a:r>
              <a:rPr lang="en-US" sz="2000" b="0" i="0" baseline="0" dirty="0" err="1">
                <a:effectLst/>
              </a:rPr>
              <a:t>ifølge</a:t>
            </a:r>
            <a:r>
              <a:rPr lang="en-US" sz="2000" b="0" i="0" baseline="0" dirty="0">
                <a:effectLst/>
              </a:rPr>
              <a:t> </a:t>
            </a:r>
            <a:r>
              <a:rPr lang="en-US" sz="2000" b="0" i="0" baseline="0" dirty="0" err="1">
                <a:effectLst/>
              </a:rPr>
              <a:t>Arbejdstilsynets</a:t>
            </a:r>
            <a:r>
              <a:rPr lang="en-US" sz="2000" b="0" i="0" baseline="0" dirty="0">
                <a:effectLst/>
              </a:rPr>
              <a:t> </a:t>
            </a:r>
            <a:r>
              <a:rPr lang="en-US" sz="2000" b="0" i="0" baseline="0" dirty="0" err="1">
                <a:effectLst/>
              </a:rPr>
              <a:t>statistik</a:t>
            </a:r>
            <a:endParaRPr lang="da-DK" sz="2000" dirty="0">
              <a:effectLst/>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barChart>
        <c:barDir val="bar"/>
        <c:grouping val="clustered"/>
        <c:varyColors val="0"/>
        <c:ser>
          <c:idx val="0"/>
          <c:order val="0"/>
          <c:tx>
            <c:strRef>
              <c:f>'Ark1'!$B$1</c:f>
              <c:strCache>
                <c:ptCount val="1"/>
                <c:pt idx="0">
                  <c:v>Antal skader</c:v>
                </c:pt>
              </c:strCache>
            </c:strRef>
          </c:tx>
          <c:spPr>
            <a:solidFill>
              <a:schemeClr val="accent1"/>
            </a:solidFill>
            <a:ln>
              <a:noFill/>
            </a:ln>
            <a:effectLst/>
          </c:spPr>
          <c:invertIfNegative val="0"/>
          <c:cat>
            <c:strRef>
              <c:f>'Ark1'!$A$2:$A$11</c:f>
              <c:strCache>
                <c:ptCount val="10"/>
                <c:pt idx="0">
                  <c:v>Andet, uoplyst</c:v>
                </c:pt>
                <c:pt idx="1">
                  <c:v>Forstuvning mv.</c:v>
                </c:pt>
                <c:pt idx="2">
                  <c:v>Sårskade</c:v>
                </c:pt>
                <c:pt idx="3">
                  <c:v>Forgiftning</c:v>
                </c:pt>
                <c:pt idx="4">
                  <c:v>Knoglebrud</c:v>
                </c:pt>
                <c:pt idx="5">
                  <c:v>Bløddelsskade</c:v>
                </c:pt>
                <c:pt idx="6">
                  <c:v>Termisk skade</c:v>
                </c:pt>
                <c:pt idx="7">
                  <c:v>Amputation</c:v>
                </c:pt>
                <c:pt idx="8">
                  <c:v>Ætsning</c:v>
                </c:pt>
                <c:pt idx="9">
                  <c:v>Død</c:v>
                </c:pt>
              </c:strCache>
            </c:strRef>
          </c:cat>
          <c:val>
            <c:numRef>
              <c:f>'Ark1'!$B$2:$B$11</c:f>
              <c:numCache>
                <c:formatCode>General</c:formatCode>
                <c:ptCount val="10"/>
                <c:pt idx="0">
                  <c:v>21061</c:v>
                </c:pt>
                <c:pt idx="1">
                  <c:v>18967</c:v>
                </c:pt>
                <c:pt idx="2">
                  <c:v>5386</c:v>
                </c:pt>
                <c:pt idx="3">
                  <c:v>9775</c:v>
                </c:pt>
                <c:pt idx="4">
                  <c:v>4975</c:v>
                </c:pt>
                <c:pt idx="5">
                  <c:v>2466</c:v>
                </c:pt>
                <c:pt idx="6">
                  <c:v>501</c:v>
                </c:pt>
                <c:pt idx="7">
                  <c:v>318</c:v>
                </c:pt>
                <c:pt idx="8">
                  <c:v>147</c:v>
                </c:pt>
                <c:pt idx="9">
                  <c:v>37</c:v>
                </c:pt>
              </c:numCache>
            </c:numRef>
          </c:val>
          <c:extLst>
            <c:ext xmlns:c16="http://schemas.microsoft.com/office/drawing/2014/chart" uri="{C3380CC4-5D6E-409C-BE32-E72D297353CC}">
              <c16:uniqueId val="{00000000-9C1F-4ABA-B66A-1AA4ED9DE512}"/>
            </c:ext>
          </c:extLst>
        </c:ser>
        <c:dLbls>
          <c:showLegendKey val="0"/>
          <c:showVal val="0"/>
          <c:showCatName val="0"/>
          <c:showSerName val="0"/>
          <c:showPercent val="0"/>
          <c:showBubbleSize val="0"/>
        </c:dLbls>
        <c:gapWidth val="182"/>
        <c:axId val="2145288368"/>
        <c:axId val="2145146224"/>
      </c:barChart>
      <c:catAx>
        <c:axId val="21452883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crossAx val="2145146224"/>
        <c:crosses val="autoZero"/>
        <c:auto val="1"/>
        <c:lblAlgn val="ctr"/>
        <c:lblOffset val="100"/>
        <c:noMultiLvlLbl val="0"/>
      </c:catAx>
      <c:valAx>
        <c:axId val="21451462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crossAx val="21452883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'Ark1'!$B$1</c:f>
              <c:strCache>
                <c:ptCount val="1"/>
                <c:pt idx="0">
                  <c:v>Antal arbejdsulykker</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F9A-47C4-89BC-20F60E281E51}"/>
              </c:ext>
            </c:extLst>
          </c:dPt>
          <c:cat>
            <c:strRef>
              <c:f>'Ark1'!$A$2</c:f>
              <c:strCache>
                <c:ptCount val="1"/>
                <c:pt idx="0">
                  <c:v>1. kvartal</c:v>
                </c:pt>
              </c:strCache>
            </c:strRef>
          </c:cat>
          <c:val>
            <c:numRef>
              <c:f>'Ark1'!$B$2</c:f>
              <c:numCache>
                <c:formatCode>General</c:formatCode>
                <c:ptCount val="1"/>
                <c:pt idx="0">
                  <c:v>42665</c:v>
                </c:pt>
              </c:numCache>
            </c:numRef>
          </c:val>
          <c:extLst>
            <c:ext xmlns:c16="http://schemas.microsoft.com/office/drawing/2014/chart" uri="{C3380CC4-5D6E-409C-BE32-E72D297353CC}">
              <c16:uniqueId val="{00000000-1FC3-4036-89F2-A5A93B4AFE95}"/>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'Ark1'!$B$1</c:f>
              <c:strCache>
                <c:ptCount val="1"/>
                <c:pt idx="0">
                  <c:v>Antal arbejdsulykker</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F9A-47C4-89BC-20F60E281E51}"/>
              </c:ext>
            </c:extLst>
          </c:dPt>
          <c:cat>
            <c:strRef>
              <c:f>'Ark1'!$A$2</c:f>
              <c:strCache>
                <c:ptCount val="1"/>
                <c:pt idx="0">
                  <c:v>1. kvartal</c:v>
                </c:pt>
              </c:strCache>
            </c:strRef>
          </c:cat>
          <c:val>
            <c:numRef>
              <c:f>'Ark1'!$B$2</c:f>
              <c:numCache>
                <c:formatCode>General</c:formatCode>
                <c:ptCount val="1"/>
                <c:pt idx="0">
                  <c:v>42665</c:v>
                </c:pt>
              </c:numCache>
            </c:numRef>
          </c:val>
          <c:extLst>
            <c:ext xmlns:c16="http://schemas.microsoft.com/office/drawing/2014/chart" uri="{C3380CC4-5D6E-409C-BE32-E72D297353CC}">
              <c16:uniqueId val="{00000000-1FC3-4036-89F2-A5A93B4AFE95}"/>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'Ark1'!$B$1</c:f>
              <c:strCache>
                <c:ptCount val="1"/>
                <c:pt idx="0">
                  <c:v>Antal arbejdsulykker</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F9A-47C4-89BC-20F60E281E51}"/>
              </c:ext>
            </c:extLst>
          </c:dPt>
          <c:cat>
            <c:strRef>
              <c:f>'Ark1'!$A$2</c:f>
              <c:strCache>
                <c:ptCount val="1"/>
                <c:pt idx="0">
                  <c:v>1. kvartal</c:v>
                </c:pt>
              </c:strCache>
            </c:strRef>
          </c:cat>
          <c:val>
            <c:numRef>
              <c:f>'Ark1'!$B$2</c:f>
              <c:numCache>
                <c:formatCode>General</c:formatCode>
                <c:ptCount val="1"/>
                <c:pt idx="0">
                  <c:v>42665</c:v>
                </c:pt>
              </c:numCache>
            </c:numRef>
          </c:val>
          <c:extLst>
            <c:ext xmlns:c16="http://schemas.microsoft.com/office/drawing/2014/chart" uri="{C3380CC4-5D6E-409C-BE32-E72D297353CC}">
              <c16:uniqueId val="{00000000-1FC3-4036-89F2-A5A93B4AFE95}"/>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dirty="0"/>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F8BF32-9E96-4F3F-B394-B518D7541D31}" type="datetimeFigureOut">
              <a:rPr lang="da-DK" smtClean="0"/>
              <a:t>26-01-2024</a:t>
            </a:fld>
            <a:endParaRPr lang="da-DK" dirty="0"/>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dirty="0"/>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dirty="0"/>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E07159-4FC3-4D8F-8047-6F7DA5B2190B}" type="slidenum">
              <a:rPr lang="da-DK" smtClean="0"/>
              <a:t>‹nr.›</a:t>
            </a:fld>
            <a:endParaRPr lang="da-DK" dirty="0"/>
          </a:p>
        </p:txBody>
      </p:sp>
    </p:spTree>
    <p:extLst>
      <p:ext uri="{BB962C8B-B14F-4D97-AF65-F5344CB8AC3E}">
        <p14:creationId xmlns:p14="http://schemas.microsoft.com/office/powerpoint/2010/main" val="1871676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5"/>
          </p:nvPr>
        </p:nvSpPr>
        <p:spPr/>
        <p:txBody>
          <a:bodyPr/>
          <a:lstStyle/>
          <a:p>
            <a:fld id="{8DE07159-4FC3-4D8F-8047-6F7DA5B2190B}" type="slidenum">
              <a:rPr lang="da-DK" smtClean="0"/>
              <a:t>1</a:t>
            </a:fld>
            <a:endParaRPr lang="da-DK" dirty="0"/>
          </a:p>
        </p:txBody>
      </p:sp>
    </p:spTree>
    <p:extLst>
      <p:ext uri="{BB962C8B-B14F-4D97-AF65-F5344CB8AC3E}">
        <p14:creationId xmlns:p14="http://schemas.microsoft.com/office/powerpoint/2010/main" val="803832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i="1" dirty="0">
                <a:solidFill>
                  <a:srgbClr val="000000"/>
                </a:solidFill>
                <a:latin typeface="Calibri" panose="020F0502020204030204" pitchFamily="34" charset="0"/>
                <a:sym typeface=""/>
              </a:rPr>
              <a:t>Speak til animation:</a:t>
            </a:r>
          </a:p>
          <a:p>
            <a:r>
              <a:rPr lang="da-DK" dirty="0">
                <a:solidFill>
                  <a:srgbClr val="000000"/>
                </a:solidFill>
                <a:latin typeface="Calibri" panose="020F0502020204030204" pitchFamily="34" charset="0"/>
                <a:sym typeface=""/>
              </a:rPr>
              <a:t>Arbejdsgiveren kan ikke være alle steder på én gang, så det er helt naturligt, at der udpeges ledere, som har ansvaret for udvalgte områder, projekter, opgaver eller teams.</a:t>
            </a:r>
          </a:p>
          <a:p>
            <a:r>
              <a:rPr lang="da-DK" dirty="0">
                <a:solidFill>
                  <a:srgbClr val="000000"/>
                </a:solidFill>
                <a:latin typeface="Calibri" panose="020F0502020204030204" pitchFamily="34" charset="0"/>
                <a:sym typeface=""/>
              </a:rPr>
              <a:t>I forhold til arbejdsmiljøorganisationen gør nogle forhold sig gældende for arbejdslederen. Nemlig.</a:t>
            </a:r>
          </a:p>
          <a:p>
            <a:r>
              <a:rPr lang="da-DK" dirty="0">
                <a:solidFill>
                  <a:srgbClr val="000000"/>
                </a:solidFill>
                <a:latin typeface="Calibri" panose="020F0502020204030204" pitchFamily="34" charset="0"/>
                <a:sym typeface=""/>
              </a:rPr>
              <a:t>Man betragtes ikke som arbejdsleder på baggrund af sin stillingsbetegnelse, men ud fra om man i den væsentligste del af arbejdstiden leder og fører tilsyn.</a:t>
            </a:r>
          </a:p>
          <a:p>
            <a:r>
              <a:rPr lang="da-DK" dirty="0">
                <a:solidFill>
                  <a:srgbClr val="000000"/>
                </a:solidFill>
                <a:latin typeface="Calibri" panose="020F0502020204030204" pitchFamily="34" charset="0"/>
                <a:sym typeface=""/>
              </a:rPr>
              <a:t>Arbejdslederen skal have det det fornødne kendskab til den del af virksomheden, som den pågældende er ansvarlig for.</a:t>
            </a:r>
          </a:p>
          <a:p>
            <a:r>
              <a:rPr lang="da-DK" dirty="0">
                <a:solidFill>
                  <a:srgbClr val="000000"/>
                </a:solidFill>
                <a:latin typeface="Calibri" panose="020F0502020204030204" pitchFamily="34" charset="0"/>
                <a:sym typeface=""/>
              </a:rPr>
              <a:t>En arbejdsleder må ikke stilles ringere på grund af sit arbejde som medlem af arbejdsmiljøorganisationen, ligesom med en tillidsrepræsentant.</a:t>
            </a:r>
          </a:p>
          <a:p>
            <a:r>
              <a:rPr lang="da-DK" dirty="0">
                <a:solidFill>
                  <a:srgbClr val="000000"/>
                </a:solidFill>
                <a:latin typeface="Calibri" panose="020F0502020204030204" pitchFamily="34" charset="0"/>
                <a:sym typeface=""/>
              </a:rPr>
              <a:t>Da arbejdslederen er arbejdsgiverens stedfortræder, </a:t>
            </a:r>
            <a:r>
              <a:rPr lang="da-DK" dirty="0" err="1">
                <a:solidFill>
                  <a:srgbClr val="000000"/>
                </a:solidFill>
                <a:latin typeface="Calibri" panose="020F0502020204030204" pitchFamily="34" charset="0"/>
                <a:sym typeface=""/>
              </a:rPr>
              <a:t>påfalder</a:t>
            </a:r>
            <a:r>
              <a:rPr lang="da-DK" dirty="0">
                <a:solidFill>
                  <a:srgbClr val="000000"/>
                </a:solidFill>
                <a:latin typeface="Calibri" panose="020F0502020204030204" pitchFamily="34" charset="0"/>
                <a:sym typeface=""/>
              </a:rPr>
              <a:t> mange pligter også ham eller hende. Eksempelvis.</a:t>
            </a:r>
          </a:p>
          <a:p>
            <a:r>
              <a:rPr lang="da-DK" dirty="0">
                <a:solidFill>
                  <a:srgbClr val="000000"/>
                </a:solidFill>
                <a:latin typeface="Calibri" panose="020F0502020204030204" pitchFamily="34" charset="0"/>
                <a:sym typeface=""/>
              </a:rPr>
              <a:t>At sikre, at arbejdet planlægges og udføres, så det er sikkert og forsvarligt.</a:t>
            </a:r>
          </a:p>
          <a:p>
            <a:r>
              <a:rPr lang="da-DK" dirty="0">
                <a:solidFill>
                  <a:srgbClr val="000000"/>
                </a:solidFill>
                <a:latin typeface="Calibri" panose="020F0502020204030204" pitchFamily="34" charset="0"/>
                <a:sym typeface=""/>
              </a:rPr>
              <a:t>At instruere de ansatte i opgaverne og føre tilsyn med, at arbejdet udføres sikkert og forsvarligt.</a:t>
            </a:r>
          </a:p>
          <a:p>
            <a:r>
              <a:rPr lang="da-DK" dirty="0">
                <a:solidFill>
                  <a:srgbClr val="000000"/>
                </a:solidFill>
                <a:latin typeface="Calibri" panose="020F0502020204030204" pitchFamily="34" charset="0"/>
                <a:sym typeface=""/>
              </a:rPr>
              <a:t>At være tydelig med, hvordan man prioriterer sikkerhed på pladsen, at du har ret til at sige fra, hvis sikkerheden ikke er i orden, og indskærpe at man IKKE tolererer, at du eller dine kollegaer går på kompromis med sikkerheden.</a:t>
            </a:r>
          </a:p>
          <a:p>
            <a:endParaRPr lang="da-DK" dirty="0">
              <a:solidFill>
                <a:srgbClr val="000000"/>
              </a:solidFill>
              <a:latin typeface="Calibri" panose="020F0502020204030204" pitchFamily="34" charset="0"/>
              <a:sym typeface=""/>
            </a:endParaRPr>
          </a:p>
        </p:txBody>
      </p:sp>
      <p:sp>
        <p:nvSpPr>
          <p:cNvPr id="4" name="Pladsholder til slidenummer 3"/>
          <p:cNvSpPr>
            <a:spLocks noGrp="1"/>
          </p:cNvSpPr>
          <p:nvPr>
            <p:ph type="sldNum" sz="quarter" idx="5"/>
          </p:nvPr>
        </p:nvSpPr>
        <p:spPr/>
        <p:txBody>
          <a:bodyPr/>
          <a:lstStyle/>
          <a:p>
            <a:fld id="{8DE07159-4FC3-4D8F-8047-6F7DA5B2190B}" type="slidenum">
              <a:rPr lang="da-DK" smtClean="0"/>
              <a:t>10</a:t>
            </a:fld>
            <a:endParaRPr lang="da-DK"/>
          </a:p>
        </p:txBody>
      </p:sp>
    </p:spTree>
    <p:extLst>
      <p:ext uri="{BB962C8B-B14F-4D97-AF65-F5344CB8AC3E}">
        <p14:creationId xmlns:p14="http://schemas.microsoft.com/office/powerpoint/2010/main" val="15419394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i="1" dirty="0">
                <a:solidFill>
                  <a:srgbClr val="000000"/>
                </a:solidFill>
                <a:latin typeface="Calibri" panose="020F0502020204030204" pitchFamily="34" charset="0"/>
                <a:sym typeface=""/>
              </a:rPr>
              <a:t>Speak til animation:</a:t>
            </a:r>
          </a:p>
          <a:p>
            <a:r>
              <a:rPr lang="da-DK" dirty="0">
                <a:solidFill>
                  <a:srgbClr val="000000"/>
                </a:solidFill>
                <a:latin typeface="Calibri" panose="020F0502020204030204" pitchFamily="34" charset="0"/>
                <a:sym typeface=""/>
              </a:rPr>
              <a:t>Det er ikke kun arbejdsgiveren og lederen, som står med alt ansvaret og alle pligterne. Som ansat skal du også bidrage til virksomhedens sikkerhed og sundhed.</a:t>
            </a:r>
          </a:p>
          <a:p>
            <a:r>
              <a:rPr lang="da-DK" dirty="0">
                <a:solidFill>
                  <a:srgbClr val="000000"/>
                </a:solidFill>
                <a:latin typeface="Calibri" panose="020F0502020204030204" pitchFamily="34" charset="0"/>
                <a:sym typeface=""/>
              </a:rPr>
              <a:t>Det betyder at.</a:t>
            </a:r>
          </a:p>
          <a:p>
            <a:r>
              <a:rPr lang="da-DK" dirty="0">
                <a:solidFill>
                  <a:srgbClr val="000000"/>
                </a:solidFill>
                <a:latin typeface="Calibri" panose="020F0502020204030204" pitchFamily="34" charset="0"/>
                <a:sym typeface=""/>
              </a:rPr>
              <a:t>Du skal overholde de sikkerhedsforanstaltninger, som gælder på arbejdspladsen.</a:t>
            </a:r>
          </a:p>
          <a:p>
            <a:r>
              <a:rPr lang="da-DK" dirty="0">
                <a:solidFill>
                  <a:srgbClr val="000000"/>
                </a:solidFill>
                <a:latin typeface="Calibri" panose="020F0502020204030204" pitchFamily="34" charset="0"/>
                <a:sym typeface=""/>
              </a:rPr>
              <a:t>Du skal anvende de værnemidler, som er nødvendige for at beskytte dig selv.</a:t>
            </a:r>
          </a:p>
          <a:p>
            <a:r>
              <a:rPr lang="da-DK" dirty="0">
                <a:solidFill>
                  <a:srgbClr val="000000"/>
                </a:solidFill>
                <a:latin typeface="Calibri" panose="020F0502020204030204" pitchFamily="34" charset="0"/>
                <a:sym typeface=""/>
              </a:rPr>
              <a:t>Du skal rette fejl eller mangler, som kan forringe sikkerheden, eller gøre din leder opmærksom, så han eller hun kan sørge for, at fejlene bliver rettet.</a:t>
            </a:r>
          </a:p>
          <a:p>
            <a:r>
              <a:rPr lang="da-DK" dirty="0">
                <a:solidFill>
                  <a:srgbClr val="000000"/>
                </a:solidFill>
                <a:latin typeface="Calibri" panose="020F0502020204030204" pitchFamily="34" charset="0"/>
                <a:sym typeface=""/>
              </a:rPr>
              <a:t>Du skal aldrig udføre en opgave, hvis du er usikker på, om den kan udføres sikkert og forsvarligt. Hvis du er utryg ved en opgave, skal du kontakte din leder, mester eller arbejdsmiljørepræsentant.</a:t>
            </a:r>
          </a:p>
          <a:p>
            <a:r>
              <a:rPr lang="da-DK" dirty="0">
                <a:solidFill>
                  <a:srgbClr val="000000"/>
                </a:solidFill>
                <a:latin typeface="Calibri" panose="020F0502020204030204" pitchFamily="34" charset="0"/>
                <a:sym typeface=""/>
              </a:rPr>
              <a:t>Du skal kun anvende værktøj og udstyr, som er efterset.</a:t>
            </a:r>
          </a:p>
          <a:p>
            <a:r>
              <a:rPr lang="da-DK" dirty="0">
                <a:solidFill>
                  <a:srgbClr val="000000"/>
                </a:solidFill>
                <a:latin typeface="Calibri" panose="020F0502020204030204" pitchFamily="34" charset="0"/>
                <a:sym typeface=""/>
              </a:rPr>
              <a:t>Hvis du har forslag, som kan forbedre sikkerheden på arbejdspladsen, så gør opmærksom på det. For et sikkert og sundt arbejdsmiljø er alles ansvar.</a:t>
            </a:r>
          </a:p>
        </p:txBody>
      </p:sp>
      <p:sp>
        <p:nvSpPr>
          <p:cNvPr id="4" name="Pladsholder til slidenummer 3"/>
          <p:cNvSpPr>
            <a:spLocks noGrp="1"/>
          </p:cNvSpPr>
          <p:nvPr>
            <p:ph type="sldNum" sz="quarter" idx="5"/>
          </p:nvPr>
        </p:nvSpPr>
        <p:spPr/>
        <p:txBody>
          <a:bodyPr/>
          <a:lstStyle/>
          <a:p>
            <a:fld id="{8DE07159-4FC3-4D8F-8047-6F7DA5B2190B}" type="slidenum">
              <a:rPr lang="da-DK" smtClean="0"/>
              <a:t>11</a:t>
            </a:fld>
            <a:endParaRPr lang="da-DK"/>
          </a:p>
        </p:txBody>
      </p:sp>
    </p:spTree>
    <p:extLst>
      <p:ext uri="{BB962C8B-B14F-4D97-AF65-F5344CB8AC3E}">
        <p14:creationId xmlns:p14="http://schemas.microsoft.com/office/powerpoint/2010/main" val="783476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i="1" dirty="0">
                <a:solidFill>
                  <a:srgbClr val="000000"/>
                </a:solidFill>
                <a:latin typeface="Calibri" panose="020F0502020204030204" pitchFamily="34" charset="0"/>
                <a:sym typeface=""/>
              </a:rPr>
              <a:t>Speak til animation:</a:t>
            </a:r>
          </a:p>
          <a:p>
            <a:r>
              <a:rPr lang="da-DK" dirty="0">
                <a:solidFill>
                  <a:srgbClr val="000000"/>
                </a:solidFill>
                <a:latin typeface="Calibri" panose="020F0502020204030204" pitchFamily="34" charset="0"/>
                <a:sym typeface=""/>
              </a:rPr>
              <a:t>Alle arbejdsgivere med ansatte er forpligtet til at samarbejde med de ansatte om sikkerhed og sundhed.</a:t>
            </a:r>
          </a:p>
          <a:p>
            <a:r>
              <a:rPr lang="da-DK" dirty="0">
                <a:solidFill>
                  <a:srgbClr val="000000"/>
                </a:solidFill>
                <a:latin typeface="Calibri" panose="020F0502020204030204" pitchFamily="34" charset="0"/>
                <a:sym typeface=""/>
              </a:rPr>
              <a:t>Hvis der er ti eller flere ansatte, skal der dog formelt etableres en arbejdsmiljøorganisation.</a:t>
            </a:r>
          </a:p>
          <a:p>
            <a:r>
              <a:rPr lang="da-DK" dirty="0">
                <a:solidFill>
                  <a:srgbClr val="000000"/>
                </a:solidFill>
                <a:latin typeface="Calibri" panose="020F0502020204030204" pitchFamily="34" charset="0"/>
                <a:sym typeface=""/>
              </a:rPr>
              <a:t>Arbejdsmiljøorganisationen består af en arbejdsmiljøgruppe, eller flere grupper, hvis man finder det hensigtsmæssigt.</a:t>
            </a:r>
          </a:p>
          <a:p>
            <a:r>
              <a:rPr lang="da-DK" dirty="0">
                <a:solidFill>
                  <a:srgbClr val="000000"/>
                </a:solidFill>
                <a:latin typeface="Calibri" panose="020F0502020204030204" pitchFamily="34" charset="0"/>
                <a:sym typeface=""/>
              </a:rPr>
              <a:t>I gruppen er.</a:t>
            </a:r>
          </a:p>
          <a:p>
            <a:r>
              <a:rPr lang="da-DK" dirty="0">
                <a:solidFill>
                  <a:srgbClr val="000000"/>
                </a:solidFill>
                <a:latin typeface="Calibri" panose="020F0502020204030204" pitchFamily="34" charset="0"/>
                <a:sym typeface=""/>
              </a:rPr>
              <a:t>Arbejdsgiveren.</a:t>
            </a:r>
          </a:p>
          <a:p>
            <a:r>
              <a:rPr lang="da-DK" dirty="0">
                <a:solidFill>
                  <a:srgbClr val="000000"/>
                </a:solidFill>
                <a:latin typeface="Calibri" panose="020F0502020204030204" pitchFamily="34" charset="0"/>
                <a:sym typeface=""/>
              </a:rPr>
              <a:t>Eventuel arbejdsleder, hvis arbejdsgiveren ikke også har denne rolle.</a:t>
            </a:r>
          </a:p>
          <a:p>
            <a:r>
              <a:rPr lang="da-DK" dirty="0">
                <a:solidFill>
                  <a:srgbClr val="000000"/>
                </a:solidFill>
                <a:latin typeface="Calibri" panose="020F0502020204030204" pitchFamily="34" charset="0"/>
                <a:sym typeface=""/>
              </a:rPr>
              <a:t>Samt en eller flere arbejdsmiljørepræsentanter.</a:t>
            </a:r>
          </a:p>
        </p:txBody>
      </p:sp>
      <p:sp>
        <p:nvSpPr>
          <p:cNvPr id="4" name="Pladsholder til slidenummer 3"/>
          <p:cNvSpPr>
            <a:spLocks noGrp="1"/>
          </p:cNvSpPr>
          <p:nvPr>
            <p:ph type="sldNum" sz="quarter" idx="5"/>
          </p:nvPr>
        </p:nvSpPr>
        <p:spPr/>
        <p:txBody>
          <a:bodyPr/>
          <a:lstStyle/>
          <a:p>
            <a:fld id="{8DE07159-4FC3-4D8F-8047-6F7DA5B2190B}" type="slidenum">
              <a:rPr lang="da-DK" smtClean="0"/>
              <a:t>12</a:t>
            </a:fld>
            <a:endParaRPr lang="da-DK"/>
          </a:p>
        </p:txBody>
      </p:sp>
    </p:spTree>
    <p:extLst>
      <p:ext uri="{BB962C8B-B14F-4D97-AF65-F5344CB8AC3E}">
        <p14:creationId xmlns:p14="http://schemas.microsoft.com/office/powerpoint/2010/main" val="633896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i="1" dirty="0">
                <a:solidFill>
                  <a:srgbClr val="000000"/>
                </a:solidFill>
                <a:latin typeface="Calibri" panose="020F0502020204030204" pitchFamily="34" charset="0"/>
                <a:sym typeface=""/>
              </a:rPr>
              <a:t>Speak til animation:</a:t>
            </a:r>
          </a:p>
          <a:p>
            <a:r>
              <a:rPr lang="da-DK" dirty="0">
                <a:solidFill>
                  <a:srgbClr val="000000"/>
                </a:solidFill>
                <a:latin typeface="Calibri" panose="020F0502020204030204" pitchFamily="34" charset="0"/>
                <a:sym typeface=""/>
              </a:rPr>
              <a:t>Når virksomheden har 35 eller flere ansatte, øges arbejdsmiljøorganisationen til 2 niveauer, hvor man har arbejdsmiljøgrupperne med arbejdsledere og arbejdsmiljørepræsentanter, mens arbejdsmiljøudvalget består af arbejdsgiveren og arbejdsleder repræsentanter og arbejdsmiljørepræsentanter fra en eller flere af arbejdsmiljøgrupperne. Grupperne vælger selv, hvem de ønsker som repræsentanter i udvalget. Det er ikke et krav at alle grupper er repræsenteret individuelt.</a:t>
            </a:r>
          </a:p>
        </p:txBody>
      </p:sp>
      <p:sp>
        <p:nvSpPr>
          <p:cNvPr id="4" name="Pladsholder til slidenummer 3"/>
          <p:cNvSpPr>
            <a:spLocks noGrp="1"/>
          </p:cNvSpPr>
          <p:nvPr>
            <p:ph type="sldNum" sz="quarter" idx="5"/>
          </p:nvPr>
        </p:nvSpPr>
        <p:spPr/>
        <p:txBody>
          <a:bodyPr/>
          <a:lstStyle/>
          <a:p>
            <a:fld id="{8DE07159-4FC3-4D8F-8047-6F7DA5B2190B}" type="slidenum">
              <a:rPr lang="da-DK" smtClean="0"/>
              <a:t>13</a:t>
            </a:fld>
            <a:endParaRPr lang="da-DK"/>
          </a:p>
        </p:txBody>
      </p:sp>
    </p:spTree>
    <p:extLst>
      <p:ext uri="{BB962C8B-B14F-4D97-AF65-F5344CB8AC3E}">
        <p14:creationId xmlns:p14="http://schemas.microsoft.com/office/powerpoint/2010/main" val="16558969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i="1" dirty="0">
                <a:solidFill>
                  <a:srgbClr val="000000"/>
                </a:solidFill>
                <a:latin typeface="Calibri" panose="020F0502020204030204" pitchFamily="34" charset="0"/>
                <a:sym typeface=""/>
              </a:rPr>
              <a:t>Speak til animation:</a:t>
            </a:r>
          </a:p>
          <a:p>
            <a:r>
              <a:rPr lang="da-DK" dirty="0">
                <a:solidFill>
                  <a:srgbClr val="000000"/>
                </a:solidFill>
                <a:latin typeface="Calibri" panose="020F0502020204030204" pitchFamily="34" charset="0"/>
                <a:sym typeface=""/>
              </a:rPr>
              <a:t>Lad os se nærmere på nogle af arbejdsmiljøorganisationens opgaver.</a:t>
            </a:r>
          </a:p>
          <a:p>
            <a:r>
              <a:rPr lang="da-DK" dirty="0">
                <a:solidFill>
                  <a:srgbClr val="000000"/>
                </a:solidFill>
                <a:latin typeface="Calibri" panose="020F0502020204030204" pitchFamily="34" charset="0"/>
                <a:sym typeface=""/>
              </a:rPr>
              <a:t>Arbejdsmiljøorganisationen skal.</a:t>
            </a:r>
          </a:p>
          <a:p>
            <a:r>
              <a:rPr lang="da-DK" dirty="0">
                <a:solidFill>
                  <a:srgbClr val="000000"/>
                </a:solidFill>
                <a:latin typeface="Calibri" panose="020F0502020204030204" pitchFamily="34" charset="0"/>
                <a:sym typeface=""/>
              </a:rPr>
              <a:t>Koordinere virksomhedens samarbejde om sikkerhed og sundhed.</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solidFill>
                  <a:srgbClr val="000000"/>
                </a:solidFill>
                <a:latin typeface="Calibri" panose="020F0502020204030204" pitchFamily="34" charset="0"/>
                <a:sym typeface=""/>
              </a:rPr>
              <a:t>Gennemføre den årlige arbejdsmiljødrøftelse, og herunder inddrage sygefravær.</a:t>
            </a:r>
          </a:p>
          <a:p>
            <a:r>
              <a:rPr lang="da-DK" dirty="0">
                <a:solidFill>
                  <a:srgbClr val="000000"/>
                </a:solidFill>
                <a:latin typeface="Calibri" panose="020F0502020204030204" pitchFamily="34" charset="0"/>
                <a:sym typeface=""/>
              </a:rPr>
              <a:t>Deltage i udarbejdelsen af den obligatoriske arbejdspladsvurdering eller APV.</a:t>
            </a:r>
          </a:p>
          <a:p>
            <a:r>
              <a:rPr lang="da-DK" dirty="0">
                <a:solidFill>
                  <a:srgbClr val="000000"/>
                </a:solidFill>
                <a:latin typeface="Calibri" panose="020F0502020204030204" pitchFamily="34" charset="0"/>
                <a:sym typeface=""/>
              </a:rPr>
              <a:t>Deltage i fastsættelse af arbejdsmiljøorganisationens størrelse. </a:t>
            </a:r>
          </a:p>
          <a:p>
            <a:r>
              <a:rPr lang="da-DK" dirty="0">
                <a:solidFill>
                  <a:srgbClr val="000000"/>
                </a:solidFill>
                <a:latin typeface="Calibri" panose="020F0502020204030204" pitchFamily="34" charset="0"/>
                <a:sym typeface=""/>
              </a:rPr>
              <a:t>Rådgive arbejdsgiveren om løsning af sikkerheds- og sundhedsmæssige spørgsmål og om, hvordan arbejdsmiljø integreres i virksomhedens ledelse og daglige drift. </a:t>
            </a:r>
          </a:p>
          <a:p>
            <a:r>
              <a:rPr lang="da-DK" dirty="0">
                <a:solidFill>
                  <a:srgbClr val="000000"/>
                </a:solidFill>
                <a:latin typeface="Calibri" panose="020F0502020204030204" pitchFamily="34" charset="0"/>
                <a:sym typeface=""/>
              </a:rPr>
              <a:t>Sørge for, at årsagerne til ulykker og sundhedsskader undersøges, og sørge for at få gennemført foranstaltninger, der forhindrer, at ulykkerne sker igen. </a:t>
            </a:r>
          </a:p>
          <a:p>
            <a:r>
              <a:rPr lang="da-DK" dirty="0">
                <a:solidFill>
                  <a:srgbClr val="000000"/>
                </a:solidFill>
                <a:latin typeface="Calibri" panose="020F0502020204030204" pitchFamily="34" charset="0"/>
                <a:sym typeface=""/>
              </a:rPr>
              <a:t>Medvirke i koordineringen af indsatsen for sikkerhed og sundhed med andre virksomheder, når der udføres arbejde for flere arbejdsgivere på samme arbejdssted.</a:t>
            </a:r>
          </a:p>
        </p:txBody>
      </p:sp>
      <p:sp>
        <p:nvSpPr>
          <p:cNvPr id="4" name="Pladsholder til slidenummer 3"/>
          <p:cNvSpPr>
            <a:spLocks noGrp="1"/>
          </p:cNvSpPr>
          <p:nvPr>
            <p:ph type="sldNum" sz="quarter" idx="5"/>
          </p:nvPr>
        </p:nvSpPr>
        <p:spPr/>
        <p:txBody>
          <a:bodyPr/>
          <a:lstStyle/>
          <a:p>
            <a:fld id="{8DE07159-4FC3-4D8F-8047-6F7DA5B2190B}" type="slidenum">
              <a:rPr lang="da-DK" smtClean="0"/>
              <a:t>14</a:t>
            </a:fld>
            <a:endParaRPr lang="da-DK"/>
          </a:p>
        </p:txBody>
      </p:sp>
    </p:spTree>
    <p:extLst>
      <p:ext uri="{BB962C8B-B14F-4D97-AF65-F5344CB8AC3E}">
        <p14:creationId xmlns:p14="http://schemas.microsoft.com/office/powerpoint/2010/main" val="1904589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i="1" dirty="0">
                <a:solidFill>
                  <a:srgbClr val="000000"/>
                </a:solidFill>
                <a:latin typeface="Calibri" panose="020F0502020204030204" pitchFamily="34" charset="0"/>
                <a:sym typeface=""/>
              </a:rPr>
              <a:t>Speak til animation:</a:t>
            </a:r>
          </a:p>
          <a:p>
            <a:r>
              <a:rPr lang="da-DK" dirty="0">
                <a:solidFill>
                  <a:srgbClr val="000000"/>
                </a:solidFill>
                <a:latin typeface="Calibri" panose="020F0502020204030204" pitchFamily="34" charset="0"/>
                <a:sym typeface=""/>
              </a:rPr>
              <a:t>Vi var tidligere inde på arbejdslederens rolle i arbejdsmiljøorganisationen. Lad os runde dette emne af med at kigge tilsvarende på arbejdsmiljørepræsentantens rolle.</a:t>
            </a:r>
          </a:p>
          <a:p>
            <a:r>
              <a:rPr lang="da-DK" dirty="0">
                <a:solidFill>
                  <a:srgbClr val="000000"/>
                </a:solidFill>
                <a:latin typeface="Calibri" panose="020F0502020204030204" pitchFamily="34" charset="0"/>
                <a:sym typeface=""/>
              </a:rPr>
              <a:t>Repræsentanten skal vælges blandt de ansatte, og må ikke være arbejdsgiver eller arbejdsleder.</a:t>
            </a:r>
          </a:p>
          <a:p>
            <a:r>
              <a:rPr lang="da-DK" dirty="0">
                <a:solidFill>
                  <a:srgbClr val="000000"/>
                </a:solidFill>
                <a:latin typeface="Calibri" panose="020F0502020204030204" pitchFamily="34" charset="0"/>
                <a:sym typeface=""/>
              </a:rPr>
              <a:t>Alle ansatte kan deltage i valget, herunder deltidsansatte, lærlinge, afløsere, vikarer, praktikanter, og så videre.</a:t>
            </a:r>
          </a:p>
          <a:p>
            <a:r>
              <a:rPr lang="da-DK" dirty="0">
                <a:solidFill>
                  <a:srgbClr val="000000"/>
                </a:solidFill>
                <a:latin typeface="Calibri" panose="020F0502020204030204" pitchFamily="34" charset="0"/>
                <a:sym typeface=""/>
              </a:rPr>
              <a:t>Arbejdsmiljørepræsentanten vælges af de ansatte i det område, som arbejdsmiljørepræsentanten dækker. </a:t>
            </a:r>
          </a:p>
          <a:p>
            <a:r>
              <a:rPr lang="da-DK" dirty="0">
                <a:solidFill>
                  <a:srgbClr val="000000"/>
                </a:solidFill>
                <a:latin typeface="Calibri" panose="020F0502020204030204" pitchFamily="34" charset="0"/>
                <a:sym typeface=""/>
              </a:rPr>
              <a:t>Vælges der kun én repræsentant, vælges vedkommende af alle ansatte i virksomheden.</a:t>
            </a:r>
          </a:p>
          <a:p>
            <a:r>
              <a:rPr lang="da-DK" dirty="0">
                <a:solidFill>
                  <a:srgbClr val="000000"/>
                </a:solidFill>
                <a:latin typeface="Calibri" panose="020F0502020204030204" pitchFamily="34" charset="0"/>
                <a:sym typeface=""/>
              </a:rPr>
              <a:t>Arbejdsmiljørepræsentanten må ikke stilles ringere på grund af de aktiviteter, som er forbundet med hvervet. Repræsentanten er beskyttet mod at blive afskediget og mod anden forringelse af sine forhold på samme måde som tillidsrepræsentanter.</a:t>
            </a:r>
          </a:p>
          <a:p>
            <a:r>
              <a:rPr lang="da-DK" dirty="0">
                <a:solidFill>
                  <a:srgbClr val="000000"/>
                </a:solidFill>
                <a:latin typeface="Calibri" panose="020F0502020204030204" pitchFamily="34" charset="0"/>
                <a:sym typeface=""/>
              </a:rPr>
              <a:t>Som elev eller lærling er arbejdsmiljørepræsentanten især vigtig for dig, da du er den nye og uerfarne på arbejdspladsen. Der er mange ting, som du ikke ved noget om endnu, og mange farer og risici som du ikke kan udpege eller vurdere. Hvis du ikke allerede ved det, så find ud af hvem din arbejdsmiljørepræsentant er. Få et mobilnummer på vedkommende, så du altid har mulighed for at komme i kontakt, og vær ikke bange at spørge. Repræsentanterne er der for at vejlede og hjælpe, og det er også dem, som du kan gå til, hvis du er er usikker på en opgave eller forhold i virksomheden.</a:t>
            </a:r>
          </a:p>
          <a:p>
            <a:r>
              <a:rPr lang="da-DK" dirty="0">
                <a:solidFill>
                  <a:srgbClr val="000000"/>
                </a:solidFill>
                <a:latin typeface="Calibri" panose="020F0502020204030204" pitchFamily="34" charset="0"/>
                <a:sym typeface=""/>
              </a:rPr>
              <a:t>Det var de mere formelle ting. Lad os som det sidste emne kiggere nærmere på, hvad en APV er for noget.</a:t>
            </a:r>
          </a:p>
        </p:txBody>
      </p:sp>
      <p:sp>
        <p:nvSpPr>
          <p:cNvPr id="4" name="Pladsholder til slidenummer 3"/>
          <p:cNvSpPr>
            <a:spLocks noGrp="1"/>
          </p:cNvSpPr>
          <p:nvPr>
            <p:ph type="sldNum" sz="quarter" idx="5"/>
          </p:nvPr>
        </p:nvSpPr>
        <p:spPr/>
        <p:txBody>
          <a:bodyPr/>
          <a:lstStyle/>
          <a:p>
            <a:fld id="{8DE07159-4FC3-4D8F-8047-6F7DA5B2190B}" type="slidenum">
              <a:rPr lang="da-DK" smtClean="0"/>
              <a:t>15</a:t>
            </a:fld>
            <a:endParaRPr lang="da-DK"/>
          </a:p>
        </p:txBody>
      </p:sp>
    </p:spTree>
    <p:extLst>
      <p:ext uri="{BB962C8B-B14F-4D97-AF65-F5344CB8AC3E}">
        <p14:creationId xmlns:p14="http://schemas.microsoft.com/office/powerpoint/2010/main" val="939293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defTabSz="914400" rtl="0" eaLnBrk="1" fontAlgn="auto" latinLnBrk="0" hangingPunct="1">
              <a:buClrTx/>
              <a:buSzTx/>
              <a:buFontTx/>
              <a:buNone/>
              <a:tabLst/>
              <a:defRPr/>
            </a:pPr>
            <a:r>
              <a:rPr lang="da-DK" i="1" dirty="0">
                <a:solidFill>
                  <a:srgbClr val="000000"/>
                </a:solidFill>
                <a:latin typeface="Calibri" panose="020F0502020204030204" pitchFamily="34" charset="0"/>
                <a:sym typeface=""/>
              </a:rPr>
              <a:t>Speak til animation: </a:t>
            </a:r>
          </a:p>
          <a:p>
            <a:r>
              <a:rPr lang="da-DK" sz="1200" dirty="0"/>
              <a:t>Ud over at det er et lovkrav, at virksomheder skal udarbejde en APV, så opfordrer Arbejdstilsynet til, at man netop bruger APV’en som et værktøj til at arbejde systematisk med arbejdsmiljøet i virksomheden. APV’en handler om at kortlægge virksomhedens arbejdsmiljø og finde de områder, hvor der er behov for at gøre en indsats. APV’en giver altså ”det store billede” af jeres arbejdsmiljø. Arbejdstilsynet opfordrer til, at man inkluderer sygefraværet i APV’en, så man nemmere får identificeret de arbejdsmiljøproblemer, der kan føre til et højt sygefravær.</a:t>
            </a:r>
          </a:p>
          <a:p>
            <a:r>
              <a:rPr lang="da-DK" sz="1200" dirty="0"/>
              <a:t>Der er reelt set metodefrihed til at udarbejde APV’en, men den skal være skriftligt dokumenteret.</a:t>
            </a:r>
          </a:p>
          <a:p>
            <a:r>
              <a:rPr lang="da-DK" sz="1200" dirty="0"/>
              <a:t>Det er arbejdsgiverens ansvar, at APV’en bliver udarbejdet, men medarbejderne skal inddrages i processen.</a:t>
            </a:r>
          </a:p>
          <a:p>
            <a:r>
              <a:rPr lang="da-DK" sz="1200" dirty="0"/>
              <a:t>Ledelsen og medarbejderne skal altså samarbejde om APV’en, og den skal være tilgængelig for alle i virksomheden.</a:t>
            </a:r>
          </a:p>
          <a:p>
            <a:r>
              <a:rPr lang="da-DK" sz="1200" dirty="0"/>
              <a:t>APV’en skal slutte med en handlingsplan, og det skal tydeligt fremgå, hvem der har ansvaret for, at punkterne i handlingsplanen bliver gennemført.</a:t>
            </a:r>
          </a:p>
          <a:p>
            <a:r>
              <a:rPr lang="da-DK" sz="1200" dirty="0"/>
              <a:t>APV’en skal revideres, når der sker ændringer i virksomheden, som har betydning for arbejdsmiljøet. Og om ikke andet, så skal den revideres mindst hvert tredje år.</a:t>
            </a:r>
          </a:p>
          <a:p>
            <a:r>
              <a:rPr lang="da-DK" sz="1200" dirty="0"/>
              <a:t>En APV kan også være emnespecifik og skal udarbejdes, når det er relevant. Eksempelvis skal der laves en kemisk APV, hvis I arbejder med kemiprodukter. Og der skal laves en biologisk APV, hvis I arbejder udendørs i jorden eller hvis I er i kontakt med overfladevand, kloakvand, affald og lignende.</a:t>
            </a:r>
          </a:p>
        </p:txBody>
      </p:sp>
      <p:sp>
        <p:nvSpPr>
          <p:cNvPr id="4" name="Pladsholder til slidenummer 3"/>
          <p:cNvSpPr>
            <a:spLocks noGrp="1"/>
          </p:cNvSpPr>
          <p:nvPr>
            <p:ph type="sldNum" sz="quarter" idx="5"/>
          </p:nvPr>
        </p:nvSpPr>
        <p:spPr/>
        <p:txBody>
          <a:bodyPr/>
          <a:lstStyle/>
          <a:p>
            <a:fld id="{8DE07159-4FC3-4D8F-8047-6F7DA5B2190B}" type="slidenum">
              <a:rPr lang="da-DK" smtClean="0"/>
              <a:t>16</a:t>
            </a:fld>
            <a:endParaRPr lang="da-DK"/>
          </a:p>
        </p:txBody>
      </p:sp>
    </p:spTree>
    <p:extLst>
      <p:ext uri="{BB962C8B-B14F-4D97-AF65-F5344CB8AC3E}">
        <p14:creationId xmlns:p14="http://schemas.microsoft.com/office/powerpoint/2010/main" val="40331797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defTabSz="914400" rtl="0" eaLnBrk="1" fontAlgn="auto" latinLnBrk="0" hangingPunct="1">
              <a:buClrTx/>
              <a:buSzTx/>
              <a:buFontTx/>
              <a:buNone/>
              <a:tabLst/>
              <a:defRPr/>
            </a:pPr>
            <a:r>
              <a:rPr lang="da-DK" i="1" dirty="0">
                <a:solidFill>
                  <a:srgbClr val="000000"/>
                </a:solidFill>
                <a:latin typeface="Calibri" panose="020F0502020204030204" pitchFamily="34" charset="0"/>
                <a:sym typeface=""/>
              </a:rPr>
              <a:t>Speak til animation: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solidFill>
                  <a:srgbClr val="000000"/>
                </a:solidFill>
                <a:latin typeface="Calibri" panose="020F0502020204030204" pitchFamily="34" charset="0"/>
                <a:sym typeface=""/>
              </a:rPr>
              <a:t>I næste kursus i kursusrækken kigger vi nærmere på hverdagen, og hvordan vi indretter et sikkert og sundt arbejdsmiljø. Men nu er det tid til at runde dette kursus af. Så lad os opsummere, hvad vi har været igennem.</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Du har fået en præsentation af emnet ”sikkerhedskultur” og du har fået et indblik i ulykkesstatistikker.</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Du har fået en introduktion til din arbejdsgivers, din leders og dit eget ansvar i forhold til arbejdsmiljø.</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Du er også blevet introduceret for arbejdsmiljøorganisationen og arbejdsmiljørepræsentanterne.</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Slutteligt har du gennemgået hvad en APV er og hvad den indeholder, og du ved at der kan være emnespecifikke APV’er såsom kemisk APV og biologisk APV.</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Her til sidst følger en lille test, som skal bekræfte, at du har forstået indholdet af lektionen.</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På næste side følger fem tilfældige spørgsmål, og du skal svare korrekt på de fire af dem for at bestå testen. Du har flere forsøg.</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Når du har gennemført testen, er denne lektion færdig.</a:t>
            </a:r>
          </a:p>
          <a:p>
            <a:pPr marL="0" marR="0" lvl="0" indent="0" defTabSz="914400" rtl="0" eaLnBrk="1" fontAlgn="auto" latinLnBrk="0" hangingPunct="1">
              <a:buClrTx/>
              <a:buSzTx/>
              <a:buFontTx/>
              <a:buNone/>
              <a:tabLst/>
              <a:defRPr/>
            </a:pPr>
            <a:r>
              <a:rPr lang="da-DK" dirty="0">
                <a:solidFill>
                  <a:srgbClr val="000000"/>
                </a:solidFill>
                <a:latin typeface="Calibri" panose="020F0502020204030204" pitchFamily="34" charset="0"/>
                <a:sym typeface=""/>
              </a:rPr>
              <a:t>God fornøjelse!</a:t>
            </a:r>
          </a:p>
        </p:txBody>
      </p:sp>
      <p:sp>
        <p:nvSpPr>
          <p:cNvPr id="4" name="Pladsholder til slidenummer 3"/>
          <p:cNvSpPr>
            <a:spLocks noGrp="1"/>
          </p:cNvSpPr>
          <p:nvPr>
            <p:ph type="sldNum" sz="quarter" idx="5"/>
          </p:nvPr>
        </p:nvSpPr>
        <p:spPr/>
        <p:txBody>
          <a:bodyPr/>
          <a:lstStyle/>
          <a:p>
            <a:fld id="{8DE07159-4FC3-4D8F-8047-6F7DA5B2190B}" type="slidenum">
              <a:rPr lang="da-DK" smtClean="0"/>
              <a:t>17</a:t>
            </a:fld>
            <a:endParaRPr lang="da-DK"/>
          </a:p>
        </p:txBody>
      </p:sp>
    </p:spTree>
    <p:extLst>
      <p:ext uri="{BB962C8B-B14F-4D97-AF65-F5344CB8AC3E}">
        <p14:creationId xmlns:p14="http://schemas.microsoft.com/office/powerpoint/2010/main" val="18328359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i="1" dirty="0"/>
              <a:t>Speak: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(Ovenstående spørgsmålstekst ekskl. ordet ”</a:t>
            </a:r>
            <a:r>
              <a:rPr lang="da-DK" sz="1200" dirty="0"/>
              <a:t>Spørgsmålstekst</a:t>
            </a:r>
            <a:r>
              <a:rPr lang="da-DK" dirty="0"/>
              <a:t>” og ekskl. ordet ”Svartekst”.)</a:t>
            </a:r>
          </a:p>
        </p:txBody>
      </p:sp>
      <p:sp>
        <p:nvSpPr>
          <p:cNvPr id="4" name="Pladsholder til slidenummer 3"/>
          <p:cNvSpPr>
            <a:spLocks noGrp="1"/>
          </p:cNvSpPr>
          <p:nvPr>
            <p:ph type="sldNum" sz="quarter" idx="5"/>
          </p:nvPr>
        </p:nvSpPr>
        <p:spPr/>
        <p:txBody>
          <a:bodyPr/>
          <a:lstStyle/>
          <a:p>
            <a:fld id="{8DE07159-4FC3-4D8F-8047-6F7DA5B2190B}" type="slidenum">
              <a:rPr lang="da-DK" smtClean="0"/>
              <a:t>18</a:t>
            </a:fld>
            <a:endParaRPr lang="da-DK"/>
          </a:p>
        </p:txBody>
      </p:sp>
    </p:spTree>
    <p:extLst>
      <p:ext uri="{BB962C8B-B14F-4D97-AF65-F5344CB8AC3E}">
        <p14:creationId xmlns:p14="http://schemas.microsoft.com/office/powerpoint/2010/main" val="737843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i="1" dirty="0">
                <a:solidFill>
                  <a:srgbClr val="000000"/>
                </a:solidFill>
                <a:latin typeface="Calibri" panose="020F0502020204030204" pitchFamily="34" charset="0"/>
                <a:sym typeface=""/>
              </a:rPr>
              <a:t>Speak til video:</a:t>
            </a:r>
          </a:p>
          <a:p>
            <a:r>
              <a:rPr lang="da-DK" dirty="0">
                <a:solidFill>
                  <a:srgbClr val="000000"/>
                </a:solidFill>
                <a:latin typeface="Calibri" panose="020F0502020204030204" pitchFamily="34" charset="0"/>
                <a:sym typeface=""/>
              </a:rPr>
              <a:t>Velkommen til dette kursus i kursusrækken, som handler om et sikkert og sundt arbejdsmiljø. I dette kursus introducerer vi dig til sikkerhedskultur, arbejdsmiljøorganisationen og arbejdsmiljørepræsentanterne. Lad os kigge nærmere på det.</a:t>
            </a:r>
          </a:p>
        </p:txBody>
      </p:sp>
      <p:sp>
        <p:nvSpPr>
          <p:cNvPr id="4" name="Pladsholder til slidenummer 3"/>
          <p:cNvSpPr>
            <a:spLocks noGrp="1"/>
          </p:cNvSpPr>
          <p:nvPr>
            <p:ph type="sldNum" sz="quarter" idx="5"/>
          </p:nvPr>
        </p:nvSpPr>
        <p:spPr/>
        <p:txBody>
          <a:bodyPr/>
          <a:lstStyle/>
          <a:p>
            <a:fld id="{8DE07159-4FC3-4D8F-8047-6F7DA5B2190B}" type="slidenum">
              <a:rPr lang="da-DK" smtClean="0"/>
              <a:t>2</a:t>
            </a:fld>
            <a:endParaRPr lang="da-DK"/>
          </a:p>
        </p:txBody>
      </p:sp>
    </p:spTree>
    <p:extLst>
      <p:ext uri="{BB962C8B-B14F-4D97-AF65-F5344CB8AC3E}">
        <p14:creationId xmlns:p14="http://schemas.microsoft.com/office/powerpoint/2010/main" val="3493043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i="1" dirty="0">
                <a:solidFill>
                  <a:srgbClr val="000000"/>
                </a:solidFill>
                <a:latin typeface="Calibri" panose="020F0502020204030204" pitchFamily="34" charset="0"/>
                <a:sym typeface=""/>
              </a:rPr>
              <a:t>Speak til animation:</a:t>
            </a:r>
          </a:p>
          <a:p>
            <a:r>
              <a:rPr lang="da-DK" dirty="0">
                <a:solidFill>
                  <a:srgbClr val="000000"/>
                </a:solidFill>
                <a:latin typeface="Calibri" panose="020F0502020204030204" pitchFamily="34" charset="0"/>
                <a:sym typeface=""/>
              </a:rPr>
              <a:t>Sikkerhedskultur er vigtig på enhver arbejdsplads, uanset om det er en kontorbygning, en fabrik eller en byggeplads. Som en ung person, der går ind på arbejdsmarkedet, er det vigtigt at forstå betydningen af sikkerhedskultur, og hvordan du og dine kollegaer kan bidrage til en sikker arbejdsplads.</a:t>
            </a:r>
          </a:p>
          <a:p>
            <a:r>
              <a:rPr lang="da-DK" dirty="0">
                <a:solidFill>
                  <a:srgbClr val="000000"/>
                </a:solidFill>
                <a:latin typeface="Calibri" panose="020F0502020204030204" pitchFamily="34" charset="0"/>
                <a:sym typeface=""/>
              </a:rPr>
              <a:t>En sikkerhedskultur handler om at have et fokus på sikkerhed i alle aspekter af arbejdet, fra planlægning til udførelse. Det betyder, at sikkerhed skal være en integreret del af arbejdet og ikke noget, der er tænkt på som en ekstra opgave.</a:t>
            </a:r>
          </a:p>
          <a:p>
            <a:r>
              <a:rPr lang="da-DK" dirty="0">
                <a:solidFill>
                  <a:srgbClr val="000000"/>
                </a:solidFill>
                <a:latin typeface="Calibri" panose="020F0502020204030204" pitchFamily="34" charset="0"/>
                <a:sym typeface=""/>
              </a:rPr>
              <a:t>Så hvordan kan du som en ung person bidrage til en sikker arbejdsplads? Først og fremmest er det vigtigt at have en bevidsthed om, hvad der kan udgøre en risiko på arbejdspladsen. Hvis du er usikker på, hvad der kan være farligt, så spørg din arbejdsgiver eller din leder. Det er bedre at spørge end at tage en risiko.</a:t>
            </a:r>
          </a:p>
          <a:p>
            <a:r>
              <a:rPr lang="da-DK" dirty="0">
                <a:solidFill>
                  <a:srgbClr val="000000"/>
                </a:solidFill>
                <a:latin typeface="Calibri" panose="020F0502020204030204" pitchFamily="34" charset="0"/>
                <a:sym typeface=""/>
              </a:rPr>
              <a:t>Du skal også sørge for at følge de sikkerhedsprocedurer, der er på plads. Hvis der er regler for, hvordan du skal udføre dit arbejde, skal du følge dem nøje. Hvis du er i tvivl om noget, så spørg igen.</a:t>
            </a:r>
          </a:p>
          <a:p>
            <a:r>
              <a:rPr lang="da-DK" dirty="0">
                <a:solidFill>
                  <a:srgbClr val="000000"/>
                </a:solidFill>
                <a:latin typeface="Calibri" panose="020F0502020204030204" pitchFamily="34" charset="0"/>
                <a:sym typeface=""/>
              </a:rPr>
              <a:t>Endelig er det også vigtigt at rapportere eventuelle farlige situationer eller hændelser til din leder. Hvis du bemærker noget, der kan være farligt eller risikabelt, så skal du rapportere det med det samme, så det kan blive håndteret.</a:t>
            </a:r>
          </a:p>
          <a:p>
            <a:r>
              <a:rPr lang="da-DK" dirty="0">
                <a:solidFill>
                  <a:srgbClr val="000000"/>
                </a:solidFill>
                <a:latin typeface="Calibri" panose="020F0502020204030204" pitchFamily="34" charset="0"/>
                <a:sym typeface=""/>
              </a:rPr>
              <a:t>På denne måde kan du bidrage til en god sikkerhedskultur på din arbejdsplads.</a:t>
            </a:r>
          </a:p>
          <a:p>
            <a:r>
              <a:rPr lang="da-DK" dirty="0">
                <a:solidFill>
                  <a:srgbClr val="000000"/>
                </a:solidFill>
                <a:latin typeface="Calibri" panose="020F0502020204030204" pitchFamily="34" charset="0"/>
                <a:sym typeface=""/>
              </a:rPr>
              <a:t>Sikkerhed på jobbet går forud for alle andre hensyn, så gå aldrig på kompromis, heller ikke når en stram deadline skal overholdes.</a:t>
            </a:r>
          </a:p>
        </p:txBody>
      </p:sp>
      <p:sp>
        <p:nvSpPr>
          <p:cNvPr id="4" name="Pladsholder til slidenummer 3"/>
          <p:cNvSpPr>
            <a:spLocks noGrp="1"/>
          </p:cNvSpPr>
          <p:nvPr>
            <p:ph type="sldNum" sz="quarter" idx="5"/>
          </p:nvPr>
        </p:nvSpPr>
        <p:spPr/>
        <p:txBody>
          <a:bodyPr/>
          <a:lstStyle/>
          <a:p>
            <a:fld id="{8DE07159-4FC3-4D8F-8047-6F7DA5B2190B}" type="slidenum">
              <a:rPr lang="da-DK" smtClean="0"/>
              <a:t>3</a:t>
            </a:fld>
            <a:endParaRPr lang="da-DK"/>
          </a:p>
        </p:txBody>
      </p:sp>
    </p:spTree>
    <p:extLst>
      <p:ext uri="{BB962C8B-B14F-4D97-AF65-F5344CB8AC3E}">
        <p14:creationId xmlns:p14="http://schemas.microsoft.com/office/powerpoint/2010/main" val="1223520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defTabSz="914400" rtl="0" eaLnBrk="1" fontAlgn="auto" latinLnBrk="0" hangingPunct="1">
              <a:buClrTx/>
              <a:buSzTx/>
              <a:buFontTx/>
              <a:buNone/>
              <a:tabLst/>
              <a:defRPr/>
            </a:pPr>
            <a:r>
              <a:rPr lang="da-DK" i="1" dirty="0">
                <a:solidFill>
                  <a:srgbClr val="000000"/>
                </a:solidFill>
                <a:effectLst/>
                <a:latin typeface="Calibri" panose="020F0502020204030204" pitchFamily="34" charset="0"/>
                <a:sym typeface=""/>
              </a:rPr>
              <a:t>Speak til animation:</a:t>
            </a:r>
          </a:p>
          <a:p>
            <a:pPr marL="0" marR="0" lvl="0" indent="0" defTabSz="914400" rtl="0" eaLnBrk="1" fontAlgn="auto" latinLnBrk="0" hangingPunct="1">
              <a:buClrTx/>
              <a:buSzTx/>
              <a:buFontTx/>
              <a:buNone/>
              <a:tabLst/>
              <a:defRPr/>
            </a:pPr>
            <a:r>
              <a:rPr lang="da-DK" dirty="0">
                <a:solidFill>
                  <a:srgbClr val="000000"/>
                </a:solidFill>
                <a:effectLst/>
                <a:latin typeface="Calibri" panose="020F0502020204030204" pitchFamily="34" charset="0"/>
                <a:sym typeface=""/>
              </a:rPr>
              <a:t>Lad os prøve at kigge på arbejdsmiljøet i Danmark i tal og statistikker.</a:t>
            </a:r>
          </a:p>
          <a:p>
            <a:pPr marL="0" marR="0" lvl="0" indent="0" defTabSz="914400" rtl="0" eaLnBrk="1" fontAlgn="auto" latinLnBrk="0" hangingPunct="1">
              <a:buClrTx/>
              <a:buSzTx/>
              <a:buFontTx/>
              <a:buNone/>
              <a:tabLst/>
              <a:defRPr/>
            </a:pPr>
            <a:r>
              <a:rPr lang="da-DK" dirty="0">
                <a:solidFill>
                  <a:srgbClr val="000000"/>
                </a:solidFill>
                <a:effectLst/>
                <a:latin typeface="Calibri" panose="020F0502020204030204" pitchFamily="34" charset="0"/>
                <a:sym typeface=""/>
              </a:rPr>
              <a:t>Arbejdsulykker er ikke uden konsekvenser, og hvis vi ser på de mest drabelige tal først, så er arbejdsulykkerne i mere end 30 tilfælde om året så alvorlige, at personen dør.</a:t>
            </a:r>
            <a:endParaRPr lang="da-DK" dirty="0">
              <a:solidFill>
                <a:srgbClr val="000000"/>
              </a:solidFill>
              <a:latin typeface="Calibri" panose="020F0502020204030204" pitchFamily="34" charset="0"/>
              <a:sym typeface=""/>
            </a:endParaRPr>
          </a:p>
        </p:txBody>
      </p:sp>
      <p:sp>
        <p:nvSpPr>
          <p:cNvPr id="4" name="Pladsholder til slidenummer 3"/>
          <p:cNvSpPr>
            <a:spLocks noGrp="1"/>
          </p:cNvSpPr>
          <p:nvPr>
            <p:ph type="sldNum" sz="quarter" idx="5"/>
          </p:nvPr>
        </p:nvSpPr>
        <p:spPr/>
        <p:txBody>
          <a:bodyPr/>
          <a:lstStyle/>
          <a:p>
            <a:fld id="{8DE07159-4FC3-4D8F-8047-6F7DA5B2190B}" type="slidenum">
              <a:rPr lang="da-DK" smtClean="0"/>
              <a:t>4</a:t>
            </a:fld>
            <a:endParaRPr lang="da-DK"/>
          </a:p>
        </p:txBody>
      </p:sp>
    </p:spTree>
    <p:extLst>
      <p:ext uri="{BB962C8B-B14F-4D97-AF65-F5344CB8AC3E}">
        <p14:creationId xmlns:p14="http://schemas.microsoft.com/office/powerpoint/2010/main" val="497104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defTabSz="914400" rtl="0" eaLnBrk="1" fontAlgn="auto" latinLnBrk="0" hangingPunct="1">
              <a:buClrTx/>
              <a:buSzTx/>
              <a:buFontTx/>
              <a:buNone/>
              <a:tabLst/>
              <a:defRPr/>
            </a:pPr>
            <a:r>
              <a:rPr lang="da-DK" i="1" dirty="0">
                <a:solidFill>
                  <a:srgbClr val="000000"/>
                </a:solidFill>
                <a:effectLst/>
                <a:latin typeface="Calibri" panose="020F0502020204030204" pitchFamily="34" charset="0"/>
                <a:sym typeface=""/>
              </a:rPr>
              <a:t>Speak til animation:</a:t>
            </a:r>
          </a:p>
          <a:p>
            <a:pPr marL="0" marR="0" lvl="0" indent="0" defTabSz="914400" rtl="0" eaLnBrk="1" fontAlgn="auto" latinLnBrk="0" hangingPunct="1">
              <a:buClrTx/>
              <a:buSzTx/>
              <a:buFontTx/>
              <a:buNone/>
              <a:tabLst/>
              <a:defRPr/>
            </a:pPr>
            <a:r>
              <a:rPr lang="da-DK" dirty="0">
                <a:solidFill>
                  <a:srgbClr val="000000"/>
                </a:solidFill>
                <a:effectLst/>
                <a:latin typeface="Calibri" panose="020F0502020204030204" pitchFamily="34" charset="0"/>
                <a:sym typeface=""/>
              </a:rPr>
              <a:t>De mest alvorlige skader er heldigvis de færreste, men sker der alligevel alt for mange legemsbeskadigelser hvert år. Her ses 20 21 tal.</a:t>
            </a:r>
            <a:endParaRPr lang="da-DK" dirty="0">
              <a:solidFill>
                <a:srgbClr val="000000"/>
              </a:solidFill>
              <a:latin typeface="Calibri" panose="020F0502020204030204" pitchFamily="34" charset="0"/>
              <a:sym typeface=""/>
            </a:endParaRPr>
          </a:p>
        </p:txBody>
      </p:sp>
      <p:sp>
        <p:nvSpPr>
          <p:cNvPr id="4" name="Pladsholder til slidenummer 3"/>
          <p:cNvSpPr>
            <a:spLocks noGrp="1"/>
          </p:cNvSpPr>
          <p:nvPr>
            <p:ph type="sldNum" sz="quarter" idx="5"/>
          </p:nvPr>
        </p:nvSpPr>
        <p:spPr/>
        <p:txBody>
          <a:bodyPr/>
          <a:lstStyle/>
          <a:p>
            <a:fld id="{8DE07159-4FC3-4D8F-8047-6F7DA5B2190B}" type="slidenum">
              <a:rPr lang="da-DK" smtClean="0"/>
              <a:t>5</a:t>
            </a:fld>
            <a:endParaRPr lang="da-DK"/>
          </a:p>
        </p:txBody>
      </p:sp>
    </p:spTree>
    <p:extLst>
      <p:ext uri="{BB962C8B-B14F-4D97-AF65-F5344CB8AC3E}">
        <p14:creationId xmlns:p14="http://schemas.microsoft.com/office/powerpoint/2010/main" val="41816210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i="1" dirty="0">
                <a:solidFill>
                  <a:srgbClr val="000000"/>
                </a:solidFill>
                <a:effectLst/>
                <a:latin typeface="Calibri" panose="020F0502020204030204" pitchFamily="34" charset="0"/>
                <a:sym typeface=""/>
              </a:rPr>
              <a:t>Speak til animation:</a:t>
            </a:r>
          </a:p>
          <a:p>
            <a:r>
              <a:rPr lang="da-DK" dirty="0">
                <a:solidFill>
                  <a:srgbClr val="000000"/>
                </a:solidFill>
                <a:effectLst/>
                <a:latin typeface="Calibri" panose="020F0502020204030204" pitchFamily="34" charset="0"/>
                <a:sym typeface=""/>
              </a:rPr>
              <a:t>Faktisk blev der i 20 21 registreret i alt 63.633 arbejdsulykker, og så har vi ikke snakket om eventuelle ”mørketal” for ulykker, som ikke er blevet officielt registreret. Det er arbejdsgiverens pligt at anmelde arbejdsulykker til Arbejdstilsynet.</a:t>
            </a:r>
            <a:endParaRPr lang="da-DK" dirty="0">
              <a:solidFill>
                <a:srgbClr val="000000"/>
              </a:solidFill>
              <a:latin typeface="Calibri" panose="020F0502020204030204" pitchFamily="34" charset="0"/>
              <a:sym typeface=""/>
            </a:endParaRPr>
          </a:p>
        </p:txBody>
      </p:sp>
      <p:sp>
        <p:nvSpPr>
          <p:cNvPr id="4" name="Pladsholder til slidenummer 3"/>
          <p:cNvSpPr>
            <a:spLocks noGrp="1"/>
          </p:cNvSpPr>
          <p:nvPr>
            <p:ph type="sldNum" sz="quarter" idx="5"/>
          </p:nvPr>
        </p:nvSpPr>
        <p:spPr/>
        <p:txBody>
          <a:bodyPr/>
          <a:lstStyle/>
          <a:p>
            <a:fld id="{8DE07159-4FC3-4D8F-8047-6F7DA5B2190B}" type="slidenum">
              <a:rPr lang="da-DK" smtClean="0"/>
              <a:t>6</a:t>
            </a:fld>
            <a:endParaRPr lang="da-DK"/>
          </a:p>
        </p:txBody>
      </p:sp>
    </p:spTree>
    <p:extLst>
      <p:ext uri="{BB962C8B-B14F-4D97-AF65-F5344CB8AC3E}">
        <p14:creationId xmlns:p14="http://schemas.microsoft.com/office/powerpoint/2010/main" val="337680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i="1" dirty="0">
                <a:solidFill>
                  <a:srgbClr val="000000"/>
                </a:solidFill>
                <a:effectLst/>
                <a:latin typeface="Calibri" panose="020F0502020204030204" pitchFamily="34" charset="0"/>
                <a:sym typeface=""/>
              </a:rPr>
              <a:t>Speak til animation:</a:t>
            </a:r>
          </a:p>
          <a:p>
            <a:r>
              <a:rPr lang="da-DK" dirty="0">
                <a:solidFill>
                  <a:srgbClr val="000000"/>
                </a:solidFill>
                <a:effectLst/>
                <a:latin typeface="Calibri" panose="020F0502020204030204" pitchFamily="34" charset="0"/>
                <a:sym typeface=""/>
              </a:rPr>
              <a:t>Ser vi på bygge og anlægs branchen, så stod de for 10 procent af ulykkerne i 20 21. Men med en samlet arbejdsstyrke i Danmark på 3 millioner og kun lidt under 200000 af dem ansat i branchen, så er der en klar overrepræsentation. Der er altså større sandsynlighed for at blive udsat for en arbejdsulykke i bygge og anlægs branchen end i mange andre brancher. Det er blot endnu en grund til at tage din og dine kollegaers sikkerhed og sundhed alvorligt.</a:t>
            </a:r>
          </a:p>
        </p:txBody>
      </p:sp>
      <p:sp>
        <p:nvSpPr>
          <p:cNvPr id="4" name="Pladsholder til slidenummer 3"/>
          <p:cNvSpPr>
            <a:spLocks noGrp="1"/>
          </p:cNvSpPr>
          <p:nvPr>
            <p:ph type="sldNum" sz="quarter" idx="5"/>
          </p:nvPr>
        </p:nvSpPr>
        <p:spPr/>
        <p:txBody>
          <a:bodyPr/>
          <a:lstStyle/>
          <a:p>
            <a:fld id="{8DE07159-4FC3-4D8F-8047-6F7DA5B2190B}" type="slidenum">
              <a:rPr lang="da-DK" smtClean="0"/>
              <a:t>7</a:t>
            </a:fld>
            <a:endParaRPr lang="da-DK"/>
          </a:p>
        </p:txBody>
      </p:sp>
    </p:spTree>
    <p:extLst>
      <p:ext uri="{BB962C8B-B14F-4D97-AF65-F5344CB8AC3E}">
        <p14:creationId xmlns:p14="http://schemas.microsoft.com/office/powerpoint/2010/main" val="577446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i="1" dirty="0">
                <a:solidFill>
                  <a:srgbClr val="000000"/>
                </a:solidFill>
                <a:effectLst/>
                <a:latin typeface="Calibri" panose="020F0502020204030204" pitchFamily="34" charset="0"/>
                <a:sym typeface=""/>
              </a:rPr>
              <a:t>Speak til animation:</a:t>
            </a:r>
          </a:p>
          <a:p>
            <a:r>
              <a:rPr lang="da-DK" dirty="0">
                <a:solidFill>
                  <a:srgbClr val="000000"/>
                </a:solidFill>
                <a:effectLst/>
                <a:latin typeface="Calibri" panose="020F0502020204030204" pitchFamily="34" charset="0"/>
                <a:sym typeface=""/>
              </a:rPr>
              <a:t>Ser vi lidt dybere på bygge og anlægs branchen, og udvælger </a:t>
            </a:r>
            <a:r>
              <a:rPr lang="da-DK" dirty="0" err="1">
                <a:solidFill>
                  <a:srgbClr val="000000"/>
                </a:solidFill>
                <a:effectLst/>
                <a:latin typeface="Calibri" panose="020F0502020204030204" pitchFamily="34" charset="0"/>
                <a:sym typeface=""/>
              </a:rPr>
              <a:t>el-installation</a:t>
            </a:r>
            <a:r>
              <a:rPr lang="da-DK" dirty="0">
                <a:solidFill>
                  <a:srgbClr val="000000"/>
                </a:solidFill>
                <a:effectLst/>
                <a:latin typeface="Calibri" panose="020F0502020204030204" pitchFamily="34" charset="0"/>
                <a:sym typeface=""/>
              </a:rPr>
              <a:t> specifikt som under branche, så blev der i 20 21 registreret 885 arbejdsulykker.</a:t>
            </a:r>
          </a:p>
          <a:p>
            <a:r>
              <a:rPr lang="da-DK" dirty="0">
                <a:solidFill>
                  <a:srgbClr val="000000"/>
                </a:solidFill>
                <a:effectLst/>
                <a:latin typeface="Calibri" panose="020F0502020204030204" pitchFamily="34" charset="0"/>
                <a:sym typeface=""/>
              </a:rPr>
              <a:t>Men hvad skal vi så gøre? Ja, det er her arbejdsmiljøorganisationen kommer ind i billedet. Klik dig videre, så tager vi et kig på det sammen med ansvar og pligter.</a:t>
            </a:r>
            <a:endParaRPr lang="da-DK" dirty="0">
              <a:solidFill>
                <a:srgbClr val="000000"/>
              </a:solidFill>
              <a:latin typeface="Calibri" panose="020F0502020204030204" pitchFamily="34" charset="0"/>
              <a:sym typeface=""/>
            </a:endParaRPr>
          </a:p>
        </p:txBody>
      </p:sp>
      <p:sp>
        <p:nvSpPr>
          <p:cNvPr id="4" name="Pladsholder til slidenummer 3"/>
          <p:cNvSpPr>
            <a:spLocks noGrp="1"/>
          </p:cNvSpPr>
          <p:nvPr>
            <p:ph type="sldNum" sz="quarter" idx="5"/>
          </p:nvPr>
        </p:nvSpPr>
        <p:spPr/>
        <p:txBody>
          <a:bodyPr/>
          <a:lstStyle/>
          <a:p>
            <a:fld id="{8DE07159-4FC3-4D8F-8047-6F7DA5B2190B}" type="slidenum">
              <a:rPr lang="da-DK" smtClean="0"/>
              <a:t>8</a:t>
            </a:fld>
            <a:endParaRPr lang="da-DK"/>
          </a:p>
        </p:txBody>
      </p:sp>
    </p:spTree>
    <p:extLst>
      <p:ext uri="{BB962C8B-B14F-4D97-AF65-F5344CB8AC3E}">
        <p14:creationId xmlns:p14="http://schemas.microsoft.com/office/powerpoint/2010/main" val="40937375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i="1" dirty="0">
                <a:solidFill>
                  <a:srgbClr val="000000"/>
                </a:solidFill>
                <a:latin typeface="Calibri" panose="020F0502020204030204" pitchFamily="34" charset="0"/>
                <a:sym typeface=""/>
              </a:rPr>
              <a:t>Speak til animation:</a:t>
            </a:r>
          </a:p>
          <a:p>
            <a:r>
              <a:rPr lang="da-DK" dirty="0">
                <a:solidFill>
                  <a:srgbClr val="000000"/>
                </a:solidFill>
                <a:latin typeface="Calibri" panose="020F0502020204030204" pitchFamily="34" charset="0"/>
                <a:sym typeface=""/>
              </a:rPr>
              <a:t>Inden vi kigger nærmere på selve arbejdsmiljøorganisationen i virksomheden, så lad os tage et kig på ansvar og pligter i virksomheden. Vi tager den oppe fra og ned, og starter med arbejdsgiveren eller ”mester”.</a:t>
            </a:r>
          </a:p>
          <a:p>
            <a:r>
              <a:rPr lang="da-DK" dirty="0">
                <a:solidFill>
                  <a:srgbClr val="000000"/>
                </a:solidFill>
                <a:latin typeface="Calibri" panose="020F0502020204030204" pitchFamily="34" charset="0"/>
                <a:sym typeface=""/>
              </a:rPr>
              <a:t>Arbejdsgiveren.</a:t>
            </a:r>
          </a:p>
          <a:p>
            <a:r>
              <a:rPr lang="da-DK" dirty="0">
                <a:solidFill>
                  <a:srgbClr val="000000"/>
                </a:solidFill>
                <a:latin typeface="Calibri" panose="020F0502020204030204" pitchFamily="34" charset="0"/>
                <a:sym typeface=""/>
              </a:rPr>
              <a:t>Har ansvaret for, at samarbejde om sikkerhed og sundhed kan finde sted, og at arbejdsmiljøorganisationens medlemmer kan løse sine opgaver på tilfredsstillende vis.</a:t>
            </a:r>
          </a:p>
          <a:p>
            <a:r>
              <a:rPr lang="da-DK" dirty="0">
                <a:solidFill>
                  <a:srgbClr val="000000"/>
                </a:solidFill>
                <a:latin typeface="Calibri" panose="020F0502020204030204" pitchFamily="34" charset="0"/>
                <a:sym typeface=""/>
              </a:rPr>
              <a:t>Skal dække udgifterne til opgaverne og sikre, at medlemmerne kan løse opgaverne i deres arbejdstid.</a:t>
            </a:r>
          </a:p>
          <a:p>
            <a:r>
              <a:rPr lang="da-DK" dirty="0">
                <a:solidFill>
                  <a:srgbClr val="000000"/>
                </a:solidFill>
                <a:latin typeface="Calibri" panose="020F0502020204030204" pitchFamily="34" charset="0"/>
                <a:sym typeface=""/>
              </a:rPr>
              <a:t>Skal sikre at de ansatte på nem vis kan komme i kontakt med arbejdsmiljøorganisationens medlemmer, herunder deres arbejdsmiljørepræsentanter.</a:t>
            </a:r>
          </a:p>
          <a:p>
            <a:r>
              <a:rPr lang="da-DK" dirty="0">
                <a:solidFill>
                  <a:srgbClr val="000000"/>
                </a:solidFill>
                <a:latin typeface="Calibri" panose="020F0502020204030204" pitchFamily="34" charset="0"/>
                <a:sym typeface=""/>
              </a:rPr>
              <a:t>Skal sikre, at arbejdet planlægges og udføres, så det er sikkert og forsvarligt.</a:t>
            </a:r>
          </a:p>
          <a:p>
            <a:r>
              <a:rPr lang="da-DK" dirty="0">
                <a:solidFill>
                  <a:srgbClr val="000000"/>
                </a:solidFill>
                <a:latin typeface="Calibri" panose="020F0502020204030204" pitchFamily="34" charset="0"/>
                <a:sym typeface=""/>
              </a:rPr>
              <a:t>Skal instruere de ansatte i opgaverne og føre tilsyn med, at arbejdet udføres sikkert og forsvarligt.</a:t>
            </a:r>
          </a:p>
          <a:p>
            <a:r>
              <a:rPr lang="da-DK" dirty="0">
                <a:solidFill>
                  <a:srgbClr val="000000"/>
                </a:solidFill>
                <a:latin typeface="Calibri" panose="020F0502020204030204" pitchFamily="34" charset="0"/>
                <a:sym typeface=""/>
              </a:rPr>
              <a:t>Skal være tydelig med, hvordan man prioriterer sikkerhed i virksomheden, at alle ansatte har ret til at sige fra, hvis sikkerheden ikke er i orden, og indskærpe at man IKKE tolererer, at man går på kompromis med sikkerheden.</a:t>
            </a:r>
          </a:p>
          <a:p>
            <a:r>
              <a:rPr lang="da-DK" dirty="0">
                <a:solidFill>
                  <a:srgbClr val="000000"/>
                </a:solidFill>
                <a:latin typeface="Calibri" panose="020F0502020204030204" pitchFamily="34" charset="0"/>
                <a:sym typeface=""/>
              </a:rPr>
              <a:t>Skal sikre, at lovpligtige eftersyn af værktøj og udstyr udføres og dokumenteres.</a:t>
            </a:r>
          </a:p>
        </p:txBody>
      </p:sp>
      <p:sp>
        <p:nvSpPr>
          <p:cNvPr id="4" name="Pladsholder til slidenummer 3"/>
          <p:cNvSpPr>
            <a:spLocks noGrp="1"/>
          </p:cNvSpPr>
          <p:nvPr>
            <p:ph type="sldNum" sz="quarter" idx="5"/>
          </p:nvPr>
        </p:nvSpPr>
        <p:spPr/>
        <p:txBody>
          <a:bodyPr/>
          <a:lstStyle/>
          <a:p>
            <a:fld id="{8DE07159-4FC3-4D8F-8047-6F7DA5B2190B}" type="slidenum">
              <a:rPr lang="da-DK" smtClean="0"/>
              <a:t>9</a:t>
            </a:fld>
            <a:endParaRPr lang="da-DK"/>
          </a:p>
        </p:txBody>
      </p:sp>
    </p:spTree>
    <p:extLst>
      <p:ext uri="{BB962C8B-B14F-4D97-AF65-F5344CB8AC3E}">
        <p14:creationId xmlns:p14="http://schemas.microsoft.com/office/powerpoint/2010/main" val="3256453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2B5795-34E7-4848-8214-EED7475AE7E0}"/>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5A0D4705-E0E9-4669-9FEA-D8481ED8BA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0184CD09-B799-4DB2-B786-59340F086ACE}"/>
              </a:ext>
            </a:extLst>
          </p:cNvPr>
          <p:cNvSpPr>
            <a:spLocks noGrp="1"/>
          </p:cNvSpPr>
          <p:nvPr>
            <p:ph type="dt" sz="half" idx="10"/>
          </p:nvPr>
        </p:nvSpPr>
        <p:spPr/>
        <p:txBody>
          <a:bodyPr/>
          <a:lstStyle/>
          <a:p>
            <a:fld id="{876082B0-8709-4FF9-8F9D-D2F1B0831902}" type="datetimeFigureOut">
              <a:rPr lang="da-DK" smtClean="0"/>
              <a:t>26-01-2024</a:t>
            </a:fld>
            <a:endParaRPr lang="da-DK" dirty="0"/>
          </a:p>
        </p:txBody>
      </p:sp>
      <p:sp>
        <p:nvSpPr>
          <p:cNvPr id="5" name="Pladsholder til sidefod 4">
            <a:extLst>
              <a:ext uri="{FF2B5EF4-FFF2-40B4-BE49-F238E27FC236}">
                <a16:creationId xmlns:a16="http://schemas.microsoft.com/office/drawing/2014/main" id="{F54E3419-D196-4C98-A1C6-D93423977B01}"/>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36D41F24-535B-42D1-92B0-FAAB3C960F43}"/>
              </a:ext>
            </a:extLst>
          </p:cNvPr>
          <p:cNvSpPr>
            <a:spLocks noGrp="1"/>
          </p:cNvSpPr>
          <p:nvPr>
            <p:ph type="sldNum" sz="quarter" idx="12"/>
          </p:nvPr>
        </p:nvSpPr>
        <p:spPr/>
        <p:txBody>
          <a:bodyPr/>
          <a:lstStyle/>
          <a:p>
            <a:fld id="{4D476A67-15D1-4952-B9AE-C636F8C34A2D}" type="slidenum">
              <a:rPr lang="da-DK" smtClean="0"/>
              <a:t>‹nr.›</a:t>
            </a:fld>
            <a:endParaRPr lang="da-DK" dirty="0"/>
          </a:p>
        </p:txBody>
      </p:sp>
    </p:spTree>
    <p:extLst>
      <p:ext uri="{BB962C8B-B14F-4D97-AF65-F5344CB8AC3E}">
        <p14:creationId xmlns:p14="http://schemas.microsoft.com/office/powerpoint/2010/main" val="1812124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A74CD7-198D-4E0F-B625-AAACF930753B}"/>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1B5226D5-CD95-4F4D-86DF-40E4EA38F8E1}"/>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B9354945-5887-4C4F-8E04-70908B7F3AAA}"/>
              </a:ext>
            </a:extLst>
          </p:cNvPr>
          <p:cNvSpPr>
            <a:spLocks noGrp="1"/>
          </p:cNvSpPr>
          <p:nvPr>
            <p:ph type="dt" sz="half" idx="10"/>
          </p:nvPr>
        </p:nvSpPr>
        <p:spPr/>
        <p:txBody>
          <a:bodyPr/>
          <a:lstStyle/>
          <a:p>
            <a:fld id="{876082B0-8709-4FF9-8F9D-D2F1B0831902}" type="datetimeFigureOut">
              <a:rPr lang="da-DK" smtClean="0"/>
              <a:t>26-01-2024</a:t>
            </a:fld>
            <a:endParaRPr lang="da-DK" dirty="0"/>
          </a:p>
        </p:txBody>
      </p:sp>
      <p:sp>
        <p:nvSpPr>
          <p:cNvPr id="5" name="Pladsholder til sidefod 4">
            <a:extLst>
              <a:ext uri="{FF2B5EF4-FFF2-40B4-BE49-F238E27FC236}">
                <a16:creationId xmlns:a16="http://schemas.microsoft.com/office/drawing/2014/main" id="{3B8EF525-1DAB-406F-8221-E0E3A9ED1730}"/>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7FBACDAF-8EB6-4342-B21D-96DB7100D80B}"/>
              </a:ext>
            </a:extLst>
          </p:cNvPr>
          <p:cNvSpPr>
            <a:spLocks noGrp="1"/>
          </p:cNvSpPr>
          <p:nvPr>
            <p:ph type="sldNum" sz="quarter" idx="12"/>
          </p:nvPr>
        </p:nvSpPr>
        <p:spPr/>
        <p:txBody>
          <a:bodyPr/>
          <a:lstStyle/>
          <a:p>
            <a:fld id="{4D476A67-15D1-4952-B9AE-C636F8C34A2D}" type="slidenum">
              <a:rPr lang="da-DK" smtClean="0"/>
              <a:t>‹nr.›</a:t>
            </a:fld>
            <a:endParaRPr lang="da-DK" dirty="0"/>
          </a:p>
        </p:txBody>
      </p:sp>
    </p:spTree>
    <p:extLst>
      <p:ext uri="{BB962C8B-B14F-4D97-AF65-F5344CB8AC3E}">
        <p14:creationId xmlns:p14="http://schemas.microsoft.com/office/powerpoint/2010/main" val="3423850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A6AFAD31-8D18-4E7B-A823-9C1472F775BE}"/>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368A9C24-6183-41CF-A3C6-3181DCF1EE50}"/>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3A13E4FD-3334-4A45-B736-06D5B25AD425}"/>
              </a:ext>
            </a:extLst>
          </p:cNvPr>
          <p:cNvSpPr>
            <a:spLocks noGrp="1"/>
          </p:cNvSpPr>
          <p:nvPr>
            <p:ph type="dt" sz="half" idx="10"/>
          </p:nvPr>
        </p:nvSpPr>
        <p:spPr/>
        <p:txBody>
          <a:bodyPr/>
          <a:lstStyle/>
          <a:p>
            <a:fld id="{876082B0-8709-4FF9-8F9D-D2F1B0831902}" type="datetimeFigureOut">
              <a:rPr lang="da-DK" smtClean="0"/>
              <a:t>26-01-2024</a:t>
            </a:fld>
            <a:endParaRPr lang="da-DK" dirty="0"/>
          </a:p>
        </p:txBody>
      </p:sp>
      <p:sp>
        <p:nvSpPr>
          <p:cNvPr id="5" name="Pladsholder til sidefod 4">
            <a:extLst>
              <a:ext uri="{FF2B5EF4-FFF2-40B4-BE49-F238E27FC236}">
                <a16:creationId xmlns:a16="http://schemas.microsoft.com/office/drawing/2014/main" id="{FD4109C8-5ADA-40C2-A0A9-1D8F83CC1D9B}"/>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7D5C7DC1-FAA8-4476-8E1E-D21B73DC0B23}"/>
              </a:ext>
            </a:extLst>
          </p:cNvPr>
          <p:cNvSpPr>
            <a:spLocks noGrp="1"/>
          </p:cNvSpPr>
          <p:nvPr>
            <p:ph type="sldNum" sz="quarter" idx="12"/>
          </p:nvPr>
        </p:nvSpPr>
        <p:spPr/>
        <p:txBody>
          <a:bodyPr/>
          <a:lstStyle/>
          <a:p>
            <a:fld id="{4D476A67-15D1-4952-B9AE-C636F8C34A2D}" type="slidenum">
              <a:rPr lang="da-DK" smtClean="0"/>
              <a:t>‹nr.›</a:t>
            </a:fld>
            <a:endParaRPr lang="da-DK" dirty="0"/>
          </a:p>
        </p:txBody>
      </p:sp>
    </p:spTree>
    <p:extLst>
      <p:ext uri="{BB962C8B-B14F-4D97-AF65-F5344CB8AC3E}">
        <p14:creationId xmlns:p14="http://schemas.microsoft.com/office/powerpoint/2010/main" val="3684049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46B098-5D62-400B-B989-1963C8FB9119}"/>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A73FD776-0FED-4D4C-ABCF-E9A7F0D8AAC0}"/>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FAE27F3D-3876-48AC-8C09-04A113153F62}"/>
              </a:ext>
            </a:extLst>
          </p:cNvPr>
          <p:cNvSpPr>
            <a:spLocks noGrp="1"/>
          </p:cNvSpPr>
          <p:nvPr>
            <p:ph type="dt" sz="half" idx="10"/>
          </p:nvPr>
        </p:nvSpPr>
        <p:spPr/>
        <p:txBody>
          <a:bodyPr/>
          <a:lstStyle/>
          <a:p>
            <a:fld id="{876082B0-8709-4FF9-8F9D-D2F1B0831902}" type="datetimeFigureOut">
              <a:rPr lang="da-DK" smtClean="0"/>
              <a:t>26-01-2024</a:t>
            </a:fld>
            <a:endParaRPr lang="da-DK" dirty="0"/>
          </a:p>
        </p:txBody>
      </p:sp>
      <p:sp>
        <p:nvSpPr>
          <p:cNvPr id="5" name="Pladsholder til sidefod 4">
            <a:extLst>
              <a:ext uri="{FF2B5EF4-FFF2-40B4-BE49-F238E27FC236}">
                <a16:creationId xmlns:a16="http://schemas.microsoft.com/office/drawing/2014/main" id="{4E01D340-EEE9-44AA-A4C5-22ADC20C31F2}"/>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F4707157-1653-484D-BDA1-5BD27E517ADB}"/>
              </a:ext>
            </a:extLst>
          </p:cNvPr>
          <p:cNvSpPr>
            <a:spLocks noGrp="1"/>
          </p:cNvSpPr>
          <p:nvPr>
            <p:ph type="sldNum" sz="quarter" idx="12"/>
          </p:nvPr>
        </p:nvSpPr>
        <p:spPr/>
        <p:txBody>
          <a:bodyPr/>
          <a:lstStyle/>
          <a:p>
            <a:fld id="{4D476A67-15D1-4952-B9AE-C636F8C34A2D}" type="slidenum">
              <a:rPr lang="da-DK" smtClean="0"/>
              <a:t>‹nr.›</a:t>
            </a:fld>
            <a:endParaRPr lang="da-DK" dirty="0"/>
          </a:p>
        </p:txBody>
      </p:sp>
    </p:spTree>
    <p:extLst>
      <p:ext uri="{BB962C8B-B14F-4D97-AF65-F5344CB8AC3E}">
        <p14:creationId xmlns:p14="http://schemas.microsoft.com/office/powerpoint/2010/main" val="2863993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067839-81DC-4D5B-97A6-1A5F89ECFCC9}"/>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012F82AC-CEAA-4886-81B1-E1CA47888C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86BBF033-297C-43C7-BADD-BAAF89EB9F6A}"/>
              </a:ext>
            </a:extLst>
          </p:cNvPr>
          <p:cNvSpPr>
            <a:spLocks noGrp="1"/>
          </p:cNvSpPr>
          <p:nvPr>
            <p:ph type="dt" sz="half" idx="10"/>
          </p:nvPr>
        </p:nvSpPr>
        <p:spPr/>
        <p:txBody>
          <a:bodyPr/>
          <a:lstStyle/>
          <a:p>
            <a:fld id="{876082B0-8709-4FF9-8F9D-D2F1B0831902}" type="datetimeFigureOut">
              <a:rPr lang="da-DK" smtClean="0"/>
              <a:t>26-01-2024</a:t>
            </a:fld>
            <a:endParaRPr lang="da-DK" dirty="0"/>
          </a:p>
        </p:txBody>
      </p:sp>
      <p:sp>
        <p:nvSpPr>
          <p:cNvPr id="5" name="Pladsholder til sidefod 4">
            <a:extLst>
              <a:ext uri="{FF2B5EF4-FFF2-40B4-BE49-F238E27FC236}">
                <a16:creationId xmlns:a16="http://schemas.microsoft.com/office/drawing/2014/main" id="{911AD7B3-59A2-483A-9EAF-871F7C7EDD0C}"/>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E316CF2B-9220-4BEE-9A36-311A3636DC17}"/>
              </a:ext>
            </a:extLst>
          </p:cNvPr>
          <p:cNvSpPr>
            <a:spLocks noGrp="1"/>
          </p:cNvSpPr>
          <p:nvPr>
            <p:ph type="sldNum" sz="quarter" idx="12"/>
          </p:nvPr>
        </p:nvSpPr>
        <p:spPr/>
        <p:txBody>
          <a:bodyPr/>
          <a:lstStyle/>
          <a:p>
            <a:fld id="{4D476A67-15D1-4952-B9AE-C636F8C34A2D}" type="slidenum">
              <a:rPr lang="da-DK" smtClean="0"/>
              <a:t>‹nr.›</a:t>
            </a:fld>
            <a:endParaRPr lang="da-DK" dirty="0"/>
          </a:p>
        </p:txBody>
      </p:sp>
    </p:spTree>
    <p:extLst>
      <p:ext uri="{BB962C8B-B14F-4D97-AF65-F5344CB8AC3E}">
        <p14:creationId xmlns:p14="http://schemas.microsoft.com/office/powerpoint/2010/main" val="2763278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383E0C-EAFA-48A4-9116-BAFA95BEBE44}"/>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59D4C648-71EA-44AA-8655-12CD2770EBF2}"/>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DA445FF5-B6F1-4A86-BE7F-733D698688FC}"/>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3AE2754C-B8A0-4C64-9756-0F8512BAC2A3}"/>
              </a:ext>
            </a:extLst>
          </p:cNvPr>
          <p:cNvSpPr>
            <a:spLocks noGrp="1"/>
          </p:cNvSpPr>
          <p:nvPr>
            <p:ph type="dt" sz="half" idx="10"/>
          </p:nvPr>
        </p:nvSpPr>
        <p:spPr/>
        <p:txBody>
          <a:bodyPr/>
          <a:lstStyle/>
          <a:p>
            <a:fld id="{876082B0-8709-4FF9-8F9D-D2F1B0831902}" type="datetimeFigureOut">
              <a:rPr lang="da-DK" smtClean="0"/>
              <a:t>26-01-2024</a:t>
            </a:fld>
            <a:endParaRPr lang="da-DK" dirty="0"/>
          </a:p>
        </p:txBody>
      </p:sp>
      <p:sp>
        <p:nvSpPr>
          <p:cNvPr id="6" name="Pladsholder til sidefod 5">
            <a:extLst>
              <a:ext uri="{FF2B5EF4-FFF2-40B4-BE49-F238E27FC236}">
                <a16:creationId xmlns:a16="http://schemas.microsoft.com/office/drawing/2014/main" id="{0584AA5B-6799-495B-8652-AFDAA8FA1872}"/>
              </a:ext>
            </a:extLst>
          </p:cNvPr>
          <p:cNvSpPr>
            <a:spLocks noGrp="1"/>
          </p:cNvSpPr>
          <p:nvPr>
            <p:ph type="ftr" sz="quarter" idx="11"/>
          </p:nvPr>
        </p:nvSpPr>
        <p:spPr/>
        <p:txBody>
          <a:bodyPr/>
          <a:lstStyle/>
          <a:p>
            <a:endParaRPr lang="da-DK" dirty="0"/>
          </a:p>
        </p:txBody>
      </p:sp>
      <p:sp>
        <p:nvSpPr>
          <p:cNvPr id="7" name="Pladsholder til slidenummer 6">
            <a:extLst>
              <a:ext uri="{FF2B5EF4-FFF2-40B4-BE49-F238E27FC236}">
                <a16:creationId xmlns:a16="http://schemas.microsoft.com/office/drawing/2014/main" id="{B4D0B892-2FBE-441C-B310-BFBA8820D541}"/>
              </a:ext>
            </a:extLst>
          </p:cNvPr>
          <p:cNvSpPr>
            <a:spLocks noGrp="1"/>
          </p:cNvSpPr>
          <p:nvPr>
            <p:ph type="sldNum" sz="quarter" idx="12"/>
          </p:nvPr>
        </p:nvSpPr>
        <p:spPr/>
        <p:txBody>
          <a:bodyPr/>
          <a:lstStyle/>
          <a:p>
            <a:fld id="{4D476A67-15D1-4952-B9AE-C636F8C34A2D}" type="slidenum">
              <a:rPr lang="da-DK" smtClean="0"/>
              <a:t>‹nr.›</a:t>
            </a:fld>
            <a:endParaRPr lang="da-DK" dirty="0"/>
          </a:p>
        </p:txBody>
      </p:sp>
    </p:spTree>
    <p:extLst>
      <p:ext uri="{BB962C8B-B14F-4D97-AF65-F5344CB8AC3E}">
        <p14:creationId xmlns:p14="http://schemas.microsoft.com/office/powerpoint/2010/main" val="1280060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979ABC-B0DD-4DD9-A756-CFB2526CEE39}"/>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1F164C3F-DF55-4780-82D1-26AC4FC2B3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0E6631D2-D43F-4615-ABFD-B9AD6F639985}"/>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A4481467-F6EE-4929-95B1-BD0E21B6E5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CDAE304F-4B06-4E9A-8812-9D1EAC72B8D7}"/>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BCEA0666-7FC3-4B27-91DB-EDE363D70B5B}"/>
              </a:ext>
            </a:extLst>
          </p:cNvPr>
          <p:cNvSpPr>
            <a:spLocks noGrp="1"/>
          </p:cNvSpPr>
          <p:nvPr>
            <p:ph type="dt" sz="half" idx="10"/>
          </p:nvPr>
        </p:nvSpPr>
        <p:spPr/>
        <p:txBody>
          <a:bodyPr/>
          <a:lstStyle/>
          <a:p>
            <a:fld id="{876082B0-8709-4FF9-8F9D-D2F1B0831902}" type="datetimeFigureOut">
              <a:rPr lang="da-DK" smtClean="0"/>
              <a:t>26-01-2024</a:t>
            </a:fld>
            <a:endParaRPr lang="da-DK" dirty="0"/>
          </a:p>
        </p:txBody>
      </p:sp>
      <p:sp>
        <p:nvSpPr>
          <p:cNvPr id="8" name="Pladsholder til sidefod 7">
            <a:extLst>
              <a:ext uri="{FF2B5EF4-FFF2-40B4-BE49-F238E27FC236}">
                <a16:creationId xmlns:a16="http://schemas.microsoft.com/office/drawing/2014/main" id="{BAF41E6C-CBCC-4FEB-AB19-F8C05750EEEA}"/>
              </a:ext>
            </a:extLst>
          </p:cNvPr>
          <p:cNvSpPr>
            <a:spLocks noGrp="1"/>
          </p:cNvSpPr>
          <p:nvPr>
            <p:ph type="ftr" sz="quarter" idx="11"/>
          </p:nvPr>
        </p:nvSpPr>
        <p:spPr/>
        <p:txBody>
          <a:bodyPr/>
          <a:lstStyle/>
          <a:p>
            <a:endParaRPr lang="da-DK" dirty="0"/>
          </a:p>
        </p:txBody>
      </p:sp>
      <p:sp>
        <p:nvSpPr>
          <p:cNvPr id="9" name="Pladsholder til slidenummer 8">
            <a:extLst>
              <a:ext uri="{FF2B5EF4-FFF2-40B4-BE49-F238E27FC236}">
                <a16:creationId xmlns:a16="http://schemas.microsoft.com/office/drawing/2014/main" id="{B31AA9F0-0618-47E7-94D1-7430A01B5409}"/>
              </a:ext>
            </a:extLst>
          </p:cNvPr>
          <p:cNvSpPr>
            <a:spLocks noGrp="1"/>
          </p:cNvSpPr>
          <p:nvPr>
            <p:ph type="sldNum" sz="quarter" idx="12"/>
          </p:nvPr>
        </p:nvSpPr>
        <p:spPr/>
        <p:txBody>
          <a:bodyPr/>
          <a:lstStyle/>
          <a:p>
            <a:fld id="{4D476A67-15D1-4952-B9AE-C636F8C34A2D}" type="slidenum">
              <a:rPr lang="da-DK" smtClean="0"/>
              <a:t>‹nr.›</a:t>
            </a:fld>
            <a:endParaRPr lang="da-DK" dirty="0"/>
          </a:p>
        </p:txBody>
      </p:sp>
    </p:spTree>
    <p:extLst>
      <p:ext uri="{BB962C8B-B14F-4D97-AF65-F5344CB8AC3E}">
        <p14:creationId xmlns:p14="http://schemas.microsoft.com/office/powerpoint/2010/main" val="4120790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BE5E9B-DC64-4AD4-9213-C6FCEB53B819}"/>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CFED29D5-51A3-40F2-BA63-F33D81E449C0}"/>
              </a:ext>
            </a:extLst>
          </p:cNvPr>
          <p:cNvSpPr>
            <a:spLocks noGrp="1"/>
          </p:cNvSpPr>
          <p:nvPr>
            <p:ph type="dt" sz="half" idx="10"/>
          </p:nvPr>
        </p:nvSpPr>
        <p:spPr/>
        <p:txBody>
          <a:bodyPr/>
          <a:lstStyle/>
          <a:p>
            <a:fld id="{876082B0-8709-4FF9-8F9D-D2F1B0831902}" type="datetimeFigureOut">
              <a:rPr lang="da-DK" smtClean="0"/>
              <a:t>26-01-2024</a:t>
            </a:fld>
            <a:endParaRPr lang="da-DK" dirty="0"/>
          </a:p>
        </p:txBody>
      </p:sp>
      <p:sp>
        <p:nvSpPr>
          <p:cNvPr id="4" name="Pladsholder til sidefod 3">
            <a:extLst>
              <a:ext uri="{FF2B5EF4-FFF2-40B4-BE49-F238E27FC236}">
                <a16:creationId xmlns:a16="http://schemas.microsoft.com/office/drawing/2014/main" id="{95E43781-EBB0-483D-8A50-AAA310AE5C0C}"/>
              </a:ext>
            </a:extLst>
          </p:cNvPr>
          <p:cNvSpPr>
            <a:spLocks noGrp="1"/>
          </p:cNvSpPr>
          <p:nvPr>
            <p:ph type="ftr" sz="quarter" idx="11"/>
          </p:nvPr>
        </p:nvSpPr>
        <p:spPr/>
        <p:txBody>
          <a:bodyPr/>
          <a:lstStyle/>
          <a:p>
            <a:endParaRPr lang="da-DK" dirty="0"/>
          </a:p>
        </p:txBody>
      </p:sp>
      <p:sp>
        <p:nvSpPr>
          <p:cNvPr id="5" name="Pladsholder til slidenummer 4">
            <a:extLst>
              <a:ext uri="{FF2B5EF4-FFF2-40B4-BE49-F238E27FC236}">
                <a16:creationId xmlns:a16="http://schemas.microsoft.com/office/drawing/2014/main" id="{CA009FC1-CAB3-4DD3-9710-516C3399F127}"/>
              </a:ext>
            </a:extLst>
          </p:cNvPr>
          <p:cNvSpPr>
            <a:spLocks noGrp="1"/>
          </p:cNvSpPr>
          <p:nvPr>
            <p:ph type="sldNum" sz="quarter" idx="12"/>
          </p:nvPr>
        </p:nvSpPr>
        <p:spPr/>
        <p:txBody>
          <a:bodyPr/>
          <a:lstStyle/>
          <a:p>
            <a:fld id="{4D476A67-15D1-4952-B9AE-C636F8C34A2D}" type="slidenum">
              <a:rPr lang="da-DK" smtClean="0"/>
              <a:t>‹nr.›</a:t>
            </a:fld>
            <a:endParaRPr lang="da-DK" dirty="0"/>
          </a:p>
        </p:txBody>
      </p:sp>
    </p:spTree>
    <p:extLst>
      <p:ext uri="{BB962C8B-B14F-4D97-AF65-F5344CB8AC3E}">
        <p14:creationId xmlns:p14="http://schemas.microsoft.com/office/powerpoint/2010/main" val="3489796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5C4647E9-6472-44D2-B34D-0653513CBE82}"/>
              </a:ext>
            </a:extLst>
          </p:cNvPr>
          <p:cNvSpPr>
            <a:spLocks noGrp="1"/>
          </p:cNvSpPr>
          <p:nvPr>
            <p:ph type="dt" sz="half" idx="10"/>
          </p:nvPr>
        </p:nvSpPr>
        <p:spPr/>
        <p:txBody>
          <a:bodyPr/>
          <a:lstStyle/>
          <a:p>
            <a:fld id="{876082B0-8709-4FF9-8F9D-D2F1B0831902}" type="datetimeFigureOut">
              <a:rPr lang="da-DK" smtClean="0"/>
              <a:t>26-01-2024</a:t>
            </a:fld>
            <a:endParaRPr lang="da-DK" dirty="0"/>
          </a:p>
        </p:txBody>
      </p:sp>
      <p:sp>
        <p:nvSpPr>
          <p:cNvPr id="3" name="Pladsholder til sidefod 2">
            <a:extLst>
              <a:ext uri="{FF2B5EF4-FFF2-40B4-BE49-F238E27FC236}">
                <a16:creationId xmlns:a16="http://schemas.microsoft.com/office/drawing/2014/main" id="{8BBD8A48-D777-47DB-974D-96E7416CC49C}"/>
              </a:ext>
            </a:extLst>
          </p:cNvPr>
          <p:cNvSpPr>
            <a:spLocks noGrp="1"/>
          </p:cNvSpPr>
          <p:nvPr>
            <p:ph type="ftr" sz="quarter" idx="11"/>
          </p:nvPr>
        </p:nvSpPr>
        <p:spPr/>
        <p:txBody>
          <a:bodyPr/>
          <a:lstStyle/>
          <a:p>
            <a:endParaRPr lang="da-DK" dirty="0"/>
          </a:p>
        </p:txBody>
      </p:sp>
      <p:sp>
        <p:nvSpPr>
          <p:cNvPr id="4" name="Pladsholder til slidenummer 3">
            <a:extLst>
              <a:ext uri="{FF2B5EF4-FFF2-40B4-BE49-F238E27FC236}">
                <a16:creationId xmlns:a16="http://schemas.microsoft.com/office/drawing/2014/main" id="{91322838-B283-4BC3-A5F0-8A7D9904ED50}"/>
              </a:ext>
            </a:extLst>
          </p:cNvPr>
          <p:cNvSpPr>
            <a:spLocks noGrp="1"/>
          </p:cNvSpPr>
          <p:nvPr>
            <p:ph type="sldNum" sz="quarter" idx="12"/>
          </p:nvPr>
        </p:nvSpPr>
        <p:spPr/>
        <p:txBody>
          <a:bodyPr/>
          <a:lstStyle/>
          <a:p>
            <a:fld id="{4D476A67-15D1-4952-B9AE-C636F8C34A2D}" type="slidenum">
              <a:rPr lang="da-DK" smtClean="0"/>
              <a:t>‹nr.›</a:t>
            </a:fld>
            <a:endParaRPr lang="da-DK" dirty="0"/>
          </a:p>
        </p:txBody>
      </p:sp>
    </p:spTree>
    <p:extLst>
      <p:ext uri="{BB962C8B-B14F-4D97-AF65-F5344CB8AC3E}">
        <p14:creationId xmlns:p14="http://schemas.microsoft.com/office/powerpoint/2010/main" val="3723341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F3CAFF-8BEA-45EC-8D1D-D39F448EA5CB}"/>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F4755AD2-FC17-448B-943C-D934F76756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C69C67B5-DD67-466C-A59F-208AD96092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C9377F93-6556-4965-803D-AAB8EA2492B4}"/>
              </a:ext>
            </a:extLst>
          </p:cNvPr>
          <p:cNvSpPr>
            <a:spLocks noGrp="1"/>
          </p:cNvSpPr>
          <p:nvPr>
            <p:ph type="dt" sz="half" idx="10"/>
          </p:nvPr>
        </p:nvSpPr>
        <p:spPr/>
        <p:txBody>
          <a:bodyPr/>
          <a:lstStyle/>
          <a:p>
            <a:fld id="{876082B0-8709-4FF9-8F9D-D2F1B0831902}" type="datetimeFigureOut">
              <a:rPr lang="da-DK" smtClean="0"/>
              <a:t>26-01-2024</a:t>
            </a:fld>
            <a:endParaRPr lang="da-DK" dirty="0"/>
          </a:p>
        </p:txBody>
      </p:sp>
      <p:sp>
        <p:nvSpPr>
          <p:cNvPr id="6" name="Pladsholder til sidefod 5">
            <a:extLst>
              <a:ext uri="{FF2B5EF4-FFF2-40B4-BE49-F238E27FC236}">
                <a16:creationId xmlns:a16="http://schemas.microsoft.com/office/drawing/2014/main" id="{D561191A-3EEF-4156-AFBB-107D504E1D1F}"/>
              </a:ext>
            </a:extLst>
          </p:cNvPr>
          <p:cNvSpPr>
            <a:spLocks noGrp="1"/>
          </p:cNvSpPr>
          <p:nvPr>
            <p:ph type="ftr" sz="quarter" idx="11"/>
          </p:nvPr>
        </p:nvSpPr>
        <p:spPr/>
        <p:txBody>
          <a:bodyPr/>
          <a:lstStyle/>
          <a:p>
            <a:endParaRPr lang="da-DK" dirty="0"/>
          </a:p>
        </p:txBody>
      </p:sp>
      <p:sp>
        <p:nvSpPr>
          <p:cNvPr id="7" name="Pladsholder til slidenummer 6">
            <a:extLst>
              <a:ext uri="{FF2B5EF4-FFF2-40B4-BE49-F238E27FC236}">
                <a16:creationId xmlns:a16="http://schemas.microsoft.com/office/drawing/2014/main" id="{1F29E7EE-5FFA-411C-9346-6B630111FD9B}"/>
              </a:ext>
            </a:extLst>
          </p:cNvPr>
          <p:cNvSpPr>
            <a:spLocks noGrp="1"/>
          </p:cNvSpPr>
          <p:nvPr>
            <p:ph type="sldNum" sz="quarter" idx="12"/>
          </p:nvPr>
        </p:nvSpPr>
        <p:spPr/>
        <p:txBody>
          <a:bodyPr/>
          <a:lstStyle/>
          <a:p>
            <a:fld id="{4D476A67-15D1-4952-B9AE-C636F8C34A2D}" type="slidenum">
              <a:rPr lang="da-DK" smtClean="0"/>
              <a:t>‹nr.›</a:t>
            </a:fld>
            <a:endParaRPr lang="da-DK" dirty="0"/>
          </a:p>
        </p:txBody>
      </p:sp>
    </p:spTree>
    <p:extLst>
      <p:ext uri="{BB962C8B-B14F-4D97-AF65-F5344CB8AC3E}">
        <p14:creationId xmlns:p14="http://schemas.microsoft.com/office/powerpoint/2010/main" val="3027599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704C15-6F03-4EAC-934A-6953D52D7BBA}"/>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76EB30F8-DF1F-45E4-81FD-69761AF3AC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dirty="0"/>
          </a:p>
        </p:txBody>
      </p:sp>
      <p:sp>
        <p:nvSpPr>
          <p:cNvPr id="4" name="Pladsholder til tekst 3">
            <a:extLst>
              <a:ext uri="{FF2B5EF4-FFF2-40B4-BE49-F238E27FC236}">
                <a16:creationId xmlns:a16="http://schemas.microsoft.com/office/drawing/2014/main" id="{474534B3-F67F-4CF9-8EF0-BE271C9436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68753C93-703D-4F39-AD56-7B80608ABDC3}"/>
              </a:ext>
            </a:extLst>
          </p:cNvPr>
          <p:cNvSpPr>
            <a:spLocks noGrp="1"/>
          </p:cNvSpPr>
          <p:nvPr>
            <p:ph type="dt" sz="half" idx="10"/>
          </p:nvPr>
        </p:nvSpPr>
        <p:spPr/>
        <p:txBody>
          <a:bodyPr/>
          <a:lstStyle/>
          <a:p>
            <a:fld id="{876082B0-8709-4FF9-8F9D-D2F1B0831902}" type="datetimeFigureOut">
              <a:rPr lang="da-DK" smtClean="0"/>
              <a:t>26-01-2024</a:t>
            </a:fld>
            <a:endParaRPr lang="da-DK" dirty="0"/>
          </a:p>
        </p:txBody>
      </p:sp>
      <p:sp>
        <p:nvSpPr>
          <p:cNvPr id="6" name="Pladsholder til sidefod 5">
            <a:extLst>
              <a:ext uri="{FF2B5EF4-FFF2-40B4-BE49-F238E27FC236}">
                <a16:creationId xmlns:a16="http://schemas.microsoft.com/office/drawing/2014/main" id="{B9CE3533-20E5-44AE-94BC-6136597E7A2C}"/>
              </a:ext>
            </a:extLst>
          </p:cNvPr>
          <p:cNvSpPr>
            <a:spLocks noGrp="1"/>
          </p:cNvSpPr>
          <p:nvPr>
            <p:ph type="ftr" sz="quarter" idx="11"/>
          </p:nvPr>
        </p:nvSpPr>
        <p:spPr/>
        <p:txBody>
          <a:bodyPr/>
          <a:lstStyle/>
          <a:p>
            <a:endParaRPr lang="da-DK" dirty="0"/>
          </a:p>
        </p:txBody>
      </p:sp>
      <p:sp>
        <p:nvSpPr>
          <p:cNvPr id="7" name="Pladsholder til slidenummer 6">
            <a:extLst>
              <a:ext uri="{FF2B5EF4-FFF2-40B4-BE49-F238E27FC236}">
                <a16:creationId xmlns:a16="http://schemas.microsoft.com/office/drawing/2014/main" id="{7699710B-09B5-42E4-AC9C-B7B85E72EC50}"/>
              </a:ext>
            </a:extLst>
          </p:cNvPr>
          <p:cNvSpPr>
            <a:spLocks noGrp="1"/>
          </p:cNvSpPr>
          <p:nvPr>
            <p:ph type="sldNum" sz="quarter" idx="12"/>
          </p:nvPr>
        </p:nvSpPr>
        <p:spPr/>
        <p:txBody>
          <a:bodyPr/>
          <a:lstStyle/>
          <a:p>
            <a:fld id="{4D476A67-15D1-4952-B9AE-C636F8C34A2D}" type="slidenum">
              <a:rPr lang="da-DK" smtClean="0"/>
              <a:t>‹nr.›</a:t>
            </a:fld>
            <a:endParaRPr lang="da-DK" dirty="0"/>
          </a:p>
        </p:txBody>
      </p:sp>
    </p:spTree>
    <p:extLst>
      <p:ext uri="{BB962C8B-B14F-4D97-AF65-F5344CB8AC3E}">
        <p14:creationId xmlns:p14="http://schemas.microsoft.com/office/powerpoint/2010/main" val="1619097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FB2FA2FE-26BB-4981-BC5F-8AB5126B5E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22FD5D9F-E0D7-4900-8447-17BF3907EE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B0502072-B546-42BD-BDFE-2F3017B22B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082B0-8709-4FF9-8F9D-D2F1B0831902}" type="datetimeFigureOut">
              <a:rPr lang="da-DK" smtClean="0"/>
              <a:t>26-01-2024</a:t>
            </a:fld>
            <a:endParaRPr lang="da-DK" dirty="0"/>
          </a:p>
        </p:txBody>
      </p:sp>
      <p:sp>
        <p:nvSpPr>
          <p:cNvPr id="5" name="Pladsholder til sidefod 4">
            <a:extLst>
              <a:ext uri="{FF2B5EF4-FFF2-40B4-BE49-F238E27FC236}">
                <a16:creationId xmlns:a16="http://schemas.microsoft.com/office/drawing/2014/main" id="{7FBAE28C-1855-4B13-BA95-CAABACFB25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dirty="0"/>
          </a:p>
        </p:txBody>
      </p:sp>
      <p:sp>
        <p:nvSpPr>
          <p:cNvPr id="6" name="Pladsholder til slidenummer 5">
            <a:extLst>
              <a:ext uri="{FF2B5EF4-FFF2-40B4-BE49-F238E27FC236}">
                <a16:creationId xmlns:a16="http://schemas.microsoft.com/office/drawing/2014/main" id="{B74772EB-94B5-49D3-939F-937E397CF4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76A67-15D1-4952-B9AE-C636F8C34A2D}" type="slidenum">
              <a:rPr lang="da-DK" smtClean="0"/>
              <a:t>‹nr.›</a:t>
            </a:fld>
            <a:endParaRPr lang="da-DK" dirty="0"/>
          </a:p>
        </p:txBody>
      </p:sp>
    </p:spTree>
    <p:extLst>
      <p:ext uri="{BB962C8B-B14F-4D97-AF65-F5344CB8AC3E}">
        <p14:creationId xmlns:p14="http://schemas.microsoft.com/office/powerpoint/2010/main" val="3908848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11.xml"/><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12.xml"/><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notesSlide" Target="../notesSlides/notesSlide12.xml"/><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jpg"/><Relationship Id="rId9"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notesSlide" Target="../notesSlides/notesSlide13.xml"/><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jpg"/><Relationship Id="rId9"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4" Type="http://schemas.openxmlformats.org/officeDocument/2006/relationships/image" Target="../media/image8.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16.xml"/><Relationship Id="rId4" Type="http://schemas.openxmlformats.org/officeDocument/2006/relationships/image" Target="../media/image8.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17.xml"/><Relationship Id="rId4" Type="http://schemas.openxmlformats.org/officeDocument/2006/relationships/image" Target="../media/image15.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5" Type="http://schemas.openxmlformats.org/officeDocument/2006/relationships/image" Target="../media/image17.png"/><Relationship Id="rId4" Type="http://schemas.openxmlformats.org/officeDocument/2006/relationships/image" Target="../media/image16.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3.xml"/><Relationship Id="rId6" Type="http://schemas.openxmlformats.org/officeDocument/2006/relationships/image" Target="../media/image1.png"/><Relationship Id="rId5" Type="http://schemas.openxmlformats.org/officeDocument/2006/relationships/notesSlide" Target="../notesSlides/notesSlide2.xml"/><Relationship Id="rId4"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notesSlide" Target="../notesSlides/notesSlide3.xml"/><Relationship Id="rId7" Type="http://schemas.openxmlformats.org/officeDocument/2006/relationships/image" Target="../media/image5.jp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 Id="rId9"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6.xml"/><Relationship Id="rId5" Type="http://schemas.openxmlformats.org/officeDocument/2006/relationships/chart" Target="../charts/chart3.xml"/><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chart" Target="../charts/chart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chart" Target="../charts/chart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chart" Target="../charts/chart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0.xml"/><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25CA70F8-F145-48BE-B5E2-15D05708B770}"/>
              </a:ext>
            </a:extLst>
          </p:cNvPr>
          <p:cNvSpPr/>
          <p:nvPr/>
        </p:nvSpPr>
        <p:spPr>
          <a:xfrm>
            <a:off x="0" y="6138000"/>
            <a:ext cx="12192000" cy="720000"/>
          </a:xfrm>
          <a:prstGeom prst="rect">
            <a:avLst/>
          </a:prstGeom>
          <a:pattFill prst="wdUpDiag">
            <a:fgClr>
              <a:srgbClr val="0C1424"/>
            </a:fgClr>
            <a:bgClr>
              <a:srgbClr val="FF00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kstfelt 3">
            <a:extLst>
              <a:ext uri="{FF2B5EF4-FFF2-40B4-BE49-F238E27FC236}">
                <a16:creationId xmlns:a16="http://schemas.microsoft.com/office/drawing/2014/main" id="{7FA9514D-F7CB-4575-A672-4EEB8198EC70}"/>
              </a:ext>
            </a:extLst>
          </p:cNvPr>
          <p:cNvSpPr txBox="1"/>
          <p:nvPr/>
        </p:nvSpPr>
        <p:spPr>
          <a:xfrm flipH="1">
            <a:off x="334392" y="6297945"/>
            <a:ext cx="11523216" cy="400110"/>
          </a:xfrm>
          <a:prstGeom prst="rect">
            <a:avLst/>
          </a:prstGeom>
          <a:noFill/>
        </p:spPr>
        <p:txBody>
          <a:bodyPr wrap="square" rtlCol="0">
            <a:spAutoFit/>
          </a:bodyPr>
          <a:lstStyle/>
          <a:p>
            <a:pPr algn="ctr"/>
            <a:r>
              <a:rPr lang="en-US" sz="2000" dirty="0">
                <a:solidFill>
                  <a:schemeClr val="bg1"/>
                </a:solidFill>
              </a:rPr>
              <a:t>INTERNE KOMMENTARER – </a:t>
            </a:r>
            <a:r>
              <a:rPr lang="en-US" sz="2000" b="1" u="sng" dirty="0">
                <a:solidFill>
                  <a:schemeClr val="bg1"/>
                </a:solidFill>
              </a:rPr>
              <a:t>IKKE</a:t>
            </a:r>
            <a:r>
              <a:rPr lang="en-US" sz="2000" dirty="0">
                <a:solidFill>
                  <a:schemeClr val="bg1"/>
                </a:solidFill>
              </a:rPr>
              <a:t> KURSUSINDHOLD</a:t>
            </a:r>
            <a:endParaRPr lang="da-DK" sz="1500" dirty="0">
              <a:solidFill>
                <a:schemeClr val="bg1"/>
              </a:solidFill>
            </a:endParaRPr>
          </a:p>
        </p:txBody>
      </p:sp>
      <p:sp>
        <p:nvSpPr>
          <p:cNvPr id="8" name="Tekstfelt 7">
            <a:extLst>
              <a:ext uri="{FF2B5EF4-FFF2-40B4-BE49-F238E27FC236}">
                <a16:creationId xmlns:a16="http://schemas.microsoft.com/office/drawing/2014/main" id="{11CEC627-9422-4DD6-A7AF-D1ACE8CB6AA6}"/>
              </a:ext>
            </a:extLst>
          </p:cNvPr>
          <p:cNvSpPr txBox="1"/>
          <p:nvPr/>
        </p:nvSpPr>
        <p:spPr>
          <a:xfrm>
            <a:off x="376404" y="263204"/>
            <a:ext cx="11481204" cy="2323713"/>
          </a:xfrm>
          <a:prstGeom prst="rect">
            <a:avLst/>
          </a:prstGeom>
          <a:noFill/>
        </p:spPr>
        <p:txBody>
          <a:bodyPr wrap="square" rtlCol="0">
            <a:spAutoFit/>
          </a:bodyPr>
          <a:lstStyle/>
          <a:p>
            <a:r>
              <a:rPr lang="da-DK" sz="2000" b="1" dirty="0" err="1"/>
              <a:t>Lektionsnr</a:t>
            </a:r>
            <a:r>
              <a:rPr lang="da-DK" sz="2000" b="1" dirty="0"/>
              <a:t>.:	2</a:t>
            </a:r>
          </a:p>
          <a:p>
            <a:r>
              <a:rPr lang="da-DK" sz="2000" b="1" dirty="0"/>
              <a:t>Lektionsemne:	Et sikkert og sundt arbejdsmiljø</a:t>
            </a:r>
          </a:p>
          <a:p>
            <a:endParaRPr lang="da-DK" sz="1500" dirty="0"/>
          </a:p>
          <a:p>
            <a:r>
              <a:rPr lang="da-DK" sz="1500" dirty="0"/>
              <a:t>Formål:		</a:t>
            </a:r>
          </a:p>
          <a:p>
            <a:r>
              <a:rPr lang="da-DK" sz="1500" dirty="0"/>
              <a:t>Denne lektion har til formål at introducere kursisten til arbejdsmiljø og sikkerhedskultur. Kursisten får videre et grundlæggende kendskab til arbejdsmiljøorganisationen, dens medlemmer og opgaver.</a:t>
            </a:r>
          </a:p>
          <a:p>
            <a:endParaRPr lang="da-DK" sz="1500" dirty="0"/>
          </a:p>
          <a:p>
            <a:r>
              <a:rPr lang="da-DK" sz="1500" dirty="0"/>
              <a:t>Bemærkninger:</a:t>
            </a:r>
          </a:p>
          <a:p>
            <a:r>
              <a:rPr lang="da-DK" sz="1500" dirty="0"/>
              <a:t>(ingen)</a:t>
            </a:r>
          </a:p>
        </p:txBody>
      </p:sp>
    </p:spTree>
    <p:custDataLst>
      <p:tags r:id="rId1"/>
    </p:custDataLst>
    <p:extLst>
      <p:ext uri="{BB962C8B-B14F-4D97-AF65-F5344CB8AC3E}">
        <p14:creationId xmlns:p14="http://schemas.microsoft.com/office/powerpoint/2010/main" val="10246859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person&#10;&#10;Automatisk genereret beskrivelse">
            <a:extLst>
              <a:ext uri="{FF2B5EF4-FFF2-40B4-BE49-F238E27FC236}">
                <a16:creationId xmlns:a16="http://schemas.microsoft.com/office/drawing/2014/main" id="{638E253E-1150-F00F-763F-5E6915322F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8500" y="0"/>
            <a:ext cx="5143500" cy="6858000"/>
          </a:xfrm>
          <a:prstGeom prst="rect">
            <a:avLst/>
          </a:prstGeom>
        </p:spPr>
      </p:pic>
      <p:sp>
        <p:nvSpPr>
          <p:cNvPr id="4" name="Tekstfelt 3">
            <a:extLst>
              <a:ext uri="{FF2B5EF4-FFF2-40B4-BE49-F238E27FC236}">
                <a16:creationId xmlns:a16="http://schemas.microsoft.com/office/drawing/2014/main" id="{8F18AF17-87DA-481C-A1CA-8D30E00FEF5B}"/>
              </a:ext>
            </a:extLst>
          </p:cNvPr>
          <p:cNvSpPr txBox="1"/>
          <p:nvPr/>
        </p:nvSpPr>
        <p:spPr>
          <a:xfrm>
            <a:off x="376402" y="263204"/>
            <a:ext cx="9681997" cy="477054"/>
          </a:xfrm>
          <a:prstGeom prst="rect">
            <a:avLst/>
          </a:prstGeom>
          <a:noFill/>
        </p:spPr>
        <p:txBody>
          <a:bodyPr wrap="square" rtlCol="0">
            <a:spAutoFit/>
          </a:bodyPr>
          <a:lstStyle/>
          <a:p>
            <a:r>
              <a:rPr lang="da-DK" sz="2500" b="1" dirty="0"/>
              <a:t>Sikkerhedskultur: din leders ansvar</a:t>
            </a:r>
          </a:p>
        </p:txBody>
      </p:sp>
      <p:sp>
        <p:nvSpPr>
          <p:cNvPr id="2" name="Tekstfelt 1">
            <a:extLst>
              <a:ext uri="{FF2B5EF4-FFF2-40B4-BE49-F238E27FC236}">
                <a16:creationId xmlns:a16="http://schemas.microsoft.com/office/drawing/2014/main" id="{5A06DDBF-98E0-24AA-CAD2-9C42141EBD28}"/>
              </a:ext>
            </a:extLst>
          </p:cNvPr>
          <p:cNvSpPr txBox="1"/>
          <p:nvPr/>
        </p:nvSpPr>
        <p:spPr>
          <a:xfrm>
            <a:off x="376402" y="1015337"/>
            <a:ext cx="6582538" cy="2862322"/>
          </a:xfrm>
          <a:prstGeom prst="rect">
            <a:avLst/>
          </a:prstGeom>
          <a:noFill/>
        </p:spPr>
        <p:txBody>
          <a:bodyPr wrap="square" rtlCol="0">
            <a:spAutoFit/>
          </a:bodyPr>
          <a:lstStyle/>
          <a:p>
            <a:pPr marL="342900" indent="-342900">
              <a:buFont typeface="Arial" panose="020B0604020202020204" pitchFamily="34" charset="0"/>
              <a:buChar char="•"/>
            </a:pPr>
            <a:r>
              <a:rPr lang="da-DK" sz="2000" dirty="0"/>
              <a:t>Man betragtes ikke som arbejdsleder på baggrund af sin stillingsbetegnelse, men ud fra om man i den væsentligste del af arbejdstiden leder og fører tilsyn.</a:t>
            </a:r>
          </a:p>
          <a:p>
            <a:pPr marL="342900" indent="-342900">
              <a:buFont typeface="Arial" panose="020B0604020202020204" pitchFamily="34" charset="0"/>
              <a:buChar char="•"/>
            </a:pPr>
            <a:r>
              <a:rPr lang="da-DK" sz="2000" dirty="0"/>
              <a:t>Arbejdslederen skal have det det fornødne kendskab til den del af virksomheden, som den pågældende er ansvarlig for.</a:t>
            </a:r>
          </a:p>
          <a:p>
            <a:pPr marL="342900" indent="-342900">
              <a:buFont typeface="Arial" panose="020B0604020202020204" pitchFamily="34" charset="0"/>
              <a:buChar char="•"/>
            </a:pPr>
            <a:r>
              <a:rPr lang="da-DK" sz="2000" dirty="0"/>
              <a:t>En arbejdsleder må ikke stilles ringere på grund af sit arbejde som medlem af arbejdsmiljøorganisationen; ligesom med en tillidsrepræsentant.</a:t>
            </a:r>
          </a:p>
        </p:txBody>
      </p:sp>
      <p:sp>
        <p:nvSpPr>
          <p:cNvPr id="5" name="Tekstfelt 4">
            <a:extLst>
              <a:ext uri="{FF2B5EF4-FFF2-40B4-BE49-F238E27FC236}">
                <a16:creationId xmlns:a16="http://schemas.microsoft.com/office/drawing/2014/main" id="{80E58A44-49E8-28CD-DD4F-0BA6E3B9A482}"/>
              </a:ext>
            </a:extLst>
          </p:cNvPr>
          <p:cNvSpPr txBox="1"/>
          <p:nvPr/>
        </p:nvSpPr>
        <p:spPr>
          <a:xfrm>
            <a:off x="376402" y="4152738"/>
            <a:ext cx="6582538" cy="2554545"/>
          </a:xfrm>
          <a:prstGeom prst="rect">
            <a:avLst/>
          </a:prstGeom>
          <a:noFill/>
        </p:spPr>
        <p:txBody>
          <a:bodyPr wrap="square" rtlCol="0">
            <a:spAutoFit/>
          </a:bodyPr>
          <a:lstStyle/>
          <a:p>
            <a:pPr marL="342900" indent="-342900">
              <a:buFont typeface="Arial" panose="020B0604020202020204" pitchFamily="34" charset="0"/>
              <a:buChar char="•"/>
            </a:pPr>
            <a:r>
              <a:rPr lang="da-DK" sz="2000" dirty="0"/>
              <a:t>At sikre, at arbejdet planlægges og udføres, så det er sikkert og forsvarligt.</a:t>
            </a:r>
          </a:p>
          <a:p>
            <a:pPr marL="342900" indent="-342900">
              <a:buFont typeface="Arial" panose="020B0604020202020204" pitchFamily="34" charset="0"/>
              <a:buChar char="•"/>
            </a:pPr>
            <a:r>
              <a:rPr lang="da-DK" sz="2000" dirty="0"/>
              <a:t>At instruere i ansatte i opgaverne og føre tilsyn med, at arbejdet udføres sikkert og forsvarligt.</a:t>
            </a:r>
          </a:p>
          <a:p>
            <a:pPr marL="342900" indent="-342900">
              <a:buFont typeface="Arial" panose="020B0604020202020204" pitchFamily="34" charset="0"/>
              <a:buChar char="•"/>
            </a:pPr>
            <a:r>
              <a:rPr lang="da-DK" sz="2000" dirty="0"/>
              <a:t>At være tydelig med, hvordan man prioriterer sikkerhed på pladsen, at du har ret til at sige fra, hvis sikkerheden ikke er i orden, og indskærpe at man IKKE tolererer, at du eller dine kollegaer går på kompromis med sikkerheden.</a:t>
            </a:r>
          </a:p>
        </p:txBody>
      </p:sp>
    </p:spTree>
    <p:custDataLst>
      <p:tags r:id="rId1"/>
    </p:custDataLst>
    <p:extLst>
      <p:ext uri="{BB962C8B-B14F-4D97-AF65-F5344CB8AC3E}">
        <p14:creationId xmlns:p14="http://schemas.microsoft.com/office/powerpoint/2010/main" val="35899333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fade">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fade">
                                      <p:cBhvr>
                                        <p:cTn id="3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person&#10;&#10;Automatisk genereret beskrivelse">
            <a:extLst>
              <a:ext uri="{FF2B5EF4-FFF2-40B4-BE49-F238E27FC236}">
                <a16:creationId xmlns:a16="http://schemas.microsoft.com/office/drawing/2014/main" id="{638E253E-1150-F00F-763F-5E6915322F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8500" y="0"/>
            <a:ext cx="5143500" cy="6858000"/>
          </a:xfrm>
          <a:prstGeom prst="rect">
            <a:avLst/>
          </a:prstGeom>
        </p:spPr>
      </p:pic>
      <p:sp>
        <p:nvSpPr>
          <p:cNvPr id="4" name="Tekstfelt 3">
            <a:extLst>
              <a:ext uri="{FF2B5EF4-FFF2-40B4-BE49-F238E27FC236}">
                <a16:creationId xmlns:a16="http://schemas.microsoft.com/office/drawing/2014/main" id="{8F18AF17-87DA-481C-A1CA-8D30E00FEF5B}"/>
              </a:ext>
            </a:extLst>
          </p:cNvPr>
          <p:cNvSpPr txBox="1"/>
          <p:nvPr/>
        </p:nvSpPr>
        <p:spPr>
          <a:xfrm>
            <a:off x="376402" y="263204"/>
            <a:ext cx="9681997" cy="477054"/>
          </a:xfrm>
          <a:prstGeom prst="rect">
            <a:avLst/>
          </a:prstGeom>
          <a:noFill/>
        </p:spPr>
        <p:txBody>
          <a:bodyPr wrap="square" rtlCol="0">
            <a:spAutoFit/>
          </a:bodyPr>
          <a:lstStyle/>
          <a:p>
            <a:r>
              <a:rPr lang="da-DK" sz="2500" b="1" dirty="0"/>
              <a:t>Sikkerhedskultur: dit ansvar</a:t>
            </a:r>
          </a:p>
        </p:txBody>
      </p:sp>
      <p:sp>
        <p:nvSpPr>
          <p:cNvPr id="2" name="Tekstfelt 1">
            <a:extLst>
              <a:ext uri="{FF2B5EF4-FFF2-40B4-BE49-F238E27FC236}">
                <a16:creationId xmlns:a16="http://schemas.microsoft.com/office/drawing/2014/main" id="{66D7EE52-4DF6-9ED2-6C49-642D59E22241}"/>
              </a:ext>
            </a:extLst>
          </p:cNvPr>
          <p:cNvSpPr txBox="1"/>
          <p:nvPr/>
        </p:nvSpPr>
        <p:spPr>
          <a:xfrm>
            <a:off x="376402" y="1015337"/>
            <a:ext cx="6582538" cy="4708981"/>
          </a:xfrm>
          <a:prstGeom prst="rect">
            <a:avLst/>
          </a:prstGeom>
          <a:noFill/>
        </p:spPr>
        <p:txBody>
          <a:bodyPr wrap="square" rtlCol="0">
            <a:spAutoFit/>
          </a:bodyPr>
          <a:lstStyle/>
          <a:p>
            <a:pPr marL="342900" indent="-342900">
              <a:buFont typeface="Arial" panose="020B0604020202020204" pitchFamily="34" charset="0"/>
              <a:buChar char="•"/>
            </a:pPr>
            <a:r>
              <a:rPr lang="da-DK" sz="2000" dirty="0"/>
              <a:t>Du skal overholde de sikkerhedsforanstaltninger, som gælder på arbejdspladsen.</a:t>
            </a:r>
          </a:p>
          <a:p>
            <a:pPr marL="342900" indent="-342900">
              <a:buFont typeface="Arial" panose="020B0604020202020204" pitchFamily="34" charset="0"/>
              <a:buChar char="•"/>
            </a:pPr>
            <a:r>
              <a:rPr lang="da-DK" sz="2000" dirty="0"/>
              <a:t>Du skal anvende de værnemidler, som er nødvendige for at beskytte dig selv.</a:t>
            </a:r>
          </a:p>
          <a:p>
            <a:pPr marL="342900" indent="-342900">
              <a:buFont typeface="Arial" panose="020B0604020202020204" pitchFamily="34" charset="0"/>
              <a:buChar char="•"/>
            </a:pPr>
            <a:r>
              <a:rPr lang="da-DK" sz="2000" dirty="0"/>
              <a:t>Du skal rette fejl eller mangler, som kan forringe sikkerheden, eller gøre din leder opmærksom, så han eller hun kan sørge for, at fejlene bliver rettet.</a:t>
            </a:r>
          </a:p>
          <a:p>
            <a:pPr marL="342900" indent="-342900">
              <a:buFont typeface="Arial" panose="020B0604020202020204" pitchFamily="34" charset="0"/>
              <a:buChar char="•"/>
            </a:pPr>
            <a:r>
              <a:rPr lang="da-DK" sz="2000" dirty="0"/>
              <a:t>Du skal aldrig udføre en opgave, hvis du er usikker på, om den kan udføres sikkert og forsvarligt. Hvis du er utryg ved en opgave, skal du kontakte din leder, mester eller arbejdsmiljørepræsentant.</a:t>
            </a:r>
          </a:p>
          <a:p>
            <a:pPr marL="342900" indent="-342900">
              <a:buFont typeface="Arial" panose="020B0604020202020204" pitchFamily="34" charset="0"/>
              <a:buChar char="•"/>
            </a:pPr>
            <a:r>
              <a:rPr lang="da-DK" sz="2000" dirty="0"/>
              <a:t>Du skal kun anvende værktøj og udstyr, som er efterset.</a:t>
            </a:r>
          </a:p>
          <a:p>
            <a:pPr marL="342900" indent="-342900">
              <a:buFont typeface="Arial" panose="020B0604020202020204" pitchFamily="34" charset="0"/>
              <a:buChar char="•"/>
            </a:pPr>
            <a:r>
              <a:rPr lang="da-DK" sz="2000" dirty="0"/>
              <a:t>Hvis du har forslag, som kan forbedre sikkerheden på arbejdspladsen, så gør opmærksom på det. For et sikkert og sundt arbejdsmiljø er alles ansvar.</a:t>
            </a:r>
          </a:p>
        </p:txBody>
      </p:sp>
    </p:spTree>
    <p:custDataLst>
      <p:tags r:id="rId1"/>
    </p:custDataLst>
    <p:extLst>
      <p:ext uri="{BB962C8B-B14F-4D97-AF65-F5344CB8AC3E}">
        <p14:creationId xmlns:p14="http://schemas.microsoft.com/office/powerpoint/2010/main" val="4290858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person&#10;&#10;Automatisk genereret beskrivelse">
            <a:extLst>
              <a:ext uri="{FF2B5EF4-FFF2-40B4-BE49-F238E27FC236}">
                <a16:creationId xmlns:a16="http://schemas.microsoft.com/office/drawing/2014/main" id="{638E253E-1150-F00F-763F-5E6915322F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8500" y="0"/>
            <a:ext cx="5143500" cy="6858000"/>
          </a:xfrm>
          <a:prstGeom prst="rect">
            <a:avLst/>
          </a:prstGeom>
        </p:spPr>
      </p:pic>
      <p:sp>
        <p:nvSpPr>
          <p:cNvPr id="4" name="Tekstfelt 3">
            <a:extLst>
              <a:ext uri="{FF2B5EF4-FFF2-40B4-BE49-F238E27FC236}">
                <a16:creationId xmlns:a16="http://schemas.microsoft.com/office/drawing/2014/main" id="{8F18AF17-87DA-481C-A1CA-8D30E00FEF5B}"/>
              </a:ext>
            </a:extLst>
          </p:cNvPr>
          <p:cNvSpPr txBox="1"/>
          <p:nvPr/>
        </p:nvSpPr>
        <p:spPr>
          <a:xfrm>
            <a:off x="376403" y="263204"/>
            <a:ext cx="5193124" cy="477054"/>
          </a:xfrm>
          <a:prstGeom prst="rect">
            <a:avLst/>
          </a:prstGeom>
          <a:noFill/>
        </p:spPr>
        <p:txBody>
          <a:bodyPr wrap="square" rtlCol="0">
            <a:spAutoFit/>
          </a:bodyPr>
          <a:lstStyle/>
          <a:p>
            <a:r>
              <a:rPr lang="da-DK" sz="2500" b="1" dirty="0"/>
              <a:t>Arbejdsmiljøorganisationen</a:t>
            </a:r>
          </a:p>
        </p:txBody>
      </p:sp>
      <p:sp>
        <p:nvSpPr>
          <p:cNvPr id="12" name="Tekstfelt 11">
            <a:extLst>
              <a:ext uri="{FF2B5EF4-FFF2-40B4-BE49-F238E27FC236}">
                <a16:creationId xmlns:a16="http://schemas.microsoft.com/office/drawing/2014/main" id="{F6E8D7C9-A89E-37CD-13D7-5CEF84DCFADC}"/>
              </a:ext>
            </a:extLst>
          </p:cNvPr>
          <p:cNvSpPr txBox="1"/>
          <p:nvPr/>
        </p:nvSpPr>
        <p:spPr>
          <a:xfrm>
            <a:off x="1300636" y="4223275"/>
            <a:ext cx="2448000" cy="861774"/>
          </a:xfrm>
          <a:prstGeom prst="rect">
            <a:avLst/>
          </a:prstGeom>
          <a:noFill/>
        </p:spPr>
        <p:txBody>
          <a:bodyPr wrap="square" rtlCol="0">
            <a:spAutoFit/>
          </a:bodyPr>
          <a:lstStyle/>
          <a:p>
            <a:pPr algn="ctr"/>
            <a:r>
              <a:rPr lang="da-DK" sz="2500" dirty="0"/>
              <a:t>Arbejdsleder-</a:t>
            </a:r>
            <a:br>
              <a:rPr lang="da-DK" sz="2500" dirty="0"/>
            </a:br>
            <a:r>
              <a:rPr lang="da-DK" sz="2500" dirty="0"/>
              <a:t>repræsentant(er)</a:t>
            </a:r>
          </a:p>
        </p:txBody>
      </p:sp>
      <p:sp>
        <p:nvSpPr>
          <p:cNvPr id="13" name="Tekstfelt 12">
            <a:extLst>
              <a:ext uri="{FF2B5EF4-FFF2-40B4-BE49-F238E27FC236}">
                <a16:creationId xmlns:a16="http://schemas.microsoft.com/office/drawing/2014/main" id="{99D16240-4763-D88B-2E9D-81ED048848B6}"/>
              </a:ext>
            </a:extLst>
          </p:cNvPr>
          <p:cNvSpPr txBox="1"/>
          <p:nvPr/>
        </p:nvSpPr>
        <p:spPr>
          <a:xfrm>
            <a:off x="4650008" y="4223275"/>
            <a:ext cx="2447925" cy="861774"/>
          </a:xfrm>
          <a:prstGeom prst="rect">
            <a:avLst/>
          </a:prstGeom>
          <a:noFill/>
        </p:spPr>
        <p:txBody>
          <a:bodyPr wrap="square" rtlCol="0">
            <a:spAutoFit/>
          </a:bodyPr>
          <a:lstStyle/>
          <a:p>
            <a:pPr algn="ctr"/>
            <a:r>
              <a:rPr lang="da-DK" sz="2500" dirty="0"/>
              <a:t>Arbejdsmiljø-</a:t>
            </a:r>
            <a:br>
              <a:rPr lang="da-DK" sz="2500" dirty="0"/>
            </a:br>
            <a:r>
              <a:rPr lang="da-DK" sz="2500" dirty="0"/>
              <a:t>repræsentant(er)</a:t>
            </a:r>
          </a:p>
        </p:txBody>
      </p:sp>
      <p:pic>
        <p:nvPicPr>
          <p:cNvPr id="14" name="Grafik 13">
            <a:extLst>
              <a:ext uri="{FF2B5EF4-FFF2-40B4-BE49-F238E27FC236}">
                <a16:creationId xmlns:a16="http://schemas.microsoft.com/office/drawing/2014/main" id="{D82B23B8-4F01-AA06-FAF5-9949CBF8B09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33971" y="3359275"/>
            <a:ext cx="1080000" cy="864000"/>
          </a:xfrm>
          <a:prstGeom prst="rect">
            <a:avLst/>
          </a:prstGeom>
        </p:spPr>
      </p:pic>
      <p:sp>
        <p:nvSpPr>
          <p:cNvPr id="15" name="Rektangel 14">
            <a:extLst>
              <a:ext uri="{FF2B5EF4-FFF2-40B4-BE49-F238E27FC236}">
                <a16:creationId xmlns:a16="http://schemas.microsoft.com/office/drawing/2014/main" id="{EC462D28-A108-0FEF-FB60-12945AF930D7}"/>
              </a:ext>
            </a:extLst>
          </p:cNvPr>
          <p:cNvSpPr/>
          <p:nvPr/>
        </p:nvSpPr>
        <p:spPr>
          <a:xfrm>
            <a:off x="910220" y="2188792"/>
            <a:ext cx="6801492" cy="289625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6" name="Grafik 15">
            <a:extLst>
              <a:ext uri="{FF2B5EF4-FFF2-40B4-BE49-F238E27FC236}">
                <a16:creationId xmlns:a16="http://schemas.microsoft.com/office/drawing/2014/main" id="{7515F100-9793-2AD0-520F-684A4F2514E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914370" y="2252480"/>
            <a:ext cx="720000" cy="822857"/>
          </a:xfrm>
          <a:prstGeom prst="rect">
            <a:avLst/>
          </a:prstGeom>
        </p:spPr>
      </p:pic>
      <p:sp>
        <p:nvSpPr>
          <p:cNvPr id="17" name="Tekstfelt 16">
            <a:extLst>
              <a:ext uri="{FF2B5EF4-FFF2-40B4-BE49-F238E27FC236}">
                <a16:creationId xmlns:a16="http://schemas.microsoft.com/office/drawing/2014/main" id="{5E5ECE85-5026-A6C8-2146-B6B620FEB0BA}"/>
              </a:ext>
            </a:extLst>
          </p:cNvPr>
          <p:cNvSpPr txBox="1"/>
          <p:nvPr/>
        </p:nvSpPr>
        <p:spPr>
          <a:xfrm>
            <a:off x="3039757" y="3080669"/>
            <a:ext cx="2448000" cy="477054"/>
          </a:xfrm>
          <a:prstGeom prst="rect">
            <a:avLst/>
          </a:prstGeom>
          <a:noFill/>
        </p:spPr>
        <p:txBody>
          <a:bodyPr wrap="square" rtlCol="0">
            <a:spAutoFit/>
          </a:bodyPr>
          <a:lstStyle/>
          <a:p>
            <a:pPr algn="ctr"/>
            <a:r>
              <a:rPr lang="da-DK" sz="2500" dirty="0"/>
              <a:t>Arbejdsgiver</a:t>
            </a:r>
          </a:p>
        </p:txBody>
      </p:sp>
      <p:pic>
        <p:nvPicPr>
          <p:cNvPr id="18" name="Grafik 17">
            <a:extLst>
              <a:ext uri="{FF2B5EF4-FFF2-40B4-BE49-F238E27FC236}">
                <a16:creationId xmlns:a16="http://schemas.microsoft.com/office/drawing/2014/main" id="{B335566C-1FBC-521C-D8F3-0412BBAFF39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175249" y="3388667"/>
            <a:ext cx="720000" cy="822857"/>
          </a:xfrm>
          <a:prstGeom prst="rect">
            <a:avLst/>
          </a:prstGeom>
        </p:spPr>
      </p:pic>
    </p:spTree>
    <p:custDataLst>
      <p:tags r:id="rId1"/>
    </p:custDataLst>
    <p:extLst>
      <p:ext uri="{BB962C8B-B14F-4D97-AF65-F5344CB8AC3E}">
        <p14:creationId xmlns:p14="http://schemas.microsoft.com/office/powerpoint/2010/main" val="3421251057"/>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person&#10;&#10;Automatisk genereret beskrivelse">
            <a:extLst>
              <a:ext uri="{FF2B5EF4-FFF2-40B4-BE49-F238E27FC236}">
                <a16:creationId xmlns:a16="http://schemas.microsoft.com/office/drawing/2014/main" id="{638E253E-1150-F00F-763F-5E6915322F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8500" y="0"/>
            <a:ext cx="5143500" cy="6858000"/>
          </a:xfrm>
          <a:prstGeom prst="rect">
            <a:avLst/>
          </a:prstGeom>
        </p:spPr>
      </p:pic>
      <p:sp>
        <p:nvSpPr>
          <p:cNvPr id="4" name="Tekstfelt 3">
            <a:extLst>
              <a:ext uri="{FF2B5EF4-FFF2-40B4-BE49-F238E27FC236}">
                <a16:creationId xmlns:a16="http://schemas.microsoft.com/office/drawing/2014/main" id="{8F18AF17-87DA-481C-A1CA-8D30E00FEF5B}"/>
              </a:ext>
            </a:extLst>
          </p:cNvPr>
          <p:cNvSpPr txBox="1"/>
          <p:nvPr/>
        </p:nvSpPr>
        <p:spPr>
          <a:xfrm>
            <a:off x="376403" y="263204"/>
            <a:ext cx="5193124" cy="477054"/>
          </a:xfrm>
          <a:prstGeom prst="rect">
            <a:avLst/>
          </a:prstGeom>
          <a:noFill/>
        </p:spPr>
        <p:txBody>
          <a:bodyPr wrap="square" rtlCol="0">
            <a:spAutoFit/>
          </a:bodyPr>
          <a:lstStyle/>
          <a:p>
            <a:r>
              <a:rPr lang="da-DK" sz="2500" b="1" dirty="0"/>
              <a:t>Arbejdsmiljøorganisationen</a:t>
            </a:r>
          </a:p>
        </p:txBody>
      </p:sp>
      <p:sp>
        <p:nvSpPr>
          <p:cNvPr id="2" name="Tekstfelt 1">
            <a:extLst>
              <a:ext uri="{FF2B5EF4-FFF2-40B4-BE49-F238E27FC236}">
                <a16:creationId xmlns:a16="http://schemas.microsoft.com/office/drawing/2014/main" id="{EC3FB07D-B617-3BE4-AD33-A4C125BF7B1D}"/>
              </a:ext>
            </a:extLst>
          </p:cNvPr>
          <p:cNvSpPr txBox="1"/>
          <p:nvPr/>
        </p:nvSpPr>
        <p:spPr>
          <a:xfrm>
            <a:off x="1300636" y="4223275"/>
            <a:ext cx="2448000" cy="861774"/>
          </a:xfrm>
          <a:prstGeom prst="rect">
            <a:avLst/>
          </a:prstGeom>
          <a:noFill/>
        </p:spPr>
        <p:txBody>
          <a:bodyPr wrap="square" rtlCol="0">
            <a:spAutoFit/>
          </a:bodyPr>
          <a:lstStyle/>
          <a:p>
            <a:pPr algn="ctr"/>
            <a:r>
              <a:rPr lang="da-DK" sz="2500" dirty="0"/>
              <a:t>Arbejdsleder-</a:t>
            </a:r>
            <a:br>
              <a:rPr lang="da-DK" sz="2500" dirty="0"/>
            </a:br>
            <a:r>
              <a:rPr lang="da-DK" sz="2500" dirty="0"/>
              <a:t>repræsentant(er)</a:t>
            </a:r>
          </a:p>
        </p:txBody>
      </p:sp>
      <p:sp>
        <p:nvSpPr>
          <p:cNvPr id="5" name="Tekstfelt 4">
            <a:extLst>
              <a:ext uri="{FF2B5EF4-FFF2-40B4-BE49-F238E27FC236}">
                <a16:creationId xmlns:a16="http://schemas.microsoft.com/office/drawing/2014/main" id="{D0B99559-6A29-8F18-C1CB-1F9E82238C57}"/>
              </a:ext>
            </a:extLst>
          </p:cNvPr>
          <p:cNvSpPr txBox="1"/>
          <p:nvPr/>
        </p:nvSpPr>
        <p:spPr>
          <a:xfrm>
            <a:off x="4650008" y="4223275"/>
            <a:ext cx="2447925" cy="861774"/>
          </a:xfrm>
          <a:prstGeom prst="rect">
            <a:avLst/>
          </a:prstGeom>
          <a:noFill/>
        </p:spPr>
        <p:txBody>
          <a:bodyPr wrap="square" rtlCol="0">
            <a:spAutoFit/>
          </a:bodyPr>
          <a:lstStyle/>
          <a:p>
            <a:pPr algn="ctr"/>
            <a:r>
              <a:rPr lang="da-DK" sz="2500" dirty="0"/>
              <a:t>Arbejdsmiljø-</a:t>
            </a:r>
            <a:br>
              <a:rPr lang="da-DK" sz="2500" dirty="0"/>
            </a:br>
            <a:r>
              <a:rPr lang="da-DK" sz="2500" dirty="0"/>
              <a:t>repræsentant(er)</a:t>
            </a:r>
          </a:p>
        </p:txBody>
      </p:sp>
      <p:pic>
        <p:nvPicPr>
          <p:cNvPr id="6" name="Grafik 5">
            <a:extLst>
              <a:ext uri="{FF2B5EF4-FFF2-40B4-BE49-F238E27FC236}">
                <a16:creationId xmlns:a16="http://schemas.microsoft.com/office/drawing/2014/main" id="{566E2AA6-3A20-CC39-FD99-EBD0C9E3C8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33971" y="3359275"/>
            <a:ext cx="1080000" cy="864000"/>
          </a:xfrm>
          <a:prstGeom prst="rect">
            <a:avLst/>
          </a:prstGeom>
        </p:spPr>
      </p:pic>
      <p:sp>
        <p:nvSpPr>
          <p:cNvPr id="7" name="Rektangel 6">
            <a:extLst>
              <a:ext uri="{FF2B5EF4-FFF2-40B4-BE49-F238E27FC236}">
                <a16:creationId xmlns:a16="http://schemas.microsoft.com/office/drawing/2014/main" id="{A3073DDA-C302-38B6-31B3-9124C4EA5C42}"/>
              </a:ext>
            </a:extLst>
          </p:cNvPr>
          <p:cNvSpPr/>
          <p:nvPr/>
        </p:nvSpPr>
        <p:spPr>
          <a:xfrm>
            <a:off x="910220" y="2188792"/>
            <a:ext cx="6801492" cy="289625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8" name="Grafik 7">
            <a:extLst>
              <a:ext uri="{FF2B5EF4-FFF2-40B4-BE49-F238E27FC236}">
                <a16:creationId xmlns:a16="http://schemas.microsoft.com/office/drawing/2014/main" id="{5DCB99B6-FAE0-46B2-1BF5-162B3E905EC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914370" y="2252480"/>
            <a:ext cx="720000" cy="822857"/>
          </a:xfrm>
          <a:prstGeom prst="rect">
            <a:avLst/>
          </a:prstGeom>
        </p:spPr>
      </p:pic>
      <p:sp>
        <p:nvSpPr>
          <p:cNvPr id="9" name="Tekstfelt 8">
            <a:extLst>
              <a:ext uri="{FF2B5EF4-FFF2-40B4-BE49-F238E27FC236}">
                <a16:creationId xmlns:a16="http://schemas.microsoft.com/office/drawing/2014/main" id="{6A770204-F13F-404E-6F46-081BBBF9B31D}"/>
              </a:ext>
            </a:extLst>
          </p:cNvPr>
          <p:cNvSpPr txBox="1"/>
          <p:nvPr/>
        </p:nvSpPr>
        <p:spPr>
          <a:xfrm>
            <a:off x="3039757" y="3080669"/>
            <a:ext cx="2448000" cy="477054"/>
          </a:xfrm>
          <a:prstGeom prst="rect">
            <a:avLst/>
          </a:prstGeom>
          <a:noFill/>
        </p:spPr>
        <p:txBody>
          <a:bodyPr wrap="square" rtlCol="0">
            <a:spAutoFit/>
          </a:bodyPr>
          <a:lstStyle/>
          <a:p>
            <a:pPr algn="ctr"/>
            <a:r>
              <a:rPr lang="da-DK" sz="2500" dirty="0"/>
              <a:t>Arbejdsgiver</a:t>
            </a:r>
          </a:p>
        </p:txBody>
      </p:sp>
      <p:pic>
        <p:nvPicPr>
          <p:cNvPr id="10" name="Grafik 9">
            <a:extLst>
              <a:ext uri="{FF2B5EF4-FFF2-40B4-BE49-F238E27FC236}">
                <a16:creationId xmlns:a16="http://schemas.microsoft.com/office/drawing/2014/main" id="{7F74FC9B-6316-3526-3298-F3D985C26FA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175249" y="3388667"/>
            <a:ext cx="720000" cy="822857"/>
          </a:xfrm>
          <a:prstGeom prst="rect">
            <a:avLst/>
          </a:prstGeom>
        </p:spPr>
      </p:pic>
      <p:sp>
        <p:nvSpPr>
          <p:cNvPr id="11" name="Rektangel 10">
            <a:extLst>
              <a:ext uri="{FF2B5EF4-FFF2-40B4-BE49-F238E27FC236}">
                <a16:creationId xmlns:a16="http://schemas.microsoft.com/office/drawing/2014/main" id="{A5411FA7-0834-D250-FE90-64B585EE914B}"/>
              </a:ext>
            </a:extLst>
          </p:cNvPr>
          <p:cNvSpPr/>
          <p:nvPr/>
        </p:nvSpPr>
        <p:spPr>
          <a:xfrm>
            <a:off x="3122153" y="5377843"/>
            <a:ext cx="2366072" cy="108296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Tekstfelt 11">
            <a:extLst>
              <a:ext uri="{FF2B5EF4-FFF2-40B4-BE49-F238E27FC236}">
                <a16:creationId xmlns:a16="http://schemas.microsoft.com/office/drawing/2014/main" id="{39CB2814-4A55-05CD-85F0-A0D0789FA972}"/>
              </a:ext>
            </a:extLst>
          </p:cNvPr>
          <p:cNvSpPr txBox="1"/>
          <p:nvPr/>
        </p:nvSpPr>
        <p:spPr>
          <a:xfrm>
            <a:off x="3081189" y="5509058"/>
            <a:ext cx="2448000" cy="861774"/>
          </a:xfrm>
          <a:prstGeom prst="rect">
            <a:avLst/>
          </a:prstGeom>
          <a:noFill/>
        </p:spPr>
        <p:txBody>
          <a:bodyPr wrap="square" rtlCol="0">
            <a:spAutoFit/>
          </a:bodyPr>
          <a:lstStyle/>
          <a:p>
            <a:pPr algn="ctr"/>
            <a:r>
              <a:rPr lang="da-DK" sz="2500" dirty="0"/>
              <a:t>Arbejdsmiljø-</a:t>
            </a:r>
            <a:br>
              <a:rPr lang="da-DK" sz="2500" dirty="0"/>
            </a:br>
            <a:r>
              <a:rPr lang="da-DK" sz="2500" dirty="0"/>
              <a:t>gruppe</a:t>
            </a:r>
          </a:p>
        </p:txBody>
      </p:sp>
      <p:sp>
        <p:nvSpPr>
          <p:cNvPr id="13" name="Rektangel 12">
            <a:extLst>
              <a:ext uri="{FF2B5EF4-FFF2-40B4-BE49-F238E27FC236}">
                <a16:creationId xmlns:a16="http://schemas.microsoft.com/office/drawing/2014/main" id="{0EA52FE6-E261-D84C-1F70-2EBAF5C871C5}"/>
              </a:ext>
            </a:extLst>
          </p:cNvPr>
          <p:cNvSpPr/>
          <p:nvPr/>
        </p:nvSpPr>
        <p:spPr>
          <a:xfrm>
            <a:off x="5862564" y="5377843"/>
            <a:ext cx="2366072" cy="108296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Tekstfelt 13">
            <a:extLst>
              <a:ext uri="{FF2B5EF4-FFF2-40B4-BE49-F238E27FC236}">
                <a16:creationId xmlns:a16="http://schemas.microsoft.com/office/drawing/2014/main" id="{62DA7784-8D6C-83AE-52F6-1213FEDBFB5B}"/>
              </a:ext>
            </a:extLst>
          </p:cNvPr>
          <p:cNvSpPr txBox="1"/>
          <p:nvPr/>
        </p:nvSpPr>
        <p:spPr>
          <a:xfrm>
            <a:off x="5821600" y="5509058"/>
            <a:ext cx="2448000" cy="861774"/>
          </a:xfrm>
          <a:prstGeom prst="rect">
            <a:avLst/>
          </a:prstGeom>
          <a:noFill/>
        </p:spPr>
        <p:txBody>
          <a:bodyPr wrap="square" rtlCol="0">
            <a:spAutoFit/>
          </a:bodyPr>
          <a:lstStyle/>
          <a:p>
            <a:pPr algn="ctr"/>
            <a:r>
              <a:rPr lang="da-DK" sz="2500" dirty="0"/>
              <a:t>Arbejdsmiljø-</a:t>
            </a:r>
            <a:br>
              <a:rPr lang="da-DK" sz="2500" dirty="0"/>
            </a:br>
            <a:r>
              <a:rPr lang="da-DK" sz="2500" dirty="0"/>
              <a:t>gruppe</a:t>
            </a:r>
          </a:p>
        </p:txBody>
      </p:sp>
      <p:sp>
        <p:nvSpPr>
          <p:cNvPr id="15" name="Rektangel 14">
            <a:extLst>
              <a:ext uri="{FF2B5EF4-FFF2-40B4-BE49-F238E27FC236}">
                <a16:creationId xmlns:a16="http://schemas.microsoft.com/office/drawing/2014/main" id="{31C14D10-ADDC-B6B6-60F9-2C031118E1D7}"/>
              </a:ext>
            </a:extLst>
          </p:cNvPr>
          <p:cNvSpPr/>
          <p:nvPr/>
        </p:nvSpPr>
        <p:spPr>
          <a:xfrm>
            <a:off x="381742" y="5377843"/>
            <a:ext cx="2366072" cy="108296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Tekstfelt 15">
            <a:extLst>
              <a:ext uri="{FF2B5EF4-FFF2-40B4-BE49-F238E27FC236}">
                <a16:creationId xmlns:a16="http://schemas.microsoft.com/office/drawing/2014/main" id="{58B2621A-A112-AB11-7C08-27DF9C966FC9}"/>
              </a:ext>
            </a:extLst>
          </p:cNvPr>
          <p:cNvSpPr txBox="1"/>
          <p:nvPr/>
        </p:nvSpPr>
        <p:spPr>
          <a:xfrm>
            <a:off x="340778" y="5509058"/>
            <a:ext cx="2448000" cy="861774"/>
          </a:xfrm>
          <a:prstGeom prst="rect">
            <a:avLst/>
          </a:prstGeom>
          <a:noFill/>
        </p:spPr>
        <p:txBody>
          <a:bodyPr wrap="square" rtlCol="0">
            <a:spAutoFit/>
          </a:bodyPr>
          <a:lstStyle/>
          <a:p>
            <a:pPr algn="ctr"/>
            <a:r>
              <a:rPr lang="da-DK" sz="2500" dirty="0"/>
              <a:t>Arbejdsmiljø-</a:t>
            </a:r>
            <a:br>
              <a:rPr lang="da-DK" sz="2500" dirty="0"/>
            </a:br>
            <a:r>
              <a:rPr lang="da-DK" sz="2500" dirty="0"/>
              <a:t>gruppe</a:t>
            </a:r>
          </a:p>
        </p:txBody>
      </p:sp>
      <p:cxnSp>
        <p:nvCxnSpPr>
          <p:cNvPr id="17" name="Lige forbindelse 16">
            <a:extLst>
              <a:ext uri="{FF2B5EF4-FFF2-40B4-BE49-F238E27FC236}">
                <a16:creationId xmlns:a16="http://schemas.microsoft.com/office/drawing/2014/main" id="{E406C807-E2CE-8054-D43D-D747812C8D78}"/>
              </a:ext>
            </a:extLst>
          </p:cNvPr>
          <p:cNvCxnSpPr>
            <a:cxnSpLocks/>
            <a:endCxn id="15" idx="0"/>
          </p:cNvCxnSpPr>
          <p:nvPr/>
        </p:nvCxnSpPr>
        <p:spPr>
          <a:xfrm>
            <a:off x="1564778" y="5085049"/>
            <a:ext cx="0" cy="2927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Lige forbindelse 17">
            <a:extLst>
              <a:ext uri="{FF2B5EF4-FFF2-40B4-BE49-F238E27FC236}">
                <a16:creationId xmlns:a16="http://schemas.microsoft.com/office/drawing/2014/main" id="{B9744271-7204-3513-F850-A194DFE2901D}"/>
              </a:ext>
            </a:extLst>
          </p:cNvPr>
          <p:cNvCxnSpPr>
            <a:cxnSpLocks/>
          </p:cNvCxnSpPr>
          <p:nvPr/>
        </p:nvCxnSpPr>
        <p:spPr>
          <a:xfrm>
            <a:off x="4305189" y="5085049"/>
            <a:ext cx="0" cy="2927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Lige forbindelse 18">
            <a:extLst>
              <a:ext uri="{FF2B5EF4-FFF2-40B4-BE49-F238E27FC236}">
                <a16:creationId xmlns:a16="http://schemas.microsoft.com/office/drawing/2014/main" id="{DF743D44-AA93-C6A3-F23A-5A91A1D195B5}"/>
              </a:ext>
            </a:extLst>
          </p:cNvPr>
          <p:cNvCxnSpPr>
            <a:cxnSpLocks/>
          </p:cNvCxnSpPr>
          <p:nvPr/>
        </p:nvCxnSpPr>
        <p:spPr>
          <a:xfrm>
            <a:off x="7045600" y="5085049"/>
            <a:ext cx="0" cy="2927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387822796"/>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person&#10;&#10;Automatisk genereret beskrivelse">
            <a:extLst>
              <a:ext uri="{FF2B5EF4-FFF2-40B4-BE49-F238E27FC236}">
                <a16:creationId xmlns:a16="http://schemas.microsoft.com/office/drawing/2014/main" id="{638E253E-1150-F00F-763F-5E6915322F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8500" y="0"/>
            <a:ext cx="5143500" cy="6858000"/>
          </a:xfrm>
          <a:prstGeom prst="rect">
            <a:avLst/>
          </a:prstGeom>
        </p:spPr>
      </p:pic>
      <p:sp>
        <p:nvSpPr>
          <p:cNvPr id="4" name="Tekstfelt 3">
            <a:extLst>
              <a:ext uri="{FF2B5EF4-FFF2-40B4-BE49-F238E27FC236}">
                <a16:creationId xmlns:a16="http://schemas.microsoft.com/office/drawing/2014/main" id="{8F18AF17-87DA-481C-A1CA-8D30E00FEF5B}"/>
              </a:ext>
            </a:extLst>
          </p:cNvPr>
          <p:cNvSpPr txBox="1"/>
          <p:nvPr/>
        </p:nvSpPr>
        <p:spPr>
          <a:xfrm>
            <a:off x="376403" y="263204"/>
            <a:ext cx="5193124" cy="477054"/>
          </a:xfrm>
          <a:prstGeom prst="rect">
            <a:avLst/>
          </a:prstGeom>
          <a:noFill/>
        </p:spPr>
        <p:txBody>
          <a:bodyPr wrap="square" rtlCol="0">
            <a:spAutoFit/>
          </a:bodyPr>
          <a:lstStyle/>
          <a:p>
            <a:r>
              <a:rPr lang="da-DK" sz="2500" b="1" dirty="0"/>
              <a:t>Arbejdsmiljøorganisationen</a:t>
            </a:r>
          </a:p>
        </p:txBody>
      </p:sp>
      <p:sp>
        <p:nvSpPr>
          <p:cNvPr id="20" name="Tekstfelt 19">
            <a:extLst>
              <a:ext uri="{FF2B5EF4-FFF2-40B4-BE49-F238E27FC236}">
                <a16:creationId xmlns:a16="http://schemas.microsoft.com/office/drawing/2014/main" id="{D8C33748-4400-DC91-DEF7-578CB48EB725}"/>
              </a:ext>
            </a:extLst>
          </p:cNvPr>
          <p:cNvSpPr txBox="1"/>
          <p:nvPr/>
        </p:nvSpPr>
        <p:spPr>
          <a:xfrm>
            <a:off x="376402" y="1015337"/>
            <a:ext cx="6582538" cy="5324535"/>
          </a:xfrm>
          <a:prstGeom prst="rect">
            <a:avLst/>
          </a:prstGeom>
          <a:noFill/>
        </p:spPr>
        <p:txBody>
          <a:bodyPr wrap="square" rtlCol="0">
            <a:spAutoFit/>
          </a:bodyPr>
          <a:lstStyle/>
          <a:p>
            <a:pPr marL="285750" indent="-285750">
              <a:buFont typeface="Arial" panose="020B0604020202020204" pitchFamily="34" charset="0"/>
              <a:buChar char="•"/>
            </a:pPr>
            <a:r>
              <a:rPr lang="da-DK" sz="2000" dirty="0"/>
              <a:t>Koordinere virksomhedens samarbejde om sikkerhed og sundhed.</a:t>
            </a:r>
          </a:p>
          <a:p>
            <a:pPr marL="285750" indent="-285750">
              <a:buFont typeface="Arial" panose="020B0604020202020204" pitchFamily="34" charset="0"/>
              <a:buChar char="•"/>
            </a:pPr>
            <a:r>
              <a:rPr lang="da-DK" sz="2000" dirty="0"/>
              <a:t>Gennemføre den årlige arbejdsmiljødrøftelse, herunder inddrage sygefravær. </a:t>
            </a:r>
          </a:p>
          <a:p>
            <a:pPr marL="285750" indent="-285750">
              <a:buFont typeface="Arial" panose="020B0604020202020204" pitchFamily="34" charset="0"/>
              <a:buChar char="•"/>
            </a:pPr>
            <a:r>
              <a:rPr lang="da-DK" sz="2000" dirty="0"/>
              <a:t>Deltage i udarbejdelsen af den obligatoriske arbejdspladsvurdering (APV).</a:t>
            </a:r>
          </a:p>
          <a:p>
            <a:pPr marL="285750" indent="-285750">
              <a:buFont typeface="Arial" panose="020B0604020202020204" pitchFamily="34" charset="0"/>
              <a:buChar char="•"/>
            </a:pPr>
            <a:r>
              <a:rPr lang="da-DK" sz="2000" dirty="0"/>
              <a:t>Deltage i fastsættelse af arbejdsmiljøorganisationens størrelse. </a:t>
            </a:r>
          </a:p>
          <a:p>
            <a:pPr marL="285750" indent="-285750">
              <a:buFont typeface="Arial" panose="020B0604020202020204" pitchFamily="34" charset="0"/>
              <a:buChar char="•"/>
            </a:pPr>
            <a:r>
              <a:rPr lang="da-DK" sz="2000" dirty="0"/>
              <a:t>Rådgive arbejdsgiveren om løsning af sikkerheds- og sundhedsmæssige spørgsmål og om, hvordan arbejdsmiljø integreres i virksomhedens ledelse og daglige drift. </a:t>
            </a:r>
          </a:p>
          <a:p>
            <a:pPr marL="285750" indent="-285750">
              <a:buFont typeface="Arial" panose="020B0604020202020204" pitchFamily="34" charset="0"/>
              <a:buChar char="•"/>
            </a:pPr>
            <a:r>
              <a:rPr lang="da-DK" sz="2000" dirty="0"/>
              <a:t>Sørge for, at årsagerne til ulykker og sundhedsskader undersøges, og sørge for at få gennemført foranstaltninger, der forhindrer, at ulykkerne sker igen. </a:t>
            </a:r>
          </a:p>
          <a:p>
            <a:pPr marL="285750" indent="-285750">
              <a:buFont typeface="Arial" panose="020B0604020202020204" pitchFamily="34" charset="0"/>
              <a:buChar char="•"/>
            </a:pPr>
            <a:r>
              <a:rPr lang="da-DK" sz="2000" dirty="0"/>
              <a:t>Medvirke i koordineringen af indsatsen for sikkerhed og sundhed med andre virksomheder, når der udføres arbejde for flere arbejdsgivere på samme arbejdssted.</a:t>
            </a:r>
          </a:p>
        </p:txBody>
      </p:sp>
    </p:spTree>
    <p:custDataLst>
      <p:tags r:id="rId1"/>
    </p:custDataLst>
    <p:extLst>
      <p:ext uri="{BB962C8B-B14F-4D97-AF65-F5344CB8AC3E}">
        <p14:creationId xmlns:p14="http://schemas.microsoft.com/office/powerpoint/2010/main" val="17652306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fade">
                                      <p:cBhvr>
                                        <p:cTn id="12" dur="500"/>
                                        <p:tgtEl>
                                          <p:spTgt spid="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xEl>
                                              <p:pRg st="2" end="2"/>
                                            </p:txEl>
                                          </p:spTgt>
                                        </p:tgtEl>
                                        <p:attrNameLst>
                                          <p:attrName>style.visibility</p:attrName>
                                        </p:attrNameLst>
                                      </p:cBhvr>
                                      <p:to>
                                        <p:strVal val="visible"/>
                                      </p:to>
                                    </p:set>
                                    <p:animEffect transition="in" filter="fade">
                                      <p:cBhvr>
                                        <p:cTn id="17" dur="500"/>
                                        <p:tgtEl>
                                          <p:spTgt spid="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xEl>
                                              <p:pRg st="3" end="3"/>
                                            </p:txEl>
                                          </p:spTgt>
                                        </p:tgtEl>
                                        <p:attrNameLst>
                                          <p:attrName>style.visibility</p:attrName>
                                        </p:attrNameLst>
                                      </p:cBhvr>
                                      <p:to>
                                        <p:strVal val="visible"/>
                                      </p:to>
                                    </p:set>
                                    <p:animEffect transition="in" filter="fade">
                                      <p:cBhvr>
                                        <p:cTn id="22" dur="500"/>
                                        <p:tgtEl>
                                          <p:spTgt spid="2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xEl>
                                              <p:pRg st="4" end="4"/>
                                            </p:txEl>
                                          </p:spTgt>
                                        </p:tgtEl>
                                        <p:attrNameLst>
                                          <p:attrName>style.visibility</p:attrName>
                                        </p:attrNameLst>
                                      </p:cBhvr>
                                      <p:to>
                                        <p:strVal val="visible"/>
                                      </p:to>
                                    </p:set>
                                    <p:animEffect transition="in" filter="fade">
                                      <p:cBhvr>
                                        <p:cTn id="27" dur="500"/>
                                        <p:tgtEl>
                                          <p:spTgt spid="2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xEl>
                                              <p:pRg st="5" end="5"/>
                                            </p:txEl>
                                          </p:spTgt>
                                        </p:tgtEl>
                                        <p:attrNameLst>
                                          <p:attrName>style.visibility</p:attrName>
                                        </p:attrNameLst>
                                      </p:cBhvr>
                                      <p:to>
                                        <p:strVal val="visible"/>
                                      </p:to>
                                    </p:set>
                                    <p:animEffect transition="in" filter="fade">
                                      <p:cBhvr>
                                        <p:cTn id="32" dur="500"/>
                                        <p:tgtEl>
                                          <p:spTgt spid="2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0">
                                            <p:txEl>
                                              <p:pRg st="6" end="6"/>
                                            </p:txEl>
                                          </p:spTgt>
                                        </p:tgtEl>
                                        <p:attrNameLst>
                                          <p:attrName>style.visibility</p:attrName>
                                        </p:attrNameLst>
                                      </p:cBhvr>
                                      <p:to>
                                        <p:strVal val="visible"/>
                                      </p:to>
                                    </p:set>
                                    <p:animEffect transition="in" filter="fade">
                                      <p:cBhvr>
                                        <p:cTn id="37" dur="500"/>
                                        <p:tgtEl>
                                          <p:spTgt spid="2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person&#10;&#10;Automatisk genereret beskrivelse">
            <a:extLst>
              <a:ext uri="{FF2B5EF4-FFF2-40B4-BE49-F238E27FC236}">
                <a16:creationId xmlns:a16="http://schemas.microsoft.com/office/drawing/2014/main" id="{638E253E-1150-F00F-763F-5E6915322F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8500" y="0"/>
            <a:ext cx="5143500" cy="6858000"/>
          </a:xfrm>
          <a:prstGeom prst="rect">
            <a:avLst/>
          </a:prstGeom>
        </p:spPr>
      </p:pic>
      <p:sp>
        <p:nvSpPr>
          <p:cNvPr id="4" name="Tekstfelt 3">
            <a:extLst>
              <a:ext uri="{FF2B5EF4-FFF2-40B4-BE49-F238E27FC236}">
                <a16:creationId xmlns:a16="http://schemas.microsoft.com/office/drawing/2014/main" id="{8F18AF17-87DA-481C-A1CA-8D30E00FEF5B}"/>
              </a:ext>
            </a:extLst>
          </p:cNvPr>
          <p:cNvSpPr txBox="1"/>
          <p:nvPr/>
        </p:nvSpPr>
        <p:spPr>
          <a:xfrm>
            <a:off x="376403" y="263204"/>
            <a:ext cx="5193124" cy="477054"/>
          </a:xfrm>
          <a:prstGeom prst="rect">
            <a:avLst/>
          </a:prstGeom>
          <a:noFill/>
        </p:spPr>
        <p:txBody>
          <a:bodyPr wrap="square" rtlCol="0">
            <a:spAutoFit/>
          </a:bodyPr>
          <a:lstStyle/>
          <a:p>
            <a:r>
              <a:rPr lang="da-DK" sz="2500" b="1" dirty="0"/>
              <a:t>Arbejdsmiljørepræsentanten</a:t>
            </a:r>
          </a:p>
        </p:txBody>
      </p:sp>
      <p:sp>
        <p:nvSpPr>
          <p:cNvPr id="2" name="Tekstfelt 1">
            <a:extLst>
              <a:ext uri="{FF2B5EF4-FFF2-40B4-BE49-F238E27FC236}">
                <a16:creationId xmlns:a16="http://schemas.microsoft.com/office/drawing/2014/main" id="{281C68D1-FFAD-78C3-B356-C9196C76F97F}"/>
              </a:ext>
            </a:extLst>
          </p:cNvPr>
          <p:cNvSpPr txBox="1"/>
          <p:nvPr/>
        </p:nvSpPr>
        <p:spPr>
          <a:xfrm>
            <a:off x="376402" y="1015337"/>
            <a:ext cx="6582538" cy="5324535"/>
          </a:xfrm>
          <a:prstGeom prst="rect">
            <a:avLst/>
          </a:prstGeom>
          <a:noFill/>
        </p:spPr>
        <p:txBody>
          <a:bodyPr wrap="square" rtlCol="0">
            <a:spAutoFit/>
          </a:bodyPr>
          <a:lstStyle/>
          <a:p>
            <a:pPr marL="342900" indent="-342900">
              <a:buFont typeface="Arial" panose="020B0604020202020204" pitchFamily="34" charset="0"/>
              <a:buChar char="•"/>
            </a:pPr>
            <a:r>
              <a:rPr lang="da-DK" sz="2000" dirty="0"/>
              <a:t>Repræsentanten skal vælges blandt de ansatte, og må ikke være arbejdsgiver eller arbejdsleder.</a:t>
            </a:r>
          </a:p>
          <a:p>
            <a:pPr marL="342900" indent="-342900">
              <a:buFont typeface="Arial" panose="020B0604020202020204" pitchFamily="34" charset="0"/>
              <a:buChar char="•"/>
            </a:pPr>
            <a:r>
              <a:rPr lang="da-DK" sz="2000" dirty="0"/>
              <a:t>Alle ansatte kan deltage i valget, herunder deltidsansatte, lærlinge, afløsere, vikarer, praktikanter, og så videre.</a:t>
            </a:r>
          </a:p>
          <a:p>
            <a:pPr marL="342900" indent="-342900">
              <a:buFont typeface="Arial" panose="020B0604020202020204" pitchFamily="34" charset="0"/>
              <a:buChar char="•"/>
            </a:pPr>
            <a:r>
              <a:rPr lang="da-DK" sz="2000" dirty="0"/>
              <a:t>Arbejdsmiljørepræsentanten vælges af de ansatte i det område, som arbejdsmiljørepræsentanten dækker. </a:t>
            </a:r>
          </a:p>
          <a:p>
            <a:pPr marL="342900" indent="-342900">
              <a:buFont typeface="Arial" panose="020B0604020202020204" pitchFamily="34" charset="0"/>
              <a:buChar char="•"/>
            </a:pPr>
            <a:r>
              <a:rPr lang="da-DK" sz="2000" dirty="0"/>
              <a:t>Vælges der kun én repræsentant, vælges vedkommende af alle ansatte i virksomheden.</a:t>
            </a:r>
          </a:p>
          <a:p>
            <a:pPr marL="342900" indent="-342900">
              <a:buFont typeface="Arial" panose="020B0604020202020204" pitchFamily="34" charset="0"/>
              <a:buChar char="•"/>
            </a:pPr>
            <a:r>
              <a:rPr lang="da-DK" sz="2000" dirty="0"/>
              <a:t>Arbejdsmiljørepræsentanten må ikke stilles ringere på grund af de aktiviteter, som er forbundet med hvervet. Repræsentanten er beskyttet mod at blive afskediget og mod anden forringelse af sine forhold på samme måde som tillidsrepræsentanter.</a:t>
            </a:r>
          </a:p>
          <a:p>
            <a:pPr marL="342900" indent="-342900">
              <a:buFont typeface="Arial" panose="020B0604020202020204" pitchFamily="34" charset="0"/>
              <a:buChar char="•"/>
            </a:pPr>
            <a:r>
              <a:rPr lang="da-DK" sz="2000" dirty="0"/>
              <a:t>Som elev eller lærling er arbejdsmiljørepræsentanten især vigtig for dig, da du er den nye og uerfarne på arbejdspladsen. Hvis du ikke allerede ved det, så find ud af hvem din arbejdsmiljørepræsentant er.</a:t>
            </a:r>
          </a:p>
        </p:txBody>
      </p:sp>
    </p:spTree>
    <p:custDataLst>
      <p:tags r:id="rId1"/>
    </p:custDataLst>
    <p:extLst>
      <p:ext uri="{BB962C8B-B14F-4D97-AF65-F5344CB8AC3E}">
        <p14:creationId xmlns:p14="http://schemas.microsoft.com/office/powerpoint/2010/main" val="39325752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8F18AF17-87DA-481C-A1CA-8D30E00FEF5B}"/>
              </a:ext>
            </a:extLst>
          </p:cNvPr>
          <p:cNvSpPr txBox="1"/>
          <p:nvPr/>
        </p:nvSpPr>
        <p:spPr>
          <a:xfrm>
            <a:off x="376403" y="263204"/>
            <a:ext cx="6599750" cy="477054"/>
          </a:xfrm>
          <a:prstGeom prst="rect">
            <a:avLst/>
          </a:prstGeom>
          <a:noFill/>
        </p:spPr>
        <p:txBody>
          <a:bodyPr wrap="square" rtlCol="0">
            <a:spAutoFit/>
          </a:bodyPr>
          <a:lstStyle/>
          <a:p>
            <a:r>
              <a:rPr lang="da-DK" sz="2500" b="1" dirty="0"/>
              <a:t>Arbejdspladsvurdering (APV)</a:t>
            </a:r>
            <a:endParaRPr lang="da-DK" sz="2500" dirty="0"/>
          </a:p>
        </p:txBody>
      </p:sp>
      <p:pic>
        <p:nvPicPr>
          <p:cNvPr id="5" name="Billede 4" descr="Et billede, der indeholder person, menneske&#10;&#10;Automatisk genereret beskrivelse">
            <a:extLst>
              <a:ext uri="{FF2B5EF4-FFF2-40B4-BE49-F238E27FC236}">
                <a16:creationId xmlns:a16="http://schemas.microsoft.com/office/drawing/2014/main" id="{A8066C3E-48E5-7D32-ADFA-88E2D8DB7B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4285" y="0"/>
            <a:ext cx="4577715" cy="6858000"/>
          </a:xfrm>
          <a:prstGeom prst="rect">
            <a:avLst/>
          </a:prstGeom>
        </p:spPr>
      </p:pic>
      <p:sp>
        <p:nvSpPr>
          <p:cNvPr id="2" name="Tekstfelt 1">
            <a:extLst>
              <a:ext uri="{FF2B5EF4-FFF2-40B4-BE49-F238E27FC236}">
                <a16:creationId xmlns:a16="http://schemas.microsoft.com/office/drawing/2014/main" id="{05CFE759-19A0-448F-5E3D-F78E38214F77}"/>
              </a:ext>
            </a:extLst>
          </p:cNvPr>
          <p:cNvSpPr txBox="1"/>
          <p:nvPr/>
        </p:nvSpPr>
        <p:spPr>
          <a:xfrm>
            <a:off x="376403" y="1690062"/>
            <a:ext cx="6582538" cy="3477875"/>
          </a:xfrm>
          <a:prstGeom prst="rect">
            <a:avLst/>
          </a:prstGeom>
          <a:noFill/>
        </p:spPr>
        <p:txBody>
          <a:bodyPr wrap="square" rtlCol="0">
            <a:spAutoFit/>
          </a:bodyPr>
          <a:lstStyle/>
          <a:p>
            <a:pPr marL="342900" indent="-342900">
              <a:buFont typeface="Arial" panose="020B0604020202020204" pitchFamily="34" charset="0"/>
              <a:buChar char="•"/>
            </a:pPr>
            <a:r>
              <a:rPr lang="da-DK" sz="2000" dirty="0"/>
              <a:t>Step 1:</a:t>
            </a:r>
            <a:br>
              <a:rPr lang="da-DK" sz="2000" dirty="0"/>
            </a:br>
            <a:r>
              <a:rPr lang="da-DK" sz="2000" dirty="0"/>
              <a:t>Kortlæg virksomhedens arbejdsmiljø</a:t>
            </a:r>
            <a:br>
              <a:rPr lang="da-DK" sz="2000" dirty="0"/>
            </a:br>
            <a:endParaRPr lang="da-DK" sz="2000" dirty="0"/>
          </a:p>
          <a:p>
            <a:pPr marL="342900" indent="-342900">
              <a:buFont typeface="Arial" panose="020B0604020202020204" pitchFamily="34" charset="0"/>
              <a:buChar char="•"/>
            </a:pPr>
            <a:r>
              <a:rPr lang="da-DK" sz="2000" dirty="0"/>
              <a:t>Step 2:</a:t>
            </a:r>
            <a:br>
              <a:rPr lang="da-DK" sz="2000" dirty="0"/>
            </a:br>
            <a:r>
              <a:rPr lang="da-DK" sz="2000" dirty="0"/>
              <a:t>Inddrag medarbejderne og inddrag sygefravær</a:t>
            </a:r>
            <a:br>
              <a:rPr lang="da-DK" sz="2000" dirty="0"/>
            </a:br>
            <a:endParaRPr lang="da-DK" sz="2000" dirty="0"/>
          </a:p>
          <a:p>
            <a:pPr marL="342900" indent="-342900">
              <a:buFont typeface="Arial" panose="020B0604020202020204" pitchFamily="34" charset="0"/>
              <a:buChar char="•"/>
            </a:pPr>
            <a:r>
              <a:rPr lang="da-DK" sz="2000" dirty="0"/>
              <a:t>Step 3:</a:t>
            </a:r>
            <a:br>
              <a:rPr lang="da-DK" sz="2000" dirty="0"/>
            </a:br>
            <a:r>
              <a:rPr lang="da-DK" sz="2000" dirty="0"/>
              <a:t>Vurdér udfordringerne</a:t>
            </a:r>
            <a:br>
              <a:rPr lang="da-DK" sz="2000" dirty="0"/>
            </a:br>
            <a:endParaRPr lang="da-DK" sz="2000" dirty="0"/>
          </a:p>
          <a:p>
            <a:pPr marL="342900" indent="-342900">
              <a:buFont typeface="Arial" panose="020B0604020202020204" pitchFamily="34" charset="0"/>
              <a:buChar char="•"/>
            </a:pPr>
            <a:r>
              <a:rPr lang="da-DK" sz="2000" dirty="0"/>
              <a:t>Step 4:</a:t>
            </a:r>
            <a:br>
              <a:rPr lang="da-DK" sz="2000" dirty="0"/>
            </a:br>
            <a:r>
              <a:rPr lang="da-DK" sz="2000" dirty="0"/>
              <a:t>Lav en handlingsplan</a:t>
            </a:r>
          </a:p>
        </p:txBody>
      </p:sp>
    </p:spTree>
    <p:custDataLst>
      <p:tags r:id="rId1"/>
    </p:custDataLst>
    <p:extLst>
      <p:ext uri="{BB962C8B-B14F-4D97-AF65-F5344CB8AC3E}">
        <p14:creationId xmlns:p14="http://schemas.microsoft.com/office/powerpoint/2010/main" val="2076457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8F18AF17-87DA-481C-A1CA-8D30E00FEF5B}"/>
              </a:ext>
            </a:extLst>
          </p:cNvPr>
          <p:cNvSpPr txBox="1"/>
          <p:nvPr/>
        </p:nvSpPr>
        <p:spPr>
          <a:xfrm>
            <a:off x="376403" y="263204"/>
            <a:ext cx="6599750" cy="477054"/>
          </a:xfrm>
          <a:prstGeom prst="rect">
            <a:avLst/>
          </a:prstGeom>
          <a:noFill/>
        </p:spPr>
        <p:txBody>
          <a:bodyPr wrap="square" rtlCol="0">
            <a:spAutoFit/>
          </a:bodyPr>
          <a:lstStyle/>
          <a:p>
            <a:r>
              <a:rPr lang="da-DK" sz="2500" b="1" dirty="0"/>
              <a:t>Opsummering</a:t>
            </a:r>
            <a:endParaRPr lang="da-DK" sz="2500" dirty="0"/>
          </a:p>
        </p:txBody>
      </p:sp>
      <p:pic>
        <p:nvPicPr>
          <p:cNvPr id="3" name="Billede 2" descr="Et billede, der indeholder person&#10;&#10;Automatisk genereret beskrivelse">
            <a:extLst>
              <a:ext uri="{FF2B5EF4-FFF2-40B4-BE49-F238E27FC236}">
                <a16:creationId xmlns:a16="http://schemas.microsoft.com/office/drawing/2014/main" id="{DA42544C-C792-690E-FCD6-11680F249C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3652" y="0"/>
            <a:ext cx="4577715" cy="6858000"/>
          </a:xfrm>
          <a:prstGeom prst="rect">
            <a:avLst/>
          </a:prstGeom>
        </p:spPr>
      </p:pic>
      <p:pic>
        <p:nvPicPr>
          <p:cNvPr id="6" name="Billede 5" descr="Et billede, der indeholder tekst, sky, skilt/tegn, gul&#10;&#10;Automatisk genereret beskrivelse">
            <a:extLst>
              <a:ext uri="{FF2B5EF4-FFF2-40B4-BE49-F238E27FC236}">
                <a16:creationId xmlns:a16="http://schemas.microsoft.com/office/drawing/2014/main" id="{53345D29-8062-598D-8ECA-BE085CA1A8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932" y="4935121"/>
            <a:ext cx="1539373" cy="1524132"/>
          </a:xfrm>
          <a:prstGeom prst="rect">
            <a:avLst/>
          </a:prstGeom>
        </p:spPr>
      </p:pic>
      <p:sp>
        <p:nvSpPr>
          <p:cNvPr id="7" name="Tekstfelt 6">
            <a:extLst>
              <a:ext uri="{FF2B5EF4-FFF2-40B4-BE49-F238E27FC236}">
                <a16:creationId xmlns:a16="http://schemas.microsoft.com/office/drawing/2014/main" id="{A40543BA-9C93-8FAB-2B92-FC314DEFA4BC}"/>
              </a:ext>
            </a:extLst>
          </p:cNvPr>
          <p:cNvSpPr txBox="1"/>
          <p:nvPr/>
        </p:nvSpPr>
        <p:spPr>
          <a:xfrm>
            <a:off x="504930" y="1098752"/>
            <a:ext cx="7095277" cy="2246769"/>
          </a:xfrm>
          <a:prstGeom prst="rect">
            <a:avLst/>
          </a:prstGeom>
          <a:noFill/>
        </p:spPr>
        <p:txBody>
          <a:bodyPr wrap="square" rtlCol="0">
            <a:spAutoFit/>
          </a:bodyPr>
          <a:lstStyle/>
          <a:p>
            <a:pPr marL="342900" indent="-342900">
              <a:buFont typeface="Arial" panose="020B0604020202020204" pitchFamily="34" charset="0"/>
              <a:buChar char="•"/>
            </a:pPr>
            <a:r>
              <a:rPr lang="da-DK" sz="2000" dirty="0"/>
              <a:t>Du har fået en præsentation af emnet ”sikkerhedskultur” og du har fået et indblik i ulykkesstatistikker i Danmark.</a:t>
            </a:r>
          </a:p>
          <a:p>
            <a:pPr marL="342900" indent="-342900">
              <a:buFont typeface="Arial" panose="020B0604020202020204" pitchFamily="34" charset="0"/>
              <a:buChar char="•"/>
            </a:pPr>
            <a:r>
              <a:rPr lang="da-DK" sz="2000" dirty="0"/>
              <a:t>Du har fået en introduktion til din arbejdsgivers, din leders og dit eget ansvar i forhold til arbejdsmiljø.</a:t>
            </a:r>
          </a:p>
          <a:p>
            <a:pPr marL="342900" indent="-342900">
              <a:buFont typeface="Arial" panose="020B0604020202020204" pitchFamily="34" charset="0"/>
              <a:buChar char="•"/>
            </a:pPr>
            <a:r>
              <a:rPr lang="da-DK" sz="2000" dirty="0"/>
              <a:t>Du er blevet introduceret for arbejdsmiljøorganisationen og arbejdsmiljørepræsentanterne.</a:t>
            </a:r>
          </a:p>
          <a:p>
            <a:pPr marL="342900" indent="-342900">
              <a:buFont typeface="Arial" panose="020B0604020202020204" pitchFamily="34" charset="0"/>
              <a:buChar char="•"/>
            </a:pPr>
            <a:r>
              <a:rPr lang="da-DK" sz="2000" dirty="0"/>
              <a:t>Du har gennemgået hvad en APV er, og hvad den indeholder.</a:t>
            </a:r>
          </a:p>
        </p:txBody>
      </p:sp>
      <p:sp>
        <p:nvSpPr>
          <p:cNvPr id="8" name="Tekstfelt 7">
            <a:extLst>
              <a:ext uri="{FF2B5EF4-FFF2-40B4-BE49-F238E27FC236}">
                <a16:creationId xmlns:a16="http://schemas.microsoft.com/office/drawing/2014/main" id="{35FF94F2-32E2-F1A4-1D4A-D54F23FD8B35}"/>
              </a:ext>
            </a:extLst>
          </p:cNvPr>
          <p:cNvSpPr txBox="1"/>
          <p:nvPr/>
        </p:nvSpPr>
        <p:spPr>
          <a:xfrm>
            <a:off x="2361804" y="5073939"/>
            <a:ext cx="5238404" cy="1246495"/>
          </a:xfrm>
          <a:prstGeom prst="rect">
            <a:avLst/>
          </a:prstGeom>
          <a:noFill/>
        </p:spPr>
        <p:txBody>
          <a:bodyPr wrap="square" rtlCol="0">
            <a:spAutoFit/>
          </a:bodyPr>
          <a:lstStyle/>
          <a:p>
            <a:r>
              <a:rPr lang="da-DK" sz="1500" dirty="0">
                <a:solidFill>
                  <a:srgbClr val="D68B1C"/>
                </a:solidFill>
              </a:rPr>
              <a:t>Her til sidst følger en lille test, som skal bekræfte, at du har forstået indholdet af lektionen.</a:t>
            </a:r>
          </a:p>
          <a:p>
            <a:r>
              <a:rPr lang="da-DK" sz="1500" dirty="0">
                <a:solidFill>
                  <a:srgbClr val="D68B1C"/>
                </a:solidFill>
              </a:rPr>
              <a:t>På næste side følger 5 tilfældige spørgsmål, og du skal svare korrekt på de 4 af dem for at bestå testen. Du har flere forsøg.</a:t>
            </a:r>
          </a:p>
          <a:p>
            <a:r>
              <a:rPr lang="da-DK" sz="1500" dirty="0">
                <a:solidFill>
                  <a:srgbClr val="D68B1C"/>
                </a:solidFill>
              </a:rPr>
              <a:t>Når du har gennemført testen, er denne lektion færdig.</a:t>
            </a:r>
          </a:p>
        </p:txBody>
      </p:sp>
    </p:spTree>
    <p:custDataLst>
      <p:tags r:id="rId1"/>
    </p:custDataLst>
    <p:extLst>
      <p:ext uri="{BB962C8B-B14F-4D97-AF65-F5344CB8AC3E}">
        <p14:creationId xmlns:p14="http://schemas.microsoft.com/office/powerpoint/2010/main" val="238985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8F18AF17-87DA-481C-A1CA-8D30E00FEF5B}"/>
              </a:ext>
            </a:extLst>
          </p:cNvPr>
          <p:cNvSpPr txBox="1"/>
          <p:nvPr/>
        </p:nvSpPr>
        <p:spPr>
          <a:xfrm>
            <a:off x="376404" y="263204"/>
            <a:ext cx="11419356" cy="3170099"/>
          </a:xfrm>
          <a:prstGeom prst="rect">
            <a:avLst/>
          </a:prstGeom>
          <a:noFill/>
        </p:spPr>
        <p:txBody>
          <a:bodyPr wrap="square" rtlCol="0">
            <a:spAutoFit/>
          </a:bodyPr>
          <a:lstStyle/>
          <a:p>
            <a:r>
              <a:rPr lang="da-DK" sz="2000" i="1" dirty="0"/>
              <a:t>Spørgsmålstekst:</a:t>
            </a:r>
          </a:p>
          <a:p>
            <a:endParaRPr lang="da-DK" sz="2000" dirty="0"/>
          </a:p>
          <a:p>
            <a:r>
              <a:rPr lang="da-DK" sz="2000" dirty="0"/>
              <a:t>Tekst? (Bemærk: flere svar)</a:t>
            </a:r>
          </a:p>
          <a:p>
            <a:endParaRPr lang="da-DK" sz="2000" dirty="0"/>
          </a:p>
          <a:p>
            <a:r>
              <a:rPr lang="da-DK" sz="2000" i="1" dirty="0"/>
              <a:t>Svartekst:</a:t>
            </a:r>
          </a:p>
          <a:p>
            <a:endParaRPr lang="da-DK" sz="2000" dirty="0"/>
          </a:p>
          <a:p>
            <a:r>
              <a:rPr lang="da-DK" sz="2000" dirty="0"/>
              <a:t>Tekst.</a:t>
            </a:r>
          </a:p>
          <a:p>
            <a:r>
              <a:rPr lang="da-DK" sz="2000" dirty="0"/>
              <a:t>Tekst.</a:t>
            </a:r>
          </a:p>
          <a:p>
            <a:r>
              <a:rPr lang="da-DK" sz="2000" dirty="0"/>
              <a:t>Tekst.</a:t>
            </a:r>
          </a:p>
          <a:p>
            <a:r>
              <a:rPr lang="da-DK" sz="2000" dirty="0"/>
              <a:t>Tekst.</a:t>
            </a:r>
          </a:p>
        </p:txBody>
      </p:sp>
    </p:spTree>
    <p:custDataLst>
      <p:tags r:id="rId1"/>
    </p:custDataLst>
    <p:extLst>
      <p:ext uri="{BB962C8B-B14F-4D97-AF65-F5344CB8AC3E}">
        <p14:creationId xmlns:p14="http://schemas.microsoft.com/office/powerpoint/2010/main" val="6475322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anva-3">
            <a:hlinkClick r:id="" action="ppaction://media"/>
            <a:extLst>
              <a:ext uri="{FF2B5EF4-FFF2-40B4-BE49-F238E27FC236}">
                <a16:creationId xmlns:a16="http://schemas.microsoft.com/office/drawing/2014/main" id="{5287722C-35A9-E420-7B6D-44000451FCE8}"/>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 y="0"/>
            <a:ext cx="12192000" cy="6858000"/>
          </a:xfrm>
          <a:prstGeom prst="rect">
            <a:avLst/>
          </a:prstGeom>
        </p:spPr>
      </p:pic>
      <p:sp>
        <p:nvSpPr>
          <p:cNvPr id="4" name="Tekstfelt 2">
            <a:extLst>
              <a:ext uri="{FF2B5EF4-FFF2-40B4-BE49-F238E27FC236}">
                <a16:creationId xmlns:a16="http://schemas.microsoft.com/office/drawing/2014/main" id="{5C496DC1-C218-0510-99A2-7AF93822ED58}"/>
              </a:ext>
            </a:extLst>
          </p:cNvPr>
          <p:cNvSpPr txBox="1"/>
          <p:nvPr/>
        </p:nvSpPr>
        <p:spPr>
          <a:xfrm>
            <a:off x="412520" y="2998113"/>
            <a:ext cx="11366959" cy="861774"/>
          </a:xfrm>
          <a:prstGeom prst="rect">
            <a:avLst/>
          </a:prstGeom>
          <a:noFill/>
        </p:spPr>
        <p:txBody>
          <a:bodyPr wrap="square" rtlCol="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5000" b="1" dirty="0"/>
              <a:t>Indledning</a:t>
            </a:r>
          </a:p>
        </p:txBody>
      </p:sp>
    </p:spTree>
    <p:custDataLst>
      <p:tags r:id="rId1"/>
    </p:custDataLst>
    <p:extLst>
      <p:ext uri="{BB962C8B-B14F-4D97-AF65-F5344CB8AC3E}">
        <p14:creationId xmlns:p14="http://schemas.microsoft.com/office/powerpoint/2010/main" val="33149350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illede 17" descr="Et billede, der indeholder jord, udendørs&#10;&#10;Automatisk genereret beskrivelse">
            <a:extLst>
              <a:ext uri="{FF2B5EF4-FFF2-40B4-BE49-F238E27FC236}">
                <a16:creationId xmlns:a16="http://schemas.microsoft.com/office/drawing/2014/main" id="{76B3C0CE-BF93-E964-AA85-23CBC5DE6769}"/>
              </a:ext>
            </a:extLst>
          </p:cNvPr>
          <p:cNvPicPr>
            <a:picLocks noChangeAspect="1"/>
          </p:cNvPicPr>
          <p:nvPr/>
        </p:nvPicPr>
        <p:blipFill rotWithShape="1">
          <a:blip r:embed="rId4">
            <a:extLst>
              <a:ext uri="{28A0092B-C50C-407E-A947-70E740481C1C}">
                <a14:useLocalDpi xmlns:a14="http://schemas.microsoft.com/office/drawing/2010/main" val="0"/>
              </a:ext>
            </a:extLst>
          </a:blip>
          <a:srcRect l="1476" t="1369" r="46652" b="1369"/>
          <a:stretch/>
        </p:blipFill>
        <p:spPr>
          <a:xfrm>
            <a:off x="0" y="8906"/>
            <a:ext cx="6095996" cy="6858000"/>
          </a:xfrm>
          <a:prstGeom prst="rect">
            <a:avLst/>
          </a:prstGeom>
        </p:spPr>
      </p:pic>
      <p:pic>
        <p:nvPicPr>
          <p:cNvPr id="20" name="Billede 19" descr="Et billede, der indeholder tekst&#10;&#10;Automatisk genereret beskrivelse">
            <a:extLst>
              <a:ext uri="{FF2B5EF4-FFF2-40B4-BE49-F238E27FC236}">
                <a16:creationId xmlns:a16="http://schemas.microsoft.com/office/drawing/2014/main" id="{7ED2B70A-1089-4A1A-F606-4919248144BE}"/>
              </a:ext>
            </a:extLst>
          </p:cNvPr>
          <p:cNvPicPr>
            <a:picLocks noChangeAspect="1"/>
          </p:cNvPicPr>
          <p:nvPr/>
        </p:nvPicPr>
        <p:blipFill rotWithShape="1">
          <a:blip r:embed="rId5">
            <a:extLst>
              <a:ext uri="{28A0092B-C50C-407E-A947-70E740481C1C}">
                <a14:useLocalDpi xmlns:a14="http://schemas.microsoft.com/office/drawing/2010/main" val="0"/>
              </a:ext>
            </a:extLst>
          </a:blip>
          <a:srcRect l="22829" t="1751" r="12897" b="2001"/>
          <a:stretch/>
        </p:blipFill>
        <p:spPr>
          <a:xfrm>
            <a:off x="6095996" y="0"/>
            <a:ext cx="6096003" cy="6849093"/>
          </a:xfrm>
          <a:prstGeom prst="rect">
            <a:avLst/>
          </a:prstGeom>
        </p:spPr>
      </p:pic>
      <p:pic>
        <p:nvPicPr>
          <p:cNvPr id="16" name="Billede 15" descr="Et billede, der indeholder udendørs&#10;&#10;Automatisk genereret beskrivelse">
            <a:extLst>
              <a:ext uri="{FF2B5EF4-FFF2-40B4-BE49-F238E27FC236}">
                <a16:creationId xmlns:a16="http://schemas.microsoft.com/office/drawing/2014/main" id="{419B5A92-A048-F976-2366-C8C754731C9B}"/>
              </a:ext>
            </a:extLst>
          </p:cNvPr>
          <p:cNvPicPr>
            <a:picLocks noChangeAspect="1"/>
          </p:cNvPicPr>
          <p:nvPr/>
        </p:nvPicPr>
        <p:blipFill rotWithShape="1">
          <a:blip r:embed="rId6">
            <a:extLst>
              <a:ext uri="{28A0092B-C50C-407E-A947-70E740481C1C}">
                <a14:useLocalDpi xmlns:a14="http://schemas.microsoft.com/office/drawing/2010/main" val="0"/>
              </a:ext>
            </a:extLst>
          </a:blip>
          <a:srcRect t="108" b="16268"/>
          <a:stretch/>
        </p:blipFill>
        <p:spPr>
          <a:xfrm>
            <a:off x="6095998" y="1"/>
            <a:ext cx="6096002" cy="6866906"/>
          </a:xfrm>
          <a:prstGeom prst="rect">
            <a:avLst/>
          </a:prstGeom>
        </p:spPr>
      </p:pic>
      <p:pic>
        <p:nvPicPr>
          <p:cNvPr id="14" name="Billede 13">
            <a:extLst>
              <a:ext uri="{FF2B5EF4-FFF2-40B4-BE49-F238E27FC236}">
                <a16:creationId xmlns:a16="http://schemas.microsoft.com/office/drawing/2014/main" id="{C23886E1-2B86-17E1-3E63-F1AA8EA1A8F3}"/>
              </a:ext>
            </a:extLst>
          </p:cNvPr>
          <p:cNvPicPr>
            <a:picLocks noChangeAspect="1"/>
          </p:cNvPicPr>
          <p:nvPr/>
        </p:nvPicPr>
        <p:blipFill rotWithShape="1">
          <a:blip r:embed="rId7">
            <a:extLst>
              <a:ext uri="{28A0092B-C50C-407E-A947-70E740481C1C}">
                <a14:useLocalDpi xmlns:a14="http://schemas.microsoft.com/office/drawing/2010/main" val="0"/>
              </a:ext>
            </a:extLst>
          </a:blip>
          <a:srcRect t="2022" b="36520"/>
          <a:stretch/>
        </p:blipFill>
        <p:spPr>
          <a:xfrm>
            <a:off x="-2" y="8906"/>
            <a:ext cx="6096000" cy="6858000"/>
          </a:xfrm>
          <a:prstGeom prst="rect">
            <a:avLst/>
          </a:prstGeom>
        </p:spPr>
      </p:pic>
      <p:pic>
        <p:nvPicPr>
          <p:cNvPr id="10" name="Billede 9" descr="Et billede, der indeholder indendørs, person&#10;&#10;Automatisk genereret beskrivelse">
            <a:extLst>
              <a:ext uri="{FF2B5EF4-FFF2-40B4-BE49-F238E27FC236}">
                <a16:creationId xmlns:a16="http://schemas.microsoft.com/office/drawing/2014/main" id="{D278E270-385D-DF45-DC51-C2DAAD39097B}"/>
              </a:ext>
            </a:extLst>
          </p:cNvPr>
          <p:cNvPicPr>
            <a:picLocks noChangeAspect="1"/>
          </p:cNvPicPr>
          <p:nvPr/>
        </p:nvPicPr>
        <p:blipFill rotWithShape="1">
          <a:blip r:embed="rId8">
            <a:extLst>
              <a:ext uri="{28A0092B-C50C-407E-A947-70E740481C1C}">
                <a14:useLocalDpi xmlns:a14="http://schemas.microsoft.com/office/drawing/2010/main" val="0"/>
              </a:ext>
            </a:extLst>
          </a:blip>
          <a:srcRect t="27793" b="10749"/>
          <a:stretch/>
        </p:blipFill>
        <p:spPr>
          <a:xfrm>
            <a:off x="-1" y="0"/>
            <a:ext cx="6096001" cy="6858000"/>
          </a:xfrm>
          <a:prstGeom prst="rect">
            <a:avLst/>
          </a:prstGeom>
        </p:spPr>
      </p:pic>
      <p:pic>
        <p:nvPicPr>
          <p:cNvPr id="12" name="Billede 11" descr="Et billede, der indeholder springer&#10;&#10;Automatisk genereret beskrivelse">
            <a:extLst>
              <a:ext uri="{FF2B5EF4-FFF2-40B4-BE49-F238E27FC236}">
                <a16:creationId xmlns:a16="http://schemas.microsoft.com/office/drawing/2014/main" id="{9B9410FE-797C-93C4-E52D-901F2388C756}"/>
              </a:ext>
            </a:extLst>
          </p:cNvPr>
          <p:cNvPicPr>
            <a:picLocks noChangeAspect="1"/>
          </p:cNvPicPr>
          <p:nvPr/>
        </p:nvPicPr>
        <p:blipFill rotWithShape="1">
          <a:blip r:embed="rId9">
            <a:extLst>
              <a:ext uri="{28A0092B-C50C-407E-A947-70E740481C1C}">
                <a14:useLocalDpi xmlns:a14="http://schemas.microsoft.com/office/drawing/2010/main" val="0"/>
              </a:ext>
            </a:extLst>
          </a:blip>
          <a:srcRect t="14278" b="24265"/>
          <a:stretch/>
        </p:blipFill>
        <p:spPr>
          <a:xfrm>
            <a:off x="6095999" y="0"/>
            <a:ext cx="6096001" cy="6858000"/>
          </a:xfrm>
          <a:prstGeom prst="rect">
            <a:avLst/>
          </a:prstGeom>
        </p:spPr>
      </p:pic>
      <p:sp>
        <p:nvSpPr>
          <p:cNvPr id="4" name="Tekstfelt 3">
            <a:extLst>
              <a:ext uri="{FF2B5EF4-FFF2-40B4-BE49-F238E27FC236}">
                <a16:creationId xmlns:a16="http://schemas.microsoft.com/office/drawing/2014/main" id="{8F18AF17-87DA-481C-A1CA-8D30E00FEF5B}"/>
              </a:ext>
            </a:extLst>
          </p:cNvPr>
          <p:cNvSpPr txBox="1"/>
          <p:nvPr/>
        </p:nvSpPr>
        <p:spPr>
          <a:xfrm>
            <a:off x="2485745" y="3002567"/>
            <a:ext cx="7220500" cy="861774"/>
          </a:xfrm>
          <a:prstGeom prst="rect">
            <a:avLst/>
          </a:prstGeom>
          <a:noFill/>
        </p:spPr>
        <p:txBody>
          <a:bodyPr wrap="square" rtlCol="0">
            <a:spAutoFit/>
          </a:bodyPr>
          <a:lstStyle/>
          <a:p>
            <a:pPr algn="ctr"/>
            <a:r>
              <a:rPr lang="da-DK" sz="5000" b="1" dirty="0">
                <a:solidFill>
                  <a:schemeClr val="bg1"/>
                </a:solidFill>
                <a:effectLst>
                  <a:outerShdw blurRad="38100" dist="38100" dir="2700000" algn="tl">
                    <a:srgbClr val="000000">
                      <a:alpha val="43137"/>
                    </a:srgbClr>
                  </a:outerShdw>
                </a:effectLst>
              </a:rPr>
              <a:t>Sikkerhedskultur?</a:t>
            </a:r>
          </a:p>
        </p:txBody>
      </p:sp>
    </p:spTree>
    <p:custDataLst>
      <p:tags r:id="rId1"/>
    </p:custDataLst>
    <p:extLst>
      <p:ext uri="{BB962C8B-B14F-4D97-AF65-F5344CB8AC3E}">
        <p14:creationId xmlns:p14="http://schemas.microsoft.com/office/powerpoint/2010/main" val="20384487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8F18AF17-87DA-481C-A1CA-8D30E00FEF5B}"/>
              </a:ext>
            </a:extLst>
          </p:cNvPr>
          <p:cNvSpPr txBox="1"/>
          <p:nvPr/>
        </p:nvSpPr>
        <p:spPr>
          <a:xfrm>
            <a:off x="376404" y="263204"/>
            <a:ext cx="9034296" cy="477054"/>
          </a:xfrm>
          <a:prstGeom prst="rect">
            <a:avLst/>
          </a:prstGeom>
          <a:noFill/>
        </p:spPr>
        <p:txBody>
          <a:bodyPr wrap="square" rtlCol="0">
            <a:spAutoFit/>
          </a:bodyPr>
          <a:lstStyle/>
          <a:p>
            <a:r>
              <a:rPr lang="da-DK" sz="2500" b="1" dirty="0"/>
              <a:t>Arbejdsmiljøet i tal</a:t>
            </a:r>
          </a:p>
        </p:txBody>
      </p:sp>
      <p:graphicFrame>
        <p:nvGraphicFramePr>
          <p:cNvPr id="8" name="Diagram 7">
            <a:extLst>
              <a:ext uri="{FF2B5EF4-FFF2-40B4-BE49-F238E27FC236}">
                <a16:creationId xmlns:a16="http://schemas.microsoft.com/office/drawing/2014/main" id="{9E254DB6-C086-4D74-A8D1-67E5CA0DAFB5}"/>
              </a:ext>
            </a:extLst>
          </p:cNvPr>
          <p:cNvGraphicFramePr/>
          <p:nvPr/>
        </p:nvGraphicFramePr>
        <p:xfrm>
          <a:off x="395453" y="1124978"/>
          <a:ext cx="11408620" cy="5574593"/>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19076210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8">
                                            <p:graphicEl>
                                              <a:chart seriesIdx="-3" categoryIdx="-3" bldStep="gridLegend"/>
                                            </p:graphicEl>
                                          </p:spTgt>
                                        </p:tgtEl>
                                        <p:attrNameLst>
                                          <p:attrName>style.visibility</p:attrName>
                                        </p:attrNameLst>
                                      </p:cBhvr>
                                      <p:to>
                                        <p:strVal val="visible"/>
                                      </p:to>
                                    </p:set>
                                    <p:animEffect transition="in" filter="fade">
                                      <p:cBhvr>
                                        <p:cTn id="7" dur="500"/>
                                        <p:tgtEl>
                                          <p:spTgt spid="8">
                                            <p:graphicEl>
                                              <a:chart seriesIdx="-3" categoryIdx="-3" bldStep="gridLegend"/>
                                            </p:graphicEl>
                                          </p:spTgt>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8">
                                            <p:graphicEl>
                                              <a:chart seriesIdx="0" categoryIdx="0" bldStep="ptInSeries"/>
                                            </p:graphicEl>
                                          </p:spTgt>
                                        </p:tgtEl>
                                        <p:attrNameLst>
                                          <p:attrName>style.visibility</p:attrName>
                                        </p:attrNameLst>
                                      </p:cBhvr>
                                      <p:to>
                                        <p:strVal val="visible"/>
                                      </p:to>
                                    </p:set>
                                    <p:animEffect transition="in" filter="fade">
                                      <p:cBhvr>
                                        <p:cTn id="11" dur="500"/>
                                        <p:tgtEl>
                                          <p:spTgt spid="8">
                                            <p:graphicEl>
                                              <a:chart seriesIdx="0" categoryIdx="0" bldStep="ptInSeries"/>
                                            </p:graphicEl>
                                          </p:spTgt>
                                        </p:tgtEl>
                                      </p:cBhvr>
                                    </p:animEffect>
                                  </p:childTnLst>
                                </p:cTn>
                              </p:par>
                            </p:childTnLst>
                          </p:cTn>
                        </p:par>
                        <p:par>
                          <p:cTn id="12" fill="hold">
                            <p:stCondLst>
                              <p:cond delay="2000"/>
                            </p:stCondLst>
                            <p:childTnLst>
                              <p:par>
                                <p:cTn id="13" presetID="10" presetClass="entr" presetSubtype="0" fill="hold" grpId="0" nodeType="afterEffect">
                                  <p:stCondLst>
                                    <p:cond delay="500"/>
                                  </p:stCondLst>
                                  <p:childTnLst>
                                    <p:set>
                                      <p:cBhvr>
                                        <p:cTn id="14" dur="1" fill="hold">
                                          <p:stCondLst>
                                            <p:cond delay="0"/>
                                          </p:stCondLst>
                                        </p:cTn>
                                        <p:tgtEl>
                                          <p:spTgt spid="8">
                                            <p:graphicEl>
                                              <a:chart seriesIdx="0" categoryIdx="1" bldStep="ptInSeries"/>
                                            </p:graphicEl>
                                          </p:spTgt>
                                        </p:tgtEl>
                                        <p:attrNameLst>
                                          <p:attrName>style.visibility</p:attrName>
                                        </p:attrNameLst>
                                      </p:cBhvr>
                                      <p:to>
                                        <p:strVal val="visible"/>
                                      </p:to>
                                    </p:set>
                                    <p:animEffect transition="in" filter="fade">
                                      <p:cBhvr>
                                        <p:cTn id="15" dur="500"/>
                                        <p:tgtEl>
                                          <p:spTgt spid="8">
                                            <p:graphicEl>
                                              <a:chart seriesIdx="0" categoryIdx="1" bldStep="ptInSeries"/>
                                            </p:graphicEl>
                                          </p:spTgt>
                                        </p:tgtEl>
                                      </p:cBhvr>
                                    </p:animEffect>
                                  </p:childTnLst>
                                </p:cTn>
                              </p:par>
                            </p:childTnLst>
                          </p:cTn>
                        </p:par>
                        <p:par>
                          <p:cTn id="16" fill="hold">
                            <p:stCondLst>
                              <p:cond delay="3000"/>
                            </p:stCondLst>
                            <p:childTnLst>
                              <p:par>
                                <p:cTn id="17" presetID="10" presetClass="entr" presetSubtype="0" fill="hold" grpId="0" nodeType="afterEffect">
                                  <p:stCondLst>
                                    <p:cond delay="500"/>
                                  </p:stCondLst>
                                  <p:childTnLst>
                                    <p:set>
                                      <p:cBhvr>
                                        <p:cTn id="18" dur="1" fill="hold">
                                          <p:stCondLst>
                                            <p:cond delay="0"/>
                                          </p:stCondLst>
                                        </p:cTn>
                                        <p:tgtEl>
                                          <p:spTgt spid="8">
                                            <p:graphicEl>
                                              <a:chart seriesIdx="0" categoryIdx="2" bldStep="ptInSeries"/>
                                            </p:graphicEl>
                                          </p:spTgt>
                                        </p:tgtEl>
                                        <p:attrNameLst>
                                          <p:attrName>style.visibility</p:attrName>
                                        </p:attrNameLst>
                                      </p:cBhvr>
                                      <p:to>
                                        <p:strVal val="visible"/>
                                      </p:to>
                                    </p:set>
                                    <p:animEffect transition="in" filter="fade">
                                      <p:cBhvr>
                                        <p:cTn id="19" dur="500"/>
                                        <p:tgtEl>
                                          <p:spTgt spid="8">
                                            <p:graphicEl>
                                              <a:chart seriesIdx="0" categoryIdx="2" bldStep="ptInSeries"/>
                                            </p:graphicEl>
                                          </p:spTgt>
                                        </p:tgtEl>
                                      </p:cBhvr>
                                    </p:animEffect>
                                  </p:childTnLst>
                                </p:cTn>
                              </p:par>
                            </p:childTnLst>
                          </p:cTn>
                        </p:par>
                        <p:par>
                          <p:cTn id="20" fill="hold">
                            <p:stCondLst>
                              <p:cond delay="4000"/>
                            </p:stCondLst>
                            <p:childTnLst>
                              <p:par>
                                <p:cTn id="21" presetID="10" presetClass="entr" presetSubtype="0" fill="hold" grpId="0" nodeType="afterEffect">
                                  <p:stCondLst>
                                    <p:cond delay="500"/>
                                  </p:stCondLst>
                                  <p:childTnLst>
                                    <p:set>
                                      <p:cBhvr>
                                        <p:cTn id="22" dur="1" fill="hold">
                                          <p:stCondLst>
                                            <p:cond delay="0"/>
                                          </p:stCondLst>
                                        </p:cTn>
                                        <p:tgtEl>
                                          <p:spTgt spid="8">
                                            <p:graphicEl>
                                              <a:chart seriesIdx="0" categoryIdx="3" bldStep="ptInSeries"/>
                                            </p:graphicEl>
                                          </p:spTgt>
                                        </p:tgtEl>
                                        <p:attrNameLst>
                                          <p:attrName>style.visibility</p:attrName>
                                        </p:attrNameLst>
                                      </p:cBhvr>
                                      <p:to>
                                        <p:strVal val="visible"/>
                                      </p:to>
                                    </p:set>
                                    <p:animEffect transition="in" filter="fade">
                                      <p:cBhvr>
                                        <p:cTn id="23" dur="500"/>
                                        <p:tgtEl>
                                          <p:spTgt spid="8">
                                            <p:graphicEl>
                                              <a:chart seriesIdx="0" categoryIdx="3" bldStep="ptInSeries"/>
                                            </p:graphicEl>
                                          </p:spTgt>
                                        </p:tgtEl>
                                      </p:cBhvr>
                                    </p:animEffect>
                                  </p:childTnLst>
                                </p:cTn>
                              </p:par>
                            </p:childTnLst>
                          </p:cTn>
                        </p:par>
                        <p:par>
                          <p:cTn id="24" fill="hold">
                            <p:stCondLst>
                              <p:cond delay="5000"/>
                            </p:stCondLst>
                            <p:childTnLst>
                              <p:par>
                                <p:cTn id="25" presetID="10" presetClass="entr" presetSubtype="0" fill="hold" grpId="0" nodeType="afterEffect">
                                  <p:stCondLst>
                                    <p:cond delay="500"/>
                                  </p:stCondLst>
                                  <p:childTnLst>
                                    <p:set>
                                      <p:cBhvr>
                                        <p:cTn id="26" dur="1" fill="hold">
                                          <p:stCondLst>
                                            <p:cond delay="0"/>
                                          </p:stCondLst>
                                        </p:cTn>
                                        <p:tgtEl>
                                          <p:spTgt spid="8">
                                            <p:graphicEl>
                                              <a:chart seriesIdx="0" categoryIdx="4" bldStep="ptInSeries"/>
                                            </p:graphicEl>
                                          </p:spTgt>
                                        </p:tgtEl>
                                        <p:attrNameLst>
                                          <p:attrName>style.visibility</p:attrName>
                                        </p:attrNameLst>
                                      </p:cBhvr>
                                      <p:to>
                                        <p:strVal val="visible"/>
                                      </p:to>
                                    </p:set>
                                    <p:animEffect transition="in" filter="fade">
                                      <p:cBhvr>
                                        <p:cTn id="27" dur="500"/>
                                        <p:tgtEl>
                                          <p:spTgt spid="8">
                                            <p:graphicEl>
                                              <a:chart seriesIdx="0" categoryIdx="4" bldStep="ptInSeries"/>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500"/>
                                  </p:stCondLst>
                                  <p:childTnLst>
                                    <p:set>
                                      <p:cBhvr>
                                        <p:cTn id="31" dur="1" fill="hold">
                                          <p:stCondLst>
                                            <p:cond delay="0"/>
                                          </p:stCondLst>
                                        </p:cTn>
                                        <p:tgtEl>
                                          <p:spTgt spid="8">
                                            <p:graphicEl>
                                              <a:chart seriesIdx="0" categoryIdx="5" bldStep="ptInSeries"/>
                                            </p:graphicEl>
                                          </p:spTgt>
                                        </p:tgtEl>
                                        <p:attrNameLst>
                                          <p:attrName>style.visibility</p:attrName>
                                        </p:attrNameLst>
                                      </p:cBhvr>
                                      <p:to>
                                        <p:strVal val="visible"/>
                                      </p:to>
                                    </p:set>
                                    <p:animEffect transition="in" filter="fade">
                                      <p:cBhvr>
                                        <p:cTn id="32" dur="500"/>
                                        <p:tgtEl>
                                          <p:spTgt spid="8">
                                            <p:graphicEl>
                                              <a:chart seriesIdx="0" categoryIdx="5" bldStep="ptInSeries"/>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500"/>
                                  </p:stCondLst>
                                  <p:childTnLst>
                                    <p:set>
                                      <p:cBhvr>
                                        <p:cTn id="36" dur="1" fill="hold">
                                          <p:stCondLst>
                                            <p:cond delay="0"/>
                                          </p:stCondLst>
                                        </p:cTn>
                                        <p:tgtEl>
                                          <p:spTgt spid="8">
                                            <p:graphicEl>
                                              <a:chart seriesIdx="0" categoryIdx="6" bldStep="ptInSeries"/>
                                            </p:graphicEl>
                                          </p:spTgt>
                                        </p:tgtEl>
                                        <p:attrNameLst>
                                          <p:attrName>style.visibility</p:attrName>
                                        </p:attrNameLst>
                                      </p:cBhvr>
                                      <p:to>
                                        <p:strVal val="visible"/>
                                      </p:to>
                                    </p:set>
                                    <p:animEffect transition="in" filter="fade">
                                      <p:cBhvr>
                                        <p:cTn id="37" dur="500"/>
                                        <p:tgtEl>
                                          <p:spTgt spid="8">
                                            <p:graphicEl>
                                              <a:chart seriesIdx="0" categoryIdx="6" bldStep="ptIn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Chart bld="seriesEl"/>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58090D98-4D85-400D-A958-60E7BAA6D28B}"/>
              </a:ext>
            </a:extLst>
          </p:cNvPr>
          <p:cNvGraphicFramePr/>
          <p:nvPr/>
        </p:nvGraphicFramePr>
        <p:xfrm>
          <a:off x="395454" y="1124978"/>
          <a:ext cx="9015246" cy="557459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Diagram 8">
            <a:extLst>
              <a:ext uri="{FF2B5EF4-FFF2-40B4-BE49-F238E27FC236}">
                <a16:creationId xmlns:a16="http://schemas.microsoft.com/office/drawing/2014/main" id="{FA220A7B-55BC-47B5-B0CB-7DC8E33CD100}"/>
              </a:ext>
            </a:extLst>
          </p:cNvPr>
          <p:cNvGraphicFramePr/>
          <p:nvPr/>
        </p:nvGraphicFramePr>
        <p:xfrm>
          <a:off x="400048" y="1124978"/>
          <a:ext cx="11396498" cy="5574592"/>
        </p:xfrm>
        <a:graphic>
          <a:graphicData uri="http://schemas.openxmlformats.org/drawingml/2006/chart">
            <c:chart xmlns:c="http://schemas.openxmlformats.org/drawingml/2006/chart" xmlns:r="http://schemas.openxmlformats.org/officeDocument/2006/relationships" r:id="rId5"/>
          </a:graphicData>
        </a:graphic>
      </p:graphicFrame>
      <p:sp>
        <p:nvSpPr>
          <p:cNvPr id="4" name="Tekstfelt 3">
            <a:extLst>
              <a:ext uri="{FF2B5EF4-FFF2-40B4-BE49-F238E27FC236}">
                <a16:creationId xmlns:a16="http://schemas.microsoft.com/office/drawing/2014/main" id="{8F18AF17-87DA-481C-A1CA-8D30E00FEF5B}"/>
              </a:ext>
            </a:extLst>
          </p:cNvPr>
          <p:cNvSpPr txBox="1"/>
          <p:nvPr/>
        </p:nvSpPr>
        <p:spPr>
          <a:xfrm>
            <a:off x="376404" y="263204"/>
            <a:ext cx="9034296" cy="477054"/>
          </a:xfrm>
          <a:prstGeom prst="rect">
            <a:avLst/>
          </a:prstGeom>
          <a:noFill/>
        </p:spPr>
        <p:txBody>
          <a:bodyPr wrap="square" rtlCol="0">
            <a:spAutoFit/>
          </a:bodyPr>
          <a:lstStyle/>
          <a:p>
            <a:r>
              <a:rPr lang="da-DK" sz="2500" b="1" dirty="0"/>
              <a:t>Arbejdsmiljøet i tal</a:t>
            </a:r>
          </a:p>
        </p:txBody>
      </p:sp>
    </p:spTree>
    <p:custDataLst>
      <p:tags r:id="rId1"/>
    </p:custDataLst>
    <p:extLst>
      <p:ext uri="{BB962C8B-B14F-4D97-AF65-F5344CB8AC3E}">
        <p14:creationId xmlns:p14="http://schemas.microsoft.com/office/powerpoint/2010/main" val="5524757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9">
                                            <p:graphicEl>
                                              <a:chart seriesIdx="-3" categoryIdx="-3" bldStep="gridLegend"/>
                                            </p:graphicEl>
                                          </p:spTgt>
                                        </p:tgtEl>
                                        <p:attrNameLst>
                                          <p:attrName>style.visibility</p:attrName>
                                        </p:attrNameLst>
                                      </p:cBhvr>
                                      <p:to>
                                        <p:strVal val="visible"/>
                                      </p:to>
                                    </p:set>
                                    <p:animEffect transition="in" filter="fade">
                                      <p:cBhvr>
                                        <p:cTn id="7" dur="500"/>
                                        <p:tgtEl>
                                          <p:spTgt spid="9">
                                            <p:graphicEl>
                                              <a:chart seriesIdx="-3" categoryIdx="-3" bldStep="gridLegend"/>
                                            </p:graphicEl>
                                          </p:spTgt>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9">
                                            <p:graphicEl>
                                              <a:chart seriesIdx="0" categoryIdx="0" bldStep="ptInSeries"/>
                                            </p:graphicEl>
                                          </p:spTgt>
                                        </p:tgtEl>
                                        <p:attrNameLst>
                                          <p:attrName>style.visibility</p:attrName>
                                        </p:attrNameLst>
                                      </p:cBhvr>
                                      <p:to>
                                        <p:strVal val="visible"/>
                                      </p:to>
                                    </p:set>
                                    <p:animEffect transition="in" filter="fade">
                                      <p:cBhvr>
                                        <p:cTn id="11" dur="500"/>
                                        <p:tgtEl>
                                          <p:spTgt spid="9">
                                            <p:graphicEl>
                                              <a:chart seriesIdx="0" categoryIdx="0" bldStep="ptInSeries"/>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500"/>
                                  </p:stCondLst>
                                  <p:childTnLst>
                                    <p:set>
                                      <p:cBhvr>
                                        <p:cTn id="15" dur="1" fill="hold">
                                          <p:stCondLst>
                                            <p:cond delay="0"/>
                                          </p:stCondLst>
                                        </p:cTn>
                                        <p:tgtEl>
                                          <p:spTgt spid="9">
                                            <p:graphicEl>
                                              <a:chart seriesIdx="0" categoryIdx="1" bldStep="ptInSeries"/>
                                            </p:graphicEl>
                                          </p:spTgt>
                                        </p:tgtEl>
                                        <p:attrNameLst>
                                          <p:attrName>style.visibility</p:attrName>
                                        </p:attrNameLst>
                                      </p:cBhvr>
                                      <p:to>
                                        <p:strVal val="visible"/>
                                      </p:to>
                                    </p:set>
                                    <p:animEffect transition="in" filter="fade">
                                      <p:cBhvr>
                                        <p:cTn id="16" dur="500"/>
                                        <p:tgtEl>
                                          <p:spTgt spid="9">
                                            <p:graphicEl>
                                              <a:chart seriesIdx="0" categoryIdx="1" bldStep="ptInSeries"/>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500"/>
                                  </p:stCondLst>
                                  <p:childTnLst>
                                    <p:set>
                                      <p:cBhvr>
                                        <p:cTn id="20" dur="1" fill="hold">
                                          <p:stCondLst>
                                            <p:cond delay="0"/>
                                          </p:stCondLst>
                                        </p:cTn>
                                        <p:tgtEl>
                                          <p:spTgt spid="9">
                                            <p:graphicEl>
                                              <a:chart seriesIdx="0" categoryIdx="2" bldStep="ptInSeries"/>
                                            </p:graphicEl>
                                          </p:spTgt>
                                        </p:tgtEl>
                                        <p:attrNameLst>
                                          <p:attrName>style.visibility</p:attrName>
                                        </p:attrNameLst>
                                      </p:cBhvr>
                                      <p:to>
                                        <p:strVal val="visible"/>
                                      </p:to>
                                    </p:set>
                                    <p:animEffect transition="in" filter="fade">
                                      <p:cBhvr>
                                        <p:cTn id="21" dur="500"/>
                                        <p:tgtEl>
                                          <p:spTgt spid="9">
                                            <p:graphicEl>
                                              <a:chart seriesIdx="0" categoryIdx="2" bldStep="ptInSeries"/>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500"/>
                                  </p:stCondLst>
                                  <p:childTnLst>
                                    <p:set>
                                      <p:cBhvr>
                                        <p:cTn id="25" dur="1" fill="hold">
                                          <p:stCondLst>
                                            <p:cond delay="0"/>
                                          </p:stCondLst>
                                        </p:cTn>
                                        <p:tgtEl>
                                          <p:spTgt spid="9">
                                            <p:graphicEl>
                                              <a:chart seriesIdx="0" categoryIdx="3" bldStep="ptInSeries"/>
                                            </p:graphicEl>
                                          </p:spTgt>
                                        </p:tgtEl>
                                        <p:attrNameLst>
                                          <p:attrName>style.visibility</p:attrName>
                                        </p:attrNameLst>
                                      </p:cBhvr>
                                      <p:to>
                                        <p:strVal val="visible"/>
                                      </p:to>
                                    </p:set>
                                    <p:animEffect transition="in" filter="fade">
                                      <p:cBhvr>
                                        <p:cTn id="26" dur="500"/>
                                        <p:tgtEl>
                                          <p:spTgt spid="9">
                                            <p:graphicEl>
                                              <a:chart seriesIdx="0" categoryIdx="3" bldStep="ptInSeries"/>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500"/>
                                  </p:stCondLst>
                                  <p:childTnLst>
                                    <p:set>
                                      <p:cBhvr>
                                        <p:cTn id="30" dur="1" fill="hold">
                                          <p:stCondLst>
                                            <p:cond delay="0"/>
                                          </p:stCondLst>
                                        </p:cTn>
                                        <p:tgtEl>
                                          <p:spTgt spid="9">
                                            <p:graphicEl>
                                              <a:chart seriesIdx="0" categoryIdx="4" bldStep="ptInSeries"/>
                                            </p:graphicEl>
                                          </p:spTgt>
                                        </p:tgtEl>
                                        <p:attrNameLst>
                                          <p:attrName>style.visibility</p:attrName>
                                        </p:attrNameLst>
                                      </p:cBhvr>
                                      <p:to>
                                        <p:strVal val="visible"/>
                                      </p:to>
                                    </p:set>
                                    <p:animEffect transition="in" filter="fade">
                                      <p:cBhvr>
                                        <p:cTn id="31" dur="500"/>
                                        <p:tgtEl>
                                          <p:spTgt spid="9">
                                            <p:graphicEl>
                                              <a:chart seriesIdx="0" categoryIdx="4" bldStep="ptInSeries"/>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500"/>
                                  </p:stCondLst>
                                  <p:childTnLst>
                                    <p:set>
                                      <p:cBhvr>
                                        <p:cTn id="35" dur="1" fill="hold">
                                          <p:stCondLst>
                                            <p:cond delay="0"/>
                                          </p:stCondLst>
                                        </p:cTn>
                                        <p:tgtEl>
                                          <p:spTgt spid="9">
                                            <p:graphicEl>
                                              <a:chart seriesIdx="0" categoryIdx="5" bldStep="ptInSeries"/>
                                            </p:graphicEl>
                                          </p:spTgt>
                                        </p:tgtEl>
                                        <p:attrNameLst>
                                          <p:attrName>style.visibility</p:attrName>
                                        </p:attrNameLst>
                                      </p:cBhvr>
                                      <p:to>
                                        <p:strVal val="visible"/>
                                      </p:to>
                                    </p:set>
                                    <p:animEffect transition="in" filter="fade">
                                      <p:cBhvr>
                                        <p:cTn id="36" dur="500"/>
                                        <p:tgtEl>
                                          <p:spTgt spid="9">
                                            <p:graphicEl>
                                              <a:chart seriesIdx="0" categoryIdx="5" bldStep="ptInSeries"/>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500"/>
                                  </p:stCondLst>
                                  <p:childTnLst>
                                    <p:set>
                                      <p:cBhvr>
                                        <p:cTn id="40" dur="1" fill="hold">
                                          <p:stCondLst>
                                            <p:cond delay="0"/>
                                          </p:stCondLst>
                                        </p:cTn>
                                        <p:tgtEl>
                                          <p:spTgt spid="9">
                                            <p:graphicEl>
                                              <a:chart seriesIdx="0" categoryIdx="6" bldStep="ptInSeries"/>
                                            </p:graphicEl>
                                          </p:spTgt>
                                        </p:tgtEl>
                                        <p:attrNameLst>
                                          <p:attrName>style.visibility</p:attrName>
                                        </p:attrNameLst>
                                      </p:cBhvr>
                                      <p:to>
                                        <p:strVal val="visible"/>
                                      </p:to>
                                    </p:set>
                                    <p:animEffect transition="in" filter="fade">
                                      <p:cBhvr>
                                        <p:cTn id="41" dur="500"/>
                                        <p:tgtEl>
                                          <p:spTgt spid="9">
                                            <p:graphicEl>
                                              <a:chart seriesIdx="0" categoryIdx="6" bldStep="ptInSeries"/>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500"/>
                                  </p:stCondLst>
                                  <p:childTnLst>
                                    <p:set>
                                      <p:cBhvr>
                                        <p:cTn id="45" dur="1" fill="hold">
                                          <p:stCondLst>
                                            <p:cond delay="0"/>
                                          </p:stCondLst>
                                        </p:cTn>
                                        <p:tgtEl>
                                          <p:spTgt spid="9">
                                            <p:graphicEl>
                                              <a:chart seriesIdx="0" categoryIdx="7" bldStep="ptInSeries"/>
                                            </p:graphicEl>
                                          </p:spTgt>
                                        </p:tgtEl>
                                        <p:attrNameLst>
                                          <p:attrName>style.visibility</p:attrName>
                                        </p:attrNameLst>
                                      </p:cBhvr>
                                      <p:to>
                                        <p:strVal val="visible"/>
                                      </p:to>
                                    </p:set>
                                    <p:animEffect transition="in" filter="fade">
                                      <p:cBhvr>
                                        <p:cTn id="46" dur="500"/>
                                        <p:tgtEl>
                                          <p:spTgt spid="9">
                                            <p:graphicEl>
                                              <a:chart seriesIdx="0" categoryIdx="7" bldStep="ptInSeries"/>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500"/>
                                  </p:stCondLst>
                                  <p:childTnLst>
                                    <p:set>
                                      <p:cBhvr>
                                        <p:cTn id="50" dur="1" fill="hold">
                                          <p:stCondLst>
                                            <p:cond delay="0"/>
                                          </p:stCondLst>
                                        </p:cTn>
                                        <p:tgtEl>
                                          <p:spTgt spid="9">
                                            <p:graphicEl>
                                              <a:chart seriesIdx="0" categoryIdx="8" bldStep="ptInSeries"/>
                                            </p:graphicEl>
                                          </p:spTgt>
                                        </p:tgtEl>
                                        <p:attrNameLst>
                                          <p:attrName>style.visibility</p:attrName>
                                        </p:attrNameLst>
                                      </p:cBhvr>
                                      <p:to>
                                        <p:strVal val="visible"/>
                                      </p:to>
                                    </p:set>
                                    <p:animEffect transition="in" filter="fade">
                                      <p:cBhvr>
                                        <p:cTn id="51" dur="500"/>
                                        <p:tgtEl>
                                          <p:spTgt spid="9">
                                            <p:graphicEl>
                                              <a:chart seriesIdx="0" categoryIdx="8" bldStep="ptInSeries"/>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500"/>
                                  </p:stCondLst>
                                  <p:childTnLst>
                                    <p:set>
                                      <p:cBhvr>
                                        <p:cTn id="55" dur="1" fill="hold">
                                          <p:stCondLst>
                                            <p:cond delay="0"/>
                                          </p:stCondLst>
                                        </p:cTn>
                                        <p:tgtEl>
                                          <p:spTgt spid="9">
                                            <p:graphicEl>
                                              <a:chart seriesIdx="0" categoryIdx="9" bldStep="ptInSeries"/>
                                            </p:graphicEl>
                                          </p:spTgt>
                                        </p:tgtEl>
                                        <p:attrNameLst>
                                          <p:attrName>style.visibility</p:attrName>
                                        </p:attrNameLst>
                                      </p:cBhvr>
                                      <p:to>
                                        <p:strVal val="visible"/>
                                      </p:to>
                                    </p:set>
                                    <p:animEffect transition="in" filter="fade">
                                      <p:cBhvr>
                                        <p:cTn id="56" dur="500"/>
                                        <p:tgtEl>
                                          <p:spTgt spid="9">
                                            <p:graphicEl>
                                              <a:chart seriesIdx="0" categoryIdx="9" bldStep="ptIn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Chart bld="seriesEl"/>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kstfelt 29">
            <a:extLst>
              <a:ext uri="{FF2B5EF4-FFF2-40B4-BE49-F238E27FC236}">
                <a16:creationId xmlns:a16="http://schemas.microsoft.com/office/drawing/2014/main" id="{0A7F22E7-D779-4620-A462-04740A859E3B}"/>
              </a:ext>
            </a:extLst>
          </p:cNvPr>
          <p:cNvSpPr txBox="1"/>
          <p:nvPr/>
        </p:nvSpPr>
        <p:spPr>
          <a:xfrm>
            <a:off x="1578852" y="1021373"/>
            <a:ext cx="9034296" cy="5478423"/>
          </a:xfrm>
          <a:prstGeom prst="rect">
            <a:avLst/>
          </a:prstGeom>
          <a:noFill/>
        </p:spPr>
        <p:txBody>
          <a:bodyPr wrap="square" rtlCol="0">
            <a:spAutoFit/>
          </a:bodyPr>
          <a:lstStyle/>
          <a:p>
            <a:pPr algn="ctr"/>
            <a:r>
              <a:rPr lang="da-DK" sz="2500" dirty="0"/>
              <a:t>Faktisk blev der i 2021 registreret i alt:</a:t>
            </a:r>
          </a:p>
          <a:p>
            <a:pPr algn="ctr"/>
            <a:endParaRPr lang="da-DK" sz="2500" dirty="0"/>
          </a:p>
          <a:p>
            <a:pPr algn="ctr"/>
            <a:endParaRPr lang="da-DK" sz="2500" dirty="0"/>
          </a:p>
          <a:p>
            <a:pPr algn="ctr"/>
            <a:endParaRPr lang="da-DK" sz="2500" dirty="0"/>
          </a:p>
          <a:p>
            <a:pPr algn="ctr"/>
            <a:endParaRPr lang="da-DK" sz="2500" dirty="0"/>
          </a:p>
          <a:p>
            <a:pPr algn="ctr"/>
            <a:endParaRPr lang="da-DK" sz="2500" dirty="0"/>
          </a:p>
          <a:p>
            <a:pPr algn="ctr"/>
            <a:endParaRPr lang="da-DK" sz="2500" dirty="0"/>
          </a:p>
          <a:p>
            <a:pPr algn="ctr"/>
            <a:endParaRPr lang="da-DK" sz="2500" dirty="0"/>
          </a:p>
          <a:p>
            <a:pPr algn="ctr"/>
            <a:endParaRPr lang="da-DK" sz="2500" dirty="0"/>
          </a:p>
          <a:p>
            <a:pPr algn="ctr"/>
            <a:endParaRPr lang="da-DK" sz="2500" dirty="0"/>
          </a:p>
          <a:p>
            <a:pPr algn="ctr"/>
            <a:endParaRPr lang="da-DK" sz="2500" dirty="0"/>
          </a:p>
          <a:p>
            <a:pPr algn="ctr"/>
            <a:r>
              <a:rPr lang="da-DK" sz="2500" dirty="0"/>
              <a:t>arbejdsulykker</a:t>
            </a:r>
          </a:p>
          <a:p>
            <a:pPr algn="ctr"/>
            <a:endParaRPr lang="da-DK" sz="2500" dirty="0"/>
          </a:p>
          <a:p>
            <a:pPr algn="ctr"/>
            <a:r>
              <a:rPr lang="da-DK" sz="2500" dirty="0"/>
              <a:t>Se flere statistikker på www.at.dk</a:t>
            </a:r>
          </a:p>
        </p:txBody>
      </p:sp>
      <p:sp>
        <p:nvSpPr>
          <p:cNvPr id="4" name="Tekstfelt 3">
            <a:extLst>
              <a:ext uri="{FF2B5EF4-FFF2-40B4-BE49-F238E27FC236}">
                <a16:creationId xmlns:a16="http://schemas.microsoft.com/office/drawing/2014/main" id="{8F18AF17-87DA-481C-A1CA-8D30E00FEF5B}"/>
              </a:ext>
            </a:extLst>
          </p:cNvPr>
          <p:cNvSpPr txBox="1"/>
          <p:nvPr/>
        </p:nvSpPr>
        <p:spPr>
          <a:xfrm>
            <a:off x="376404" y="263204"/>
            <a:ext cx="9034296" cy="477054"/>
          </a:xfrm>
          <a:prstGeom prst="rect">
            <a:avLst/>
          </a:prstGeom>
          <a:noFill/>
        </p:spPr>
        <p:txBody>
          <a:bodyPr wrap="square" rtlCol="0">
            <a:spAutoFit/>
          </a:bodyPr>
          <a:lstStyle/>
          <a:p>
            <a:r>
              <a:rPr lang="da-DK" sz="2500" b="1" dirty="0"/>
              <a:t>Arbejdsmiljøet i tal</a:t>
            </a:r>
          </a:p>
        </p:txBody>
      </p:sp>
      <p:sp>
        <p:nvSpPr>
          <p:cNvPr id="9" name="Rectangle 102">
            <a:extLst>
              <a:ext uri="{FF2B5EF4-FFF2-40B4-BE49-F238E27FC236}">
                <a16:creationId xmlns:a16="http://schemas.microsoft.com/office/drawing/2014/main" id="{7746ED4D-898C-4FD3-B3E9-D789D7A41A9D}"/>
              </a:ext>
            </a:extLst>
          </p:cNvPr>
          <p:cNvSpPr/>
          <p:nvPr/>
        </p:nvSpPr>
        <p:spPr>
          <a:xfrm>
            <a:off x="4455836" y="1497841"/>
            <a:ext cx="848309" cy="1569660"/>
          </a:xfrm>
          <a:prstGeom prst="rect">
            <a:avLst/>
          </a:prstGeom>
        </p:spPr>
        <p:txBody>
          <a:bodyPr wrap="square" anchor="ctr">
            <a:spAutoFit/>
          </a:bodyPr>
          <a:lstStyle/>
          <a:p>
            <a:pPr algn="ctr"/>
            <a:r>
              <a:rPr lang="en-US" sz="9600" dirty="0">
                <a:solidFill>
                  <a:prstClr val="white"/>
                </a:solidFill>
                <a:latin typeface="Myriad Pro" pitchFamily="34" charset="0"/>
                <a:ea typeface="Adobe Fan Heiti Std B" pitchFamily="34" charset="-128"/>
              </a:rPr>
              <a:t>2</a:t>
            </a:r>
            <a:endParaRPr lang="en-US" sz="3600" dirty="0"/>
          </a:p>
        </p:txBody>
      </p:sp>
      <p:sp>
        <p:nvSpPr>
          <p:cNvPr id="11" name="Rectangle 101">
            <a:extLst>
              <a:ext uri="{FF2B5EF4-FFF2-40B4-BE49-F238E27FC236}">
                <a16:creationId xmlns:a16="http://schemas.microsoft.com/office/drawing/2014/main" id="{B1DEE3B9-BC86-46BA-A132-A7E8D71046A1}"/>
              </a:ext>
            </a:extLst>
          </p:cNvPr>
          <p:cNvSpPr/>
          <p:nvPr/>
        </p:nvSpPr>
        <p:spPr>
          <a:xfrm>
            <a:off x="3257924" y="1497841"/>
            <a:ext cx="848309" cy="1569660"/>
          </a:xfrm>
          <a:prstGeom prst="rect">
            <a:avLst/>
          </a:prstGeom>
        </p:spPr>
        <p:txBody>
          <a:bodyPr wrap="square" anchor="ctr">
            <a:spAutoFit/>
          </a:bodyPr>
          <a:lstStyle/>
          <a:p>
            <a:pPr algn="ctr"/>
            <a:r>
              <a:rPr lang="en-US" sz="9600" dirty="0">
                <a:solidFill>
                  <a:prstClr val="white"/>
                </a:solidFill>
                <a:latin typeface="Myriad Pro" pitchFamily="34" charset="0"/>
                <a:ea typeface="Adobe Fan Heiti Std B" pitchFamily="34" charset="-128"/>
              </a:rPr>
              <a:t>4</a:t>
            </a:r>
            <a:endParaRPr lang="en-US" sz="3600" dirty="0"/>
          </a:p>
        </p:txBody>
      </p:sp>
      <p:sp>
        <p:nvSpPr>
          <p:cNvPr id="13" name="Rectangle 103">
            <a:extLst>
              <a:ext uri="{FF2B5EF4-FFF2-40B4-BE49-F238E27FC236}">
                <a16:creationId xmlns:a16="http://schemas.microsoft.com/office/drawing/2014/main" id="{EBDE6CBA-140B-437F-BACF-F6B6E302A858}"/>
              </a:ext>
            </a:extLst>
          </p:cNvPr>
          <p:cNvSpPr/>
          <p:nvPr/>
        </p:nvSpPr>
        <p:spPr>
          <a:xfrm>
            <a:off x="5643005" y="1497841"/>
            <a:ext cx="848309" cy="1569660"/>
          </a:xfrm>
          <a:prstGeom prst="rect">
            <a:avLst/>
          </a:prstGeom>
        </p:spPr>
        <p:txBody>
          <a:bodyPr wrap="square" anchor="ctr">
            <a:spAutoFit/>
          </a:bodyPr>
          <a:lstStyle/>
          <a:p>
            <a:pPr algn="ctr"/>
            <a:r>
              <a:rPr lang="en-US" sz="9600" dirty="0">
                <a:solidFill>
                  <a:prstClr val="white"/>
                </a:solidFill>
                <a:latin typeface="Myriad Pro" pitchFamily="34" charset="0"/>
                <a:ea typeface="Adobe Fan Heiti Std B" pitchFamily="34" charset="-128"/>
              </a:rPr>
              <a:t>6</a:t>
            </a:r>
            <a:endParaRPr lang="en-US" sz="3600" dirty="0"/>
          </a:p>
        </p:txBody>
      </p:sp>
      <p:sp>
        <p:nvSpPr>
          <p:cNvPr id="15" name="Rectangle 102">
            <a:extLst>
              <a:ext uri="{FF2B5EF4-FFF2-40B4-BE49-F238E27FC236}">
                <a16:creationId xmlns:a16="http://schemas.microsoft.com/office/drawing/2014/main" id="{1364050F-6B0F-46C3-BB43-CFE04F9619EF}"/>
              </a:ext>
            </a:extLst>
          </p:cNvPr>
          <p:cNvSpPr/>
          <p:nvPr/>
        </p:nvSpPr>
        <p:spPr>
          <a:xfrm>
            <a:off x="6856460" y="1505559"/>
            <a:ext cx="816249" cy="1569660"/>
          </a:xfrm>
          <a:prstGeom prst="rect">
            <a:avLst/>
          </a:prstGeom>
        </p:spPr>
        <p:txBody>
          <a:bodyPr wrap="square" anchor="ctr">
            <a:spAutoFit/>
          </a:bodyPr>
          <a:lstStyle/>
          <a:p>
            <a:pPr algn="ctr"/>
            <a:r>
              <a:rPr lang="en-US" sz="9600" dirty="0">
                <a:solidFill>
                  <a:prstClr val="white"/>
                </a:solidFill>
                <a:latin typeface="Myriad Pro" pitchFamily="34" charset="0"/>
                <a:ea typeface="Adobe Fan Heiti Std B" pitchFamily="34" charset="-128"/>
              </a:rPr>
              <a:t>6</a:t>
            </a:r>
            <a:endParaRPr lang="en-US" sz="3600" dirty="0"/>
          </a:p>
        </p:txBody>
      </p:sp>
      <p:sp>
        <p:nvSpPr>
          <p:cNvPr id="17" name="Rectangle 103">
            <a:extLst>
              <a:ext uri="{FF2B5EF4-FFF2-40B4-BE49-F238E27FC236}">
                <a16:creationId xmlns:a16="http://schemas.microsoft.com/office/drawing/2014/main" id="{54A0F18E-8809-4640-85A7-164C8045EC42}"/>
              </a:ext>
            </a:extLst>
          </p:cNvPr>
          <p:cNvSpPr/>
          <p:nvPr/>
        </p:nvSpPr>
        <p:spPr>
          <a:xfrm>
            <a:off x="8027599" y="1505559"/>
            <a:ext cx="848309" cy="1569660"/>
          </a:xfrm>
          <a:prstGeom prst="rect">
            <a:avLst/>
          </a:prstGeom>
        </p:spPr>
        <p:txBody>
          <a:bodyPr wrap="square" anchor="ctr">
            <a:spAutoFit/>
          </a:bodyPr>
          <a:lstStyle/>
          <a:p>
            <a:pPr algn="ctr"/>
            <a:r>
              <a:rPr lang="en-US" sz="9600" dirty="0">
                <a:solidFill>
                  <a:prstClr val="white"/>
                </a:solidFill>
                <a:latin typeface="Myriad Pro" pitchFamily="34" charset="0"/>
                <a:ea typeface="Adobe Fan Heiti Std B" pitchFamily="34" charset="-128"/>
              </a:rPr>
              <a:t>5</a:t>
            </a:r>
            <a:endParaRPr lang="en-US" sz="3600" dirty="0"/>
          </a:p>
        </p:txBody>
      </p:sp>
      <p:graphicFrame>
        <p:nvGraphicFramePr>
          <p:cNvPr id="28" name="Diagram 27">
            <a:extLst>
              <a:ext uri="{FF2B5EF4-FFF2-40B4-BE49-F238E27FC236}">
                <a16:creationId xmlns:a16="http://schemas.microsoft.com/office/drawing/2014/main" id="{9FD7B65A-568A-475D-9A36-15B1DF8C344C}"/>
              </a:ext>
            </a:extLst>
          </p:cNvPr>
          <p:cNvGraphicFramePr/>
          <p:nvPr/>
        </p:nvGraphicFramePr>
        <p:xfrm>
          <a:off x="4296000" y="1583566"/>
          <a:ext cx="3600000" cy="3600000"/>
        </p:xfrm>
        <a:graphic>
          <a:graphicData uri="http://schemas.openxmlformats.org/drawingml/2006/chart">
            <c:chart xmlns:c="http://schemas.openxmlformats.org/drawingml/2006/chart" xmlns:r="http://schemas.openxmlformats.org/officeDocument/2006/relationships" r:id="rId4"/>
          </a:graphicData>
        </a:graphic>
      </p:graphicFrame>
      <p:sp>
        <p:nvSpPr>
          <p:cNvPr id="29" name="Tekstfelt 28">
            <a:extLst>
              <a:ext uri="{FF2B5EF4-FFF2-40B4-BE49-F238E27FC236}">
                <a16:creationId xmlns:a16="http://schemas.microsoft.com/office/drawing/2014/main" id="{DB7BB991-4CE0-499E-8870-06095A3D6141}"/>
              </a:ext>
            </a:extLst>
          </p:cNvPr>
          <p:cNvSpPr txBox="1"/>
          <p:nvPr/>
        </p:nvSpPr>
        <p:spPr>
          <a:xfrm>
            <a:off x="5098206" y="2995010"/>
            <a:ext cx="1995587" cy="784830"/>
          </a:xfrm>
          <a:prstGeom prst="rect">
            <a:avLst/>
          </a:prstGeom>
          <a:noFill/>
        </p:spPr>
        <p:txBody>
          <a:bodyPr wrap="square" rtlCol="0">
            <a:spAutoFit/>
          </a:bodyPr>
          <a:lstStyle/>
          <a:p>
            <a:pPr algn="ctr"/>
            <a:r>
              <a:rPr lang="da-DK" sz="4500" b="1" dirty="0"/>
              <a:t>63.633</a:t>
            </a:r>
            <a:endParaRPr lang="da-DK" sz="4500" dirty="0"/>
          </a:p>
        </p:txBody>
      </p:sp>
    </p:spTree>
    <p:custDataLst>
      <p:tags r:id="rId1"/>
    </p:custDataLst>
    <p:extLst>
      <p:ext uri="{BB962C8B-B14F-4D97-AF65-F5344CB8AC3E}">
        <p14:creationId xmlns:p14="http://schemas.microsoft.com/office/powerpoint/2010/main" val="8926761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heel(1)">
                                      <p:cBhvr>
                                        <p:cTn id="7" dur="2000"/>
                                        <p:tgtEl>
                                          <p:spTgt spid="28"/>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1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8" grpId="0">
        <p:bldAsOne/>
      </p:bldGraphic>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kstfelt 29">
            <a:extLst>
              <a:ext uri="{FF2B5EF4-FFF2-40B4-BE49-F238E27FC236}">
                <a16:creationId xmlns:a16="http://schemas.microsoft.com/office/drawing/2014/main" id="{0A7F22E7-D779-4620-A462-04740A859E3B}"/>
              </a:ext>
            </a:extLst>
          </p:cNvPr>
          <p:cNvSpPr txBox="1"/>
          <p:nvPr/>
        </p:nvSpPr>
        <p:spPr>
          <a:xfrm>
            <a:off x="1578852" y="1021373"/>
            <a:ext cx="9034296" cy="5478423"/>
          </a:xfrm>
          <a:prstGeom prst="rect">
            <a:avLst/>
          </a:prstGeom>
          <a:noFill/>
        </p:spPr>
        <p:txBody>
          <a:bodyPr wrap="square" rtlCol="0">
            <a:spAutoFit/>
          </a:bodyPr>
          <a:lstStyle/>
          <a:p>
            <a:pPr algn="ctr"/>
            <a:r>
              <a:rPr lang="da-DK" sz="2500" dirty="0"/>
              <a:t>Inden for Bygge/Anlæg blev der i 2021 registreret i alt:</a:t>
            </a:r>
          </a:p>
          <a:p>
            <a:pPr algn="ctr"/>
            <a:endParaRPr lang="da-DK" sz="2500" dirty="0"/>
          </a:p>
          <a:p>
            <a:pPr algn="ctr"/>
            <a:endParaRPr lang="da-DK" sz="2500" dirty="0"/>
          </a:p>
          <a:p>
            <a:pPr algn="ctr"/>
            <a:endParaRPr lang="da-DK" sz="2500" dirty="0"/>
          </a:p>
          <a:p>
            <a:pPr algn="ctr"/>
            <a:endParaRPr lang="da-DK" sz="2500" dirty="0"/>
          </a:p>
          <a:p>
            <a:pPr algn="ctr"/>
            <a:endParaRPr lang="da-DK" sz="2500" dirty="0"/>
          </a:p>
          <a:p>
            <a:pPr algn="ctr"/>
            <a:endParaRPr lang="da-DK" sz="2500" dirty="0"/>
          </a:p>
          <a:p>
            <a:pPr algn="ctr"/>
            <a:endParaRPr lang="da-DK" sz="2500" dirty="0"/>
          </a:p>
          <a:p>
            <a:pPr algn="ctr"/>
            <a:endParaRPr lang="da-DK" sz="2500" dirty="0"/>
          </a:p>
          <a:p>
            <a:pPr algn="ctr"/>
            <a:endParaRPr lang="da-DK" sz="2500" dirty="0"/>
          </a:p>
          <a:p>
            <a:pPr algn="ctr"/>
            <a:endParaRPr lang="da-DK" sz="2500" dirty="0"/>
          </a:p>
          <a:p>
            <a:pPr algn="ctr"/>
            <a:r>
              <a:rPr lang="da-DK" sz="2500" dirty="0"/>
              <a:t>arbejdsulykker</a:t>
            </a:r>
          </a:p>
          <a:p>
            <a:pPr algn="ctr"/>
            <a:endParaRPr lang="da-DK" sz="2500" dirty="0"/>
          </a:p>
          <a:p>
            <a:pPr algn="ctr"/>
            <a:r>
              <a:rPr lang="da-DK" sz="2500" dirty="0"/>
              <a:t>Se flere statistikker på www.at.dk</a:t>
            </a:r>
          </a:p>
        </p:txBody>
      </p:sp>
      <p:sp>
        <p:nvSpPr>
          <p:cNvPr id="4" name="Tekstfelt 3">
            <a:extLst>
              <a:ext uri="{FF2B5EF4-FFF2-40B4-BE49-F238E27FC236}">
                <a16:creationId xmlns:a16="http://schemas.microsoft.com/office/drawing/2014/main" id="{8F18AF17-87DA-481C-A1CA-8D30E00FEF5B}"/>
              </a:ext>
            </a:extLst>
          </p:cNvPr>
          <p:cNvSpPr txBox="1"/>
          <p:nvPr/>
        </p:nvSpPr>
        <p:spPr>
          <a:xfrm>
            <a:off x="376404" y="263204"/>
            <a:ext cx="9034296" cy="477054"/>
          </a:xfrm>
          <a:prstGeom prst="rect">
            <a:avLst/>
          </a:prstGeom>
          <a:noFill/>
        </p:spPr>
        <p:txBody>
          <a:bodyPr wrap="square" rtlCol="0">
            <a:spAutoFit/>
          </a:bodyPr>
          <a:lstStyle/>
          <a:p>
            <a:r>
              <a:rPr lang="da-DK" sz="2500" b="1" dirty="0"/>
              <a:t>Arbejdsmiljøet i tal</a:t>
            </a:r>
          </a:p>
        </p:txBody>
      </p:sp>
      <p:sp>
        <p:nvSpPr>
          <p:cNvPr id="9" name="Rectangle 102">
            <a:extLst>
              <a:ext uri="{FF2B5EF4-FFF2-40B4-BE49-F238E27FC236}">
                <a16:creationId xmlns:a16="http://schemas.microsoft.com/office/drawing/2014/main" id="{7746ED4D-898C-4FD3-B3E9-D789D7A41A9D}"/>
              </a:ext>
            </a:extLst>
          </p:cNvPr>
          <p:cNvSpPr/>
          <p:nvPr/>
        </p:nvSpPr>
        <p:spPr>
          <a:xfrm>
            <a:off x="4455836" y="1497841"/>
            <a:ext cx="848309" cy="1569660"/>
          </a:xfrm>
          <a:prstGeom prst="rect">
            <a:avLst/>
          </a:prstGeom>
        </p:spPr>
        <p:txBody>
          <a:bodyPr wrap="square" anchor="ctr">
            <a:spAutoFit/>
          </a:bodyPr>
          <a:lstStyle/>
          <a:p>
            <a:pPr algn="ctr"/>
            <a:r>
              <a:rPr lang="en-US" sz="9600" dirty="0">
                <a:solidFill>
                  <a:prstClr val="white"/>
                </a:solidFill>
                <a:latin typeface="Myriad Pro" pitchFamily="34" charset="0"/>
                <a:ea typeface="Adobe Fan Heiti Std B" pitchFamily="34" charset="-128"/>
              </a:rPr>
              <a:t>2</a:t>
            </a:r>
            <a:endParaRPr lang="en-US" sz="3600" dirty="0"/>
          </a:p>
        </p:txBody>
      </p:sp>
      <p:sp>
        <p:nvSpPr>
          <p:cNvPr id="11" name="Rectangle 101">
            <a:extLst>
              <a:ext uri="{FF2B5EF4-FFF2-40B4-BE49-F238E27FC236}">
                <a16:creationId xmlns:a16="http://schemas.microsoft.com/office/drawing/2014/main" id="{B1DEE3B9-BC86-46BA-A132-A7E8D71046A1}"/>
              </a:ext>
            </a:extLst>
          </p:cNvPr>
          <p:cNvSpPr/>
          <p:nvPr/>
        </p:nvSpPr>
        <p:spPr>
          <a:xfrm>
            <a:off x="3257924" y="1497841"/>
            <a:ext cx="848309" cy="1569660"/>
          </a:xfrm>
          <a:prstGeom prst="rect">
            <a:avLst/>
          </a:prstGeom>
        </p:spPr>
        <p:txBody>
          <a:bodyPr wrap="square" anchor="ctr">
            <a:spAutoFit/>
          </a:bodyPr>
          <a:lstStyle/>
          <a:p>
            <a:pPr algn="ctr"/>
            <a:r>
              <a:rPr lang="en-US" sz="9600" dirty="0">
                <a:solidFill>
                  <a:prstClr val="white"/>
                </a:solidFill>
                <a:latin typeface="Myriad Pro" pitchFamily="34" charset="0"/>
                <a:ea typeface="Adobe Fan Heiti Std B" pitchFamily="34" charset="-128"/>
              </a:rPr>
              <a:t>4</a:t>
            </a:r>
            <a:endParaRPr lang="en-US" sz="3600" dirty="0"/>
          </a:p>
        </p:txBody>
      </p:sp>
      <p:sp>
        <p:nvSpPr>
          <p:cNvPr id="13" name="Rectangle 103">
            <a:extLst>
              <a:ext uri="{FF2B5EF4-FFF2-40B4-BE49-F238E27FC236}">
                <a16:creationId xmlns:a16="http://schemas.microsoft.com/office/drawing/2014/main" id="{EBDE6CBA-140B-437F-BACF-F6B6E302A858}"/>
              </a:ext>
            </a:extLst>
          </p:cNvPr>
          <p:cNvSpPr/>
          <p:nvPr/>
        </p:nvSpPr>
        <p:spPr>
          <a:xfrm>
            <a:off x="5643005" y="1497841"/>
            <a:ext cx="848309" cy="1569660"/>
          </a:xfrm>
          <a:prstGeom prst="rect">
            <a:avLst/>
          </a:prstGeom>
        </p:spPr>
        <p:txBody>
          <a:bodyPr wrap="square" anchor="ctr">
            <a:spAutoFit/>
          </a:bodyPr>
          <a:lstStyle/>
          <a:p>
            <a:pPr algn="ctr"/>
            <a:r>
              <a:rPr lang="en-US" sz="9600" dirty="0">
                <a:solidFill>
                  <a:prstClr val="white"/>
                </a:solidFill>
                <a:latin typeface="Myriad Pro" pitchFamily="34" charset="0"/>
                <a:ea typeface="Adobe Fan Heiti Std B" pitchFamily="34" charset="-128"/>
              </a:rPr>
              <a:t>6</a:t>
            </a:r>
            <a:endParaRPr lang="en-US" sz="3600" dirty="0"/>
          </a:p>
        </p:txBody>
      </p:sp>
      <p:sp>
        <p:nvSpPr>
          <p:cNvPr id="15" name="Rectangle 102">
            <a:extLst>
              <a:ext uri="{FF2B5EF4-FFF2-40B4-BE49-F238E27FC236}">
                <a16:creationId xmlns:a16="http://schemas.microsoft.com/office/drawing/2014/main" id="{1364050F-6B0F-46C3-BB43-CFE04F9619EF}"/>
              </a:ext>
            </a:extLst>
          </p:cNvPr>
          <p:cNvSpPr/>
          <p:nvPr/>
        </p:nvSpPr>
        <p:spPr>
          <a:xfrm>
            <a:off x="6856460" y="1505559"/>
            <a:ext cx="816249" cy="1569660"/>
          </a:xfrm>
          <a:prstGeom prst="rect">
            <a:avLst/>
          </a:prstGeom>
        </p:spPr>
        <p:txBody>
          <a:bodyPr wrap="square" anchor="ctr">
            <a:spAutoFit/>
          </a:bodyPr>
          <a:lstStyle/>
          <a:p>
            <a:pPr algn="ctr"/>
            <a:r>
              <a:rPr lang="en-US" sz="9600" dirty="0">
                <a:solidFill>
                  <a:prstClr val="white"/>
                </a:solidFill>
                <a:latin typeface="Myriad Pro" pitchFamily="34" charset="0"/>
                <a:ea typeface="Adobe Fan Heiti Std B" pitchFamily="34" charset="-128"/>
              </a:rPr>
              <a:t>6</a:t>
            </a:r>
            <a:endParaRPr lang="en-US" sz="3600" dirty="0"/>
          </a:p>
        </p:txBody>
      </p:sp>
      <p:sp>
        <p:nvSpPr>
          <p:cNvPr id="17" name="Rectangle 103">
            <a:extLst>
              <a:ext uri="{FF2B5EF4-FFF2-40B4-BE49-F238E27FC236}">
                <a16:creationId xmlns:a16="http://schemas.microsoft.com/office/drawing/2014/main" id="{54A0F18E-8809-4640-85A7-164C8045EC42}"/>
              </a:ext>
            </a:extLst>
          </p:cNvPr>
          <p:cNvSpPr/>
          <p:nvPr/>
        </p:nvSpPr>
        <p:spPr>
          <a:xfrm>
            <a:off x="8027599" y="1505559"/>
            <a:ext cx="848309" cy="1569660"/>
          </a:xfrm>
          <a:prstGeom prst="rect">
            <a:avLst/>
          </a:prstGeom>
        </p:spPr>
        <p:txBody>
          <a:bodyPr wrap="square" anchor="ctr">
            <a:spAutoFit/>
          </a:bodyPr>
          <a:lstStyle/>
          <a:p>
            <a:pPr algn="ctr"/>
            <a:r>
              <a:rPr lang="en-US" sz="9600" dirty="0">
                <a:solidFill>
                  <a:prstClr val="white"/>
                </a:solidFill>
                <a:latin typeface="Myriad Pro" pitchFamily="34" charset="0"/>
                <a:ea typeface="Adobe Fan Heiti Std B" pitchFamily="34" charset="-128"/>
              </a:rPr>
              <a:t>5</a:t>
            </a:r>
            <a:endParaRPr lang="en-US" sz="3600" dirty="0"/>
          </a:p>
        </p:txBody>
      </p:sp>
      <p:graphicFrame>
        <p:nvGraphicFramePr>
          <p:cNvPr id="28" name="Diagram 27">
            <a:extLst>
              <a:ext uri="{FF2B5EF4-FFF2-40B4-BE49-F238E27FC236}">
                <a16:creationId xmlns:a16="http://schemas.microsoft.com/office/drawing/2014/main" id="{9FD7B65A-568A-475D-9A36-15B1DF8C344C}"/>
              </a:ext>
            </a:extLst>
          </p:cNvPr>
          <p:cNvGraphicFramePr/>
          <p:nvPr/>
        </p:nvGraphicFramePr>
        <p:xfrm>
          <a:off x="4296000" y="1583566"/>
          <a:ext cx="3600000" cy="3600000"/>
        </p:xfrm>
        <a:graphic>
          <a:graphicData uri="http://schemas.openxmlformats.org/drawingml/2006/chart">
            <c:chart xmlns:c="http://schemas.openxmlformats.org/drawingml/2006/chart" xmlns:r="http://schemas.openxmlformats.org/officeDocument/2006/relationships" r:id="rId4"/>
          </a:graphicData>
        </a:graphic>
      </p:graphicFrame>
      <p:sp>
        <p:nvSpPr>
          <p:cNvPr id="29" name="Tekstfelt 28">
            <a:extLst>
              <a:ext uri="{FF2B5EF4-FFF2-40B4-BE49-F238E27FC236}">
                <a16:creationId xmlns:a16="http://schemas.microsoft.com/office/drawing/2014/main" id="{DB7BB991-4CE0-499E-8870-06095A3D6141}"/>
              </a:ext>
            </a:extLst>
          </p:cNvPr>
          <p:cNvSpPr txBox="1"/>
          <p:nvPr/>
        </p:nvSpPr>
        <p:spPr>
          <a:xfrm>
            <a:off x="5098206" y="2995010"/>
            <a:ext cx="1995587" cy="784830"/>
          </a:xfrm>
          <a:prstGeom prst="rect">
            <a:avLst/>
          </a:prstGeom>
          <a:noFill/>
        </p:spPr>
        <p:txBody>
          <a:bodyPr wrap="square" rtlCol="0">
            <a:spAutoFit/>
          </a:bodyPr>
          <a:lstStyle/>
          <a:p>
            <a:pPr algn="ctr"/>
            <a:r>
              <a:rPr lang="da-DK" sz="4500" b="1" dirty="0"/>
              <a:t>6.620</a:t>
            </a:r>
            <a:endParaRPr lang="da-DK" sz="4500" dirty="0"/>
          </a:p>
        </p:txBody>
      </p:sp>
    </p:spTree>
    <p:custDataLst>
      <p:tags r:id="rId1"/>
    </p:custDataLst>
    <p:extLst>
      <p:ext uri="{BB962C8B-B14F-4D97-AF65-F5344CB8AC3E}">
        <p14:creationId xmlns:p14="http://schemas.microsoft.com/office/powerpoint/2010/main" val="16840422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heel(1)">
                                      <p:cBhvr>
                                        <p:cTn id="7" dur="2000"/>
                                        <p:tgtEl>
                                          <p:spTgt spid="28"/>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1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8" grpId="0">
        <p:bldAsOne/>
      </p:bldGraphic>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kstfelt 29">
            <a:extLst>
              <a:ext uri="{FF2B5EF4-FFF2-40B4-BE49-F238E27FC236}">
                <a16:creationId xmlns:a16="http://schemas.microsoft.com/office/drawing/2014/main" id="{0A7F22E7-D779-4620-A462-04740A859E3B}"/>
              </a:ext>
            </a:extLst>
          </p:cNvPr>
          <p:cNvSpPr txBox="1"/>
          <p:nvPr/>
        </p:nvSpPr>
        <p:spPr>
          <a:xfrm>
            <a:off x="1578852" y="1021373"/>
            <a:ext cx="9034296" cy="5478423"/>
          </a:xfrm>
          <a:prstGeom prst="rect">
            <a:avLst/>
          </a:prstGeom>
          <a:noFill/>
        </p:spPr>
        <p:txBody>
          <a:bodyPr wrap="square" rtlCol="0">
            <a:spAutoFit/>
          </a:bodyPr>
          <a:lstStyle/>
          <a:p>
            <a:pPr algn="ctr"/>
            <a:r>
              <a:rPr lang="da-DK" sz="2500" dirty="0"/>
              <a:t>Inden for </a:t>
            </a:r>
            <a:r>
              <a:rPr lang="da-DK" sz="2500" dirty="0" err="1"/>
              <a:t>el-installation</a:t>
            </a:r>
            <a:r>
              <a:rPr lang="da-DK" sz="2500" dirty="0"/>
              <a:t> blev der i 2021 registreret i alt:</a:t>
            </a:r>
          </a:p>
          <a:p>
            <a:pPr algn="ctr"/>
            <a:endParaRPr lang="da-DK" sz="2500" dirty="0"/>
          </a:p>
          <a:p>
            <a:pPr algn="ctr"/>
            <a:endParaRPr lang="da-DK" sz="2500" dirty="0"/>
          </a:p>
          <a:p>
            <a:pPr algn="ctr"/>
            <a:endParaRPr lang="da-DK" sz="2500" dirty="0"/>
          </a:p>
          <a:p>
            <a:pPr algn="ctr"/>
            <a:endParaRPr lang="da-DK" sz="2500" dirty="0"/>
          </a:p>
          <a:p>
            <a:pPr algn="ctr"/>
            <a:endParaRPr lang="da-DK" sz="2500" dirty="0"/>
          </a:p>
          <a:p>
            <a:pPr algn="ctr"/>
            <a:endParaRPr lang="da-DK" sz="2500" dirty="0"/>
          </a:p>
          <a:p>
            <a:pPr algn="ctr"/>
            <a:endParaRPr lang="da-DK" sz="2500" dirty="0"/>
          </a:p>
          <a:p>
            <a:pPr algn="ctr"/>
            <a:endParaRPr lang="da-DK" sz="2500" dirty="0"/>
          </a:p>
          <a:p>
            <a:pPr algn="ctr"/>
            <a:endParaRPr lang="da-DK" sz="2500" dirty="0"/>
          </a:p>
          <a:p>
            <a:pPr algn="ctr"/>
            <a:endParaRPr lang="da-DK" sz="2500" dirty="0"/>
          </a:p>
          <a:p>
            <a:pPr algn="ctr"/>
            <a:r>
              <a:rPr lang="da-DK" sz="2500" dirty="0"/>
              <a:t>arbejdsulykker</a:t>
            </a:r>
          </a:p>
          <a:p>
            <a:pPr algn="ctr"/>
            <a:endParaRPr lang="da-DK" sz="2500" dirty="0"/>
          </a:p>
          <a:p>
            <a:pPr algn="ctr"/>
            <a:r>
              <a:rPr lang="da-DK" sz="2500" dirty="0"/>
              <a:t>Se flere statistikker på www.at.dk</a:t>
            </a:r>
          </a:p>
        </p:txBody>
      </p:sp>
      <p:sp>
        <p:nvSpPr>
          <p:cNvPr id="4" name="Tekstfelt 3">
            <a:extLst>
              <a:ext uri="{FF2B5EF4-FFF2-40B4-BE49-F238E27FC236}">
                <a16:creationId xmlns:a16="http://schemas.microsoft.com/office/drawing/2014/main" id="{8F18AF17-87DA-481C-A1CA-8D30E00FEF5B}"/>
              </a:ext>
            </a:extLst>
          </p:cNvPr>
          <p:cNvSpPr txBox="1"/>
          <p:nvPr/>
        </p:nvSpPr>
        <p:spPr>
          <a:xfrm>
            <a:off x="376404" y="263204"/>
            <a:ext cx="9034296" cy="477054"/>
          </a:xfrm>
          <a:prstGeom prst="rect">
            <a:avLst/>
          </a:prstGeom>
          <a:noFill/>
        </p:spPr>
        <p:txBody>
          <a:bodyPr wrap="square" rtlCol="0">
            <a:spAutoFit/>
          </a:bodyPr>
          <a:lstStyle/>
          <a:p>
            <a:r>
              <a:rPr lang="da-DK" sz="2500" b="1" dirty="0"/>
              <a:t>Arbejdsmiljøet i tal</a:t>
            </a:r>
          </a:p>
        </p:txBody>
      </p:sp>
      <p:sp>
        <p:nvSpPr>
          <p:cNvPr id="9" name="Rectangle 102">
            <a:extLst>
              <a:ext uri="{FF2B5EF4-FFF2-40B4-BE49-F238E27FC236}">
                <a16:creationId xmlns:a16="http://schemas.microsoft.com/office/drawing/2014/main" id="{7746ED4D-898C-4FD3-B3E9-D789D7A41A9D}"/>
              </a:ext>
            </a:extLst>
          </p:cNvPr>
          <p:cNvSpPr/>
          <p:nvPr/>
        </p:nvSpPr>
        <p:spPr>
          <a:xfrm>
            <a:off x="4455836" y="1497841"/>
            <a:ext cx="848309" cy="1569660"/>
          </a:xfrm>
          <a:prstGeom prst="rect">
            <a:avLst/>
          </a:prstGeom>
        </p:spPr>
        <p:txBody>
          <a:bodyPr wrap="square" anchor="ctr">
            <a:spAutoFit/>
          </a:bodyPr>
          <a:lstStyle/>
          <a:p>
            <a:pPr algn="ctr"/>
            <a:r>
              <a:rPr lang="en-US" sz="9600" dirty="0">
                <a:solidFill>
                  <a:prstClr val="white"/>
                </a:solidFill>
                <a:latin typeface="Myriad Pro" pitchFamily="34" charset="0"/>
                <a:ea typeface="Adobe Fan Heiti Std B" pitchFamily="34" charset="-128"/>
              </a:rPr>
              <a:t>2</a:t>
            </a:r>
            <a:endParaRPr lang="en-US" sz="3600" dirty="0"/>
          </a:p>
        </p:txBody>
      </p:sp>
      <p:sp>
        <p:nvSpPr>
          <p:cNvPr id="11" name="Rectangle 101">
            <a:extLst>
              <a:ext uri="{FF2B5EF4-FFF2-40B4-BE49-F238E27FC236}">
                <a16:creationId xmlns:a16="http://schemas.microsoft.com/office/drawing/2014/main" id="{B1DEE3B9-BC86-46BA-A132-A7E8D71046A1}"/>
              </a:ext>
            </a:extLst>
          </p:cNvPr>
          <p:cNvSpPr/>
          <p:nvPr/>
        </p:nvSpPr>
        <p:spPr>
          <a:xfrm>
            <a:off x="3257924" y="1497841"/>
            <a:ext cx="848309" cy="1569660"/>
          </a:xfrm>
          <a:prstGeom prst="rect">
            <a:avLst/>
          </a:prstGeom>
        </p:spPr>
        <p:txBody>
          <a:bodyPr wrap="square" anchor="ctr">
            <a:spAutoFit/>
          </a:bodyPr>
          <a:lstStyle/>
          <a:p>
            <a:pPr algn="ctr"/>
            <a:r>
              <a:rPr lang="en-US" sz="9600" dirty="0">
                <a:solidFill>
                  <a:prstClr val="white"/>
                </a:solidFill>
                <a:latin typeface="Myriad Pro" pitchFamily="34" charset="0"/>
                <a:ea typeface="Adobe Fan Heiti Std B" pitchFamily="34" charset="-128"/>
              </a:rPr>
              <a:t>4</a:t>
            </a:r>
            <a:endParaRPr lang="en-US" sz="3600" dirty="0"/>
          </a:p>
        </p:txBody>
      </p:sp>
      <p:sp>
        <p:nvSpPr>
          <p:cNvPr id="13" name="Rectangle 103">
            <a:extLst>
              <a:ext uri="{FF2B5EF4-FFF2-40B4-BE49-F238E27FC236}">
                <a16:creationId xmlns:a16="http://schemas.microsoft.com/office/drawing/2014/main" id="{EBDE6CBA-140B-437F-BACF-F6B6E302A858}"/>
              </a:ext>
            </a:extLst>
          </p:cNvPr>
          <p:cNvSpPr/>
          <p:nvPr/>
        </p:nvSpPr>
        <p:spPr>
          <a:xfrm>
            <a:off x="5643005" y="1497841"/>
            <a:ext cx="848309" cy="1569660"/>
          </a:xfrm>
          <a:prstGeom prst="rect">
            <a:avLst/>
          </a:prstGeom>
        </p:spPr>
        <p:txBody>
          <a:bodyPr wrap="square" anchor="ctr">
            <a:spAutoFit/>
          </a:bodyPr>
          <a:lstStyle/>
          <a:p>
            <a:pPr algn="ctr"/>
            <a:r>
              <a:rPr lang="en-US" sz="9600" dirty="0">
                <a:solidFill>
                  <a:prstClr val="white"/>
                </a:solidFill>
                <a:latin typeface="Myriad Pro" pitchFamily="34" charset="0"/>
                <a:ea typeface="Adobe Fan Heiti Std B" pitchFamily="34" charset="-128"/>
              </a:rPr>
              <a:t>6</a:t>
            </a:r>
            <a:endParaRPr lang="en-US" sz="3600" dirty="0"/>
          </a:p>
        </p:txBody>
      </p:sp>
      <p:sp>
        <p:nvSpPr>
          <p:cNvPr id="15" name="Rectangle 102">
            <a:extLst>
              <a:ext uri="{FF2B5EF4-FFF2-40B4-BE49-F238E27FC236}">
                <a16:creationId xmlns:a16="http://schemas.microsoft.com/office/drawing/2014/main" id="{1364050F-6B0F-46C3-BB43-CFE04F9619EF}"/>
              </a:ext>
            </a:extLst>
          </p:cNvPr>
          <p:cNvSpPr/>
          <p:nvPr/>
        </p:nvSpPr>
        <p:spPr>
          <a:xfrm>
            <a:off x="6856460" y="1505559"/>
            <a:ext cx="816249" cy="1569660"/>
          </a:xfrm>
          <a:prstGeom prst="rect">
            <a:avLst/>
          </a:prstGeom>
        </p:spPr>
        <p:txBody>
          <a:bodyPr wrap="square" anchor="ctr">
            <a:spAutoFit/>
          </a:bodyPr>
          <a:lstStyle/>
          <a:p>
            <a:pPr algn="ctr"/>
            <a:r>
              <a:rPr lang="en-US" sz="9600" dirty="0">
                <a:solidFill>
                  <a:prstClr val="white"/>
                </a:solidFill>
                <a:latin typeface="Myriad Pro" pitchFamily="34" charset="0"/>
                <a:ea typeface="Adobe Fan Heiti Std B" pitchFamily="34" charset="-128"/>
              </a:rPr>
              <a:t>6</a:t>
            </a:r>
            <a:endParaRPr lang="en-US" sz="3600" dirty="0"/>
          </a:p>
        </p:txBody>
      </p:sp>
      <p:sp>
        <p:nvSpPr>
          <p:cNvPr id="17" name="Rectangle 103">
            <a:extLst>
              <a:ext uri="{FF2B5EF4-FFF2-40B4-BE49-F238E27FC236}">
                <a16:creationId xmlns:a16="http://schemas.microsoft.com/office/drawing/2014/main" id="{54A0F18E-8809-4640-85A7-164C8045EC42}"/>
              </a:ext>
            </a:extLst>
          </p:cNvPr>
          <p:cNvSpPr/>
          <p:nvPr/>
        </p:nvSpPr>
        <p:spPr>
          <a:xfrm>
            <a:off x="8027599" y="1505559"/>
            <a:ext cx="848309" cy="1569660"/>
          </a:xfrm>
          <a:prstGeom prst="rect">
            <a:avLst/>
          </a:prstGeom>
        </p:spPr>
        <p:txBody>
          <a:bodyPr wrap="square" anchor="ctr">
            <a:spAutoFit/>
          </a:bodyPr>
          <a:lstStyle/>
          <a:p>
            <a:pPr algn="ctr"/>
            <a:r>
              <a:rPr lang="en-US" sz="9600" dirty="0">
                <a:solidFill>
                  <a:prstClr val="white"/>
                </a:solidFill>
                <a:latin typeface="Myriad Pro" pitchFamily="34" charset="0"/>
                <a:ea typeface="Adobe Fan Heiti Std B" pitchFamily="34" charset="-128"/>
              </a:rPr>
              <a:t>5</a:t>
            </a:r>
            <a:endParaRPr lang="en-US" sz="3600" dirty="0"/>
          </a:p>
        </p:txBody>
      </p:sp>
      <p:graphicFrame>
        <p:nvGraphicFramePr>
          <p:cNvPr id="28" name="Diagram 27">
            <a:extLst>
              <a:ext uri="{FF2B5EF4-FFF2-40B4-BE49-F238E27FC236}">
                <a16:creationId xmlns:a16="http://schemas.microsoft.com/office/drawing/2014/main" id="{9FD7B65A-568A-475D-9A36-15B1DF8C344C}"/>
              </a:ext>
            </a:extLst>
          </p:cNvPr>
          <p:cNvGraphicFramePr/>
          <p:nvPr/>
        </p:nvGraphicFramePr>
        <p:xfrm>
          <a:off x="4296000" y="1583566"/>
          <a:ext cx="3600000" cy="3600000"/>
        </p:xfrm>
        <a:graphic>
          <a:graphicData uri="http://schemas.openxmlformats.org/drawingml/2006/chart">
            <c:chart xmlns:c="http://schemas.openxmlformats.org/drawingml/2006/chart" xmlns:r="http://schemas.openxmlformats.org/officeDocument/2006/relationships" r:id="rId4"/>
          </a:graphicData>
        </a:graphic>
      </p:graphicFrame>
      <p:sp>
        <p:nvSpPr>
          <p:cNvPr id="29" name="Tekstfelt 28">
            <a:extLst>
              <a:ext uri="{FF2B5EF4-FFF2-40B4-BE49-F238E27FC236}">
                <a16:creationId xmlns:a16="http://schemas.microsoft.com/office/drawing/2014/main" id="{DB7BB991-4CE0-499E-8870-06095A3D6141}"/>
              </a:ext>
            </a:extLst>
          </p:cNvPr>
          <p:cNvSpPr txBox="1"/>
          <p:nvPr/>
        </p:nvSpPr>
        <p:spPr>
          <a:xfrm>
            <a:off x="5098206" y="2995010"/>
            <a:ext cx="1995587" cy="784830"/>
          </a:xfrm>
          <a:prstGeom prst="rect">
            <a:avLst/>
          </a:prstGeom>
          <a:noFill/>
        </p:spPr>
        <p:txBody>
          <a:bodyPr wrap="square" rtlCol="0">
            <a:spAutoFit/>
          </a:bodyPr>
          <a:lstStyle/>
          <a:p>
            <a:pPr algn="ctr"/>
            <a:r>
              <a:rPr lang="da-DK" sz="4500" b="1" dirty="0"/>
              <a:t>885</a:t>
            </a:r>
            <a:endParaRPr lang="da-DK" sz="4500" dirty="0"/>
          </a:p>
        </p:txBody>
      </p:sp>
    </p:spTree>
    <p:custDataLst>
      <p:tags r:id="rId1"/>
    </p:custDataLst>
    <p:extLst>
      <p:ext uri="{BB962C8B-B14F-4D97-AF65-F5344CB8AC3E}">
        <p14:creationId xmlns:p14="http://schemas.microsoft.com/office/powerpoint/2010/main" val="3349827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heel(1)">
                                      <p:cBhvr>
                                        <p:cTn id="7" dur="2000"/>
                                        <p:tgtEl>
                                          <p:spTgt spid="28"/>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1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8" grpId="0">
        <p:bldAsOne/>
      </p:bldGraphic>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person&#10;&#10;Automatisk genereret beskrivelse">
            <a:extLst>
              <a:ext uri="{FF2B5EF4-FFF2-40B4-BE49-F238E27FC236}">
                <a16:creationId xmlns:a16="http://schemas.microsoft.com/office/drawing/2014/main" id="{638E253E-1150-F00F-763F-5E6915322F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8500" y="0"/>
            <a:ext cx="5143500" cy="6858000"/>
          </a:xfrm>
          <a:prstGeom prst="rect">
            <a:avLst/>
          </a:prstGeom>
        </p:spPr>
      </p:pic>
      <p:sp>
        <p:nvSpPr>
          <p:cNvPr id="4" name="Tekstfelt 3">
            <a:extLst>
              <a:ext uri="{FF2B5EF4-FFF2-40B4-BE49-F238E27FC236}">
                <a16:creationId xmlns:a16="http://schemas.microsoft.com/office/drawing/2014/main" id="{8F18AF17-87DA-481C-A1CA-8D30E00FEF5B}"/>
              </a:ext>
            </a:extLst>
          </p:cNvPr>
          <p:cNvSpPr txBox="1"/>
          <p:nvPr/>
        </p:nvSpPr>
        <p:spPr>
          <a:xfrm>
            <a:off x="376402" y="263204"/>
            <a:ext cx="9681997" cy="477054"/>
          </a:xfrm>
          <a:prstGeom prst="rect">
            <a:avLst/>
          </a:prstGeom>
          <a:noFill/>
        </p:spPr>
        <p:txBody>
          <a:bodyPr wrap="square" rtlCol="0">
            <a:spAutoFit/>
          </a:bodyPr>
          <a:lstStyle/>
          <a:p>
            <a:r>
              <a:rPr lang="da-DK" sz="2500" b="1" dirty="0"/>
              <a:t>Sikkerhedskultur: arbejdsgivers ansvar</a:t>
            </a:r>
          </a:p>
        </p:txBody>
      </p:sp>
      <p:sp>
        <p:nvSpPr>
          <p:cNvPr id="2" name="Tekstfelt 1">
            <a:extLst>
              <a:ext uri="{FF2B5EF4-FFF2-40B4-BE49-F238E27FC236}">
                <a16:creationId xmlns:a16="http://schemas.microsoft.com/office/drawing/2014/main" id="{F148E4B8-0D6A-F1F4-448B-E8B4D7F59F30}"/>
              </a:ext>
            </a:extLst>
          </p:cNvPr>
          <p:cNvSpPr txBox="1"/>
          <p:nvPr/>
        </p:nvSpPr>
        <p:spPr>
          <a:xfrm>
            <a:off x="376402" y="1015337"/>
            <a:ext cx="6582538" cy="5324535"/>
          </a:xfrm>
          <a:prstGeom prst="rect">
            <a:avLst/>
          </a:prstGeom>
          <a:noFill/>
        </p:spPr>
        <p:txBody>
          <a:bodyPr wrap="square" rtlCol="0">
            <a:spAutoFit/>
          </a:bodyPr>
          <a:lstStyle/>
          <a:p>
            <a:pPr marL="342900" indent="-342900">
              <a:buFont typeface="Arial" panose="020B0604020202020204" pitchFamily="34" charset="0"/>
              <a:buChar char="•"/>
            </a:pPr>
            <a:r>
              <a:rPr lang="da-DK" sz="2000" dirty="0"/>
              <a:t>Har ansvaret for, at samarbejde om sikkerhed og sundhed kan finde sted, og at arbejdsmiljøorganisationens medlemmer kan løse sine opgaver på tilfredsstillende vis.</a:t>
            </a:r>
          </a:p>
          <a:p>
            <a:pPr marL="342900" indent="-342900">
              <a:buFont typeface="Arial" panose="020B0604020202020204" pitchFamily="34" charset="0"/>
              <a:buChar char="•"/>
            </a:pPr>
            <a:r>
              <a:rPr lang="da-DK" sz="2000" dirty="0"/>
              <a:t>Skal dække udgifterne til opgaverne og sikre, at medlemmerne kan løse opgaverne i deres arbejdstid.</a:t>
            </a:r>
          </a:p>
          <a:p>
            <a:pPr marL="342900" indent="-342900">
              <a:buFont typeface="Arial" panose="020B0604020202020204" pitchFamily="34" charset="0"/>
              <a:buChar char="•"/>
            </a:pPr>
            <a:r>
              <a:rPr lang="da-DK" sz="2000" dirty="0"/>
              <a:t>Skal sikre at de ansatte på nem vis kan komme i kontakt med arbejdsmiljøorganisationens medlemmer.</a:t>
            </a:r>
          </a:p>
          <a:p>
            <a:pPr marL="342900" indent="-342900">
              <a:buFont typeface="Arial" panose="020B0604020202020204" pitchFamily="34" charset="0"/>
              <a:buChar char="•"/>
            </a:pPr>
            <a:r>
              <a:rPr lang="da-DK" sz="2000" dirty="0"/>
              <a:t>Skal sikre, at arbejdet planlægges og udføres, så det er sikkert og forsvarligt.</a:t>
            </a:r>
          </a:p>
          <a:p>
            <a:pPr marL="342900" indent="-342900">
              <a:buFont typeface="Arial" panose="020B0604020202020204" pitchFamily="34" charset="0"/>
              <a:buChar char="•"/>
            </a:pPr>
            <a:r>
              <a:rPr lang="da-DK" sz="2000" dirty="0"/>
              <a:t>Skal instruere de ansatte i opgaverne og føre tilsyn med, at arbejdet udføres sikkert og forsvarligt.</a:t>
            </a:r>
          </a:p>
          <a:p>
            <a:pPr marL="342900" indent="-342900">
              <a:buFont typeface="Arial" panose="020B0604020202020204" pitchFamily="34" charset="0"/>
              <a:buChar char="•"/>
            </a:pPr>
            <a:r>
              <a:rPr lang="da-DK" sz="2000" dirty="0"/>
              <a:t>Skal være tydelig med, hvordan man prioriterer sikkerhed i virksomheden, at alle ansatte har ret til at sige fra, hvis sikkerheden ikke er i orden, og indskærpe at man IKKE tolererer, at man går på kompromis med sikkerheden.</a:t>
            </a:r>
          </a:p>
          <a:p>
            <a:pPr marL="342900" indent="-342900">
              <a:buFont typeface="Arial" panose="020B0604020202020204" pitchFamily="34" charset="0"/>
              <a:buChar char="•"/>
            </a:pPr>
            <a:r>
              <a:rPr lang="da-DK" sz="2000" dirty="0"/>
              <a:t>Skal sikre, at lovpligtige eftersyn af værktøj og udstyr udføres og dokumenteres.</a:t>
            </a:r>
          </a:p>
        </p:txBody>
      </p:sp>
    </p:spTree>
    <p:custDataLst>
      <p:tags r:id="rId1"/>
    </p:custDataLst>
    <p:extLst>
      <p:ext uri="{BB962C8B-B14F-4D97-AF65-F5344CB8AC3E}">
        <p14:creationId xmlns:p14="http://schemas.microsoft.com/office/powerpoint/2010/main" val="6989205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EF7794AF-92B0-455D-8672-EB9BFC8E8E5C}"/>
  <p:tag name="ISPRING_PROJECT_VERSION" val="9.3"/>
  <p:tag name="ISPRING_PROJECT_FOLDER_UPDATED" val="1"/>
  <p:tag name="ISPRING_SCREEN_RECS_UPDATED" val="C:\Users\kevin\Desktop\Arbejdsmiljø og sikkerhed, elektriker, grundforløb 2\LEKTIONER\Arbejdsmiljø og sikkerhed, elektriker, grundforløb 2 - lektion 2"/>
  <p:tag name="ISPRING_RESOURCE_FOLDER" val="C:\Users\kevin\Desktop\Arbejdsmiljø og sikkerhed, elektriker, grundforløb 2\LEKTIONER\Arbejdsmiljø og sikkerhed, elektriker, grundforløb 2 - lektion 2"/>
  <p:tag name="ISPRING_PRESENTATION_PATH" val="C:\Users\kevin\Desktop\Arbejdsmiljø og sikkerhed, elektriker, grundforløb 2\LEKTIONER\Arbejdsmiljø og sikkerhed, elektriker, grundforløb 2 - lektion 2.pptx"/>
  <p:tag name="FLASHSPRING_ZOOM_TAG" val="79"/>
  <p:tag name="ISPRING_PRESENTATION_INFO_2" val="&lt;?xml version=&quot;1.0&quot; encoding=&quot;UTF-8&quot; standalone=&quot;no&quot; ?&gt;&#10;&lt;presentation2&gt;&#10;&#10;  &lt;slides&gt;&#10;    &lt;slide id=&quot;{D8F616D4-28E7-4BB7-891D-C598F2D342B9}&quot; pptId=&quot;295&quot;/&gt;&#10;    &lt;slide id=&quot;{1DC88C6A-38AD-441C-9CAD-9E0608D58FAF}&quot; pptId=&quot;349&quot;/&gt;&#10;    &lt;slide id=&quot;{D7A4A045-04A0-49C5-8D52-C010201DB379}&quot; pptId=&quot;352&quot;/&gt;&#10;    &lt;slide id=&quot;{30C065B4-3EE4-4199-A553-CB5B80740EEB}&quot; pptId=&quot;291&quot;/&gt;&#10;    &lt;slide id=&quot;{34F139B7-EC49-4AC0-AF69-D2FEE87518F4}&quot; pptId=&quot;303&quot;/&gt;&#10;    &lt;slide id=&quot;{DF4A8367-0926-462E-B531-25419C2E0CFA}&quot; pptId=&quot;293&quot;/&gt;&#10;    &lt;slide id=&quot;{A7289E24-F562-4D25-9C99-3151A12667F1}&quot; pptId=&quot;371&quot;/&gt;&#10;    &lt;slide id=&quot;{81B082F8-B71B-4D62-B918-139D4626D39C}&quot; pptId=&quot;368&quot;/&gt;&#10;    &lt;slide id=&quot;{B6501A9A-573F-490C-B82B-8DA48113F3C9}&quot; pptId=&quot;373&quot;/&gt;&#10;    &lt;slide id=&quot;{10CD0479-D802-413A-8E2A-CD04B20E275C}&quot; pptId=&quot;374&quot;/&gt;&#10;    &lt;slide id=&quot;{4CD0551E-DC56-4521-A533-A672945AB3EF}&quot; pptId=&quot;372&quot;/&gt;&#10;    &lt;slide id=&quot;{0CC2F42C-60BB-415E-AC45-CEBA8AA3B242}&quot; pptId=&quot;377&quot;/&gt;&#10;    &lt;slide id=&quot;{C48BFEDE-F3C0-4495-9BA4-0AEC904CAB52}&quot; pptId=&quot;378&quot;/&gt;&#10;    &lt;slide id=&quot;{1B604037-E503-4711-9CFB-EEA37901EE64}&quot; pptId=&quot;376&quot;/&gt;&#10;    &lt;slide id=&quot;{8B3CAD0B-2FC3-4A2D-B24B-4A4E29AD436D}&quot; pptId=&quot;355&quot;/&gt;&#10;    &lt;slide id=&quot;{581805F9-4DB4-465C-9723-2C102A44EFA8}&quot; pptId=&quot;370&quot;/&gt;&#10;    &lt;slide id=&quot;{F41BBC19-B23F-4227-8317-2C9F01AF5E7C}&quot; pptId=&quot;375&quot;/&gt;&#10;    &lt;slide id=&quot;{DD036D68-98CA-45C3-9CDC-E6E2825E4E15}&quot; pptId=&quot;380&quot;/&gt;&#10;    &lt;slide id=&quot;{34E388DF-6539-44F8-A931-0E391BBD5E33}&quot; pptId=&quot;386&quot;/&gt;&#10;    &lt;slide id=&quot;{282565B8-F480-4937-AC3E-BBB3A53F2531}&quot; pptId=&quot;385&quot;/&gt;&#10;    &lt;slide id=&quot;{B865112B-A5A4-47B7-8686-8A20A81EDBFE}&quot; pptId=&quot;381&quot;/&gt;&#10;    &lt;slide id=&quot;{8BEF8F35-1C3C-4035-9BA9-17062F3D0B4C}&quot; pptId=&quot;379&quot;/&gt;&#10;    &lt;slide id=&quot;{E585D4B2-7176-4F0D-80FD-C61FC8076FF0}&quot; pptId=&quot;382&quot;/&gt;&#10;    &lt;slide id=&quot;{B0612F9A-B787-4BFB-9CA0-0D228E153FDC}&quot; pptId=&quot;383&quot;/&gt;&#10;    &lt;slide id=&quot;{1F20A88E-4C41-4B20-98B7-9D4A18E348F3}&quot; pptId=&quot;384&quot;/&gt;&#10;    &lt;slide id=&quot;{C7F2A9C7-49BF-4D1B-A419-A69137AFA472}&quot; pptId=&quot;389&quot;/&gt;&#10;    &lt;slide id=&quot;{2986EA4E-FACF-47C3-BE36-13A6AFDC5052}&quot; pptId=&quot;390&quot;/&gt;&#10;    &lt;slide id=&quot;{65CB083C-22F1-435F-AC47-BE7A1C3D5974}&quot; pptId=&quot;393&quot;/&gt;&#10;    &lt;slide id=&quot;{D97EC363-F59E-46EE-8158-3B8B0146E3CB}&quot; pptId=&quot;391&quot;/&gt;&#10;    &lt;slide id=&quot;{3D7A5041-DA4B-443C-BA94-213C61F82D85}&quot; pptId=&quot;392&quot;/&gt;&#10;    &lt;slide id=&quot;{8DD5FE72-A9BC-4F96-A171-D96E5ABE08FE}&quot; pptId=&quot;387&quot;/&gt;&#10;    &lt;slide id=&quot;{30784A6C-4351-4627-961B-A57EB046EFA2}&quot; pptId=&quot;388&quot;/&gt;&#10;    &lt;slide id=&quot;{D6B7A92F-02C4-44C7-BDEE-8BCBF442AB5A}&quot; pptId=&quot;362&quot;/&gt;&#10;    &lt;slide id=&quot;{5676F249-F3AC-49E0-B8B8-02462CA984BB}&quot; pptId=&quot;339&quot;/&gt;&#10;    &lt;slide id=&quot;{F1EA87C1-99A0-494B-ABDA-89994B54DD25}&quot; pptId=&quot;363&quot;/&gt;&#10;    &lt;slide id=&quot;{DFC756A7-9DA3-46B6-AF11-BA1353907411}&quot; pptId=&quot;364&quot;/&gt;&#10;    &lt;slide id=&quot;{6D592CF7-A065-4DB4-BCEB-8D25DD0C2186}&quot; pptId=&quot;365&quot;/&gt;&#10;    &lt;slide id=&quot;{5F4A93B0-209A-4F1B-9B2F-BD715AF8B3DE}&quot; pptId=&quot;366&quot;/&gt;&#10;  &lt;/slides&gt;&#10;&#10;  &lt;narration&gt;&#10;    &lt;audioTracks&gt;&#10;      &lt;audioTrack muted=&quot;false&quot; name=&quot;Text-to-speech clip — Audio  1&quot; resource=&quot;08c24fef&quot; slideId=&quot;{1DC88C6A-38AD-441C-9CAD-9E0608D58FAF}&quot; startTime=&quot;0&quot; volume=&quot;1&quot;&gt;&#10;        &lt;audio channels=&quot;1&quot; format=&quot;fltp&quot; sampleRate=&quot;24000&quot;/&gt;&#10;      &lt;/audioTrack&gt;&#10;      &lt;audioTrack muted=&quot;false&quot; name=&quot;Text-to-speech clip — Audio  2&quot; resource=&quot;f43273e7&quot; slideId=&quot;{D7A4A045-04A0-49C5-8D52-C010201DB379}&quot; startTime=&quot;0&quot; stepIndex=&quot;0&quot; volume=&quot;1&quot;&gt;&#10;        &lt;audio channels=&quot;1&quot; format=&quot;fltp&quot; sampleRate=&quot;24000&quot;/&gt;&#10;      &lt;/audioTrack&gt;&#10;      &lt;audioTrack muted=&quot;false&quot; name=&quot;Text-to-speech clip — Audio  3&quot; resource=&quot;7fe29256&quot; slideId=&quot;{30C065B4-3EE4-4199-A553-CB5B80740EEB}&quot; startTime=&quot;0&quot; stepIndex=&quot;0&quot; volume=&quot;1&quot;&gt;&#10;        &lt;audio channels=&quot;1&quot; format=&quot;fltp&quot; sampleRate=&quot;24000&quot;/&gt;&#10;      &lt;/audioTrack&gt;&#10;      &lt;audioTrack muted=&quot;false&quot; name=&quot;Text-to-speech clip — Audio  4&quot; resource=&quot;f38e8c7f&quot; slideId=&quot;{34F139B7-EC49-4AC0-AF69-D2FEE87518F4}&quot; startTime=&quot;0&quot; stepIndex=&quot;0&quot; volume=&quot;1&quot;&gt;&#10;        &lt;audio channels=&quot;1&quot; format=&quot;fltp&quot; sampleRate=&quot;24000&quot;/&gt;&#10;      &lt;/audioTrack&gt;&#10;      &lt;audioTrack muted=&quot;false&quot; name=&quot;Text-to-speech clip — Audio  5&quot; resource=&quot;3ab4a12b&quot; slideId=&quot;{DF4A8367-0926-462E-B531-25419C2E0CFA}&quot; startTime=&quot;0&quot; stepIndex=&quot;0&quot; volume=&quot;1&quot;&gt;&#10;        &lt;audio channels=&quot;1&quot; format=&quot;fltp&quot; sampleRate=&quot;24000&quot;/&gt;&#10;      &lt;/audioTrack&gt;&#10;      &lt;audioTrack muted=&quot;false&quot; name=&quot;Text-to-speech clip — Audio  6&quot; resource=&quot;2a58e7c9&quot; slideId=&quot;{A7289E24-F562-4D25-9C99-3151A12667F1}&quot; startTime=&quot;0&quot; stepIndex=&quot;0&quot; volume=&quot;1&quot;&gt;&#10;        &lt;audio channels=&quot;1&quot; format=&quot;fltp&quot; sampleRate=&quot;24000&quot;/&gt;&#10;      &lt;/audioTrack&gt;&#10;      &lt;audioTrack muted=&quot;false&quot; name=&quot;Text-to-speech clip — Audio  7&quot; resource=&quot;36271952&quot; slideId=&quot;{81B082F8-B71B-4D62-B918-139D4626D39C}&quot; startTime=&quot;0&quot; stepIndex=&quot;0&quot; volume=&quot;1&quot;&gt;&#10;        &lt;audio channels=&quot;1&quot; format=&quot;fltp&quot; sampleRate=&quot;24000&quot;/&gt;&#10;      &lt;/audioTrack&gt;&#10;      &lt;audioTrack muted=&quot;false&quot; name=&quot;Text-to-speech clip — Audio  8&quot; resource=&quot;5aa48dd2&quot; slideId=&quot;{B6501A9A-573F-490C-B82B-8DA48113F3C9}&quot; startTime=&quot;0&quot; stepIndex=&quot;0&quot; volume=&quot;1&quot;&gt;&#10;        &lt;audio channels=&quot;1&quot; format=&quot;fltp&quot; sampleRate=&quot;24000&quot;/&gt;&#10;      &lt;/audioTrack&gt;&#10;      &lt;audioTrack muted=&quot;false&quot; name=&quot;Text-to-speech clip — Audio  9&quot; resource=&quot;49cce71e&quot; slideId=&quot;{10CD0479-D802-413A-8E2A-CD04B20E275C}&quot; startTime=&quot;0&quot; stepIndex=&quot;0&quot; volume=&quot;1&quot;&gt;&#10;        &lt;audio channels=&quot;1&quot; format=&quot;fltp&quot; sampleRate=&quot;24000&quot;/&gt;&#10;      &lt;/audioTrack&gt;&#10;      &lt;audioTrack muted=&quot;false&quot; name=&quot;Text-to-speech clip — Audio  10&quot; resource=&quot;8d6ae722&quot; slideId=&quot;{4CD0551E-DC56-4521-A533-A672945AB3EF}&quot; startTime=&quot;0&quot; stepIndex=&quot;0&quot; volume=&quot;1&quot;&gt;&#10;        &lt;audio channels=&quot;1&quot; format=&quot;fltp&quot; sampleRate=&quot;24000&quot;/&gt;&#10;      &lt;/audioTrack&gt;&#10;      &lt;audioTrack muted=&quot;false&quot; name=&quot;Text-to-speech clip — Audio  11&quot; resource=&quot;a573423b&quot; slideId=&quot;{0CC2F42C-60BB-415E-AC45-CEBA8AA3B242}&quot; startTime=&quot;0&quot; stepIndex=&quot;0&quot; volume=&quot;1&quot;&gt;&#10;        &lt;audio channels=&quot;1&quot; format=&quot;fltp&quot; sampleRate=&quot;24000&quot;/&gt;&#10;      &lt;/audioTrack&gt;&#10;      &lt;audioTrack muted=&quot;false&quot; name=&quot;Text-to-speech clip — Audio  12&quot; resource=&quot;6ecfb58c&quot; slideId=&quot;{C48BFEDE-F3C0-4495-9BA4-0AEC904CAB52}&quot; startTime=&quot;0&quot; stepIndex=&quot;0&quot; volume=&quot;1&quot;&gt;&#10;        &lt;audio channels=&quot;1&quot; format=&quot;fltp&quot; sampleRate=&quot;24000&quot;/&gt;&#10;      &lt;/audioTrack&gt;&#10;      &lt;audioTrack muted=&quot;false&quot; name=&quot;Text-to-speech clip — Audio  13&quot; resource=&quot;bb5a70f3&quot; slideId=&quot;{1B604037-E503-4711-9CFB-EEA37901EE64}&quot; startTime=&quot;0&quot; stepIndex=&quot;0&quot; volume=&quot;1&quot;&gt;&#10;        &lt;audio channels=&quot;1&quot; format=&quot;fltp&quot; sampleRate=&quot;24000&quot;/&gt;&#10;      &lt;/audioTrack&gt;&#10;      &lt;audioTrack muted=&quot;false&quot; name=&quot;Text-to-speech clip — Audio  14&quot; resource=&quot;243f1d85&quot; slideId=&quot;{8B3CAD0B-2FC3-4A2D-B24B-4A4E29AD436D}&quot; startTime=&quot;0&quot; stepIndex=&quot;0&quot; volume=&quot;1&quot;&gt;&#10;        &lt;audio channels=&quot;1&quot; format=&quot;fltp&quot; sampleRate=&quot;24000&quot;/&gt;&#10;      &lt;/audioTrack&gt;&#10;      &lt;audioTrack muted=&quot;false&quot; name=&quot;Text-to-speech clip — Audio  15&quot; resource=&quot;1ebdf406&quot; slideId=&quot;{581805F9-4DB4-465C-9723-2C102A44EFA8}&quot; startTime=&quot;0&quot; stepIndex=&quot;0&quot; volume=&quot;1&quot;&gt;&#10;        &lt;audio channels=&quot;1&quot; format=&quot;fltp&quot; sampleRate=&quot;24000&quot;/&gt;&#10;      &lt;/audioTrack&gt;&#10;      &lt;audioTrack muted=&quot;false&quot; name=&quot;Text-to-speech clip — Audio  16&quot; resource=&quot;848a966b&quot; slideId=&quot;{F41BBC19-B23F-4227-8317-2C9F01AF5E7C}&quot; startTime=&quot;0&quot; stepIndex=&quot;0&quot; volume=&quot;1&quot;&gt;&#10;        &lt;audio channels=&quot;1&quot; format=&quot;fltp&quot; sampleRate=&quot;24000&quot;/&gt;&#10;      &lt;/audioTrack&gt;&#10;      &lt;audioTrack muted=&quot;false&quot; name=&quot;Text-to-speech clip — Audio  17&quot; resource=&quot;68471e0f&quot; slideId=&quot;{DD036D68-98CA-45C3-9CDC-E6E2825E4E15}&quot; startTime=&quot;0&quot; stepIndex=&quot;0&quot; volume=&quot;1&quot;&gt;&#10;        &lt;audio channels=&quot;1&quot; format=&quot;fltp&quot; sampleRate=&quot;24000&quot;/&gt;&#10;      &lt;/audioTrack&gt;&#10;      &lt;audioTrack muted=&quot;false&quot; name=&quot;Text-to-speech clip — Audio  18&quot; resource=&quot;11498626&quot; slideId=&quot;{34E388DF-6539-44F8-A931-0E391BBD5E33}&quot; startTime=&quot;0&quot; stepIndex=&quot;0&quot; volume=&quot;1&quot;&gt;&#10;        &lt;audio channels=&quot;1&quot; format=&quot;fltp&quot; sampleRate=&quot;24000&quot;/&gt;&#10;      &lt;/audioTrack&gt;&#10;      &lt;audioTrack muted=&quot;false&quot; name=&quot;Text-to-speech clip — Audio  19&quot; resource=&quot;07fe02b9&quot; slideId=&quot;{8BEF8F35-1C3C-4035-9BA9-17062F3D0B4C}&quot; startTime=&quot;0&quot; stepIndex=&quot;0&quot; volume=&quot;1&quot;&gt;&#10;        &lt;audio channels=&quot;1&quot; format=&quot;fltp&quot; sampleRate=&quot;24000&quot;/&gt;&#10;      &lt;/audioTrack&gt;&#10;      &lt;audioTrack muted=&quot;false&quot; name=&quot;Text-to-speech clip — Audio  20&quot; resource=&quot;8dd016de&quot; slideId=&quot;{E585D4B2-7176-4F0D-80FD-C61FC8076FF0}&quot; startTime=&quot;0&quot; stepIndex=&quot;0&quot; volume=&quot;1&quot;&gt;&#10;        &lt;audio channels=&quot;1&quot; format=&quot;fltp&quot; sampleRate=&quot;24000&quot;/&gt;&#10;      &lt;/audioTrack&gt;&#10;      &lt;audioTrack muted=&quot;false&quot; name=&quot;Text-to-speech clip — Audio  21&quot; resource=&quot;7ed113c3&quot; slideId=&quot;{B0612F9A-B787-4BFB-9CA0-0D228E153FDC}&quot; startTime=&quot;0&quot; stepIndex=&quot;0&quot; volume=&quot;1&quot;&gt;&#10;        &lt;audio channels=&quot;1&quot; format=&quot;fltp&quot; sampleRate=&quot;24000&quot;/&gt;&#10;      &lt;/audioTrack&gt;&#10;      &lt;audioTrack muted=&quot;false&quot; name=&quot;Text-to-speech clip — Audio  22&quot; resource=&quot;d1052f1d&quot; slideId=&quot;{1F20A88E-4C41-4B20-98B7-9D4A18E348F3}&quot; startTime=&quot;0&quot; stepIndex=&quot;0&quot; volume=&quot;1&quot;&gt;&#10;        &lt;audio channels=&quot;1&quot; format=&quot;fltp&quot; sampleRate=&quot;24000&quot;/&gt;&#10;      &lt;/audioTrack&gt;&#10;      &lt;audioTrack muted=&quot;false&quot; name=&quot;Text-to-speech clip — Audio  23&quot; resource=&quot;180c776e&quot; slideId=&quot;{C7F2A9C7-49BF-4D1B-A419-A69137AFA472}&quot; startTime=&quot;0&quot; stepIndex=&quot;0&quot; volume=&quot;1&quot;&gt;&#10;        &lt;audio channels=&quot;1&quot; format=&quot;fltp&quot; sampleRate=&quot;24000&quot;/&gt;&#10;      &lt;/audioTrack&gt;&#10;      &lt;audioTrack muted=&quot;false&quot; name=&quot;Text-to-speech clip — Audio  24&quot; resource=&quot;2615d2b0&quot; slideId=&quot;{2986EA4E-FACF-47C3-BE36-13A6AFDC5052}&quot; startTime=&quot;0&quot; stepIndex=&quot;0&quot; volume=&quot;1&quot;&gt;&#10;        &lt;audio channels=&quot;1&quot; format=&quot;fltp&quot; sampleRate=&quot;24000&quot;/&gt;&#10;      &lt;/audioTrack&gt;&#10;      &lt;audioTrack muted=&quot;false&quot; name=&quot;Text-to-speech clip — Audio  25&quot; resource=&quot;1d1f7c06&quot; slideId=&quot;{65CB083C-22F1-435F-AC47-BE7A1C3D5974}&quot; startTime=&quot;0&quot; stepIndex=&quot;0&quot; volume=&quot;1&quot;&gt;&#10;        &lt;audio channels=&quot;1&quot; format=&quot;fltp&quot; sampleRate=&quot;24000&quot;/&gt;&#10;      &lt;/audioTrack&gt;&#10;      &lt;audioTrack muted=&quot;false&quot; name=&quot;Text-to-speech clip — Audio  26&quot; resource=&quot;9931a2ac&quot; slideId=&quot;{D97EC363-F59E-46EE-8158-3B8B0146E3CB}&quot; startTime=&quot;0&quot; stepIndex=&quot;0&quot; volume=&quot;1&quot;&gt;&#10;        &lt;audio channels=&quot;1&quot; format=&quot;fltp&quot; sampleRate=&quot;24000&quot;/&gt;&#10;      &lt;/audioTrack&gt;&#10;      &lt;audioTrack muted=&quot;false&quot; name=&quot;Text-to-speech clip — Audio  27&quot; resource=&quot;a792fa6a&quot; slideId=&quot;{3D7A5041-DA4B-443C-BA94-213C61F82D85}&quot; startTime=&quot;0&quot; stepIndex=&quot;0&quot; volume=&quot;1&quot;&gt;&#10;        &lt;audio channels=&quot;1&quot; format=&quot;fltp&quot; sampleRate=&quot;24000&quot;/&gt;&#10;      &lt;/audioTrack&gt;&#10;      &lt;audioTrack muted=&quot;false&quot; name=&quot;Text-to-speech clip — Audio  28&quot; resource=&quot;a4861d9d&quot; slideId=&quot;{8DD5FE72-A9BC-4F96-A171-D96E5ABE08FE}&quot; startTime=&quot;0&quot; stepIndex=&quot;0&quot; volume=&quot;1&quot;&gt;&#10;        &lt;audio channels=&quot;1&quot; format=&quot;fltp&quot; sampleRate=&quot;24000&quot;/&gt;&#10;      &lt;/audioTrack&gt;&#10;      &lt;audioTrack muted=&quot;false&quot; name=&quot;Text-to-speech clip — Audio  29&quot; resource=&quot;4fb4d99d&quot; slideId=&quot;{30784A6C-4351-4627-961B-A57EB046EFA2}&quot; startTime=&quot;0&quot; stepIndex=&quot;0&quot; volume=&quot;1&quot;&gt;&#10;        &lt;audio channels=&quot;1&quot; format=&quot;fltp&quot; sampleRate=&quot;24000&quot;/&gt;&#10;      &lt;/audioTrack&gt;&#10;      &lt;audioTrack muted=&quot;false&quot; name=&quot;Text-to-speech clip — Audio  30&quot; resource=&quot;c185d0ae&quot; slideId=&quot;{D6B7A92F-02C4-44C7-BDEE-8BCBF442AB5A}&quot; startTime=&quot;0&quot; stepIndex=&quot;0&quot; volume=&quot;1&quot;&gt;&#10;        &lt;audio channels=&quot;1&quot; format=&quot;fltp&quot; sampleRate=&quot;24000&quot;/&gt;&#10;      &lt;/audioTrack&gt;&#10;    &lt;/audioTracks&gt;&#10;    &lt;videoTracks/&gt;&#10;  &lt;/narration&gt;&#10;&#10;&lt;/presentation2&gt;&#10;"/>
</p:tagLst>
</file>

<file path=ppt/tags/tag10.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SLIDE_TITLE" val="Arbejdsgiverens ansvar"/>
  <p:tag name="TIMING" val="|0.001|0.5|0.5|0.5|0.5|0.5|0.5"/>
  <p:tag name="GENSWF_ADVANCE_TIME" val="62.808"/>
  <p:tag name="ISPRING_SLIDE_ID_2" val="{81B082F8-B71B-4D62-B918-139D4626D39C}"/>
</p:tagLst>
</file>

<file path=ppt/tags/tag11.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TIMING" val="|0.001|0.5|0.5|0.5|0.5|0.5"/>
  <p:tag name="GENSWF_ADVANCE_TIME" val="67.992"/>
  <p:tag name="GENSWF_SLIDE_TITLE" val="Din leders ansvar"/>
  <p:tag name="ISPRING_SLIDE_ID_2" val="{B6501A9A-573F-490C-B82B-8DA48113F3C9}"/>
</p:tagLst>
</file>

<file path=ppt/tags/tag12.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SLIDE_TITLE" val="Dit ansvar"/>
  <p:tag name="TIMING" val="|0.001|0.5|0.5|0.5|0.5|0.5"/>
  <p:tag name="GENSWF_ADVANCE_TIME" val="48.768"/>
  <p:tag name="ISPRING_SLIDE_ID_2" val="{10CD0479-D802-413A-8E2A-CD04B20E275C}"/>
</p:tagLst>
</file>

<file path=ppt/tags/tag13.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SLIDE_TITLE" val="Arbejdsmiljøorganisation"/>
  <p:tag name="GENSWF_ADVANCE_TIME" val="27.216"/>
  <p:tag name="ISPRING_SLIDE_ID_2" val="{4CD0551E-DC56-4521-A533-A672945AB3EF}"/>
</p:tagLst>
</file>

<file path=ppt/tags/tag14.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SLIDE_TITLE" val="Arbejdsmiljøorganisation"/>
  <p:tag name="GENSWF_ADVANCE_TIME" val="26.568"/>
  <p:tag name="ISPRING_SLIDE_ID_2" val="{0CC2F42C-60BB-415E-AC45-CEBA8AA3B242}"/>
</p:tagLst>
</file>

<file path=ppt/tags/tag15.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SLIDE_TITLE" val="Arbejdsmiljøorganisation"/>
  <p:tag name="TIMING" val="|0.001|0.5|0.5|0.5|0.5|0.5|0.5"/>
  <p:tag name="GENSWF_ADVANCE_TIME" val="49.032"/>
  <p:tag name="ISPRING_SLIDE_ID_2" val="{C48BFEDE-F3C0-4495-9BA4-0AEC904CAB52}"/>
</p:tagLst>
</file>

<file path=ppt/tags/tag16.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SLIDE_TITLE" val="Arbejdsmiljørepræsentanten"/>
  <p:tag name="TIMING" val="|0.001|0.5|0.5|0.5|0.5"/>
  <p:tag name="GENSWF_ADVANCE_TIME" val="55.728"/>
  <p:tag name="ISPRING_SLIDE_ID_2" val="{1B604037-E503-4711-9CFB-EEA37901EE64}"/>
</p:tagLst>
</file>

<file path=ppt/tags/tag17.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SLIDE_TITLE" val="Fald og snublen"/>
  <p:tag name="TIMING" val="|0.001|0.5|0.5|0.5|0.5|0.5|0.5|0.5|0.5|0.5|0.5|0.5|0.5|0.5|0.5"/>
  <p:tag name="GENSWF_ADVANCE_TIME" val="69.792"/>
  <p:tag name="ISPRING_SLIDE_ID_2" val="{DD036D68-98CA-45C3-9CDC-E6E2825E4E15}"/>
</p:tagLst>
</file>

<file path=ppt/tags/tag18.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Opsummering"/>
  <p:tag name="ISPRING_SLIDE_INDENT_LEVEL" val="0"/>
  <p:tag name="ISPRING_SLIDE_ID_2" val="{D6B7A92F-02C4-44C7-BDEE-8BCBF442AB5A}"/>
  <p:tag name="GENSWF_ADVANCE_TIME" val="51.192"/>
  <p:tag name="TIMING" val="|0.001|0.5|0.5|0.5|0.5|0.5|0.5|0.5"/>
</p:tagLst>
</file>

<file path=ppt/tags/tag1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000"/>
  <p:tag name="ISPRING_SLIDE_INDENT_LEVEL" val="0"/>
  <p:tag name="ISPRING_SLIDE_ID_2" val="{5676F249-F3AC-49E0-B8B8-02462CA984BB}"/>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000"/>
  <p:tag name="ISPRING_SLIDE_INDENT_LEVEL" val="0"/>
  <p:tag name="ISPRING_SLIDE_ID_2" val="{D8F616D4-28E7-4BB7-891D-C598F2D342B9}"/>
</p:tagLst>
</file>

<file path=ppt/tags/tag3.xml><?xml version="1.0" encoding="utf-8"?>
<p:tagLst xmlns:a="http://schemas.openxmlformats.org/drawingml/2006/main" xmlns:r="http://schemas.openxmlformats.org/officeDocument/2006/relationships" xmlns:p="http://schemas.openxmlformats.org/presentationml/2006/main">
  <p:tag name="TIMING" val="|0.001"/>
  <p:tag name="ISPRING_CUSTOM_TIMING_USED" val="1"/>
  <p:tag name="GENSWF_SLIDE_TITLE" val="Velkommen"/>
  <p:tag name="ISPRING_SLIDE_INDENT_LEVEL" val="0"/>
  <p:tag name="GENSWF_ADVANCE_TIME" val="22.136"/>
  <p:tag name="ISPRING_SLIDE_ID_2" val="{1DC88C6A-38AD-441C-9CAD-9E0608D58FAF}"/>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TIMING" val="|0.001|0.5|0.5|0.5|0.5|0.5"/>
  <p:tag name="GENSWF_ADVANCE_TIME" val="83.616"/>
  <p:tag name="GENSWF_SLIDE_TITLE" val="Sikkerhedskultur"/>
  <p:tag name="ISPRING_SLIDE_ID_2" val="{D7A4A045-04A0-49C5-8D52-C010201DB379}"/>
</p:tagLst>
</file>

<file path=ppt/tags/tag5.xml><?xml version="1.0" encoding="utf-8"?>
<p:tagLst xmlns:a="http://schemas.openxmlformats.org/drawingml/2006/main" xmlns:r="http://schemas.openxmlformats.org/officeDocument/2006/relationships" xmlns:p="http://schemas.openxmlformats.org/presentationml/2006/main">
  <p:tag name="ISPRING_SLIDE_INDENT_LEVEL" val="0"/>
  <p:tag name="TIMING" val="|6|1"/>
  <p:tag name="ISPRING_CUSTOM_TIMING_USED" val="1"/>
  <p:tag name="GENSWF_ADVANCE_TIME" val="19.416"/>
  <p:tag name="GENSWF_SLIDE_TITLE" val="Arbejdsmiljøet i tal"/>
  <p:tag name="ISPRING_SLIDE_ID_2" val="{30C065B4-3EE4-4199-A553-CB5B80740EEB}"/>
</p:tagLst>
</file>

<file path=ppt/tags/tag6.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9.912"/>
  <p:tag name="TIMING" val="|2|1|1|1|1|1|1|1|0.911"/>
  <p:tag name="GENSWF_SLIDE_TITLE" val="Arbejdsmiljøet i tal"/>
  <p:tag name="ISPRING_SLIDE_ID_2" val="{34F139B7-EC49-4AC0-AF69-D2FEE87518F4}"/>
</p:tagLst>
</file>

<file path=ppt/tags/tag7.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17.376"/>
  <p:tag name="GENSWF_SLIDE_TITLE" val="Arbejdsmiljøet i tal"/>
  <p:tag name="ISPRING_SLIDE_ID_2" val="{DF4A8367-0926-462E-B531-25419C2E0CFA}"/>
</p:tagLst>
</file>

<file path=ppt/tags/tag8.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36.672"/>
  <p:tag name="GENSWF_SLIDE_TITLE" val="Arbejdsmiljøet i tal"/>
  <p:tag name="ISPRING_SLIDE_ID_2" val="{A7289E24-F562-4D25-9C99-3151A12667F1}"/>
</p:tagLst>
</file>

<file path=ppt/tags/tag9.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36.672"/>
  <p:tag name="GENSWF_SLIDE_TITLE" val="Arbejdsmiljøet i tal"/>
  <p:tag name="ISPRING_SLIDE_ID_2" val="{A7289E24-F562-4D25-9C99-3151A12667F1}"/>
</p:tagLst>
</file>

<file path=ppt/theme/theme1.xml><?xml version="1.0" encoding="utf-8"?>
<a:theme xmlns:a="http://schemas.openxmlformats.org/drawingml/2006/main" name="Office-tema">
  <a:themeElements>
    <a:clrScheme name="Gråtoneskala">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10592</TotalTime>
  <Words>3328</Words>
  <Application>Microsoft Office PowerPoint</Application>
  <PresentationFormat>Widescreen</PresentationFormat>
  <Paragraphs>268</Paragraphs>
  <Slides>18</Slides>
  <Notes>18</Notes>
  <HiddenSlides>0</HiddenSlides>
  <MMClips>1</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18</vt:i4>
      </vt:variant>
    </vt:vector>
  </HeadingPairs>
  <TitlesOfParts>
    <vt:vector size="23" baseType="lpstr">
      <vt:lpstr>Arial</vt:lpstr>
      <vt:lpstr>Calibri</vt:lpstr>
      <vt:lpstr>Calibri Light</vt:lpstr>
      <vt:lpstr>Myriad Pro</vt:lpstr>
      <vt:lpstr>Office-tema</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Kevin Svenningsen</dc:creator>
  <cp:lastModifiedBy>Michael Petersen</cp:lastModifiedBy>
  <cp:revision>468</cp:revision>
  <dcterms:created xsi:type="dcterms:W3CDTF">2020-05-18T13:04:06Z</dcterms:created>
  <dcterms:modified xsi:type="dcterms:W3CDTF">2024-01-26T12:42:14Z</dcterms:modified>
</cp:coreProperties>
</file>