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8" r:id="rId2"/>
    <p:sldId id="298" r:id="rId3"/>
    <p:sldId id="299" r:id="rId4"/>
    <p:sldId id="300" r:id="rId5"/>
    <p:sldId id="301" r:id="rId6"/>
    <p:sldId id="302" r:id="rId7"/>
    <p:sldId id="305" r:id="rId8"/>
    <p:sldId id="303" r:id="rId9"/>
    <p:sldId id="304"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D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F3114-E6D8-498D-A5F8-5B7744674E7B}" type="datetimeFigureOut">
              <a:rPr lang="da-DK" smtClean="0"/>
              <a:t>09-04-2026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22445-9343-49C0-9BCA-EB2546ADFEE9}" type="slidenum">
              <a:rPr lang="da-DK" smtClean="0"/>
              <a:t>‹nr.›</a:t>
            </a:fld>
            <a:endParaRPr lang="da-DK"/>
          </a:p>
        </p:txBody>
      </p:sp>
    </p:spTree>
    <p:extLst>
      <p:ext uri="{BB962C8B-B14F-4D97-AF65-F5344CB8AC3E}">
        <p14:creationId xmlns:p14="http://schemas.microsoft.com/office/powerpoint/2010/main" val="186020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4F5B0-BB79-0A4B-2E88-B729C47B4D2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DB4F81D0-2D70-A5B3-554B-AFCE1E8DF89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sidefod 3">
            <a:extLst>
              <a:ext uri="{FF2B5EF4-FFF2-40B4-BE49-F238E27FC236}">
                <a16:creationId xmlns:a16="http://schemas.microsoft.com/office/drawing/2014/main" id="{DBCE9CE7-5AD6-64A9-9F9C-71C1F24135D5}"/>
              </a:ext>
            </a:extLst>
          </p:cNvPr>
          <p:cNvSpPr>
            <a:spLocks noGrp="1"/>
          </p:cNvSpPr>
          <p:nvPr>
            <p:ph type="ftr" sz="quarter" idx="10"/>
          </p:nvPr>
        </p:nvSpPr>
        <p:spPr/>
        <p:txBody>
          <a:bodyPr/>
          <a:lstStyle/>
          <a:p>
            <a:r>
              <a:rPr lang="da-DK"/>
              <a:t>21649 Modul 1.2          Introduktion af PLCén</a:t>
            </a:r>
          </a:p>
        </p:txBody>
      </p:sp>
    </p:spTree>
    <p:extLst>
      <p:ext uri="{BB962C8B-B14F-4D97-AF65-F5344CB8AC3E}">
        <p14:creationId xmlns:p14="http://schemas.microsoft.com/office/powerpoint/2010/main" val="403100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48EAD-2C1D-AA65-92FA-F88A1A7F415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45F3A69-2B8E-329E-FD60-EEA6D5C767AA}"/>
              </a:ext>
            </a:extLst>
          </p:cNvPr>
          <p:cNvSpPr>
            <a:spLocks noGrp="1"/>
          </p:cNvSpPr>
          <p:nvPr>
            <p:ph idx="1"/>
          </p:nvPr>
        </p:nvSpPr>
        <p:spPr>
          <a:xfrm>
            <a:off x="838200" y="1825626"/>
            <a:ext cx="10515600" cy="409931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6BD2B656-9608-3EDF-C67C-BE120AB703F3}"/>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257934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E6ABFF8-A7BF-61CA-1D3B-33313568277E}"/>
              </a:ext>
            </a:extLst>
          </p:cNvPr>
          <p:cNvSpPr>
            <a:spLocks noGrp="1"/>
          </p:cNvSpPr>
          <p:nvPr>
            <p:ph sz="half" idx="1"/>
          </p:nvPr>
        </p:nvSpPr>
        <p:spPr>
          <a:xfrm>
            <a:off x="838200" y="1825625"/>
            <a:ext cx="5181600" cy="413011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4659947-5E97-1DA9-E641-4C04AEA6436E}"/>
              </a:ext>
            </a:extLst>
          </p:cNvPr>
          <p:cNvSpPr>
            <a:spLocks noGrp="1"/>
          </p:cNvSpPr>
          <p:nvPr>
            <p:ph sz="half" idx="2"/>
          </p:nvPr>
        </p:nvSpPr>
        <p:spPr>
          <a:xfrm>
            <a:off x="6172200" y="1825625"/>
            <a:ext cx="5181600" cy="413011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itel 4">
            <a:extLst>
              <a:ext uri="{FF2B5EF4-FFF2-40B4-BE49-F238E27FC236}">
                <a16:creationId xmlns:a16="http://schemas.microsoft.com/office/drawing/2014/main" id="{F1498B7D-FAD8-DD44-BD5D-5E833160EEA8}"/>
              </a:ext>
            </a:extLst>
          </p:cNvPr>
          <p:cNvSpPr>
            <a:spLocks noGrp="1"/>
          </p:cNvSpPr>
          <p:nvPr>
            <p:ph type="title"/>
          </p:nvPr>
        </p:nvSpPr>
        <p:spPr/>
        <p:txBody>
          <a:bodyPr/>
          <a:lstStyle/>
          <a:p>
            <a:r>
              <a:rPr lang="da-DK"/>
              <a:t>Klik for at redigere titeltypografien i masteren</a:t>
            </a:r>
          </a:p>
        </p:txBody>
      </p:sp>
      <p:sp>
        <p:nvSpPr>
          <p:cNvPr id="6" name="Pladsholder til sidefod 5">
            <a:extLst>
              <a:ext uri="{FF2B5EF4-FFF2-40B4-BE49-F238E27FC236}">
                <a16:creationId xmlns:a16="http://schemas.microsoft.com/office/drawing/2014/main" id="{68836D52-81EC-7C56-655A-7696DBE43A47}"/>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397355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71E57-763B-9D71-89DC-72C21D68E22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B31E72-C4FD-45FD-02DD-67D31934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B906BD4-479A-E294-52D7-96A402B49CCF}"/>
              </a:ext>
            </a:extLst>
          </p:cNvPr>
          <p:cNvSpPr>
            <a:spLocks noGrp="1"/>
          </p:cNvSpPr>
          <p:nvPr>
            <p:ph sz="half" idx="2"/>
          </p:nvPr>
        </p:nvSpPr>
        <p:spPr>
          <a:xfrm>
            <a:off x="839788" y="2505075"/>
            <a:ext cx="5157787" cy="34506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A1CC65A-D940-8D0A-AE60-7BBC30ED0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6EDF1F-2A4E-6E22-8314-10E501DC7729}"/>
              </a:ext>
            </a:extLst>
          </p:cNvPr>
          <p:cNvSpPr>
            <a:spLocks noGrp="1"/>
          </p:cNvSpPr>
          <p:nvPr>
            <p:ph sz="quarter" idx="4"/>
          </p:nvPr>
        </p:nvSpPr>
        <p:spPr>
          <a:xfrm>
            <a:off x="6172200" y="2505075"/>
            <a:ext cx="5183188" cy="34506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idefod 6">
            <a:extLst>
              <a:ext uri="{FF2B5EF4-FFF2-40B4-BE49-F238E27FC236}">
                <a16:creationId xmlns:a16="http://schemas.microsoft.com/office/drawing/2014/main" id="{8D7F4D6D-8FB2-4655-8834-ABC88FB94337}"/>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339589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B28FB-7908-A168-4479-33C3222288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1C8ADCE-CC14-D3F2-2B95-268EA0B11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484F4BF-F12E-0109-0E6A-AF1DD9AB8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5300481B-ABB1-7D89-84C2-FACD85E30594}"/>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155568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3DD68-9DBC-CAB2-53D8-A64671CD2F8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6B020CD-C734-CFB8-1806-5625EA569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45F6DE2E-8162-8DC7-73E3-97A540276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19F8D8EC-84F4-2CDF-3EA9-C44F41B02632}"/>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34393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31BEC-4174-E4F8-6192-F85F3D3990D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CEBA424-E888-C83B-7C01-4540FAE5089C}"/>
              </a:ext>
            </a:extLst>
          </p:cNvPr>
          <p:cNvSpPr>
            <a:spLocks noGrp="1"/>
          </p:cNvSpPr>
          <p:nvPr>
            <p:ph type="body" orient="vert" idx="1"/>
          </p:nvPr>
        </p:nvSpPr>
        <p:spPr>
          <a:xfrm>
            <a:off x="838200" y="1825625"/>
            <a:ext cx="10515600" cy="411392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idefod 3">
            <a:extLst>
              <a:ext uri="{FF2B5EF4-FFF2-40B4-BE49-F238E27FC236}">
                <a16:creationId xmlns:a16="http://schemas.microsoft.com/office/drawing/2014/main" id="{A5004B6E-1DA9-4112-3ED4-29E12178C40D}"/>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195916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534E3D0-1D6F-66AF-4721-D6EA1CF2DCAE}"/>
              </a:ext>
            </a:extLst>
          </p:cNvPr>
          <p:cNvSpPr>
            <a:spLocks noGrp="1"/>
          </p:cNvSpPr>
          <p:nvPr>
            <p:ph type="title" orient="vert"/>
          </p:nvPr>
        </p:nvSpPr>
        <p:spPr>
          <a:xfrm>
            <a:off x="8724900" y="365125"/>
            <a:ext cx="2628900" cy="5606797"/>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6E90672-F2AD-817F-D54A-33E1FF77FC43}"/>
              </a:ext>
            </a:extLst>
          </p:cNvPr>
          <p:cNvSpPr>
            <a:spLocks noGrp="1"/>
          </p:cNvSpPr>
          <p:nvPr>
            <p:ph type="body" orient="vert" idx="1"/>
          </p:nvPr>
        </p:nvSpPr>
        <p:spPr>
          <a:xfrm>
            <a:off x="838200" y="365125"/>
            <a:ext cx="7734300" cy="560679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idefod 3">
            <a:extLst>
              <a:ext uri="{FF2B5EF4-FFF2-40B4-BE49-F238E27FC236}">
                <a16:creationId xmlns:a16="http://schemas.microsoft.com/office/drawing/2014/main" id="{27AE5156-65E8-DC8D-05DE-AC0BCA168C9A}"/>
              </a:ext>
            </a:extLst>
          </p:cNvPr>
          <p:cNvSpPr>
            <a:spLocks noGrp="1"/>
          </p:cNvSpPr>
          <p:nvPr>
            <p:ph type="ftr" sz="quarter" idx="10"/>
          </p:nvPr>
        </p:nvSpPr>
        <p:spPr/>
        <p:txBody>
          <a:bodyPr/>
          <a:lstStyle/>
          <a:p>
            <a:r>
              <a:rPr lang="da-DK"/>
              <a:t>21649 Modul 1.2          Introduktion af PLCén</a:t>
            </a:r>
            <a:endParaRPr lang="da-DK" dirty="0"/>
          </a:p>
        </p:txBody>
      </p:sp>
    </p:spTree>
    <p:extLst>
      <p:ext uri="{BB962C8B-B14F-4D97-AF65-F5344CB8AC3E}">
        <p14:creationId xmlns:p14="http://schemas.microsoft.com/office/powerpoint/2010/main" val="421848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3D66"/>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A21C613-6374-A149-FD86-352A57B63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C09898B3-0FD4-D52E-78C8-D14E789E8B4E}"/>
              </a:ext>
            </a:extLst>
          </p:cNvPr>
          <p:cNvSpPr>
            <a:spLocks noGrp="1"/>
          </p:cNvSpPr>
          <p:nvPr>
            <p:ph type="body" idx="1"/>
          </p:nvPr>
        </p:nvSpPr>
        <p:spPr>
          <a:xfrm>
            <a:off x="838200" y="1825625"/>
            <a:ext cx="10515600" cy="4186555"/>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2" name="Billede 11">
            <a:extLst>
              <a:ext uri="{FF2B5EF4-FFF2-40B4-BE49-F238E27FC236}">
                <a16:creationId xmlns:a16="http://schemas.microsoft.com/office/drawing/2014/main" id="{FE6352AD-C535-ADED-0988-08CC30E4AD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12180"/>
            <a:ext cx="12192000" cy="845820"/>
          </a:xfrm>
          <a:prstGeom prst="rect">
            <a:avLst/>
          </a:prstGeom>
        </p:spPr>
      </p:pic>
      <p:sp>
        <p:nvSpPr>
          <p:cNvPr id="4" name="Pladsholder til sidefod 3">
            <a:extLst>
              <a:ext uri="{FF2B5EF4-FFF2-40B4-BE49-F238E27FC236}">
                <a16:creationId xmlns:a16="http://schemas.microsoft.com/office/drawing/2014/main" id="{F3341673-B3FA-D902-AC0D-DB66C7DF0800}"/>
              </a:ext>
            </a:extLst>
          </p:cNvPr>
          <p:cNvSpPr>
            <a:spLocks noGrp="1"/>
          </p:cNvSpPr>
          <p:nvPr>
            <p:ph type="ftr" sz="quarter" idx="3"/>
          </p:nvPr>
        </p:nvSpPr>
        <p:spPr>
          <a:xfrm>
            <a:off x="4038600" y="6147117"/>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da-DK"/>
              <a:t>21649 Modul 1.2          Introduktion af PLCén</a:t>
            </a:r>
            <a:endParaRPr lang="da-DK" dirty="0"/>
          </a:p>
        </p:txBody>
      </p:sp>
    </p:spTree>
    <p:extLst>
      <p:ext uri="{BB962C8B-B14F-4D97-AF65-F5344CB8AC3E}">
        <p14:creationId xmlns:p14="http://schemas.microsoft.com/office/powerpoint/2010/main" val="4191238680"/>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76" r:id="rId3"/>
    <p:sldLayoutId id="2147483677" r:id="rId4"/>
    <p:sldLayoutId id="2147483678" r:id="rId5"/>
    <p:sldLayoutId id="2147483679" r:id="rId6"/>
    <p:sldLayoutId id="2147483680" r:id="rId7"/>
    <p:sldLayoutId id="2147483681" r:id="rId8"/>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6C7971-90B6-81CA-F630-0BBC93007560}"/>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31249519-6423-0F9B-92FB-235EB85C65C9}"/>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82501FC2-D568-BE50-BDB3-954D94D4D52D}"/>
              </a:ext>
            </a:extLst>
          </p:cNvPr>
          <p:cNvSpPr txBox="1"/>
          <p:nvPr/>
        </p:nvSpPr>
        <p:spPr>
          <a:xfrm>
            <a:off x="1804480" y="3605667"/>
            <a:ext cx="8638161" cy="1077218"/>
          </a:xfrm>
          <a:prstGeom prst="rect">
            <a:avLst/>
          </a:prstGeom>
          <a:noFill/>
        </p:spPr>
        <p:txBody>
          <a:bodyPr wrap="square">
            <a:spAutoFit/>
          </a:bodyPr>
          <a:lstStyle/>
          <a:p>
            <a:pPr algn="ctr"/>
            <a:r>
              <a:rPr lang="da-DK" sz="3200" dirty="0">
                <a:solidFill>
                  <a:schemeClr val="bg1"/>
                </a:solidFill>
              </a:rPr>
              <a:t>AC asynkronmotorer</a:t>
            </a:r>
          </a:p>
          <a:p>
            <a:pPr algn="ctr"/>
            <a:endParaRPr lang="da-DK" sz="3200" dirty="0">
              <a:solidFill>
                <a:schemeClr val="bg1"/>
              </a:solidFill>
            </a:endParaRPr>
          </a:p>
        </p:txBody>
      </p:sp>
      <p:pic>
        <p:nvPicPr>
          <p:cNvPr id="4" name="Billede 3">
            <a:extLst>
              <a:ext uri="{FF2B5EF4-FFF2-40B4-BE49-F238E27FC236}">
                <a16:creationId xmlns:a16="http://schemas.microsoft.com/office/drawing/2014/main" id="{E4E87422-31DA-15F9-4B51-0E8ABD6D5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813" y="261633"/>
            <a:ext cx="6193082" cy="3344034"/>
          </a:xfrm>
          <a:prstGeom prst="rect">
            <a:avLst/>
          </a:prstGeom>
        </p:spPr>
      </p:pic>
    </p:spTree>
    <p:extLst>
      <p:ext uri="{BB962C8B-B14F-4D97-AF65-F5344CB8AC3E}">
        <p14:creationId xmlns:p14="http://schemas.microsoft.com/office/powerpoint/2010/main" val="201751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64945-7999-CCBE-85D7-62F4D98B9F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BCBEB0F-10FC-6E44-8BF1-33812927C5DA}"/>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DB334038-9C57-FCEF-FEED-AB49C284D36E}"/>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2" name="Titel 1">
            <a:extLst>
              <a:ext uri="{FF2B5EF4-FFF2-40B4-BE49-F238E27FC236}">
                <a16:creationId xmlns:a16="http://schemas.microsoft.com/office/drawing/2014/main" id="{697EA363-15E4-A016-A7F3-96E845A959D1}"/>
              </a:ext>
            </a:extLst>
          </p:cNvPr>
          <p:cNvSpPr txBox="1">
            <a:spLocks/>
          </p:cNvSpPr>
          <p:nvPr/>
        </p:nvSpPr>
        <p:spPr>
          <a:xfrm>
            <a:off x="1462939" y="-515609"/>
            <a:ext cx="9266123" cy="15070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err="1"/>
              <a:t>Motorenes</a:t>
            </a:r>
            <a:r>
              <a:rPr lang="da-DK" dirty="0"/>
              <a:t> opbygnings former</a:t>
            </a:r>
          </a:p>
        </p:txBody>
      </p:sp>
      <p:sp>
        <p:nvSpPr>
          <p:cNvPr id="4" name="Pladsholder til indhold 2">
            <a:extLst>
              <a:ext uri="{FF2B5EF4-FFF2-40B4-BE49-F238E27FC236}">
                <a16:creationId xmlns:a16="http://schemas.microsoft.com/office/drawing/2014/main" id="{B9A4C045-FE0F-55EC-55E4-BE598BF569C2}"/>
              </a:ext>
            </a:extLst>
          </p:cNvPr>
          <p:cNvSpPr txBox="1">
            <a:spLocks/>
          </p:cNvSpPr>
          <p:nvPr/>
        </p:nvSpPr>
        <p:spPr>
          <a:xfrm>
            <a:off x="2089318" y="1852825"/>
            <a:ext cx="2025737" cy="49199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t>1. Fodmotoren</a:t>
            </a:r>
            <a:endParaRPr lang="da-DK" b="1" dirty="0"/>
          </a:p>
        </p:txBody>
      </p:sp>
      <p:sp>
        <p:nvSpPr>
          <p:cNvPr id="5" name="Titel 1">
            <a:extLst>
              <a:ext uri="{FF2B5EF4-FFF2-40B4-BE49-F238E27FC236}">
                <a16:creationId xmlns:a16="http://schemas.microsoft.com/office/drawing/2014/main" id="{E444A825-E5D2-9C51-7221-76C63E7EA3CA}"/>
              </a:ext>
            </a:extLst>
          </p:cNvPr>
          <p:cNvSpPr txBox="1">
            <a:spLocks/>
          </p:cNvSpPr>
          <p:nvPr/>
        </p:nvSpPr>
        <p:spPr>
          <a:xfrm>
            <a:off x="1462938" y="345758"/>
            <a:ext cx="9266123"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da-DK" dirty="0">
                <a:solidFill>
                  <a:schemeClr val="bg1"/>
                </a:solidFill>
              </a:rPr>
              <a:t>Typisk delt i to kategorier</a:t>
            </a:r>
          </a:p>
        </p:txBody>
      </p:sp>
      <p:pic>
        <p:nvPicPr>
          <p:cNvPr id="6" name="Billede 5">
            <a:extLst>
              <a:ext uri="{FF2B5EF4-FFF2-40B4-BE49-F238E27FC236}">
                <a16:creationId xmlns:a16="http://schemas.microsoft.com/office/drawing/2014/main" id="{83636B87-BD20-D9B2-E5C9-30A8A24731B6}"/>
              </a:ext>
            </a:extLst>
          </p:cNvPr>
          <p:cNvPicPr>
            <a:picLocks noChangeAspect="1"/>
          </p:cNvPicPr>
          <p:nvPr/>
        </p:nvPicPr>
        <p:blipFill>
          <a:blip r:embed="rId2"/>
          <a:stretch>
            <a:fillRect/>
          </a:stretch>
        </p:blipFill>
        <p:spPr>
          <a:xfrm>
            <a:off x="1571006" y="2344816"/>
            <a:ext cx="3062363" cy="2796367"/>
          </a:xfrm>
          <a:prstGeom prst="rect">
            <a:avLst/>
          </a:prstGeom>
        </p:spPr>
      </p:pic>
      <p:sp>
        <p:nvSpPr>
          <p:cNvPr id="7" name="Pladsholder til indhold 2">
            <a:extLst>
              <a:ext uri="{FF2B5EF4-FFF2-40B4-BE49-F238E27FC236}">
                <a16:creationId xmlns:a16="http://schemas.microsoft.com/office/drawing/2014/main" id="{EE1CF385-B2DA-85E7-D437-6FE8103C85CE}"/>
              </a:ext>
            </a:extLst>
          </p:cNvPr>
          <p:cNvSpPr txBox="1">
            <a:spLocks/>
          </p:cNvSpPr>
          <p:nvPr/>
        </p:nvSpPr>
        <p:spPr>
          <a:xfrm>
            <a:off x="7301575" y="1852825"/>
            <a:ext cx="2025737" cy="491991"/>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da-DK" b="1" dirty="0">
                <a:solidFill>
                  <a:schemeClr val="bg1"/>
                </a:solidFill>
              </a:rPr>
              <a:t>2. Flangemotoren</a:t>
            </a:r>
          </a:p>
        </p:txBody>
      </p:sp>
      <p:pic>
        <p:nvPicPr>
          <p:cNvPr id="10" name="Billede 9">
            <a:extLst>
              <a:ext uri="{FF2B5EF4-FFF2-40B4-BE49-F238E27FC236}">
                <a16:creationId xmlns:a16="http://schemas.microsoft.com/office/drawing/2014/main" id="{C4581101-C4A1-9DB1-9034-7361C00199E8}"/>
              </a:ext>
            </a:extLst>
          </p:cNvPr>
          <p:cNvPicPr>
            <a:picLocks noChangeAspect="1"/>
          </p:cNvPicPr>
          <p:nvPr/>
        </p:nvPicPr>
        <p:blipFill>
          <a:blip r:embed="rId3"/>
          <a:stretch>
            <a:fillRect/>
          </a:stretch>
        </p:blipFill>
        <p:spPr>
          <a:xfrm>
            <a:off x="6749099" y="2344815"/>
            <a:ext cx="3130690" cy="2796367"/>
          </a:xfrm>
          <a:prstGeom prst="rect">
            <a:avLst/>
          </a:prstGeom>
        </p:spPr>
      </p:pic>
      <p:sp>
        <p:nvSpPr>
          <p:cNvPr id="11" name="Pladsholder til indhold 2">
            <a:extLst>
              <a:ext uri="{FF2B5EF4-FFF2-40B4-BE49-F238E27FC236}">
                <a16:creationId xmlns:a16="http://schemas.microsoft.com/office/drawing/2014/main" id="{140F8188-8707-96BE-AE06-DA7D930E798D}"/>
              </a:ext>
            </a:extLst>
          </p:cNvPr>
          <p:cNvSpPr txBox="1">
            <a:spLocks/>
          </p:cNvSpPr>
          <p:nvPr/>
        </p:nvSpPr>
        <p:spPr>
          <a:xfrm>
            <a:off x="2089317" y="5141182"/>
            <a:ext cx="2025737" cy="491991"/>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da-DK" b="1" dirty="0">
                <a:solidFill>
                  <a:schemeClr val="bg1"/>
                </a:solidFill>
              </a:rPr>
              <a:t>Denne bruges ofte til remskive og remtræk </a:t>
            </a:r>
          </a:p>
        </p:txBody>
      </p:sp>
      <p:sp>
        <p:nvSpPr>
          <p:cNvPr id="12" name="Pladsholder til indhold 2">
            <a:extLst>
              <a:ext uri="{FF2B5EF4-FFF2-40B4-BE49-F238E27FC236}">
                <a16:creationId xmlns:a16="http://schemas.microsoft.com/office/drawing/2014/main" id="{824FFAD8-4665-FF11-5183-2AEA12CDADE1}"/>
              </a:ext>
            </a:extLst>
          </p:cNvPr>
          <p:cNvSpPr txBox="1">
            <a:spLocks/>
          </p:cNvSpPr>
          <p:nvPr/>
        </p:nvSpPr>
        <p:spPr>
          <a:xfrm>
            <a:off x="6874707" y="5141181"/>
            <a:ext cx="2879471" cy="49199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da-DK" sz="1300" b="1" dirty="0">
                <a:solidFill>
                  <a:schemeClr val="bg1"/>
                </a:solidFill>
              </a:rPr>
              <a:t>Denne bruges ofte til direkte montering på gear eller maskiner</a:t>
            </a:r>
          </a:p>
        </p:txBody>
      </p:sp>
    </p:spTree>
    <p:extLst>
      <p:ext uri="{BB962C8B-B14F-4D97-AF65-F5344CB8AC3E}">
        <p14:creationId xmlns:p14="http://schemas.microsoft.com/office/powerpoint/2010/main" val="373807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73247-5F45-4231-2681-13A6CF7E9B2C}"/>
            </a:ext>
          </a:extLst>
        </p:cNvPr>
        <p:cNvGrpSpPr/>
        <p:nvPr/>
      </p:nvGrpSpPr>
      <p:grpSpPr>
        <a:xfrm>
          <a:off x="0" y="0"/>
          <a:ext cx="0" cy="0"/>
          <a:chOff x="0" y="0"/>
          <a:chExt cx="0" cy="0"/>
        </a:xfrm>
      </p:grpSpPr>
      <p:sp>
        <p:nvSpPr>
          <p:cNvPr id="14" name="Titel 1">
            <a:extLst>
              <a:ext uri="{FF2B5EF4-FFF2-40B4-BE49-F238E27FC236}">
                <a16:creationId xmlns:a16="http://schemas.microsoft.com/office/drawing/2014/main" id="{6757AD08-2E6C-4BA7-3270-4B78633EE591}"/>
              </a:ext>
            </a:extLst>
          </p:cNvPr>
          <p:cNvSpPr txBox="1">
            <a:spLocks/>
          </p:cNvSpPr>
          <p:nvPr/>
        </p:nvSpPr>
        <p:spPr>
          <a:xfrm>
            <a:off x="1049969" y="110754"/>
            <a:ext cx="10030893" cy="1381454"/>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Almindeligst forekommende byggeformer i henhold til begge koder.</a:t>
            </a:r>
          </a:p>
        </p:txBody>
      </p:sp>
      <p:pic>
        <p:nvPicPr>
          <p:cNvPr id="15" name="Billede 14">
            <a:extLst>
              <a:ext uri="{FF2B5EF4-FFF2-40B4-BE49-F238E27FC236}">
                <a16:creationId xmlns:a16="http://schemas.microsoft.com/office/drawing/2014/main" id="{63D9232E-DCBD-7DED-5F46-97E5923A872E}"/>
              </a:ext>
            </a:extLst>
          </p:cNvPr>
          <p:cNvPicPr>
            <a:picLocks noChangeAspect="1"/>
          </p:cNvPicPr>
          <p:nvPr/>
        </p:nvPicPr>
        <p:blipFill>
          <a:blip r:embed="rId2"/>
          <a:stretch>
            <a:fillRect/>
          </a:stretch>
        </p:blipFill>
        <p:spPr>
          <a:xfrm>
            <a:off x="3612761" y="1597687"/>
            <a:ext cx="4611402" cy="3954955"/>
          </a:xfrm>
          <a:prstGeom prst="rect">
            <a:avLst/>
          </a:prstGeom>
        </p:spPr>
      </p:pic>
    </p:spTree>
    <p:extLst>
      <p:ext uri="{BB962C8B-B14F-4D97-AF65-F5344CB8AC3E}">
        <p14:creationId xmlns:p14="http://schemas.microsoft.com/office/powerpoint/2010/main" val="398245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D3B3-B16D-727D-10DF-0055A8B5F30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5C29C1E1-697C-6CA5-C9B1-CF31798E865E}"/>
              </a:ext>
            </a:extLst>
          </p:cNvPr>
          <p:cNvSpPr txBox="1">
            <a:spLocks/>
          </p:cNvSpPr>
          <p:nvPr/>
        </p:nvSpPr>
        <p:spPr>
          <a:xfrm>
            <a:off x="1166179" y="204765"/>
            <a:ext cx="9482255" cy="150706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Kapslingsklasser/beskyttelses former</a:t>
            </a:r>
            <a:endParaRPr lang="da-DK" dirty="0"/>
          </a:p>
        </p:txBody>
      </p:sp>
      <p:sp>
        <p:nvSpPr>
          <p:cNvPr id="5" name="Pladsholder til indhold 2">
            <a:extLst>
              <a:ext uri="{FF2B5EF4-FFF2-40B4-BE49-F238E27FC236}">
                <a16:creationId xmlns:a16="http://schemas.microsoft.com/office/drawing/2014/main" id="{AD6C97F0-356C-DE3A-CCBC-6DDB34B32436}"/>
              </a:ext>
            </a:extLst>
          </p:cNvPr>
          <p:cNvSpPr txBox="1">
            <a:spLocks/>
          </p:cNvSpPr>
          <p:nvPr/>
        </p:nvSpPr>
        <p:spPr>
          <a:xfrm>
            <a:off x="1242651" y="1794621"/>
            <a:ext cx="9706698" cy="40475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Kapslingsklasser = IP-koder eks.: IP54 </a:t>
            </a:r>
          </a:p>
          <a:p>
            <a:r>
              <a:rPr lang="da-DK" altLang="da-DK" dirty="0"/>
              <a:t>Første ciffer angiver altid graden af beskyttelse mod, at fremmedlegemer </a:t>
            </a:r>
          </a:p>
          <a:p>
            <a:r>
              <a:rPr lang="da-DK" altLang="da-DK" dirty="0"/>
              <a:t>kan trænge ind i materiellet, men samtidig angiver det en vis mindste grad af </a:t>
            </a:r>
          </a:p>
          <a:p>
            <a:r>
              <a:rPr lang="da-DK" altLang="da-DK" dirty="0"/>
              <a:t>Beskyttelse af personer mod berøring af farlige dele. Andet ciffer angiver</a:t>
            </a:r>
          </a:p>
          <a:p>
            <a:r>
              <a:rPr lang="da-DK" altLang="da-DK" dirty="0"/>
              <a:t>graden af beskyttelse mod, at vand/væsker kan trænge ind.</a:t>
            </a:r>
          </a:p>
          <a:p>
            <a:pPr>
              <a:lnSpc>
                <a:spcPct val="150000"/>
              </a:lnSpc>
            </a:pPr>
            <a:r>
              <a:rPr lang="da-DK" dirty="0"/>
              <a:t>Beskyttelses former = bogstaver imellem IP og </a:t>
            </a:r>
            <a:r>
              <a:rPr lang="da-DK" dirty="0" err="1"/>
              <a:t>cifferne</a:t>
            </a:r>
            <a:r>
              <a:rPr lang="da-DK" dirty="0"/>
              <a:t> fx et S som betyder at den er testet ved stilstand eller et W så er den vejrbestandig </a:t>
            </a:r>
            <a:r>
              <a:rPr lang="da-DK" dirty="0" err="1"/>
              <a:t>bekyttet</a:t>
            </a:r>
            <a:r>
              <a:rPr lang="da-DK" dirty="0"/>
              <a:t> mod vand sne og andre partikler. </a:t>
            </a:r>
          </a:p>
        </p:txBody>
      </p:sp>
    </p:spTree>
    <p:extLst>
      <p:ext uri="{BB962C8B-B14F-4D97-AF65-F5344CB8AC3E}">
        <p14:creationId xmlns:p14="http://schemas.microsoft.com/office/powerpoint/2010/main" val="171581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F7A53-288A-FF50-2322-E127DC2959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AF90CA-7688-DEE8-5E97-C69E737826C2}"/>
              </a:ext>
            </a:extLst>
          </p:cNvPr>
          <p:cNvSpPr txBox="1">
            <a:spLocks/>
          </p:cNvSpPr>
          <p:nvPr/>
        </p:nvSpPr>
        <p:spPr>
          <a:xfrm>
            <a:off x="2489273" y="79047"/>
            <a:ext cx="7582889" cy="91040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Motorens opbygning </a:t>
            </a:r>
          </a:p>
        </p:txBody>
      </p:sp>
      <p:pic>
        <p:nvPicPr>
          <p:cNvPr id="3" name="Billede 2">
            <a:extLst>
              <a:ext uri="{FF2B5EF4-FFF2-40B4-BE49-F238E27FC236}">
                <a16:creationId xmlns:a16="http://schemas.microsoft.com/office/drawing/2014/main" id="{FACA975D-7B83-E411-C1B8-FD2B193F2E9F}"/>
              </a:ext>
            </a:extLst>
          </p:cNvPr>
          <p:cNvPicPr>
            <a:picLocks noChangeAspect="1"/>
          </p:cNvPicPr>
          <p:nvPr/>
        </p:nvPicPr>
        <p:blipFill>
          <a:blip r:embed="rId2"/>
          <a:stretch>
            <a:fillRect/>
          </a:stretch>
        </p:blipFill>
        <p:spPr>
          <a:xfrm>
            <a:off x="2592475" y="1181867"/>
            <a:ext cx="7479687" cy="4494265"/>
          </a:xfrm>
          <a:prstGeom prst="rect">
            <a:avLst/>
          </a:prstGeom>
        </p:spPr>
      </p:pic>
    </p:spTree>
    <p:extLst>
      <p:ext uri="{BB962C8B-B14F-4D97-AF65-F5344CB8AC3E}">
        <p14:creationId xmlns:p14="http://schemas.microsoft.com/office/powerpoint/2010/main" val="411298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C3B9-1FF9-2F53-36DB-D498CD841F6D}"/>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3DCA3707-2A58-C507-06EE-9910C0275862}"/>
              </a:ext>
            </a:extLst>
          </p:cNvPr>
          <p:cNvSpPr txBox="1">
            <a:spLocks/>
          </p:cNvSpPr>
          <p:nvPr/>
        </p:nvSpPr>
        <p:spPr>
          <a:xfrm>
            <a:off x="1856307" y="623455"/>
            <a:ext cx="8534400" cy="1064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Statoren og rotoren</a:t>
            </a:r>
            <a:endParaRPr lang="da-DK" dirty="0"/>
          </a:p>
        </p:txBody>
      </p:sp>
      <p:sp>
        <p:nvSpPr>
          <p:cNvPr id="5" name="Pladsholder til indhold 2">
            <a:extLst>
              <a:ext uri="{FF2B5EF4-FFF2-40B4-BE49-F238E27FC236}">
                <a16:creationId xmlns:a16="http://schemas.microsoft.com/office/drawing/2014/main" id="{89BD0CA1-4D44-0397-A6B3-0BF89E55AAA9}"/>
              </a:ext>
            </a:extLst>
          </p:cNvPr>
          <p:cNvSpPr txBox="1">
            <a:spLocks/>
          </p:cNvSpPr>
          <p:nvPr/>
        </p:nvSpPr>
        <p:spPr>
          <a:xfrm>
            <a:off x="1573573" y="1780924"/>
            <a:ext cx="9216246" cy="42562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Statoren består af en faste del, som indsættes i statorhuset/statorkappe.</a:t>
            </a:r>
          </a:p>
          <a:p>
            <a:r>
              <a:rPr lang="da-DK"/>
              <a:t>Statorens jernkerne er sammensat af jernplader som er blevet udstanset så motorens viklinger kan ligger nede i statoren.</a:t>
            </a:r>
          </a:p>
          <a:p>
            <a:r>
              <a:rPr lang="da-DK"/>
              <a:t>Rotoren er udviklet til at være den roterende del inde i statoren.</a:t>
            </a:r>
          </a:p>
          <a:p>
            <a:r>
              <a:rPr lang="da-DK"/>
              <a:t>Rotoren består af jernplader, som er cirkulære formet, hvor der er udstanset noter ned i rotoren. Hvor man placere enten aluminiums eller kobberstave hvor er kortsluttet her af navnet kortslutningsmotoren.</a:t>
            </a:r>
          </a:p>
          <a:p>
            <a:r>
              <a:rPr lang="da-DK"/>
              <a:t>Fælles for disse 2 ting er at de er som regel er udstanset af samme jernplade.  </a:t>
            </a:r>
          </a:p>
          <a:p>
            <a:r>
              <a:rPr lang="da-DK"/>
              <a:t> </a:t>
            </a:r>
            <a:endParaRPr lang="da-DK" dirty="0"/>
          </a:p>
        </p:txBody>
      </p:sp>
    </p:spTree>
    <p:extLst>
      <p:ext uri="{BB962C8B-B14F-4D97-AF65-F5344CB8AC3E}">
        <p14:creationId xmlns:p14="http://schemas.microsoft.com/office/powerpoint/2010/main" val="370789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3CEA-88DA-E369-4EFE-5CF0D1A8CA51}"/>
            </a:ext>
          </a:extLst>
        </p:cNvPr>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47424E80-24AC-0E8A-AAD9-5AD11445A4F9}"/>
              </a:ext>
            </a:extLst>
          </p:cNvPr>
          <p:cNvSpPr txBox="1">
            <a:spLocks/>
          </p:cNvSpPr>
          <p:nvPr/>
        </p:nvSpPr>
        <p:spPr>
          <a:xfrm>
            <a:off x="517227" y="177424"/>
            <a:ext cx="903519" cy="36160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Stator</a:t>
            </a:r>
            <a:endParaRPr lang="da-DK" dirty="0"/>
          </a:p>
        </p:txBody>
      </p:sp>
      <p:sp>
        <p:nvSpPr>
          <p:cNvPr id="3" name="Pladsholder til indhold 2">
            <a:extLst>
              <a:ext uri="{FF2B5EF4-FFF2-40B4-BE49-F238E27FC236}">
                <a16:creationId xmlns:a16="http://schemas.microsoft.com/office/drawing/2014/main" id="{1A1AD51D-BAF7-4EE5-A569-5A00FF270DF7}"/>
              </a:ext>
            </a:extLst>
          </p:cNvPr>
          <p:cNvSpPr txBox="1">
            <a:spLocks/>
          </p:cNvSpPr>
          <p:nvPr/>
        </p:nvSpPr>
        <p:spPr>
          <a:xfrm>
            <a:off x="6593830" y="2972180"/>
            <a:ext cx="903519" cy="361605"/>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da-DK" dirty="0">
                <a:solidFill>
                  <a:schemeClr val="bg1"/>
                </a:solidFill>
              </a:rPr>
              <a:t>Rotor</a:t>
            </a:r>
          </a:p>
        </p:txBody>
      </p:sp>
      <p:pic>
        <p:nvPicPr>
          <p:cNvPr id="6" name="Billede 5">
            <a:extLst>
              <a:ext uri="{FF2B5EF4-FFF2-40B4-BE49-F238E27FC236}">
                <a16:creationId xmlns:a16="http://schemas.microsoft.com/office/drawing/2014/main" id="{29F466E7-9E60-CDFC-DA40-E01CB6B84F27}"/>
              </a:ext>
            </a:extLst>
          </p:cNvPr>
          <p:cNvPicPr>
            <a:picLocks noChangeAspect="1"/>
          </p:cNvPicPr>
          <p:nvPr/>
        </p:nvPicPr>
        <p:blipFill>
          <a:blip r:embed="rId2"/>
          <a:stretch>
            <a:fillRect/>
          </a:stretch>
        </p:blipFill>
        <p:spPr>
          <a:xfrm>
            <a:off x="583729" y="539029"/>
            <a:ext cx="2374872" cy="2433151"/>
          </a:xfrm>
          <a:prstGeom prst="rect">
            <a:avLst/>
          </a:prstGeom>
        </p:spPr>
      </p:pic>
      <p:pic>
        <p:nvPicPr>
          <p:cNvPr id="7" name="Billede 6">
            <a:extLst>
              <a:ext uri="{FF2B5EF4-FFF2-40B4-BE49-F238E27FC236}">
                <a16:creationId xmlns:a16="http://schemas.microsoft.com/office/drawing/2014/main" id="{882151EE-F9AF-DB66-C4C9-F66026A4716F}"/>
              </a:ext>
            </a:extLst>
          </p:cNvPr>
          <p:cNvPicPr>
            <a:picLocks noChangeAspect="1"/>
          </p:cNvPicPr>
          <p:nvPr/>
        </p:nvPicPr>
        <p:blipFill>
          <a:blip r:embed="rId3"/>
          <a:stretch>
            <a:fillRect/>
          </a:stretch>
        </p:blipFill>
        <p:spPr>
          <a:xfrm>
            <a:off x="2174863" y="3429000"/>
            <a:ext cx="9570290" cy="2230669"/>
          </a:xfrm>
          <a:prstGeom prst="rect">
            <a:avLst/>
          </a:prstGeom>
        </p:spPr>
      </p:pic>
    </p:spTree>
    <p:extLst>
      <p:ext uri="{BB962C8B-B14F-4D97-AF65-F5344CB8AC3E}">
        <p14:creationId xmlns:p14="http://schemas.microsoft.com/office/powerpoint/2010/main" val="6493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7411-2026-6BC4-FFFB-C272A7B5F89C}"/>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03EFE8BE-76CB-45A3-73EF-85A7D71BA4EE}"/>
              </a:ext>
            </a:extLst>
          </p:cNvPr>
          <p:cNvSpPr txBox="1">
            <a:spLocks/>
          </p:cNvSpPr>
          <p:nvPr/>
        </p:nvSpPr>
        <p:spPr>
          <a:xfrm>
            <a:off x="1937287" y="0"/>
            <a:ext cx="8534400" cy="150706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b="1" dirty="0"/>
              <a:t>Asynkronmotorens virkemåde</a:t>
            </a:r>
            <a:endParaRPr lang="da-DK" dirty="0"/>
          </a:p>
        </p:txBody>
      </p:sp>
      <p:pic>
        <p:nvPicPr>
          <p:cNvPr id="5" name="Billede 4">
            <a:extLst>
              <a:ext uri="{FF2B5EF4-FFF2-40B4-BE49-F238E27FC236}">
                <a16:creationId xmlns:a16="http://schemas.microsoft.com/office/drawing/2014/main" id="{562EBCE7-80BD-47C9-B20E-5AD2057403AF}"/>
              </a:ext>
            </a:extLst>
          </p:cNvPr>
          <p:cNvPicPr>
            <a:picLocks noChangeAspect="1"/>
          </p:cNvPicPr>
          <p:nvPr/>
        </p:nvPicPr>
        <p:blipFill>
          <a:blip r:embed="rId2"/>
          <a:stretch>
            <a:fillRect/>
          </a:stretch>
        </p:blipFill>
        <p:spPr>
          <a:xfrm>
            <a:off x="466884" y="1423661"/>
            <a:ext cx="4378066" cy="2668034"/>
          </a:xfrm>
          <a:prstGeom prst="rect">
            <a:avLst/>
          </a:prstGeom>
        </p:spPr>
      </p:pic>
      <p:pic>
        <p:nvPicPr>
          <p:cNvPr id="8" name="Billede 7">
            <a:extLst>
              <a:ext uri="{FF2B5EF4-FFF2-40B4-BE49-F238E27FC236}">
                <a16:creationId xmlns:a16="http://schemas.microsoft.com/office/drawing/2014/main" id="{C78990F0-AF82-3DBD-FA72-DBA8EA64414D}"/>
              </a:ext>
            </a:extLst>
          </p:cNvPr>
          <p:cNvPicPr>
            <a:picLocks noChangeAspect="1"/>
          </p:cNvPicPr>
          <p:nvPr/>
        </p:nvPicPr>
        <p:blipFill>
          <a:blip r:embed="rId3"/>
          <a:stretch>
            <a:fillRect/>
          </a:stretch>
        </p:blipFill>
        <p:spPr>
          <a:xfrm>
            <a:off x="6684345" y="2623990"/>
            <a:ext cx="4370146" cy="2668035"/>
          </a:xfrm>
          <a:prstGeom prst="rect">
            <a:avLst/>
          </a:prstGeom>
        </p:spPr>
      </p:pic>
      <p:sp>
        <p:nvSpPr>
          <p:cNvPr id="9" name="Rektangel 8">
            <a:extLst>
              <a:ext uri="{FF2B5EF4-FFF2-40B4-BE49-F238E27FC236}">
                <a16:creationId xmlns:a16="http://schemas.microsoft.com/office/drawing/2014/main" id="{8C6D9909-6797-3FE4-4528-8F7BCC2093B0}"/>
              </a:ext>
            </a:extLst>
          </p:cNvPr>
          <p:cNvSpPr/>
          <p:nvPr/>
        </p:nvSpPr>
        <p:spPr>
          <a:xfrm>
            <a:off x="260262" y="4234010"/>
            <a:ext cx="6096000" cy="1200329"/>
          </a:xfrm>
          <a:prstGeom prst="rect">
            <a:avLst/>
          </a:prstGeom>
        </p:spPr>
        <p:txBody>
          <a:bodyPr>
            <a:spAutoFit/>
          </a:bodyPr>
          <a:lstStyle/>
          <a:p>
            <a:r>
              <a:rPr lang="da-DK" dirty="0">
                <a:solidFill>
                  <a:schemeClr val="bg1"/>
                </a:solidFill>
                <a:latin typeface="Times New Roman" panose="02020603050405020304" pitchFamily="18" charset="0"/>
              </a:rPr>
              <a:t>Hvis man tænker sig, at en </a:t>
            </a:r>
            <a:r>
              <a:rPr lang="da-DK" dirty="0" err="1">
                <a:solidFill>
                  <a:schemeClr val="bg1"/>
                </a:solidFill>
                <a:latin typeface="Times New Roman" panose="02020603050405020304" pitchFamily="18" charset="0"/>
              </a:rPr>
              <a:t>højreskåret</a:t>
            </a:r>
            <a:r>
              <a:rPr lang="da-DK" dirty="0">
                <a:solidFill>
                  <a:schemeClr val="bg1"/>
                </a:solidFill>
                <a:latin typeface="Times New Roman" panose="02020603050405020304" pitchFamily="18" charset="0"/>
              </a:rPr>
              <a:t> proptrækker</a:t>
            </a:r>
          </a:p>
          <a:p>
            <a:r>
              <a:rPr lang="da-DK" dirty="0">
                <a:solidFill>
                  <a:schemeClr val="bg1"/>
                </a:solidFill>
                <a:latin typeface="Times New Roman" panose="02020603050405020304" pitchFamily="18" charset="0"/>
              </a:rPr>
              <a:t>skrues ind i lederen i strømmens retning, vil proptrækkerens</a:t>
            </a:r>
          </a:p>
          <a:p>
            <a:r>
              <a:rPr lang="da-DK" dirty="0">
                <a:solidFill>
                  <a:schemeClr val="bg1"/>
                </a:solidFill>
                <a:latin typeface="Times New Roman" panose="02020603050405020304" pitchFamily="18" charset="0"/>
              </a:rPr>
              <a:t>omdrejningsretning angive feltretningen.</a:t>
            </a:r>
          </a:p>
          <a:p>
            <a:r>
              <a:rPr lang="da-DK" dirty="0">
                <a:solidFill>
                  <a:schemeClr val="bg1"/>
                </a:solidFill>
                <a:latin typeface="Times New Roman" panose="02020603050405020304" pitchFamily="18" charset="0"/>
              </a:rPr>
              <a:t>Enhver strømførende leder er omgivet af et magnetisk felt.</a:t>
            </a:r>
          </a:p>
        </p:txBody>
      </p:sp>
      <p:sp>
        <p:nvSpPr>
          <p:cNvPr id="10" name="Rektangel 9">
            <a:extLst>
              <a:ext uri="{FF2B5EF4-FFF2-40B4-BE49-F238E27FC236}">
                <a16:creationId xmlns:a16="http://schemas.microsoft.com/office/drawing/2014/main" id="{B0A45046-73D8-15A9-CF97-6DBD9014F046}"/>
              </a:ext>
            </a:extLst>
          </p:cNvPr>
          <p:cNvSpPr/>
          <p:nvPr/>
        </p:nvSpPr>
        <p:spPr>
          <a:xfrm>
            <a:off x="6907983" y="1880862"/>
            <a:ext cx="3922869" cy="369332"/>
          </a:xfrm>
          <a:prstGeom prst="rect">
            <a:avLst/>
          </a:prstGeom>
        </p:spPr>
        <p:txBody>
          <a:bodyPr wrap="none">
            <a:spAutoFit/>
          </a:bodyPr>
          <a:lstStyle/>
          <a:p>
            <a:r>
              <a:rPr lang="da-DK" dirty="0">
                <a:solidFill>
                  <a:schemeClr val="bg1"/>
                </a:solidFill>
                <a:latin typeface="Times New Roman" panose="02020603050405020304" pitchFamily="18" charset="0"/>
              </a:rPr>
              <a:t>Det kan også vises på følgende 2 måder:</a:t>
            </a:r>
            <a:endParaRPr lang="da-DK" dirty="0">
              <a:solidFill>
                <a:schemeClr val="bg1"/>
              </a:solidFill>
            </a:endParaRPr>
          </a:p>
        </p:txBody>
      </p:sp>
    </p:spTree>
    <p:extLst>
      <p:ext uri="{BB962C8B-B14F-4D97-AF65-F5344CB8AC3E}">
        <p14:creationId xmlns:p14="http://schemas.microsoft.com/office/powerpoint/2010/main" val="135467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8AB1-73E5-82CC-BEAC-E68F5FBA5ED5}"/>
            </a:ext>
          </a:extLst>
        </p:cNvPr>
        <p:cNvGrpSpPr/>
        <p:nvPr/>
      </p:nvGrpSpPr>
      <p:grpSpPr>
        <a:xfrm>
          <a:off x="0" y="0"/>
          <a:ext cx="0" cy="0"/>
          <a:chOff x="0" y="0"/>
          <a:chExt cx="0" cy="0"/>
        </a:xfrm>
      </p:grpSpPr>
      <p:pic>
        <p:nvPicPr>
          <p:cNvPr id="2" name="Pladsholder til indhold 3">
            <a:extLst>
              <a:ext uri="{FF2B5EF4-FFF2-40B4-BE49-F238E27FC236}">
                <a16:creationId xmlns:a16="http://schemas.microsoft.com/office/drawing/2014/main" id="{8090B228-49D2-9754-1DEE-9C795F5A3BCE}"/>
              </a:ext>
            </a:extLst>
          </p:cNvPr>
          <p:cNvPicPr>
            <a:picLocks noChangeAspect="1"/>
          </p:cNvPicPr>
          <p:nvPr/>
        </p:nvPicPr>
        <p:blipFill>
          <a:blip r:embed="rId2"/>
          <a:stretch>
            <a:fillRect/>
          </a:stretch>
        </p:blipFill>
        <p:spPr>
          <a:xfrm>
            <a:off x="1031882" y="2209818"/>
            <a:ext cx="4737151" cy="3088248"/>
          </a:xfrm>
          <a:prstGeom prst="rect">
            <a:avLst/>
          </a:prstGeom>
        </p:spPr>
      </p:pic>
      <p:sp>
        <p:nvSpPr>
          <p:cNvPr id="3" name="Rektangel 2">
            <a:extLst>
              <a:ext uri="{FF2B5EF4-FFF2-40B4-BE49-F238E27FC236}">
                <a16:creationId xmlns:a16="http://schemas.microsoft.com/office/drawing/2014/main" id="{01F900FC-6B5B-5512-E5C6-122DEF4238B2}"/>
              </a:ext>
            </a:extLst>
          </p:cNvPr>
          <p:cNvSpPr/>
          <p:nvPr/>
        </p:nvSpPr>
        <p:spPr>
          <a:xfrm>
            <a:off x="5899265" y="3589730"/>
            <a:ext cx="6096000" cy="1477328"/>
          </a:xfrm>
          <a:prstGeom prst="rect">
            <a:avLst/>
          </a:prstGeom>
        </p:spPr>
        <p:txBody>
          <a:bodyPr>
            <a:spAutoFit/>
          </a:bodyPr>
          <a:lstStyle/>
          <a:p>
            <a:r>
              <a:rPr lang="da-DK" dirty="0">
                <a:solidFill>
                  <a:schemeClr val="bg1"/>
                </a:solidFill>
                <a:latin typeface="Times New Roman" panose="02020603050405020304" pitchFamily="18" charset="0"/>
              </a:rPr>
              <a:t>Hvis det var en motor, kunne magneten være </a:t>
            </a:r>
            <a:r>
              <a:rPr lang="da-DK" dirty="0" err="1">
                <a:solidFill>
                  <a:schemeClr val="bg1"/>
                </a:solidFill>
                <a:latin typeface="Times New Roman" panose="02020603050405020304" pitchFamily="18" charset="0"/>
              </a:rPr>
              <a:t>statoren</a:t>
            </a:r>
            <a:r>
              <a:rPr lang="da-DK" dirty="0">
                <a:solidFill>
                  <a:schemeClr val="bg1"/>
                </a:solidFill>
                <a:latin typeface="Times New Roman" panose="02020603050405020304" pitchFamily="18" charset="0"/>
              </a:rPr>
              <a:t>,</a:t>
            </a:r>
          </a:p>
          <a:p>
            <a:r>
              <a:rPr lang="da-DK" dirty="0">
                <a:solidFill>
                  <a:schemeClr val="bg1"/>
                </a:solidFill>
                <a:latin typeface="Times New Roman" panose="02020603050405020304" pitchFamily="18" charset="0"/>
              </a:rPr>
              <a:t>og lederen kunne være en leder i rotoren. </a:t>
            </a:r>
          </a:p>
          <a:p>
            <a:r>
              <a:rPr lang="da-DK" dirty="0">
                <a:solidFill>
                  <a:schemeClr val="bg1"/>
                </a:solidFill>
                <a:latin typeface="Times New Roman" panose="02020603050405020304" pitchFamily="18" charset="0"/>
              </a:rPr>
              <a:t>I så fald vil det være rotoren der flytter sig. Da den kun har mulighed for at dreje, vil den dreje, fordi </a:t>
            </a:r>
            <a:r>
              <a:rPr lang="da-DK" dirty="0" err="1">
                <a:solidFill>
                  <a:schemeClr val="bg1"/>
                </a:solidFill>
                <a:latin typeface="Times New Roman" panose="02020603050405020304" pitchFamily="18" charset="0"/>
              </a:rPr>
              <a:t>statoren</a:t>
            </a:r>
            <a:r>
              <a:rPr lang="da-DK" dirty="0">
                <a:solidFill>
                  <a:schemeClr val="bg1"/>
                </a:solidFill>
                <a:latin typeface="Times New Roman" panose="02020603050405020304" pitchFamily="18" charset="0"/>
              </a:rPr>
              <a:t> sidder fast</a:t>
            </a:r>
          </a:p>
          <a:p>
            <a:r>
              <a:rPr lang="da-DK" dirty="0">
                <a:solidFill>
                  <a:schemeClr val="bg1"/>
                </a:solidFill>
                <a:latin typeface="Times New Roman" panose="02020603050405020304" pitchFamily="18" charset="0"/>
              </a:rPr>
              <a:t>i </a:t>
            </a:r>
            <a:r>
              <a:rPr lang="da-DK" dirty="0" err="1">
                <a:solidFill>
                  <a:schemeClr val="bg1"/>
                </a:solidFill>
                <a:latin typeface="Times New Roman" panose="02020603050405020304" pitchFamily="18" charset="0"/>
              </a:rPr>
              <a:t>statorhuset</a:t>
            </a:r>
            <a:r>
              <a:rPr lang="da-DK" dirty="0">
                <a:solidFill>
                  <a:schemeClr val="bg1"/>
                </a:solidFill>
                <a:latin typeface="Times New Roman" panose="02020603050405020304" pitchFamily="18" charset="0"/>
              </a:rPr>
              <a:t>.</a:t>
            </a:r>
          </a:p>
        </p:txBody>
      </p:sp>
      <p:sp>
        <p:nvSpPr>
          <p:cNvPr id="6" name="Rektangel 5">
            <a:extLst>
              <a:ext uri="{FF2B5EF4-FFF2-40B4-BE49-F238E27FC236}">
                <a16:creationId xmlns:a16="http://schemas.microsoft.com/office/drawing/2014/main" id="{198D937B-15E8-BC3A-851E-D3A2E5CF7457}"/>
              </a:ext>
            </a:extLst>
          </p:cNvPr>
          <p:cNvSpPr/>
          <p:nvPr/>
        </p:nvSpPr>
        <p:spPr>
          <a:xfrm>
            <a:off x="556952" y="816050"/>
            <a:ext cx="6096000" cy="646331"/>
          </a:xfrm>
          <a:prstGeom prst="rect">
            <a:avLst/>
          </a:prstGeom>
        </p:spPr>
        <p:txBody>
          <a:bodyPr>
            <a:spAutoFit/>
          </a:bodyPr>
          <a:lstStyle/>
          <a:p>
            <a:r>
              <a:rPr lang="da-DK" dirty="0">
                <a:solidFill>
                  <a:schemeClr val="bg1"/>
                </a:solidFill>
                <a:latin typeface="Times New Roman" panose="02020603050405020304" pitchFamily="18" charset="0"/>
              </a:rPr>
              <a:t>Her ses hvordan den danne sit magnetfelt og på den måde vil stator for rotoren til at begynde at dreje rundt.</a:t>
            </a:r>
          </a:p>
        </p:txBody>
      </p:sp>
    </p:spTree>
    <p:extLst>
      <p:ext uri="{BB962C8B-B14F-4D97-AF65-F5344CB8AC3E}">
        <p14:creationId xmlns:p14="http://schemas.microsoft.com/office/powerpoint/2010/main" val="388156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7131-7C49-02FE-AB07-EAF0BA1E7A8B}"/>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91BBC54-6E08-02D2-D04A-FD140A5BE382}"/>
              </a:ext>
            </a:extLst>
          </p:cNvPr>
          <p:cNvSpPr txBox="1">
            <a:spLocks/>
          </p:cNvSpPr>
          <p:nvPr/>
        </p:nvSpPr>
        <p:spPr>
          <a:xfrm>
            <a:off x="1828800" y="181956"/>
            <a:ext cx="8534400" cy="89910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Klemrække og viklinger</a:t>
            </a:r>
          </a:p>
        </p:txBody>
      </p:sp>
      <p:pic>
        <p:nvPicPr>
          <p:cNvPr id="5" name="Picture 4">
            <a:extLst>
              <a:ext uri="{FF2B5EF4-FFF2-40B4-BE49-F238E27FC236}">
                <a16:creationId xmlns:a16="http://schemas.microsoft.com/office/drawing/2014/main" id="{9033D01F-BBBB-D356-7C2E-A5243CB98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750" y="1166439"/>
            <a:ext cx="5400675" cy="3035300"/>
          </a:xfrm>
          <a:prstGeom prst="rect">
            <a:avLst/>
          </a:prstGeom>
          <a:noFill/>
        </p:spPr>
      </p:pic>
      <p:sp>
        <p:nvSpPr>
          <p:cNvPr id="7" name="Rectangle 6">
            <a:extLst>
              <a:ext uri="{FF2B5EF4-FFF2-40B4-BE49-F238E27FC236}">
                <a16:creationId xmlns:a16="http://schemas.microsoft.com/office/drawing/2014/main" id="{4DB04D8D-FD5F-7F42-4B66-4F2807279BCA}"/>
              </a:ext>
            </a:extLst>
          </p:cNvPr>
          <p:cNvSpPr>
            <a:spLocks noChangeArrowheads="1"/>
          </p:cNvSpPr>
          <p:nvPr/>
        </p:nvSpPr>
        <p:spPr bwMode="auto">
          <a:xfrm>
            <a:off x="1955800" y="4287120"/>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2000" dirty="0">
                <a:solidFill>
                  <a:schemeClr val="bg1"/>
                </a:solidFill>
              </a:rPr>
              <a:t>Viklingerne benævnes:</a:t>
            </a:r>
          </a:p>
          <a:p>
            <a:pPr eaLnBrk="1" hangingPunct="1">
              <a:spcBef>
                <a:spcPct val="0"/>
              </a:spcBef>
              <a:buFontTx/>
              <a:buNone/>
            </a:pPr>
            <a:r>
              <a:rPr lang="da-DK" altLang="da-DK" sz="2000" dirty="0">
                <a:solidFill>
                  <a:schemeClr val="bg1"/>
                </a:solidFill>
              </a:rPr>
              <a:t>		Benævnes i dag: 	Gammel benævnelse:</a:t>
            </a:r>
          </a:p>
          <a:p>
            <a:pPr eaLnBrk="1" hangingPunct="1">
              <a:spcBef>
                <a:spcPct val="0"/>
              </a:spcBef>
              <a:buFontTx/>
              <a:buNone/>
            </a:pPr>
            <a:r>
              <a:rPr lang="da-DK" altLang="da-DK" sz="2000" dirty="0">
                <a:solidFill>
                  <a:schemeClr val="bg1"/>
                </a:solidFill>
              </a:rPr>
              <a:t>Vikling 1 		U1-U2 		U-X</a:t>
            </a:r>
          </a:p>
          <a:p>
            <a:pPr eaLnBrk="1" hangingPunct="1">
              <a:spcBef>
                <a:spcPct val="0"/>
              </a:spcBef>
              <a:buFontTx/>
              <a:buNone/>
            </a:pPr>
            <a:r>
              <a:rPr lang="da-DK" altLang="da-DK" sz="2000" dirty="0">
                <a:solidFill>
                  <a:schemeClr val="bg1"/>
                </a:solidFill>
              </a:rPr>
              <a:t>Vikling 2 		V1-V2 		V-Y</a:t>
            </a:r>
          </a:p>
          <a:p>
            <a:pPr eaLnBrk="1" hangingPunct="1">
              <a:spcBef>
                <a:spcPct val="0"/>
              </a:spcBef>
              <a:buFontTx/>
              <a:buNone/>
            </a:pPr>
            <a:r>
              <a:rPr lang="da-DK" altLang="da-DK" sz="2000" dirty="0">
                <a:solidFill>
                  <a:schemeClr val="bg1"/>
                </a:solidFill>
              </a:rPr>
              <a:t>Vikling 3		W1-W2 	W-Z</a:t>
            </a:r>
          </a:p>
        </p:txBody>
      </p:sp>
      <p:sp>
        <p:nvSpPr>
          <p:cNvPr id="8" name="Rectangle 5">
            <a:extLst>
              <a:ext uri="{FF2B5EF4-FFF2-40B4-BE49-F238E27FC236}">
                <a16:creationId xmlns:a16="http://schemas.microsoft.com/office/drawing/2014/main" id="{8528A52A-2251-4EB4-6C6D-31967076EA1D}"/>
              </a:ext>
            </a:extLst>
          </p:cNvPr>
          <p:cNvSpPr>
            <a:spLocks noChangeArrowheads="1"/>
          </p:cNvSpPr>
          <p:nvPr/>
        </p:nvSpPr>
        <p:spPr bwMode="auto">
          <a:xfrm>
            <a:off x="6950902" y="1166439"/>
            <a:ext cx="35578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2000" dirty="0">
                <a:solidFill>
                  <a:schemeClr val="bg1"/>
                </a:solidFill>
              </a:rPr>
              <a:t>En 3-faset asynkron motor har normalt tre </a:t>
            </a:r>
            <a:r>
              <a:rPr lang="da-DK" altLang="da-DK" sz="2000" dirty="0" err="1">
                <a:solidFill>
                  <a:schemeClr val="bg1"/>
                </a:solidFill>
              </a:rPr>
              <a:t>statorviklinger</a:t>
            </a:r>
            <a:r>
              <a:rPr lang="da-DK" altLang="da-DK" sz="2000" dirty="0">
                <a:solidFill>
                  <a:schemeClr val="bg1"/>
                </a:solidFill>
              </a:rPr>
              <a:t>,</a:t>
            </a:r>
          </a:p>
          <a:p>
            <a:pPr eaLnBrk="1" hangingPunct="1">
              <a:spcBef>
                <a:spcPct val="0"/>
              </a:spcBef>
              <a:buFontTx/>
              <a:buNone/>
            </a:pPr>
            <a:r>
              <a:rPr lang="da-DK" altLang="da-DK" sz="2000" dirty="0">
                <a:solidFill>
                  <a:schemeClr val="bg1"/>
                </a:solidFill>
              </a:rPr>
              <a:t>der kan bestå af flere spoler. </a:t>
            </a:r>
          </a:p>
          <a:p>
            <a:pPr eaLnBrk="1" hangingPunct="1">
              <a:spcBef>
                <a:spcPct val="0"/>
              </a:spcBef>
              <a:buFontTx/>
              <a:buNone/>
            </a:pPr>
            <a:r>
              <a:rPr lang="da-DK" altLang="da-DK" sz="2000" dirty="0">
                <a:solidFill>
                  <a:schemeClr val="bg1"/>
                </a:solidFill>
              </a:rPr>
              <a:t>De tre viklingers ender er normalt ført ud til motorens </a:t>
            </a:r>
            <a:r>
              <a:rPr lang="da-DK" altLang="da-DK" sz="2000" dirty="0" err="1">
                <a:solidFill>
                  <a:schemeClr val="bg1"/>
                </a:solidFill>
              </a:rPr>
              <a:t>klembrædt</a:t>
            </a:r>
            <a:r>
              <a:rPr lang="da-DK" altLang="da-DK" sz="2000" dirty="0">
                <a:solidFill>
                  <a:schemeClr val="bg1"/>
                </a:solidFill>
              </a:rPr>
              <a:t>. </a:t>
            </a:r>
          </a:p>
        </p:txBody>
      </p:sp>
    </p:spTree>
    <p:extLst>
      <p:ext uri="{BB962C8B-B14F-4D97-AF65-F5344CB8AC3E}">
        <p14:creationId xmlns:p14="http://schemas.microsoft.com/office/powerpoint/2010/main" val="380090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BDF6-2012-D680-56D2-A83114CA70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77CCD7-EC9B-3956-7C46-203F00B546D1}"/>
              </a:ext>
            </a:extLst>
          </p:cNvPr>
          <p:cNvSpPr txBox="1">
            <a:spLocks/>
          </p:cNvSpPr>
          <p:nvPr/>
        </p:nvSpPr>
        <p:spPr>
          <a:xfrm>
            <a:off x="1585458" y="259080"/>
            <a:ext cx="8534400" cy="88571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Antal poler</a:t>
            </a:r>
          </a:p>
        </p:txBody>
      </p:sp>
      <p:sp>
        <p:nvSpPr>
          <p:cNvPr id="3" name="Rectangle 5">
            <a:extLst>
              <a:ext uri="{FF2B5EF4-FFF2-40B4-BE49-F238E27FC236}">
                <a16:creationId xmlns:a16="http://schemas.microsoft.com/office/drawing/2014/main" id="{FD5D5D65-1945-4393-E413-951C7FCA9B7B}"/>
              </a:ext>
            </a:extLst>
          </p:cNvPr>
          <p:cNvSpPr>
            <a:spLocks noChangeArrowheads="1"/>
          </p:cNvSpPr>
          <p:nvPr/>
        </p:nvSpPr>
        <p:spPr bwMode="auto">
          <a:xfrm>
            <a:off x="5733097" y="1596967"/>
            <a:ext cx="457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a-DK" sz="2000" dirty="0">
                <a:solidFill>
                  <a:schemeClr val="bg1"/>
                </a:solidFill>
              </a:rPr>
              <a:t>Viklingen er vist set lige forfra.</a:t>
            </a:r>
            <a:br>
              <a:rPr lang="da-DK" altLang="da-DK" sz="2000" dirty="0">
                <a:solidFill>
                  <a:schemeClr val="bg1"/>
                </a:solidFill>
              </a:rPr>
            </a:br>
            <a:br>
              <a:rPr lang="da-DK" altLang="da-DK" sz="2000" dirty="0">
                <a:solidFill>
                  <a:schemeClr val="bg1"/>
                </a:solidFill>
              </a:rPr>
            </a:br>
            <a:endParaRPr lang="da-DK" altLang="da-DK" sz="2000" dirty="0">
              <a:solidFill>
                <a:schemeClr val="bg1"/>
              </a:solidFill>
            </a:endParaRPr>
          </a:p>
          <a:p>
            <a:pPr eaLnBrk="1" hangingPunct="1">
              <a:spcBef>
                <a:spcPct val="0"/>
              </a:spcBef>
              <a:buFontTx/>
              <a:buNone/>
            </a:pPr>
            <a:r>
              <a:rPr lang="da-DK" altLang="da-DK" sz="2000" dirty="0">
                <a:solidFill>
                  <a:schemeClr val="bg1"/>
                </a:solidFill>
              </a:rPr>
              <a:t>To-</a:t>
            </a:r>
            <a:r>
              <a:rPr lang="da-DK" altLang="da-DK" sz="2000" dirty="0" err="1">
                <a:solidFill>
                  <a:schemeClr val="bg1"/>
                </a:solidFill>
              </a:rPr>
              <a:t>polede</a:t>
            </a:r>
            <a:r>
              <a:rPr lang="da-DK" altLang="da-DK" sz="2000" dirty="0">
                <a:solidFill>
                  <a:schemeClr val="bg1"/>
                </a:solidFill>
              </a:rPr>
              <a:t> motorer har en nordpol og en sydpol, fire-</a:t>
            </a:r>
            <a:r>
              <a:rPr lang="da-DK" altLang="da-DK" sz="2000" dirty="0" err="1">
                <a:solidFill>
                  <a:schemeClr val="bg1"/>
                </a:solidFill>
              </a:rPr>
              <a:t>polede</a:t>
            </a:r>
            <a:r>
              <a:rPr lang="da-DK" altLang="da-DK" sz="2000" dirty="0">
                <a:solidFill>
                  <a:schemeClr val="bg1"/>
                </a:solidFill>
              </a:rPr>
              <a:t> motorer har to nordpoler og to sydpoler osv.</a:t>
            </a:r>
          </a:p>
        </p:txBody>
      </p:sp>
      <p:pic>
        <p:nvPicPr>
          <p:cNvPr id="6" name="Billede 5">
            <a:extLst>
              <a:ext uri="{FF2B5EF4-FFF2-40B4-BE49-F238E27FC236}">
                <a16:creationId xmlns:a16="http://schemas.microsoft.com/office/drawing/2014/main" id="{3AE0DF7B-5A45-2253-63BA-9638FF78C034}"/>
              </a:ext>
            </a:extLst>
          </p:cNvPr>
          <p:cNvPicPr>
            <a:picLocks noChangeAspect="1"/>
          </p:cNvPicPr>
          <p:nvPr/>
        </p:nvPicPr>
        <p:blipFill>
          <a:blip r:embed="rId2"/>
          <a:stretch>
            <a:fillRect/>
          </a:stretch>
        </p:blipFill>
        <p:spPr>
          <a:xfrm>
            <a:off x="1051733" y="1570298"/>
            <a:ext cx="4269248" cy="4034674"/>
          </a:xfrm>
          <a:prstGeom prst="rect">
            <a:avLst/>
          </a:prstGeom>
        </p:spPr>
      </p:pic>
      <p:pic>
        <p:nvPicPr>
          <p:cNvPr id="9" name="Billede 8">
            <a:extLst>
              <a:ext uri="{FF2B5EF4-FFF2-40B4-BE49-F238E27FC236}">
                <a16:creationId xmlns:a16="http://schemas.microsoft.com/office/drawing/2014/main" id="{F1368C65-C27F-CAB2-FB1A-29F3DE0CCEBD}"/>
              </a:ext>
            </a:extLst>
          </p:cNvPr>
          <p:cNvPicPr>
            <a:picLocks noChangeAspect="1"/>
          </p:cNvPicPr>
          <p:nvPr/>
        </p:nvPicPr>
        <p:blipFill>
          <a:blip r:embed="rId3"/>
          <a:stretch>
            <a:fillRect/>
          </a:stretch>
        </p:blipFill>
        <p:spPr>
          <a:xfrm>
            <a:off x="5594205" y="4292394"/>
            <a:ext cx="5307801" cy="885711"/>
          </a:xfrm>
          <a:prstGeom prst="rect">
            <a:avLst/>
          </a:prstGeom>
        </p:spPr>
      </p:pic>
    </p:spTree>
    <p:extLst>
      <p:ext uri="{BB962C8B-B14F-4D97-AF65-F5344CB8AC3E}">
        <p14:creationId xmlns:p14="http://schemas.microsoft.com/office/powerpoint/2010/main" val="297069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11342-13B3-BF91-CF8B-C0D9FFC4B44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4D74D8D-0D73-D8BE-C3E8-31CB44DF8D16}"/>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6624ACBB-E4CA-19AE-F4CB-4794144C2632}"/>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85FBD0DF-C6DF-7FF2-4199-820770911330}"/>
              </a:ext>
            </a:extLst>
          </p:cNvPr>
          <p:cNvSpPr txBox="1"/>
          <p:nvPr/>
        </p:nvSpPr>
        <p:spPr>
          <a:xfrm>
            <a:off x="662473" y="675855"/>
            <a:ext cx="11075437" cy="4832092"/>
          </a:xfrm>
          <a:prstGeom prst="rect">
            <a:avLst/>
          </a:prstGeom>
          <a:noFill/>
        </p:spPr>
        <p:txBody>
          <a:bodyPr wrap="square">
            <a:spAutoFit/>
          </a:bodyPr>
          <a:lstStyle/>
          <a:p>
            <a:r>
              <a:rPr lang="da-DK" sz="4400" dirty="0">
                <a:solidFill>
                  <a:schemeClr val="bg1"/>
                </a:solidFill>
              </a:rPr>
              <a:t>Elektrikeren kan </a:t>
            </a:r>
            <a:r>
              <a:rPr lang="da-DK" sz="4400" dirty="0" err="1">
                <a:solidFill>
                  <a:schemeClr val="bg1"/>
                </a:solidFill>
              </a:rPr>
              <a:t>bla</a:t>
            </a:r>
            <a:r>
              <a:rPr lang="da-DK" sz="4400" dirty="0">
                <a:solidFill>
                  <a:schemeClr val="bg1"/>
                </a:solidFill>
              </a:rPr>
              <a:t>. møde disse forskellige typer motor.</a:t>
            </a:r>
            <a:br>
              <a:rPr lang="da-DK" sz="4400" dirty="0">
                <a:solidFill>
                  <a:schemeClr val="bg1"/>
                </a:solidFill>
              </a:rPr>
            </a:br>
            <a:endParaRPr lang="da-DK" sz="4400" dirty="0">
              <a:solidFill>
                <a:schemeClr val="bg1"/>
              </a:solidFill>
            </a:endParaRPr>
          </a:p>
          <a:p>
            <a:pPr marL="457200" indent="-457200">
              <a:buClrTx/>
              <a:buFont typeface="+mj-lt"/>
              <a:buAutoNum type="arabicPeriod"/>
            </a:pPr>
            <a:r>
              <a:rPr lang="da-DK" sz="2800" dirty="0">
                <a:solidFill>
                  <a:schemeClr val="bg1"/>
                </a:solidFill>
              </a:rPr>
              <a:t>3-fasede asynkrone kortslutningsmotor.</a:t>
            </a:r>
          </a:p>
          <a:p>
            <a:pPr marL="457200" indent="-457200">
              <a:buClrTx/>
              <a:buFont typeface="Wingdings 3" panose="05040102010807070707" pitchFamily="18" charset="2"/>
              <a:buAutoNum type="arabicPeriod"/>
            </a:pPr>
            <a:r>
              <a:rPr lang="da-DK" sz="2800" dirty="0">
                <a:solidFill>
                  <a:schemeClr val="bg1"/>
                </a:solidFill>
              </a:rPr>
              <a:t>1-fasede asynkronmotor. </a:t>
            </a:r>
          </a:p>
          <a:p>
            <a:pPr marL="457200" indent="-457200">
              <a:buClrTx/>
              <a:buFont typeface="Wingdings 3" panose="05040102010807070707" pitchFamily="18" charset="2"/>
              <a:buAutoNum type="arabicPeriod"/>
            </a:pPr>
            <a:r>
              <a:rPr lang="da-DK" sz="2800" dirty="0">
                <a:solidFill>
                  <a:schemeClr val="bg1"/>
                </a:solidFill>
              </a:rPr>
              <a:t>3-fasede synkronmotorer</a:t>
            </a:r>
          </a:p>
          <a:p>
            <a:pPr>
              <a:buClrTx/>
            </a:pP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spTree>
    <p:extLst>
      <p:ext uri="{BB962C8B-B14F-4D97-AF65-F5344CB8AC3E}">
        <p14:creationId xmlns:p14="http://schemas.microsoft.com/office/powerpoint/2010/main" val="124852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3554-1AF4-6165-BF6C-0983B242091F}"/>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58EA904C-DDAA-B11A-92D0-D4E13E67EE67}"/>
              </a:ext>
            </a:extLst>
          </p:cNvPr>
          <p:cNvPicPr>
            <a:picLocks noChangeAspect="1"/>
          </p:cNvPicPr>
          <p:nvPr/>
        </p:nvPicPr>
        <p:blipFill>
          <a:blip r:embed="rId2"/>
          <a:stretch>
            <a:fillRect/>
          </a:stretch>
        </p:blipFill>
        <p:spPr>
          <a:xfrm>
            <a:off x="1187855" y="1574397"/>
            <a:ext cx="4629150" cy="4324350"/>
          </a:xfrm>
          <a:prstGeom prst="rect">
            <a:avLst/>
          </a:prstGeom>
        </p:spPr>
      </p:pic>
      <p:sp>
        <p:nvSpPr>
          <p:cNvPr id="5" name="Rektangel 4">
            <a:extLst>
              <a:ext uri="{FF2B5EF4-FFF2-40B4-BE49-F238E27FC236}">
                <a16:creationId xmlns:a16="http://schemas.microsoft.com/office/drawing/2014/main" id="{4736DAA5-8525-C068-F4B3-33DC4A8E8876}"/>
              </a:ext>
            </a:extLst>
          </p:cNvPr>
          <p:cNvSpPr/>
          <p:nvPr/>
        </p:nvSpPr>
        <p:spPr>
          <a:xfrm>
            <a:off x="6738850" y="1676045"/>
            <a:ext cx="2970414" cy="923330"/>
          </a:xfrm>
          <a:prstGeom prst="rect">
            <a:avLst/>
          </a:prstGeom>
        </p:spPr>
        <p:txBody>
          <a:bodyPr wrap="square">
            <a:spAutoFit/>
          </a:bodyPr>
          <a:lstStyle/>
          <a:p>
            <a:pPr>
              <a:spcBef>
                <a:spcPct val="0"/>
              </a:spcBef>
            </a:pPr>
            <a:r>
              <a:rPr lang="da-DK" altLang="da-DK" dirty="0">
                <a:solidFill>
                  <a:schemeClr val="bg1"/>
                </a:solidFill>
              </a:rPr>
              <a:t>Hvis det var en fire-polet maskine, ville viklingen</a:t>
            </a:r>
          </a:p>
          <a:p>
            <a:pPr>
              <a:spcBef>
                <a:spcPct val="0"/>
              </a:spcBef>
            </a:pPr>
            <a:r>
              <a:rPr lang="da-DK" altLang="da-DK" dirty="0">
                <a:solidFill>
                  <a:schemeClr val="bg1"/>
                </a:solidFill>
              </a:rPr>
              <a:t>spænde over:</a:t>
            </a:r>
          </a:p>
        </p:txBody>
      </p:sp>
      <p:pic>
        <p:nvPicPr>
          <p:cNvPr id="7" name="Billede 6">
            <a:extLst>
              <a:ext uri="{FF2B5EF4-FFF2-40B4-BE49-F238E27FC236}">
                <a16:creationId xmlns:a16="http://schemas.microsoft.com/office/drawing/2014/main" id="{648E61A5-E260-1A0E-DEA2-595348E2FCEC}"/>
              </a:ext>
            </a:extLst>
          </p:cNvPr>
          <p:cNvPicPr>
            <a:picLocks noChangeAspect="1"/>
          </p:cNvPicPr>
          <p:nvPr/>
        </p:nvPicPr>
        <p:blipFill>
          <a:blip r:embed="rId3"/>
          <a:stretch>
            <a:fillRect/>
          </a:stretch>
        </p:blipFill>
        <p:spPr>
          <a:xfrm>
            <a:off x="6198523" y="3445192"/>
            <a:ext cx="4716007" cy="769361"/>
          </a:xfrm>
          <a:prstGeom prst="rect">
            <a:avLst/>
          </a:prstGeom>
        </p:spPr>
      </p:pic>
      <p:sp>
        <p:nvSpPr>
          <p:cNvPr id="8" name="Titel 1">
            <a:extLst>
              <a:ext uri="{FF2B5EF4-FFF2-40B4-BE49-F238E27FC236}">
                <a16:creationId xmlns:a16="http://schemas.microsoft.com/office/drawing/2014/main" id="{3BF3677E-9904-0710-2094-B881A6BA148A}"/>
              </a:ext>
            </a:extLst>
          </p:cNvPr>
          <p:cNvSpPr txBox="1">
            <a:spLocks/>
          </p:cNvSpPr>
          <p:nvPr/>
        </p:nvSpPr>
        <p:spPr>
          <a:xfrm>
            <a:off x="1549805" y="329807"/>
            <a:ext cx="8534400" cy="9233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Antal poler</a:t>
            </a:r>
          </a:p>
        </p:txBody>
      </p:sp>
    </p:spTree>
    <p:extLst>
      <p:ext uri="{BB962C8B-B14F-4D97-AF65-F5344CB8AC3E}">
        <p14:creationId xmlns:p14="http://schemas.microsoft.com/office/powerpoint/2010/main" val="396935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FDAE-4C1B-C9E9-4BF7-5DA3D95771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A46CE2-03E6-D754-AAAF-68D6795268B5}"/>
              </a:ext>
            </a:extLst>
          </p:cNvPr>
          <p:cNvSpPr txBox="1">
            <a:spLocks/>
          </p:cNvSpPr>
          <p:nvPr/>
        </p:nvSpPr>
        <p:spPr>
          <a:xfrm>
            <a:off x="-1154750" y="99109"/>
            <a:ext cx="8534400" cy="1507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Drejefelt</a:t>
            </a:r>
            <a:endParaRPr lang="da-DK" dirty="0"/>
          </a:p>
        </p:txBody>
      </p:sp>
      <p:sp>
        <p:nvSpPr>
          <p:cNvPr id="3" name="Rektangel 2">
            <a:extLst>
              <a:ext uri="{FF2B5EF4-FFF2-40B4-BE49-F238E27FC236}">
                <a16:creationId xmlns:a16="http://schemas.microsoft.com/office/drawing/2014/main" id="{1E88693A-C1CD-2C3E-7EB8-0ED50F5FFADF}"/>
              </a:ext>
            </a:extLst>
          </p:cNvPr>
          <p:cNvSpPr/>
          <p:nvPr/>
        </p:nvSpPr>
        <p:spPr>
          <a:xfrm>
            <a:off x="670560" y="1498973"/>
            <a:ext cx="6096000" cy="2031325"/>
          </a:xfrm>
          <a:prstGeom prst="rect">
            <a:avLst/>
          </a:prstGeom>
        </p:spPr>
        <p:txBody>
          <a:bodyPr>
            <a:spAutoFit/>
          </a:bodyPr>
          <a:lstStyle/>
          <a:p>
            <a:r>
              <a:rPr lang="da-DK" dirty="0">
                <a:solidFill>
                  <a:schemeClr val="bg1"/>
                </a:solidFill>
                <a:latin typeface="Times New Roman" panose="02020603050405020304" pitchFamily="18" charset="0"/>
              </a:rPr>
              <a:t>Da vores </a:t>
            </a:r>
            <a:r>
              <a:rPr lang="da-DK" dirty="0" err="1">
                <a:solidFill>
                  <a:schemeClr val="bg1"/>
                </a:solidFill>
                <a:latin typeface="Times New Roman" panose="02020603050405020304" pitchFamily="18" charset="0"/>
              </a:rPr>
              <a:t>netfrekvens</a:t>
            </a:r>
            <a:r>
              <a:rPr lang="da-DK" dirty="0">
                <a:solidFill>
                  <a:schemeClr val="bg1"/>
                </a:solidFill>
                <a:latin typeface="Times New Roman" panose="02020603050405020304" pitchFamily="18" charset="0"/>
              </a:rPr>
              <a:t> er lig med 50 Hz, vil vektorerne</a:t>
            </a:r>
          </a:p>
          <a:p>
            <a:r>
              <a:rPr lang="da-DK" dirty="0">
                <a:solidFill>
                  <a:schemeClr val="bg1"/>
                </a:solidFill>
                <a:latin typeface="Times New Roman" panose="02020603050405020304" pitchFamily="18" charset="0"/>
              </a:rPr>
              <a:t>dreje 50 omdrejninger på et sekund. Hvis vi følger en</a:t>
            </a:r>
          </a:p>
          <a:p>
            <a:r>
              <a:rPr lang="da-DK" dirty="0">
                <a:solidFill>
                  <a:schemeClr val="bg1"/>
                </a:solidFill>
                <a:latin typeface="Times New Roman" panose="02020603050405020304" pitchFamily="18" charset="0"/>
              </a:rPr>
              <a:t>vektordrejning af strømvektorerne på 60° tre gange og</a:t>
            </a:r>
          </a:p>
          <a:p>
            <a:r>
              <a:rPr lang="da-DK" dirty="0">
                <a:solidFill>
                  <a:schemeClr val="bg1"/>
                </a:solidFill>
                <a:latin typeface="Times New Roman" panose="02020603050405020304" pitchFamily="18" charset="0"/>
              </a:rPr>
              <a:t>samtidig følger det magnetiske felt, vil man se, at det</a:t>
            </a:r>
          </a:p>
          <a:p>
            <a:r>
              <a:rPr lang="da-DK" dirty="0">
                <a:solidFill>
                  <a:schemeClr val="bg1"/>
                </a:solidFill>
                <a:latin typeface="Times New Roman" panose="02020603050405020304" pitchFamily="18" charset="0"/>
              </a:rPr>
              <a:t>resulterende felt drejer nøjagtigt det samme antal grader</a:t>
            </a:r>
          </a:p>
          <a:p>
            <a:r>
              <a:rPr lang="da-DK" dirty="0">
                <a:solidFill>
                  <a:schemeClr val="bg1"/>
                </a:solidFill>
                <a:latin typeface="Times New Roman" panose="02020603050405020304" pitchFamily="18" charset="0"/>
              </a:rPr>
              <a:t>som strømvektorerne. Vi har altså fået frembragt</a:t>
            </a:r>
          </a:p>
          <a:p>
            <a:r>
              <a:rPr lang="da-DK" dirty="0">
                <a:solidFill>
                  <a:schemeClr val="bg1"/>
                </a:solidFill>
                <a:latin typeface="Times New Roman" panose="02020603050405020304" pitchFamily="18" charset="0"/>
              </a:rPr>
              <a:t>et drejefelt.</a:t>
            </a:r>
            <a:endParaRPr lang="da-DK" dirty="0">
              <a:solidFill>
                <a:schemeClr val="bg1"/>
              </a:solidFill>
            </a:endParaRPr>
          </a:p>
        </p:txBody>
      </p:sp>
      <p:pic>
        <p:nvPicPr>
          <p:cNvPr id="6" name="Billede 5">
            <a:extLst>
              <a:ext uri="{FF2B5EF4-FFF2-40B4-BE49-F238E27FC236}">
                <a16:creationId xmlns:a16="http://schemas.microsoft.com/office/drawing/2014/main" id="{46E56EAB-7AA2-4AD4-4370-929BE6D2BD5C}"/>
              </a:ext>
            </a:extLst>
          </p:cNvPr>
          <p:cNvPicPr>
            <a:picLocks noChangeAspect="1"/>
          </p:cNvPicPr>
          <p:nvPr/>
        </p:nvPicPr>
        <p:blipFill>
          <a:blip r:embed="rId2"/>
          <a:stretch>
            <a:fillRect/>
          </a:stretch>
        </p:blipFill>
        <p:spPr>
          <a:xfrm>
            <a:off x="7745021" y="281354"/>
            <a:ext cx="3498029" cy="5407165"/>
          </a:xfrm>
          <a:prstGeom prst="rect">
            <a:avLst/>
          </a:prstGeom>
        </p:spPr>
      </p:pic>
      <p:sp>
        <p:nvSpPr>
          <p:cNvPr id="9" name="Rektangel 8">
            <a:extLst>
              <a:ext uri="{FF2B5EF4-FFF2-40B4-BE49-F238E27FC236}">
                <a16:creationId xmlns:a16="http://schemas.microsoft.com/office/drawing/2014/main" id="{66366746-8336-27A6-427F-60B3FF651334}"/>
              </a:ext>
            </a:extLst>
          </p:cNvPr>
          <p:cNvSpPr/>
          <p:nvPr/>
        </p:nvSpPr>
        <p:spPr>
          <a:xfrm>
            <a:off x="670560" y="3530297"/>
            <a:ext cx="6096000" cy="646331"/>
          </a:xfrm>
          <a:prstGeom prst="rect">
            <a:avLst/>
          </a:prstGeom>
        </p:spPr>
        <p:txBody>
          <a:bodyPr>
            <a:spAutoFit/>
          </a:bodyPr>
          <a:lstStyle/>
          <a:p>
            <a:r>
              <a:rPr lang="da-DK" dirty="0">
                <a:solidFill>
                  <a:schemeClr val="bg1"/>
                </a:solidFill>
                <a:latin typeface="Times New Roman" panose="02020603050405020304" pitchFamily="18" charset="0"/>
              </a:rPr>
              <a:t>Da vores </a:t>
            </a:r>
            <a:r>
              <a:rPr lang="da-DK" dirty="0" err="1">
                <a:solidFill>
                  <a:schemeClr val="bg1"/>
                </a:solidFill>
                <a:latin typeface="Times New Roman" panose="02020603050405020304" pitchFamily="18" charset="0"/>
              </a:rPr>
              <a:t>netfrekvens</a:t>
            </a:r>
            <a:r>
              <a:rPr lang="da-DK" dirty="0">
                <a:solidFill>
                  <a:schemeClr val="bg1"/>
                </a:solidFill>
                <a:latin typeface="Times New Roman" panose="02020603050405020304" pitchFamily="18" charset="0"/>
              </a:rPr>
              <a:t> er 50 HZ, vil drejefeltets</a:t>
            </a:r>
          </a:p>
          <a:p>
            <a:r>
              <a:rPr lang="da-DK" dirty="0">
                <a:solidFill>
                  <a:schemeClr val="bg1"/>
                </a:solidFill>
                <a:latin typeface="Times New Roman" panose="02020603050405020304" pitchFamily="18" charset="0"/>
              </a:rPr>
              <a:t>Omdrejningstal blive:</a:t>
            </a:r>
            <a:endParaRPr lang="da-DK" dirty="0">
              <a:solidFill>
                <a:schemeClr val="bg1"/>
              </a:solidFill>
            </a:endParaRPr>
          </a:p>
        </p:txBody>
      </p:sp>
      <p:pic>
        <p:nvPicPr>
          <p:cNvPr id="10" name="Billede 9">
            <a:extLst>
              <a:ext uri="{FF2B5EF4-FFF2-40B4-BE49-F238E27FC236}">
                <a16:creationId xmlns:a16="http://schemas.microsoft.com/office/drawing/2014/main" id="{DA910412-56EF-DC30-42B4-7E92D6653675}"/>
              </a:ext>
            </a:extLst>
          </p:cNvPr>
          <p:cNvPicPr>
            <a:picLocks noChangeAspect="1"/>
          </p:cNvPicPr>
          <p:nvPr/>
        </p:nvPicPr>
        <p:blipFill>
          <a:blip r:embed="rId3"/>
          <a:stretch>
            <a:fillRect/>
          </a:stretch>
        </p:blipFill>
        <p:spPr>
          <a:xfrm>
            <a:off x="670560" y="4400550"/>
            <a:ext cx="5343525" cy="342900"/>
          </a:xfrm>
          <a:prstGeom prst="rect">
            <a:avLst/>
          </a:prstGeom>
        </p:spPr>
      </p:pic>
    </p:spTree>
    <p:extLst>
      <p:ext uri="{BB962C8B-B14F-4D97-AF65-F5344CB8AC3E}">
        <p14:creationId xmlns:p14="http://schemas.microsoft.com/office/powerpoint/2010/main" val="140619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E57C-FA92-B14A-F447-FAD52E4C57D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05D57F4-D059-D050-F6CF-F1E6493FD8B5}"/>
              </a:ext>
            </a:extLst>
          </p:cNvPr>
          <p:cNvSpPr/>
          <p:nvPr/>
        </p:nvSpPr>
        <p:spPr>
          <a:xfrm>
            <a:off x="612371" y="2102951"/>
            <a:ext cx="6096000" cy="1754326"/>
          </a:xfrm>
          <a:prstGeom prst="rect">
            <a:avLst/>
          </a:prstGeom>
        </p:spPr>
        <p:txBody>
          <a:bodyPr>
            <a:spAutoFit/>
          </a:bodyPr>
          <a:lstStyle/>
          <a:p>
            <a:r>
              <a:rPr lang="da-DK" dirty="0">
                <a:solidFill>
                  <a:schemeClr val="bg1"/>
                </a:solidFill>
                <a:latin typeface="Times New Roman" panose="02020603050405020304" pitchFamily="18" charset="0"/>
              </a:rPr>
              <a:t>Hvis vi lader viklingen spænde over 90° i stedet for</a:t>
            </a:r>
          </a:p>
          <a:p>
            <a:r>
              <a:rPr lang="da-DK" dirty="0">
                <a:solidFill>
                  <a:schemeClr val="bg1"/>
                </a:solidFill>
                <a:latin typeface="Times New Roman" panose="02020603050405020304" pitchFamily="18" charset="0"/>
              </a:rPr>
              <a:t>180°, vil vi få et drejefelt, der har 4 poler (to nordpoler</a:t>
            </a:r>
          </a:p>
          <a:p>
            <a:r>
              <a:rPr lang="da-DK" dirty="0">
                <a:solidFill>
                  <a:schemeClr val="bg1"/>
                </a:solidFill>
                <a:latin typeface="Times New Roman" panose="02020603050405020304" pitchFamily="18" charset="0"/>
              </a:rPr>
              <a:t>og to sydpoler).</a:t>
            </a:r>
          </a:p>
          <a:p>
            <a:r>
              <a:rPr lang="da-DK" dirty="0">
                <a:solidFill>
                  <a:schemeClr val="bg1"/>
                </a:solidFill>
                <a:latin typeface="Times New Roman" panose="02020603050405020304" pitchFamily="18" charset="0"/>
              </a:rPr>
              <a:t>Det vil betyde, at når vektordrejningen har været 120°,</a:t>
            </a:r>
          </a:p>
          <a:p>
            <a:r>
              <a:rPr lang="da-DK" dirty="0">
                <a:solidFill>
                  <a:schemeClr val="bg1"/>
                </a:solidFill>
                <a:latin typeface="Times New Roman" panose="02020603050405020304" pitchFamily="18" charset="0"/>
              </a:rPr>
              <a:t>vil drejningen af feltet kun være 60°.</a:t>
            </a:r>
          </a:p>
          <a:p>
            <a:r>
              <a:rPr lang="da-DK" dirty="0">
                <a:solidFill>
                  <a:schemeClr val="bg1"/>
                </a:solidFill>
                <a:latin typeface="Times New Roman" panose="02020603050405020304" pitchFamily="18" charset="0"/>
              </a:rPr>
              <a:t>Drejefeltets omdrejningstal vil blive:</a:t>
            </a:r>
            <a:endParaRPr lang="da-DK" dirty="0">
              <a:solidFill>
                <a:schemeClr val="bg1"/>
              </a:solidFill>
            </a:endParaRPr>
          </a:p>
        </p:txBody>
      </p:sp>
      <p:pic>
        <p:nvPicPr>
          <p:cNvPr id="5" name="Billede 4">
            <a:extLst>
              <a:ext uri="{FF2B5EF4-FFF2-40B4-BE49-F238E27FC236}">
                <a16:creationId xmlns:a16="http://schemas.microsoft.com/office/drawing/2014/main" id="{52BA446E-BA3B-9E14-C2F7-60ABE569E920}"/>
              </a:ext>
            </a:extLst>
          </p:cNvPr>
          <p:cNvPicPr>
            <a:picLocks noChangeAspect="1"/>
          </p:cNvPicPr>
          <p:nvPr/>
        </p:nvPicPr>
        <p:blipFill>
          <a:blip r:embed="rId2"/>
          <a:stretch>
            <a:fillRect/>
          </a:stretch>
        </p:blipFill>
        <p:spPr>
          <a:xfrm>
            <a:off x="5903373" y="660996"/>
            <a:ext cx="6013240" cy="4638235"/>
          </a:xfrm>
          <a:prstGeom prst="rect">
            <a:avLst/>
          </a:prstGeom>
        </p:spPr>
      </p:pic>
      <p:pic>
        <p:nvPicPr>
          <p:cNvPr id="7" name="Billede 6">
            <a:extLst>
              <a:ext uri="{FF2B5EF4-FFF2-40B4-BE49-F238E27FC236}">
                <a16:creationId xmlns:a16="http://schemas.microsoft.com/office/drawing/2014/main" id="{417FBD94-CF1E-395D-7D4E-E872D006663C}"/>
              </a:ext>
            </a:extLst>
          </p:cNvPr>
          <p:cNvPicPr>
            <a:picLocks noChangeAspect="1"/>
          </p:cNvPicPr>
          <p:nvPr/>
        </p:nvPicPr>
        <p:blipFill>
          <a:blip r:embed="rId3"/>
          <a:stretch>
            <a:fillRect/>
          </a:stretch>
        </p:blipFill>
        <p:spPr>
          <a:xfrm>
            <a:off x="786592" y="4329651"/>
            <a:ext cx="4259233" cy="245725"/>
          </a:xfrm>
          <a:prstGeom prst="rect">
            <a:avLst/>
          </a:prstGeom>
        </p:spPr>
      </p:pic>
      <p:sp>
        <p:nvSpPr>
          <p:cNvPr id="8" name="Titel 1">
            <a:extLst>
              <a:ext uri="{FF2B5EF4-FFF2-40B4-BE49-F238E27FC236}">
                <a16:creationId xmlns:a16="http://schemas.microsoft.com/office/drawing/2014/main" id="{1C93F39D-CAC7-5752-C3A0-A0D15692861D}"/>
              </a:ext>
            </a:extLst>
          </p:cNvPr>
          <p:cNvSpPr txBox="1">
            <a:spLocks/>
          </p:cNvSpPr>
          <p:nvPr/>
        </p:nvSpPr>
        <p:spPr>
          <a:xfrm>
            <a:off x="109474" y="381836"/>
            <a:ext cx="4086117" cy="9222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Drejefelt</a:t>
            </a:r>
          </a:p>
        </p:txBody>
      </p:sp>
    </p:spTree>
    <p:extLst>
      <p:ext uri="{BB962C8B-B14F-4D97-AF65-F5344CB8AC3E}">
        <p14:creationId xmlns:p14="http://schemas.microsoft.com/office/powerpoint/2010/main" val="374870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3800-F01F-BF80-5D85-262C40BC6B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F609D9-631C-E818-1056-20F704731639}"/>
              </a:ext>
            </a:extLst>
          </p:cNvPr>
          <p:cNvSpPr txBox="1">
            <a:spLocks/>
          </p:cNvSpPr>
          <p:nvPr/>
        </p:nvSpPr>
        <p:spPr>
          <a:xfrm>
            <a:off x="1828800" y="255849"/>
            <a:ext cx="8534400" cy="807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Drejefeltets omdrejningstal </a:t>
            </a:r>
          </a:p>
        </p:txBody>
      </p:sp>
      <p:sp>
        <p:nvSpPr>
          <p:cNvPr id="3" name="Rektangel 2">
            <a:extLst>
              <a:ext uri="{FF2B5EF4-FFF2-40B4-BE49-F238E27FC236}">
                <a16:creationId xmlns:a16="http://schemas.microsoft.com/office/drawing/2014/main" id="{C0CC83AC-4A82-3618-2D49-8B5FB585AFD9}"/>
              </a:ext>
            </a:extLst>
          </p:cNvPr>
          <p:cNvSpPr/>
          <p:nvPr/>
        </p:nvSpPr>
        <p:spPr>
          <a:xfrm>
            <a:off x="1102821" y="1490625"/>
            <a:ext cx="8423361" cy="1200329"/>
          </a:xfrm>
          <a:prstGeom prst="rect">
            <a:avLst/>
          </a:prstGeom>
        </p:spPr>
        <p:txBody>
          <a:bodyPr wrap="square">
            <a:spAutoFit/>
          </a:bodyPr>
          <a:lstStyle/>
          <a:p>
            <a:r>
              <a:rPr lang="da-DK" dirty="0">
                <a:solidFill>
                  <a:schemeClr val="bg1"/>
                </a:solidFill>
                <a:latin typeface="Times New Roman" panose="02020603050405020304" pitchFamily="18" charset="0"/>
              </a:rPr>
              <a:t>Drejefeltets omdrejningstal, der også kaldes det </a:t>
            </a:r>
            <a:r>
              <a:rPr lang="da-DK" i="1" dirty="0">
                <a:solidFill>
                  <a:schemeClr val="bg1"/>
                </a:solidFill>
                <a:latin typeface="Times New Roman" panose="02020603050405020304" pitchFamily="18" charset="0"/>
              </a:rPr>
              <a:t>synkrone omdrejningstal, </a:t>
            </a:r>
            <a:r>
              <a:rPr lang="da-DK" dirty="0">
                <a:solidFill>
                  <a:schemeClr val="bg1"/>
                </a:solidFill>
                <a:latin typeface="Times New Roman" panose="02020603050405020304" pitchFamily="18" charset="0"/>
              </a:rPr>
              <a:t>betegnet (n</a:t>
            </a:r>
            <a:r>
              <a:rPr lang="da-DK" sz="1000" dirty="0">
                <a:solidFill>
                  <a:schemeClr val="bg1"/>
                </a:solidFill>
                <a:latin typeface="Times New Roman" panose="02020603050405020304" pitchFamily="18" charset="0"/>
              </a:rPr>
              <a:t>s</a:t>
            </a:r>
            <a:r>
              <a:rPr lang="da-DK" dirty="0">
                <a:solidFill>
                  <a:schemeClr val="bg1"/>
                </a:solidFill>
                <a:latin typeface="Times New Roman" panose="02020603050405020304" pitchFamily="18" charset="0"/>
              </a:rPr>
              <a:t>), bestemmes altså af </a:t>
            </a:r>
            <a:r>
              <a:rPr lang="da-DK" dirty="0" err="1">
                <a:solidFill>
                  <a:schemeClr val="bg1"/>
                </a:solidFill>
                <a:latin typeface="Times New Roman" panose="02020603050405020304" pitchFamily="18" charset="0"/>
              </a:rPr>
              <a:t>statorens</a:t>
            </a:r>
            <a:r>
              <a:rPr lang="da-DK" dirty="0">
                <a:solidFill>
                  <a:schemeClr val="bg1"/>
                </a:solidFill>
                <a:latin typeface="Times New Roman" panose="02020603050405020304" pitchFamily="18" charset="0"/>
              </a:rPr>
              <a:t> </a:t>
            </a:r>
            <a:r>
              <a:rPr lang="da-DK" dirty="0" err="1">
                <a:solidFill>
                  <a:schemeClr val="bg1"/>
                </a:solidFill>
                <a:latin typeface="Times New Roman" panose="02020603050405020304" pitchFamily="18" charset="0"/>
              </a:rPr>
              <a:t>poltal</a:t>
            </a:r>
            <a:r>
              <a:rPr lang="da-DK" dirty="0">
                <a:solidFill>
                  <a:schemeClr val="bg1"/>
                </a:solidFill>
                <a:latin typeface="Times New Roman" panose="02020603050405020304" pitchFamily="18" charset="0"/>
              </a:rPr>
              <a:t> og nettets frekvens.</a:t>
            </a:r>
          </a:p>
          <a:p>
            <a:r>
              <a:rPr lang="da-DK" dirty="0">
                <a:solidFill>
                  <a:schemeClr val="bg1"/>
                </a:solidFill>
                <a:latin typeface="Times New Roman" panose="02020603050405020304" pitchFamily="18" charset="0"/>
              </a:rPr>
              <a:t>En nordpol og en sydpol danner tilsammen et </a:t>
            </a:r>
            <a:r>
              <a:rPr lang="da-DK" dirty="0" err="1">
                <a:solidFill>
                  <a:schemeClr val="bg1"/>
                </a:solidFill>
                <a:latin typeface="Times New Roman" panose="02020603050405020304" pitchFamily="18" charset="0"/>
              </a:rPr>
              <a:t>polpar</a:t>
            </a:r>
            <a:r>
              <a:rPr lang="da-DK" dirty="0">
                <a:solidFill>
                  <a:schemeClr val="bg1"/>
                </a:solidFill>
                <a:latin typeface="Times New Roman" panose="02020603050405020304" pitchFamily="18" charset="0"/>
              </a:rPr>
              <a:t>, det vil sige, at en to-polet motor har et </a:t>
            </a:r>
            <a:r>
              <a:rPr lang="da-DK" dirty="0" err="1">
                <a:solidFill>
                  <a:schemeClr val="bg1"/>
                </a:solidFill>
                <a:latin typeface="Times New Roman" panose="02020603050405020304" pitchFamily="18" charset="0"/>
              </a:rPr>
              <a:t>polpar</a:t>
            </a:r>
            <a:r>
              <a:rPr lang="da-DK" dirty="0">
                <a:solidFill>
                  <a:schemeClr val="bg1"/>
                </a:solidFill>
                <a:latin typeface="Times New Roman" panose="02020603050405020304" pitchFamily="18" charset="0"/>
              </a:rPr>
              <a:t> (P). Ud fra antallet af </a:t>
            </a:r>
            <a:r>
              <a:rPr lang="da-DK" dirty="0" err="1">
                <a:solidFill>
                  <a:schemeClr val="bg1"/>
                </a:solidFill>
                <a:latin typeface="Times New Roman" panose="02020603050405020304" pitchFamily="18" charset="0"/>
              </a:rPr>
              <a:t>polpar</a:t>
            </a:r>
            <a:r>
              <a:rPr lang="da-DK" dirty="0">
                <a:solidFill>
                  <a:schemeClr val="bg1"/>
                </a:solidFill>
                <a:latin typeface="Times New Roman" panose="02020603050405020304" pitchFamily="18" charset="0"/>
              </a:rPr>
              <a:t> kan man beregne drejefeltets hastighed.</a:t>
            </a:r>
            <a:endParaRPr lang="da-DK" dirty="0">
              <a:solidFill>
                <a:schemeClr val="bg1"/>
              </a:solidFill>
            </a:endParaRPr>
          </a:p>
        </p:txBody>
      </p:sp>
      <p:sp>
        <p:nvSpPr>
          <p:cNvPr id="6" name="Rektangel 5">
            <a:extLst>
              <a:ext uri="{FF2B5EF4-FFF2-40B4-BE49-F238E27FC236}">
                <a16:creationId xmlns:a16="http://schemas.microsoft.com/office/drawing/2014/main" id="{DFA756A5-013F-C956-FF7B-7847E75437A6}"/>
              </a:ext>
            </a:extLst>
          </p:cNvPr>
          <p:cNvSpPr/>
          <p:nvPr/>
        </p:nvSpPr>
        <p:spPr>
          <a:xfrm>
            <a:off x="1139178" y="3770775"/>
            <a:ext cx="2321341" cy="338554"/>
          </a:xfrm>
          <a:prstGeom prst="rect">
            <a:avLst/>
          </a:prstGeom>
        </p:spPr>
        <p:txBody>
          <a:bodyPr wrap="none">
            <a:spAutoFit/>
          </a:bodyPr>
          <a:lstStyle/>
          <a:p>
            <a:r>
              <a:rPr lang="da-DK" sz="1600" dirty="0">
                <a:solidFill>
                  <a:schemeClr val="bg1"/>
                </a:solidFill>
                <a:latin typeface="Times New Roman" panose="02020603050405020304" pitchFamily="18" charset="0"/>
              </a:rPr>
              <a:t>Beregning af antal </a:t>
            </a:r>
            <a:r>
              <a:rPr lang="da-DK" sz="1600" dirty="0" err="1">
                <a:solidFill>
                  <a:schemeClr val="bg1"/>
                </a:solidFill>
                <a:latin typeface="Times New Roman" panose="02020603050405020304" pitchFamily="18" charset="0"/>
              </a:rPr>
              <a:t>polpar</a:t>
            </a:r>
            <a:r>
              <a:rPr lang="da-DK" sz="1600" dirty="0">
                <a:latin typeface="Times New Roman" panose="02020603050405020304" pitchFamily="18" charset="0"/>
              </a:rPr>
              <a:t>.</a:t>
            </a:r>
            <a:endParaRPr lang="da-DK" sz="1600" dirty="0"/>
          </a:p>
        </p:txBody>
      </p:sp>
      <p:pic>
        <p:nvPicPr>
          <p:cNvPr id="9" name="Billede 8">
            <a:extLst>
              <a:ext uri="{FF2B5EF4-FFF2-40B4-BE49-F238E27FC236}">
                <a16:creationId xmlns:a16="http://schemas.microsoft.com/office/drawing/2014/main" id="{F5F09A46-D3DF-063D-C70D-1DE08CE4E49C}"/>
              </a:ext>
            </a:extLst>
          </p:cNvPr>
          <p:cNvPicPr>
            <a:picLocks noChangeAspect="1"/>
          </p:cNvPicPr>
          <p:nvPr/>
        </p:nvPicPr>
        <p:blipFill>
          <a:blip r:embed="rId2"/>
          <a:stretch>
            <a:fillRect/>
          </a:stretch>
        </p:blipFill>
        <p:spPr>
          <a:xfrm>
            <a:off x="1210887" y="4225864"/>
            <a:ext cx="3265234" cy="441961"/>
          </a:xfrm>
          <a:prstGeom prst="rect">
            <a:avLst/>
          </a:prstGeom>
        </p:spPr>
      </p:pic>
      <p:sp>
        <p:nvSpPr>
          <p:cNvPr id="10" name="Rektangel 9">
            <a:extLst>
              <a:ext uri="{FF2B5EF4-FFF2-40B4-BE49-F238E27FC236}">
                <a16:creationId xmlns:a16="http://schemas.microsoft.com/office/drawing/2014/main" id="{E1A63A9A-02D8-B8C4-005C-F0B1C427BC89}"/>
              </a:ext>
            </a:extLst>
          </p:cNvPr>
          <p:cNvSpPr/>
          <p:nvPr/>
        </p:nvSpPr>
        <p:spPr>
          <a:xfrm>
            <a:off x="1102821" y="4901934"/>
            <a:ext cx="2657972" cy="338554"/>
          </a:xfrm>
          <a:prstGeom prst="rect">
            <a:avLst/>
          </a:prstGeom>
        </p:spPr>
        <p:txBody>
          <a:bodyPr wrap="none">
            <a:spAutoFit/>
          </a:bodyPr>
          <a:lstStyle/>
          <a:p>
            <a:r>
              <a:rPr lang="da-DK" sz="1600" dirty="0">
                <a:solidFill>
                  <a:schemeClr val="bg1"/>
                </a:solidFill>
                <a:latin typeface="Times New Roman" panose="02020603050405020304" pitchFamily="18" charset="0"/>
              </a:rPr>
              <a:t>En 2 polet motor har 1 </a:t>
            </a:r>
            <a:r>
              <a:rPr lang="da-DK" sz="1600" dirty="0" err="1">
                <a:solidFill>
                  <a:schemeClr val="bg1"/>
                </a:solidFill>
                <a:latin typeface="Times New Roman" panose="02020603050405020304" pitchFamily="18" charset="0"/>
              </a:rPr>
              <a:t>polpar</a:t>
            </a:r>
            <a:r>
              <a:rPr lang="da-DK" sz="1600" dirty="0">
                <a:solidFill>
                  <a:schemeClr val="bg1"/>
                </a:solidFill>
                <a:latin typeface="Times New Roman" panose="02020603050405020304" pitchFamily="18" charset="0"/>
              </a:rPr>
              <a:t>.</a:t>
            </a:r>
            <a:endParaRPr lang="da-DK" sz="1600" dirty="0">
              <a:solidFill>
                <a:schemeClr val="bg1"/>
              </a:solidFill>
            </a:endParaRPr>
          </a:p>
        </p:txBody>
      </p:sp>
      <p:pic>
        <p:nvPicPr>
          <p:cNvPr id="11" name="Billede 10">
            <a:extLst>
              <a:ext uri="{FF2B5EF4-FFF2-40B4-BE49-F238E27FC236}">
                <a16:creationId xmlns:a16="http://schemas.microsoft.com/office/drawing/2014/main" id="{347E06CC-E1E8-7A09-41A8-FCADE6147A03}"/>
              </a:ext>
            </a:extLst>
          </p:cNvPr>
          <p:cNvPicPr>
            <a:picLocks noChangeAspect="1"/>
          </p:cNvPicPr>
          <p:nvPr/>
        </p:nvPicPr>
        <p:blipFill>
          <a:blip r:embed="rId3"/>
          <a:stretch>
            <a:fillRect/>
          </a:stretch>
        </p:blipFill>
        <p:spPr>
          <a:xfrm>
            <a:off x="1210888" y="5429652"/>
            <a:ext cx="3265234" cy="452190"/>
          </a:xfrm>
          <a:prstGeom prst="rect">
            <a:avLst/>
          </a:prstGeom>
        </p:spPr>
      </p:pic>
      <p:sp>
        <p:nvSpPr>
          <p:cNvPr id="12" name="Rektangel 11">
            <a:extLst>
              <a:ext uri="{FF2B5EF4-FFF2-40B4-BE49-F238E27FC236}">
                <a16:creationId xmlns:a16="http://schemas.microsoft.com/office/drawing/2014/main" id="{1F5F3175-6E62-5572-7E8D-0A6E5F2CC26D}"/>
              </a:ext>
            </a:extLst>
          </p:cNvPr>
          <p:cNvSpPr/>
          <p:nvPr/>
        </p:nvSpPr>
        <p:spPr>
          <a:xfrm>
            <a:off x="1139178" y="2973925"/>
            <a:ext cx="2784737" cy="369332"/>
          </a:xfrm>
          <a:prstGeom prst="rect">
            <a:avLst/>
          </a:prstGeom>
        </p:spPr>
        <p:txBody>
          <a:bodyPr wrap="none">
            <a:spAutoFit/>
          </a:bodyPr>
          <a:lstStyle/>
          <a:p>
            <a:r>
              <a:rPr lang="da-DK" sz="1600" dirty="0">
                <a:solidFill>
                  <a:schemeClr val="bg1"/>
                </a:solidFill>
                <a:latin typeface="Times New Roman" panose="02020603050405020304" pitchFamily="18" charset="0"/>
              </a:rPr>
              <a:t>Regneeksempel af antal </a:t>
            </a:r>
            <a:r>
              <a:rPr lang="da-DK" sz="1600" dirty="0" err="1">
                <a:solidFill>
                  <a:schemeClr val="bg1"/>
                </a:solidFill>
                <a:latin typeface="Times New Roman" panose="02020603050405020304" pitchFamily="18" charset="0"/>
              </a:rPr>
              <a:t>polpar</a:t>
            </a:r>
            <a:r>
              <a:rPr lang="da-DK" dirty="0">
                <a:latin typeface="Times New Roman" panose="02020603050405020304" pitchFamily="18" charset="0"/>
              </a:rPr>
              <a:t>.</a:t>
            </a:r>
            <a:endParaRPr lang="da-DK" dirty="0"/>
          </a:p>
        </p:txBody>
      </p:sp>
      <p:sp>
        <p:nvSpPr>
          <p:cNvPr id="13" name="Rektangel 12">
            <a:extLst>
              <a:ext uri="{FF2B5EF4-FFF2-40B4-BE49-F238E27FC236}">
                <a16:creationId xmlns:a16="http://schemas.microsoft.com/office/drawing/2014/main" id="{227450E3-BDAA-F9C0-E09A-38BDB72E4E4C}"/>
              </a:ext>
            </a:extLst>
          </p:cNvPr>
          <p:cNvSpPr/>
          <p:nvPr/>
        </p:nvSpPr>
        <p:spPr>
          <a:xfrm>
            <a:off x="6472844" y="3549910"/>
            <a:ext cx="3377738" cy="584775"/>
          </a:xfrm>
          <a:prstGeom prst="rect">
            <a:avLst/>
          </a:prstGeom>
        </p:spPr>
        <p:txBody>
          <a:bodyPr wrap="square">
            <a:spAutoFit/>
          </a:bodyPr>
          <a:lstStyle/>
          <a:p>
            <a:r>
              <a:rPr lang="da-DK" sz="1600" dirty="0">
                <a:solidFill>
                  <a:schemeClr val="bg1"/>
                </a:solidFill>
                <a:latin typeface="Times New Roman" panose="02020603050405020304" pitchFamily="18" charset="0"/>
              </a:rPr>
              <a:t>Beregning af drejefeltets hastighed i omdrejninger/minut. (ns)</a:t>
            </a:r>
            <a:r>
              <a:rPr lang="da-DK" sz="1600" dirty="0">
                <a:solidFill>
                  <a:schemeClr val="bg1"/>
                </a:solidFill>
              </a:rPr>
              <a:t> </a:t>
            </a:r>
          </a:p>
        </p:txBody>
      </p:sp>
      <p:sp>
        <p:nvSpPr>
          <p:cNvPr id="14" name="Rektangel 13">
            <a:extLst>
              <a:ext uri="{FF2B5EF4-FFF2-40B4-BE49-F238E27FC236}">
                <a16:creationId xmlns:a16="http://schemas.microsoft.com/office/drawing/2014/main" id="{B3785C1D-2155-779D-B4E7-FD2539EB7F02}"/>
              </a:ext>
            </a:extLst>
          </p:cNvPr>
          <p:cNvSpPr/>
          <p:nvPr/>
        </p:nvSpPr>
        <p:spPr>
          <a:xfrm>
            <a:off x="6472844" y="4917323"/>
            <a:ext cx="2345514" cy="338554"/>
          </a:xfrm>
          <a:prstGeom prst="rect">
            <a:avLst/>
          </a:prstGeom>
        </p:spPr>
        <p:txBody>
          <a:bodyPr wrap="none">
            <a:spAutoFit/>
          </a:bodyPr>
          <a:lstStyle/>
          <a:p>
            <a:r>
              <a:rPr lang="da-DK" sz="1600" dirty="0">
                <a:solidFill>
                  <a:schemeClr val="bg1"/>
                </a:solidFill>
              </a:rPr>
              <a:t>Drejefeltets hastighed</a:t>
            </a:r>
          </a:p>
        </p:txBody>
      </p:sp>
      <p:sp>
        <p:nvSpPr>
          <p:cNvPr id="15" name="Rektangel 14">
            <a:extLst>
              <a:ext uri="{FF2B5EF4-FFF2-40B4-BE49-F238E27FC236}">
                <a16:creationId xmlns:a16="http://schemas.microsoft.com/office/drawing/2014/main" id="{59A83056-68C4-77C4-D0AC-0638E79C1229}"/>
              </a:ext>
            </a:extLst>
          </p:cNvPr>
          <p:cNvSpPr/>
          <p:nvPr/>
        </p:nvSpPr>
        <p:spPr>
          <a:xfrm>
            <a:off x="6472844" y="2973925"/>
            <a:ext cx="3993401" cy="369332"/>
          </a:xfrm>
          <a:prstGeom prst="rect">
            <a:avLst/>
          </a:prstGeom>
        </p:spPr>
        <p:txBody>
          <a:bodyPr wrap="none">
            <a:spAutoFit/>
          </a:bodyPr>
          <a:lstStyle/>
          <a:p>
            <a:r>
              <a:rPr lang="da-DK" sz="1600" dirty="0">
                <a:solidFill>
                  <a:schemeClr val="bg1"/>
                </a:solidFill>
                <a:latin typeface="Times New Roman" panose="02020603050405020304" pitchFamily="18" charset="0"/>
              </a:rPr>
              <a:t>Regneeksempel af </a:t>
            </a:r>
            <a:r>
              <a:rPr lang="da-DK" dirty="0">
                <a:solidFill>
                  <a:schemeClr val="bg1"/>
                </a:solidFill>
                <a:latin typeface="Times New Roman" panose="02020603050405020304" pitchFamily="18" charset="0"/>
              </a:rPr>
              <a:t>omdrejninger/minut. (ns</a:t>
            </a:r>
            <a:endParaRPr lang="da-DK" dirty="0"/>
          </a:p>
        </p:txBody>
      </p:sp>
      <p:pic>
        <p:nvPicPr>
          <p:cNvPr id="16" name="Billede 15">
            <a:extLst>
              <a:ext uri="{FF2B5EF4-FFF2-40B4-BE49-F238E27FC236}">
                <a16:creationId xmlns:a16="http://schemas.microsoft.com/office/drawing/2014/main" id="{0EC4B7CE-BF1B-2900-07B2-8878E0ACE894}"/>
              </a:ext>
            </a:extLst>
          </p:cNvPr>
          <p:cNvPicPr>
            <a:picLocks noChangeAspect="1"/>
          </p:cNvPicPr>
          <p:nvPr/>
        </p:nvPicPr>
        <p:blipFill>
          <a:blip r:embed="rId4"/>
          <a:stretch>
            <a:fillRect/>
          </a:stretch>
        </p:blipFill>
        <p:spPr>
          <a:xfrm>
            <a:off x="6564286" y="4208777"/>
            <a:ext cx="3543992" cy="459048"/>
          </a:xfrm>
          <a:prstGeom prst="rect">
            <a:avLst/>
          </a:prstGeom>
        </p:spPr>
      </p:pic>
      <p:pic>
        <p:nvPicPr>
          <p:cNvPr id="17" name="Billede 16">
            <a:extLst>
              <a:ext uri="{FF2B5EF4-FFF2-40B4-BE49-F238E27FC236}">
                <a16:creationId xmlns:a16="http://schemas.microsoft.com/office/drawing/2014/main" id="{EBA3160E-510A-6CA6-C2E5-9856FED9B92C}"/>
              </a:ext>
            </a:extLst>
          </p:cNvPr>
          <p:cNvPicPr>
            <a:picLocks noChangeAspect="1"/>
          </p:cNvPicPr>
          <p:nvPr/>
        </p:nvPicPr>
        <p:blipFill>
          <a:blip r:embed="rId5"/>
          <a:stretch>
            <a:fillRect/>
          </a:stretch>
        </p:blipFill>
        <p:spPr>
          <a:xfrm>
            <a:off x="6564285" y="5371766"/>
            <a:ext cx="3543992" cy="447144"/>
          </a:xfrm>
          <a:prstGeom prst="rect">
            <a:avLst/>
          </a:prstGeom>
        </p:spPr>
      </p:pic>
    </p:spTree>
    <p:extLst>
      <p:ext uri="{BB962C8B-B14F-4D97-AF65-F5344CB8AC3E}">
        <p14:creationId xmlns:p14="http://schemas.microsoft.com/office/powerpoint/2010/main" val="10067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C33F-73FF-943C-45A4-81D4E56F20EF}"/>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01693EC3-23D4-56CE-D879-27E01EA985FC}"/>
              </a:ext>
            </a:extLst>
          </p:cNvPr>
          <p:cNvSpPr txBox="1">
            <a:spLocks/>
          </p:cNvSpPr>
          <p:nvPr/>
        </p:nvSpPr>
        <p:spPr>
          <a:xfrm>
            <a:off x="1515484" y="166345"/>
            <a:ext cx="8534400" cy="980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b="1" dirty="0"/>
              <a:t>Slip og slipprocent</a:t>
            </a:r>
            <a:endParaRPr lang="da-DK" dirty="0"/>
          </a:p>
        </p:txBody>
      </p:sp>
      <p:sp>
        <p:nvSpPr>
          <p:cNvPr id="5" name="Rektangel 4">
            <a:extLst>
              <a:ext uri="{FF2B5EF4-FFF2-40B4-BE49-F238E27FC236}">
                <a16:creationId xmlns:a16="http://schemas.microsoft.com/office/drawing/2014/main" id="{52D0883A-2A8B-2FE6-F58E-6365BB762361}"/>
              </a:ext>
            </a:extLst>
          </p:cNvPr>
          <p:cNvSpPr/>
          <p:nvPr/>
        </p:nvSpPr>
        <p:spPr>
          <a:xfrm>
            <a:off x="716874" y="1177810"/>
            <a:ext cx="6096000" cy="923330"/>
          </a:xfrm>
          <a:prstGeom prst="rect">
            <a:avLst/>
          </a:prstGeom>
        </p:spPr>
        <p:txBody>
          <a:bodyPr>
            <a:spAutoFit/>
          </a:bodyPr>
          <a:lstStyle/>
          <a:p>
            <a:r>
              <a:rPr lang="da-DK" dirty="0">
                <a:solidFill>
                  <a:schemeClr val="bg1"/>
                </a:solidFill>
                <a:latin typeface="+mj-lt"/>
              </a:rPr>
              <a:t>Forskellen mellem drejefeltets omdrejningstal (n</a:t>
            </a:r>
            <a:r>
              <a:rPr lang="da-DK" sz="1000" dirty="0">
                <a:solidFill>
                  <a:schemeClr val="bg1"/>
                </a:solidFill>
                <a:latin typeface="+mj-lt"/>
              </a:rPr>
              <a:t>s</a:t>
            </a:r>
            <a:r>
              <a:rPr lang="da-DK" dirty="0">
                <a:solidFill>
                  <a:schemeClr val="bg1"/>
                </a:solidFill>
                <a:latin typeface="+mj-lt"/>
              </a:rPr>
              <a:t>) og</a:t>
            </a:r>
          </a:p>
          <a:p>
            <a:r>
              <a:rPr lang="da-DK" dirty="0">
                <a:solidFill>
                  <a:schemeClr val="bg1"/>
                </a:solidFill>
                <a:latin typeface="+mj-lt"/>
              </a:rPr>
              <a:t>rotorens omdrejningstal (n) </a:t>
            </a:r>
          </a:p>
          <a:p>
            <a:r>
              <a:rPr lang="da-DK" dirty="0">
                <a:solidFill>
                  <a:schemeClr val="bg1"/>
                </a:solidFill>
                <a:latin typeface="+mj-lt"/>
              </a:rPr>
              <a:t>kaldes slippet (s).</a:t>
            </a:r>
          </a:p>
        </p:txBody>
      </p:sp>
      <p:sp>
        <p:nvSpPr>
          <p:cNvPr id="7" name="Rektangel 6">
            <a:extLst>
              <a:ext uri="{FF2B5EF4-FFF2-40B4-BE49-F238E27FC236}">
                <a16:creationId xmlns:a16="http://schemas.microsoft.com/office/drawing/2014/main" id="{3E24C526-361B-2DE4-865D-829F70EC812A}"/>
              </a:ext>
            </a:extLst>
          </p:cNvPr>
          <p:cNvSpPr/>
          <p:nvPr/>
        </p:nvSpPr>
        <p:spPr>
          <a:xfrm>
            <a:off x="7598772" y="3665117"/>
            <a:ext cx="3063659" cy="369332"/>
          </a:xfrm>
          <a:prstGeom prst="rect">
            <a:avLst/>
          </a:prstGeom>
        </p:spPr>
        <p:txBody>
          <a:bodyPr wrap="none">
            <a:spAutoFit/>
          </a:bodyPr>
          <a:lstStyle/>
          <a:p>
            <a:r>
              <a:rPr lang="da-DK" dirty="0">
                <a:solidFill>
                  <a:schemeClr val="bg1"/>
                </a:solidFill>
                <a:latin typeface="Times New Roman" panose="02020603050405020304" pitchFamily="18" charset="0"/>
              </a:rPr>
              <a:t>Slippet beregnes ofte i procent.</a:t>
            </a:r>
            <a:endParaRPr lang="da-DK" dirty="0">
              <a:solidFill>
                <a:schemeClr val="bg1"/>
              </a:solidFill>
            </a:endParaRPr>
          </a:p>
        </p:txBody>
      </p:sp>
      <mc:AlternateContent xmlns:mc="http://schemas.openxmlformats.org/markup-compatibility/2006">
        <mc:Choice xmlns:a14="http://schemas.microsoft.com/office/drawing/2010/main" Requires="a14">
          <p:sp>
            <p:nvSpPr>
              <p:cNvPr id="8" name="Rektangel 7">
                <a:extLst>
                  <a:ext uri="{FF2B5EF4-FFF2-40B4-BE49-F238E27FC236}">
                    <a16:creationId xmlns:a16="http://schemas.microsoft.com/office/drawing/2014/main" id="{BE4B1324-584B-4082-80CC-F89ACB3F6792}"/>
                  </a:ext>
                </a:extLst>
              </p:cNvPr>
              <p:cNvSpPr/>
              <p:nvPr/>
            </p:nvSpPr>
            <p:spPr>
              <a:xfrm>
                <a:off x="779288" y="3131767"/>
                <a:ext cx="5316712" cy="338554"/>
              </a:xfrm>
              <a:prstGeom prst="rect">
                <a:avLst/>
              </a:prstGeom>
            </p:spPr>
            <p:txBody>
              <a:bodyPr wrap="none">
                <a:spAutoFit/>
              </a:bodyPr>
              <a:lstStyle/>
              <a:p>
                <a:r>
                  <a:rPr lang="da-DK" sz="1600" dirty="0">
                    <a:solidFill>
                      <a:schemeClr val="bg1"/>
                    </a:solidFill>
                    <a:effectLst/>
                    <a:latin typeface="+mj-lt"/>
                  </a:rPr>
                  <a:t>S</a:t>
                </a:r>
                <a14:m>
                  <m:oMath xmlns:m="http://schemas.openxmlformats.org/officeDocument/2006/math">
                    <m:r>
                      <a:rPr lang="da-DK" sz="1600" i="0">
                        <a:solidFill>
                          <a:schemeClr val="bg1"/>
                        </a:solidFill>
                        <a:effectLst/>
                        <a:latin typeface="Cambria Math" panose="02040503050406030204" pitchFamily="18" charset="0"/>
                      </a:rPr>
                      <m:t>=</m:t>
                    </m:r>
                    <m:r>
                      <m:rPr>
                        <m:sty m:val="p"/>
                      </m:rPr>
                      <a:rPr lang="da-DK" sz="1600" b="0" i="0" smtClean="0">
                        <a:solidFill>
                          <a:schemeClr val="bg1"/>
                        </a:solidFill>
                        <a:effectLst/>
                        <a:latin typeface="Cambria Math" panose="02040503050406030204" pitchFamily="18" charset="0"/>
                      </a:rPr>
                      <m:t>slip</m:t>
                    </m:r>
                    <m:func>
                      <m:funcPr>
                        <m:ctrlPr>
                          <a:rPr lang="da-DK" sz="1600" b="0" i="1" smtClean="0">
                            <a:solidFill>
                              <a:schemeClr val="bg1"/>
                            </a:solidFill>
                            <a:effectLst/>
                            <a:latin typeface="Cambria Math" panose="02040503050406030204" pitchFamily="18" charset="0"/>
                          </a:rPr>
                        </m:ctrlPr>
                      </m:funcPr>
                      <m:fName>
                        <m:r>
                          <m:rPr>
                            <m:sty m:val="p"/>
                          </m:rPr>
                          <a:rPr lang="da-DK" sz="1600" b="0" i="0" smtClean="0">
                            <a:solidFill>
                              <a:schemeClr val="bg1"/>
                            </a:solidFill>
                            <a:effectLst/>
                            <a:latin typeface="Cambria Math" panose="02040503050406030204" pitchFamily="18" charset="0"/>
                          </a:rPr>
                          <m:t>det</m:t>
                        </m:r>
                      </m:fName>
                      <m:e>
                        <m:r>
                          <m:rPr>
                            <m:sty m:val="p"/>
                          </m:rPr>
                          <a:rPr lang="da-DK" sz="1600" b="0" i="0" smtClean="0">
                            <a:solidFill>
                              <a:schemeClr val="bg1"/>
                            </a:solidFill>
                            <a:effectLst/>
                            <a:latin typeface="Cambria Math" panose="02040503050406030204" pitchFamily="18" charset="0"/>
                          </a:rPr>
                          <m:t>er</m:t>
                        </m:r>
                        <m:r>
                          <a:rPr lang="da-DK" sz="1600" b="0" i="0" smtClean="0">
                            <a:solidFill>
                              <a:schemeClr val="bg1"/>
                            </a:solidFill>
                            <a:effectLst/>
                            <a:latin typeface="Cambria Math" panose="02040503050406030204" pitchFamily="18" charset="0"/>
                          </a:rPr>
                          <m:t> </m:t>
                        </m:r>
                      </m:e>
                    </m:func>
                    <m:r>
                      <a:rPr lang="da-DK" sz="1600" i="0">
                        <a:solidFill>
                          <a:schemeClr val="bg1"/>
                        </a:solidFill>
                        <a:effectLst/>
                        <a:latin typeface="Cambria Math" panose="02040503050406030204" pitchFamily="18" charset="0"/>
                      </a:rPr>
                      <m:t> </m:t>
                    </m:r>
                    <m:r>
                      <m:rPr>
                        <m:sty m:val="p"/>
                      </m:rPr>
                      <a:rPr lang="da-DK" sz="1600" i="0">
                        <a:solidFill>
                          <a:schemeClr val="bg1"/>
                        </a:solidFill>
                        <a:effectLst/>
                        <a:latin typeface="Cambria Math" panose="02040503050406030204" pitchFamily="18" charset="0"/>
                      </a:rPr>
                      <m:t>omdrejningstal</m:t>
                    </m:r>
                  </m:oMath>
                </a14:m>
                <a:r>
                  <a:rPr lang="da-DK" sz="1600" dirty="0">
                    <a:solidFill>
                      <a:schemeClr val="bg1"/>
                    </a:solidFill>
                    <a:effectLst/>
                    <a:latin typeface="+mj-lt"/>
                  </a:rPr>
                  <a:t>let der går tabt i motoren</a:t>
                </a:r>
              </a:p>
            </p:txBody>
          </p:sp>
        </mc:Choice>
        <mc:Fallback>
          <p:sp>
            <p:nvSpPr>
              <p:cNvPr id="8" name="Rektangel 7">
                <a:extLst>
                  <a:ext uri="{FF2B5EF4-FFF2-40B4-BE49-F238E27FC236}">
                    <a16:creationId xmlns:a16="http://schemas.microsoft.com/office/drawing/2014/main" id="{BE4B1324-584B-4082-80CC-F89ACB3F6792}"/>
                  </a:ext>
                </a:extLst>
              </p:cNvPr>
              <p:cNvSpPr>
                <a:spLocks noRot="1" noChangeAspect="1" noMove="1" noResize="1" noEditPoints="1" noAdjustHandles="1" noChangeArrowheads="1" noChangeShapeType="1" noTextEdit="1"/>
              </p:cNvSpPr>
              <p:nvPr/>
            </p:nvSpPr>
            <p:spPr>
              <a:xfrm>
                <a:off x="779288" y="3131767"/>
                <a:ext cx="5316712" cy="338554"/>
              </a:xfrm>
              <a:prstGeom prst="rect">
                <a:avLst/>
              </a:prstGeom>
              <a:blipFill>
                <a:blip r:embed="rId2"/>
                <a:stretch>
                  <a:fillRect l="-688" t="-5455" b="-23636"/>
                </a:stretch>
              </a:blipFill>
            </p:spPr>
            <p:txBody>
              <a:bodyPr/>
              <a:lstStyle/>
              <a:p>
                <a:r>
                  <a:rPr lang="da-DK">
                    <a:noFill/>
                  </a:rPr>
                  <a:t> </a:t>
                </a:r>
              </a:p>
            </p:txBody>
          </p:sp>
        </mc:Fallback>
      </mc:AlternateContent>
      <mc:AlternateContent xmlns:mc="http://schemas.openxmlformats.org/markup-compatibility/2006">
        <mc:Choice xmlns:a14="http://schemas.microsoft.com/office/drawing/2010/main" Requires="a14">
          <p:sp>
            <p:nvSpPr>
              <p:cNvPr id="18" name="Rektangel 17">
                <a:extLst>
                  <a:ext uri="{FF2B5EF4-FFF2-40B4-BE49-F238E27FC236}">
                    <a16:creationId xmlns:a16="http://schemas.microsoft.com/office/drawing/2014/main" id="{45DCE28F-66B5-4DDB-BEBE-3A1B483B2A15}"/>
                  </a:ext>
                </a:extLst>
              </p:cNvPr>
              <p:cNvSpPr/>
              <p:nvPr/>
            </p:nvSpPr>
            <p:spPr>
              <a:xfrm>
                <a:off x="714635" y="2179851"/>
                <a:ext cx="35004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a-DK" i="1" smtClean="0">
                          <a:solidFill>
                            <a:schemeClr val="bg1"/>
                          </a:solidFill>
                          <a:latin typeface="Cambria Math" panose="02040503050406030204" pitchFamily="18" charset="0"/>
                        </a:rPr>
                        <m:t>𝑛𝑠</m:t>
                      </m:r>
                      <m:r>
                        <a:rPr lang="da-DK" i="1" smtClean="0">
                          <a:solidFill>
                            <a:schemeClr val="bg1"/>
                          </a:solidFill>
                          <a:latin typeface="Cambria Math" panose="02040503050406030204" pitchFamily="18" charset="0"/>
                        </a:rPr>
                        <m:t>=</m:t>
                      </m:r>
                      <m:r>
                        <a:rPr lang="da-DK" i="1" smtClean="0">
                          <a:solidFill>
                            <a:schemeClr val="bg1"/>
                          </a:solidFill>
                          <a:latin typeface="Cambria Math" panose="02040503050406030204" pitchFamily="18" charset="0"/>
                        </a:rPr>
                        <m:t>𝑠𝑡𝑎𝑡𝑜𝑟𝑒𝑛𝑠</m:t>
                      </m:r>
                      <m:r>
                        <a:rPr lang="da-DK" i="1" smtClean="0">
                          <a:solidFill>
                            <a:schemeClr val="bg1"/>
                          </a:solidFill>
                          <a:latin typeface="Cambria Math" panose="02040503050406030204" pitchFamily="18" charset="0"/>
                        </a:rPr>
                        <m:t> </m:t>
                      </m:r>
                      <m:r>
                        <a:rPr lang="da-DK" i="1" smtClean="0">
                          <a:solidFill>
                            <a:schemeClr val="bg1"/>
                          </a:solidFill>
                          <a:latin typeface="Cambria Math" panose="02040503050406030204" pitchFamily="18" charset="0"/>
                        </a:rPr>
                        <m:t>𝑜𝑚𝑑𝑟𝑒𝑗𝑛𝑖𝑛𝑔𝑠𝑡𝑎𝑙</m:t>
                      </m:r>
                    </m:oMath>
                  </m:oMathPara>
                </a14:m>
                <a:endParaRPr lang="da-DK" dirty="0">
                  <a:solidFill>
                    <a:schemeClr val="bg1"/>
                  </a:solidFill>
                </a:endParaRPr>
              </a:p>
            </p:txBody>
          </p:sp>
        </mc:Choice>
        <mc:Fallback>
          <p:sp>
            <p:nvSpPr>
              <p:cNvPr id="18" name="Rektangel 17">
                <a:extLst>
                  <a:ext uri="{FF2B5EF4-FFF2-40B4-BE49-F238E27FC236}">
                    <a16:creationId xmlns:a16="http://schemas.microsoft.com/office/drawing/2014/main" id="{45DCE28F-66B5-4DDB-BEBE-3A1B483B2A15}"/>
                  </a:ext>
                </a:extLst>
              </p:cNvPr>
              <p:cNvSpPr>
                <a:spLocks noRot="1" noChangeAspect="1" noMove="1" noResize="1" noEditPoints="1" noAdjustHandles="1" noChangeArrowheads="1" noChangeShapeType="1" noTextEdit="1"/>
              </p:cNvSpPr>
              <p:nvPr/>
            </p:nvSpPr>
            <p:spPr>
              <a:xfrm>
                <a:off x="714635" y="2179851"/>
                <a:ext cx="3500445" cy="369332"/>
              </a:xfrm>
              <a:prstGeom prst="rect">
                <a:avLst/>
              </a:prstGeom>
              <a:blipFill>
                <a:blip r:embed="rId3"/>
                <a:stretch>
                  <a:fillRect b="-13333"/>
                </a:stretch>
              </a:blipFill>
            </p:spPr>
            <p:txBody>
              <a:bodyPr/>
              <a:lstStyle/>
              <a:p>
                <a:r>
                  <a:rPr lang="da-DK">
                    <a:noFill/>
                  </a:rPr>
                  <a:t> </a:t>
                </a:r>
              </a:p>
            </p:txBody>
          </p:sp>
        </mc:Fallback>
      </mc:AlternateContent>
      <p:sp>
        <p:nvSpPr>
          <p:cNvPr id="19" name="Rektangel 18">
            <a:extLst>
              <a:ext uri="{FF2B5EF4-FFF2-40B4-BE49-F238E27FC236}">
                <a16:creationId xmlns:a16="http://schemas.microsoft.com/office/drawing/2014/main" id="{CE4F62ED-6A25-91EE-5959-C15E36235BE0}"/>
              </a:ext>
            </a:extLst>
          </p:cNvPr>
          <p:cNvSpPr/>
          <p:nvPr/>
        </p:nvSpPr>
        <p:spPr>
          <a:xfrm>
            <a:off x="779288" y="3665117"/>
            <a:ext cx="936475" cy="369332"/>
          </a:xfrm>
          <a:prstGeom prst="rect">
            <a:avLst/>
          </a:prstGeom>
        </p:spPr>
        <p:txBody>
          <a:bodyPr wrap="none">
            <a:spAutoFit/>
          </a:bodyPr>
          <a:lstStyle/>
          <a:p>
            <a:r>
              <a:rPr lang="da-DK" dirty="0">
                <a:solidFill>
                  <a:schemeClr val="bg1"/>
                </a:solidFill>
              </a:rPr>
              <a:t>Slippet</a:t>
            </a:r>
          </a:p>
        </p:txBody>
      </p:sp>
      <mc:AlternateContent xmlns:mc="http://schemas.openxmlformats.org/markup-compatibility/2006">
        <mc:Choice xmlns:a14="http://schemas.microsoft.com/office/drawing/2010/main" Requires="a14">
          <p:sp>
            <p:nvSpPr>
              <p:cNvPr id="20" name="Rektangel 19">
                <a:extLst>
                  <a:ext uri="{FF2B5EF4-FFF2-40B4-BE49-F238E27FC236}">
                    <a16:creationId xmlns:a16="http://schemas.microsoft.com/office/drawing/2014/main" id="{5FF5AA94-0CAE-70C5-10BA-5DE7DA34CE1E}"/>
                  </a:ext>
                </a:extLst>
              </p:cNvPr>
              <p:cNvSpPr/>
              <p:nvPr/>
            </p:nvSpPr>
            <p:spPr>
              <a:xfrm>
                <a:off x="779288" y="2442796"/>
                <a:ext cx="6547993"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da-DK" i="1">
                          <a:solidFill>
                            <a:schemeClr val="bg1"/>
                          </a:solidFill>
                          <a:latin typeface="Cambria Math" panose="02040503050406030204" pitchFamily="18" charset="0"/>
                        </a:rPr>
                        <m:t>𝑛</m:t>
                      </m:r>
                      <m:r>
                        <a:rPr lang="da-DK" i="1">
                          <a:solidFill>
                            <a:schemeClr val="bg1"/>
                          </a:solidFill>
                          <a:latin typeface="Cambria Math" panose="02040503050406030204" pitchFamily="18" charset="0"/>
                        </a:rPr>
                        <m:t>=</m:t>
                      </m:r>
                      <m:r>
                        <a:rPr lang="da-DK" i="1">
                          <a:solidFill>
                            <a:schemeClr val="bg1"/>
                          </a:solidFill>
                          <a:latin typeface="Cambria Math" panose="02040503050406030204" pitchFamily="18" charset="0"/>
                        </a:rPr>
                        <m:t>𝑅𝑜𝑡𝑜𝑟𝑒𝑛𝑠</m:t>
                      </m:r>
                      <m:r>
                        <a:rPr lang="da-DK" i="1">
                          <a:solidFill>
                            <a:schemeClr val="bg1"/>
                          </a:solidFill>
                          <a:latin typeface="Cambria Math" panose="02040503050406030204" pitchFamily="18" charset="0"/>
                        </a:rPr>
                        <m:t> </m:t>
                      </m:r>
                      <m:r>
                        <a:rPr lang="da-DK" i="1">
                          <a:solidFill>
                            <a:schemeClr val="bg1"/>
                          </a:solidFill>
                          <a:latin typeface="Cambria Math" panose="02040503050406030204" pitchFamily="18" charset="0"/>
                        </a:rPr>
                        <m:t>𝑜𝑚𝑑𝑟𝑒𝑗𝑛𝑖𝑛𝑔𝑠𝑡𝑎𝑙</m:t>
                      </m:r>
                    </m:oMath>
                  </m:oMathPara>
                </a14:m>
                <a:endParaRPr lang="da-DK" dirty="0">
                  <a:solidFill>
                    <a:schemeClr val="bg1"/>
                  </a:solidFill>
                </a:endParaRPr>
              </a:p>
              <a:p>
                <a:r>
                  <a:rPr lang="da-DK" dirty="0">
                    <a:solidFill>
                      <a:schemeClr val="bg1"/>
                    </a:solidFill>
                  </a:rPr>
                  <a:t>Det er også det der oplyses på motorens mærkeplade</a:t>
                </a:r>
              </a:p>
            </p:txBody>
          </p:sp>
        </mc:Choice>
        <mc:Fallback>
          <p:sp>
            <p:nvSpPr>
              <p:cNvPr id="20" name="Rektangel 19">
                <a:extLst>
                  <a:ext uri="{FF2B5EF4-FFF2-40B4-BE49-F238E27FC236}">
                    <a16:creationId xmlns:a16="http://schemas.microsoft.com/office/drawing/2014/main" id="{5FF5AA94-0CAE-70C5-10BA-5DE7DA34CE1E}"/>
                  </a:ext>
                </a:extLst>
              </p:cNvPr>
              <p:cNvSpPr>
                <a:spLocks noRot="1" noChangeAspect="1" noMove="1" noResize="1" noEditPoints="1" noAdjustHandles="1" noChangeArrowheads="1" noChangeShapeType="1" noTextEdit="1"/>
              </p:cNvSpPr>
              <p:nvPr/>
            </p:nvSpPr>
            <p:spPr>
              <a:xfrm>
                <a:off x="779288" y="2442796"/>
                <a:ext cx="6547993" cy="646331"/>
              </a:xfrm>
              <a:prstGeom prst="rect">
                <a:avLst/>
              </a:prstGeom>
              <a:blipFill>
                <a:blip r:embed="rId4"/>
                <a:stretch>
                  <a:fillRect l="-838" b="-14151"/>
                </a:stretch>
              </a:blipFill>
            </p:spPr>
            <p:txBody>
              <a:bodyPr/>
              <a:lstStyle/>
              <a:p>
                <a:r>
                  <a:rPr lang="da-DK">
                    <a:noFill/>
                  </a:rPr>
                  <a:t> </a:t>
                </a:r>
              </a:p>
            </p:txBody>
          </p:sp>
        </mc:Fallback>
      </mc:AlternateContent>
      <p:pic>
        <p:nvPicPr>
          <p:cNvPr id="21" name="Billede 20">
            <a:extLst>
              <a:ext uri="{FF2B5EF4-FFF2-40B4-BE49-F238E27FC236}">
                <a16:creationId xmlns:a16="http://schemas.microsoft.com/office/drawing/2014/main" id="{F9C02FFE-04CF-F5BE-A8AB-7ED7215E553C}"/>
              </a:ext>
            </a:extLst>
          </p:cNvPr>
          <p:cNvPicPr>
            <a:picLocks noChangeAspect="1"/>
          </p:cNvPicPr>
          <p:nvPr/>
        </p:nvPicPr>
        <p:blipFill>
          <a:blip r:embed="rId5"/>
          <a:stretch>
            <a:fillRect/>
          </a:stretch>
        </p:blipFill>
        <p:spPr>
          <a:xfrm>
            <a:off x="856738" y="4079224"/>
            <a:ext cx="4791075" cy="400404"/>
          </a:xfrm>
          <a:prstGeom prst="rect">
            <a:avLst/>
          </a:prstGeom>
        </p:spPr>
      </p:pic>
      <p:pic>
        <p:nvPicPr>
          <p:cNvPr id="22" name="Billede 21">
            <a:extLst>
              <a:ext uri="{FF2B5EF4-FFF2-40B4-BE49-F238E27FC236}">
                <a16:creationId xmlns:a16="http://schemas.microsoft.com/office/drawing/2014/main" id="{3B382732-621A-CBBD-D40E-CB9E44A9CF72}"/>
              </a:ext>
            </a:extLst>
          </p:cNvPr>
          <p:cNvPicPr>
            <a:picLocks noChangeAspect="1"/>
          </p:cNvPicPr>
          <p:nvPr/>
        </p:nvPicPr>
        <p:blipFill>
          <a:blip r:embed="rId6"/>
          <a:stretch>
            <a:fillRect/>
          </a:stretch>
        </p:blipFill>
        <p:spPr>
          <a:xfrm>
            <a:off x="6544189" y="4079224"/>
            <a:ext cx="4791075" cy="645857"/>
          </a:xfrm>
          <a:prstGeom prst="rect">
            <a:avLst/>
          </a:prstGeom>
        </p:spPr>
      </p:pic>
    </p:spTree>
    <p:extLst>
      <p:ext uri="{BB962C8B-B14F-4D97-AF65-F5344CB8AC3E}">
        <p14:creationId xmlns:p14="http://schemas.microsoft.com/office/powerpoint/2010/main" val="3660362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2F847-0608-BA6C-4A33-A9CBA0EE49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E0EAD-50CF-090F-F4FD-09DCFED6EDE6}"/>
              </a:ext>
            </a:extLst>
          </p:cNvPr>
          <p:cNvSpPr txBox="1">
            <a:spLocks/>
          </p:cNvSpPr>
          <p:nvPr/>
        </p:nvSpPr>
        <p:spPr>
          <a:xfrm>
            <a:off x="933593" y="118920"/>
            <a:ext cx="10213773" cy="76930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ltLang="da-DK" b="1" dirty="0"/>
              <a:t>Motorens effektfaktor (Cos FI) og effekt</a:t>
            </a:r>
            <a:endParaRPr lang="da-DK" dirty="0"/>
          </a:p>
        </p:txBody>
      </p:sp>
      <p:sp>
        <p:nvSpPr>
          <p:cNvPr id="3" name="Rektangel 2">
            <a:extLst>
              <a:ext uri="{FF2B5EF4-FFF2-40B4-BE49-F238E27FC236}">
                <a16:creationId xmlns:a16="http://schemas.microsoft.com/office/drawing/2014/main" id="{0D1EEDA0-5104-8935-D824-916A793DAA7B}"/>
              </a:ext>
            </a:extLst>
          </p:cNvPr>
          <p:cNvSpPr/>
          <p:nvPr/>
        </p:nvSpPr>
        <p:spPr>
          <a:xfrm>
            <a:off x="933593" y="921998"/>
            <a:ext cx="4458393" cy="2585323"/>
          </a:xfrm>
          <a:prstGeom prst="rect">
            <a:avLst/>
          </a:prstGeom>
        </p:spPr>
        <p:txBody>
          <a:bodyPr wrap="square">
            <a:spAutoFit/>
          </a:bodyPr>
          <a:lstStyle/>
          <a:p>
            <a:pPr>
              <a:spcBef>
                <a:spcPct val="0"/>
              </a:spcBef>
            </a:pPr>
            <a:r>
              <a:rPr lang="da-DK" altLang="da-DK" dirty="0">
                <a:solidFill>
                  <a:schemeClr val="bg1"/>
                </a:solidFill>
              </a:rPr>
              <a:t>Effektfaktoren bestemmes ved måling af tilført effekt, spænding og strøm, når motoren er belastet med sin mærke- effekt. </a:t>
            </a:r>
          </a:p>
          <a:p>
            <a:pPr>
              <a:spcBef>
                <a:spcPct val="0"/>
              </a:spcBef>
            </a:pPr>
            <a:r>
              <a:rPr lang="da-DK" altLang="da-DK" dirty="0">
                <a:solidFill>
                  <a:schemeClr val="bg1"/>
                </a:solidFill>
              </a:rPr>
              <a:t>Hvis man ønsker at beregne enten P, Q eller S kan det gøres ved hjælp af følgende formler, dog skal faktoren udelades, hvis det drejer sig om enfasede belastninger.</a:t>
            </a:r>
          </a:p>
        </p:txBody>
      </p:sp>
      <p:sp>
        <p:nvSpPr>
          <p:cNvPr id="6" name="Rektangel 5">
            <a:extLst>
              <a:ext uri="{FF2B5EF4-FFF2-40B4-BE49-F238E27FC236}">
                <a16:creationId xmlns:a16="http://schemas.microsoft.com/office/drawing/2014/main" id="{279245F2-55C9-882D-2FB9-5DF440CDC39C}"/>
              </a:ext>
            </a:extLst>
          </p:cNvPr>
          <p:cNvSpPr/>
          <p:nvPr/>
        </p:nvSpPr>
        <p:spPr>
          <a:xfrm>
            <a:off x="933593" y="3215633"/>
            <a:ext cx="2907206" cy="369332"/>
          </a:xfrm>
          <a:prstGeom prst="rect">
            <a:avLst/>
          </a:prstGeom>
        </p:spPr>
        <p:txBody>
          <a:bodyPr wrap="none">
            <a:spAutoFit/>
          </a:bodyPr>
          <a:lstStyle/>
          <a:p>
            <a:r>
              <a:rPr lang="da-DK" dirty="0">
                <a:solidFill>
                  <a:schemeClr val="bg1"/>
                </a:solidFill>
                <a:latin typeface="Times New Roman" panose="02020603050405020304" pitchFamily="18" charset="0"/>
              </a:rPr>
              <a:t>Den aktive effekt i watt. = P1</a:t>
            </a:r>
            <a:endParaRPr lang="da-DK" dirty="0">
              <a:solidFill>
                <a:schemeClr val="bg1"/>
              </a:solidFill>
            </a:endParaRPr>
          </a:p>
        </p:txBody>
      </p:sp>
      <p:sp>
        <p:nvSpPr>
          <p:cNvPr id="9" name="Rektangel 8">
            <a:extLst>
              <a:ext uri="{FF2B5EF4-FFF2-40B4-BE49-F238E27FC236}">
                <a16:creationId xmlns:a16="http://schemas.microsoft.com/office/drawing/2014/main" id="{67DADB2B-1C6B-A8D5-9A4A-6D5772E44CED}"/>
              </a:ext>
            </a:extLst>
          </p:cNvPr>
          <p:cNvSpPr/>
          <p:nvPr/>
        </p:nvSpPr>
        <p:spPr>
          <a:xfrm>
            <a:off x="908559" y="4107783"/>
            <a:ext cx="3627916" cy="369332"/>
          </a:xfrm>
          <a:prstGeom prst="rect">
            <a:avLst/>
          </a:prstGeom>
        </p:spPr>
        <p:txBody>
          <a:bodyPr wrap="none">
            <a:spAutoFit/>
          </a:bodyPr>
          <a:lstStyle/>
          <a:p>
            <a:r>
              <a:rPr lang="da-DK" dirty="0">
                <a:solidFill>
                  <a:schemeClr val="bg1"/>
                </a:solidFill>
              </a:rPr>
              <a:t>Den tilsyneladende effekt i VA.</a:t>
            </a:r>
          </a:p>
        </p:txBody>
      </p:sp>
      <p:sp>
        <p:nvSpPr>
          <p:cNvPr id="10" name="Rektangel 9">
            <a:extLst>
              <a:ext uri="{FF2B5EF4-FFF2-40B4-BE49-F238E27FC236}">
                <a16:creationId xmlns:a16="http://schemas.microsoft.com/office/drawing/2014/main" id="{FF4ACC96-FB9A-8854-4838-CA054D9067BC}"/>
              </a:ext>
            </a:extLst>
          </p:cNvPr>
          <p:cNvSpPr/>
          <p:nvPr/>
        </p:nvSpPr>
        <p:spPr>
          <a:xfrm>
            <a:off x="933593" y="5071453"/>
            <a:ext cx="2563972" cy="369332"/>
          </a:xfrm>
          <a:prstGeom prst="rect">
            <a:avLst/>
          </a:prstGeom>
        </p:spPr>
        <p:txBody>
          <a:bodyPr wrap="none">
            <a:spAutoFit/>
          </a:bodyPr>
          <a:lstStyle/>
          <a:p>
            <a:r>
              <a:rPr lang="da-DK" dirty="0">
                <a:solidFill>
                  <a:schemeClr val="bg1"/>
                </a:solidFill>
                <a:latin typeface="Times New Roman" panose="02020603050405020304" pitchFamily="18" charset="0"/>
              </a:rPr>
              <a:t>Den reaktive effekt i </a:t>
            </a:r>
            <a:r>
              <a:rPr lang="da-DK" dirty="0" err="1">
                <a:solidFill>
                  <a:schemeClr val="bg1"/>
                </a:solidFill>
                <a:latin typeface="Times New Roman" panose="02020603050405020304" pitchFamily="18" charset="0"/>
              </a:rPr>
              <a:t>VAr</a:t>
            </a:r>
            <a:r>
              <a:rPr lang="da-DK" dirty="0">
                <a:solidFill>
                  <a:schemeClr val="bg1"/>
                </a:solidFill>
                <a:latin typeface="Times New Roman" panose="02020603050405020304" pitchFamily="18" charset="0"/>
              </a:rPr>
              <a:t>.</a:t>
            </a:r>
            <a:endParaRPr lang="da-DK" dirty="0">
              <a:solidFill>
                <a:schemeClr val="bg1"/>
              </a:solidFill>
            </a:endParaRPr>
          </a:p>
        </p:txBody>
      </p:sp>
      <p:pic>
        <p:nvPicPr>
          <p:cNvPr id="11" name="Billede 10">
            <a:extLst>
              <a:ext uri="{FF2B5EF4-FFF2-40B4-BE49-F238E27FC236}">
                <a16:creationId xmlns:a16="http://schemas.microsoft.com/office/drawing/2014/main" id="{FE225DF4-D3C9-CBC3-A177-6B248100EAD2}"/>
              </a:ext>
            </a:extLst>
          </p:cNvPr>
          <p:cNvPicPr>
            <a:picLocks noChangeAspect="1"/>
          </p:cNvPicPr>
          <p:nvPr/>
        </p:nvPicPr>
        <p:blipFill>
          <a:blip r:embed="rId2"/>
          <a:stretch>
            <a:fillRect/>
          </a:stretch>
        </p:blipFill>
        <p:spPr>
          <a:xfrm>
            <a:off x="990067" y="3705807"/>
            <a:ext cx="3519388" cy="253650"/>
          </a:xfrm>
          <a:prstGeom prst="rect">
            <a:avLst/>
          </a:prstGeom>
        </p:spPr>
      </p:pic>
      <p:pic>
        <p:nvPicPr>
          <p:cNvPr id="12" name="Billede 11">
            <a:extLst>
              <a:ext uri="{FF2B5EF4-FFF2-40B4-BE49-F238E27FC236}">
                <a16:creationId xmlns:a16="http://schemas.microsoft.com/office/drawing/2014/main" id="{244337E2-F93C-7B65-68EC-179C020B36F4}"/>
              </a:ext>
            </a:extLst>
          </p:cNvPr>
          <p:cNvPicPr>
            <a:picLocks noChangeAspect="1"/>
          </p:cNvPicPr>
          <p:nvPr/>
        </p:nvPicPr>
        <p:blipFill>
          <a:blip r:embed="rId3"/>
          <a:stretch>
            <a:fillRect/>
          </a:stretch>
        </p:blipFill>
        <p:spPr>
          <a:xfrm>
            <a:off x="1017087" y="4577451"/>
            <a:ext cx="3519388" cy="354249"/>
          </a:xfrm>
          <a:prstGeom prst="rect">
            <a:avLst/>
          </a:prstGeom>
        </p:spPr>
      </p:pic>
      <p:pic>
        <p:nvPicPr>
          <p:cNvPr id="13" name="Billede 12">
            <a:extLst>
              <a:ext uri="{FF2B5EF4-FFF2-40B4-BE49-F238E27FC236}">
                <a16:creationId xmlns:a16="http://schemas.microsoft.com/office/drawing/2014/main" id="{9F7F2E2F-8F4D-7CC8-327E-DF26099B79DB}"/>
              </a:ext>
            </a:extLst>
          </p:cNvPr>
          <p:cNvPicPr>
            <a:picLocks noChangeAspect="1"/>
          </p:cNvPicPr>
          <p:nvPr/>
        </p:nvPicPr>
        <p:blipFill>
          <a:blip r:embed="rId4"/>
          <a:stretch>
            <a:fillRect/>
          </a:stretch>
        </p:blipFill>
        <p:spPr>
          <a:xfrm>
            <a:off x="1002585" y="5526038"/>
            <a:ext cx="3494352" cy="257336"/>
          </a:xfrm>
          <a:prstGeom prst="rect">
            <a:avLst/>
          </a:prstGeom>
        </p:spPr>
      </p:pic>
      <p:pic>
        <p:nvPicPr>
          <p:cNvPr id="14" name="Billede 13">
            <a:extLst>
              <a:ext uri="{FF2B5EF4-FFF2-40B4-BE49-F238E27FC236}">
                <a16:creationId xmlns:a16="http://schemas.microsoft.com/office/drawing/2014/main" id="{88DF69F9-CBF4-C461-C642-B7ADA7B64709}"/>
              </a:ext>
            </a:extLst>
          </p:cNvPr>
          <p:cNvPicPr>
            <a:picLocks noChangeAspect="1"/>
          </p:cNvPicPr>
          <p:nvPr/>
        </p:nvPicPr>
        <p:blipFill>
          <a:blip r:embed="rId5"/>
          <a:stretch>
            <a:fillRect/>
          </a:stretch>
        </p:blipFill>
        <p:spPr>
          <a:xfrm>
            <a:off x="6040479" y="1517670"/>
            <a:ext cx="2191450" cy="3184451"/>
          </a:xfrm>
          <a:prstGeom prst="rect">
            <a:avLst/>
          </a:prstGeom>
        </p:spPr>
      </p:pic>
      <p:pic>
        <p:nvPicPr>
          <p:cNvPr id="15" name="Billede 14">
            <a:extLst>
              <a:ext uri="{FF2B5EF4-FFF2-40B4-BE49-F238E27FC236}">
                <a16:creationId xmlns:a16="http://schemas.microsoft.com/office/drawing/2014/main" id="{7B9A98D0-A379-91F6-AF5F-076CCE7EE034}"/>
              </a:ext>
            </a:extLst>
          </p:cNvPr>
          <p:cNvPicPr>
            <a:picLocks noChangeAspect="1"/>
          </p:cNvPicPr>
          <p:nvPr/>
        </p:nvPicPr>
        <p:blipFill>
          <a:blip r:embed="rId6"/>
          <a:stretch>
            <a:fillRect/>
          </a:stretch>
        </p:blipFill>
        <p:spPr>
          <a:xfrm>
            <a:off x="8474066" y="4597677"/>
            <a:ext cx="3627347" cy="473776"/>
          </a:xfrm>
          <a:prstGeom prst="rect">
            <a:avLst/>
          </a:prstGeom>
        </p:spPr>
      </p:pic>
      <p:cxnSp>
        <p:nvCxnSpPr>
          <p:cNvPr id="16" name="Lige pilforbindelse 15">
            <a:extLst>
              <a:ext uri="{FF2B5EF4-FFF2-40B4-BE49-F238E27FC236}">
                <a16:creationId xmlns:a16="http://schemas.microsoft.com/office/drawing/2014/main" id="{3F2EAC83-DF64-1997-732C-8D7CBED903D8}"/>
              </a:ext>
            </a:extLst>
          </p:cNvPr>
          <p:cNvCxnSpPr/>
          <p:nvPr/>
        </p:nvCxnSpPr>
        <p:spPr>
          <a:xfrm flipH="1" flipV="1">
            <a:off x="6267077" y="3937033"/>
            <a:ext cx="2613345" cy="579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769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EDB3-B5FF-E648-B891-8A91B78A615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F05FDAB9-6196-ADBB-4F90-130523123012}"/>
              </a:ext>
            </a:extLst>
          </p:cNvPr>
          <p:cNvSpPr txBox="1">
            <a:spLocks/>
          </p:cNvSpPr>
          <p:nvPr/>
        </p:nvSpPr>
        <p:spPr>
          <a:xfrm>
            <a:off x="1608113" y="135760"/>
            <a:ext cx="8534400" cy="86073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b="1" dirty="0"/>
              <a:t>Virkningsgrad</a:t>
            </a:r>
            <a:endParaRPr lang="da-DK" dirty="0"/>
          </a:p>
        </p:txBody>
      </p:sp>
      <p:pic>
        <p:nvPicPr>
          <p:cNvPr id="5" name="Billede 4">
            <a:extLst>
              <a:ext uri="{FF2B5EF4-FFF2-40B4-BE49-F238E27FC236}">
                <a16:creationId xmlns:a16="http://schemas.microsoft.com/office/drawing/2014/main" id="{60CED2F3-2FFC-E801-55B0-02F048EE385B}"/>
              </a:ext>
            </a:extLst>
          </p:cNvPr>
          <p:cNvPicPr>
            <a:picLocks noChangeAspect="1"/>
          </p:cNvPicPr>
          <p:nvPr/>
        </p:nvPicPr>
        <p:blipFill>
          <a:blip r:embed="rId2"/>
          <a:stretch>
            <a:fillRect/>
          </a:stretch>
        </p:blipFill>
        <p:spPr>
          <a:xfrm>
            <a:off x="6533804" y="1696719"/>
            <a:ext cx="5001577" cy="3897746"/>
          </a:xfrm>
          <a:prstGeom prst="rect">
            <a:avLst/>
          </a:prstGeom>
        </p:spPr>
      </p:pic>
      <p:sp>
        <p:nvSpPr>
          <p:cNvPr id="7" name="Rektangel 6">
            <a:extLst>
              <a:ext uri="{FF2B5EF4-FFF2-40B4-BE49-F238E27FC236}">
                <a16:creationId xmlns:a16="http://schemas.microsoft.com/office/drawing/2014/main" id="{85390573-8534-C06E-567A-CA6455514C9B}"/>
              </a:ext>
            </a:extLst>
          </p:cNvPr>
          <p:cNvSpPr/>
          <p:nvPr/>
        </p:nvSpPr>
        <p:spPr>
          <a:xfrm>
            <a:off x="919941" y="1127611"/>
            <a:ext cx="6096000" cy="1477328"/>
          </a:xfrm>
          <a:prstGeom prst="rect">
            <a:avLst/>
          </a:prstGeom>
        </p:spPr>
        <p:txBody>
          <a:bodyPr>
            <a:spAutoFit/>
          </a:bodyPr>
          <a:lstStyle/>
          <a:p>
            <a:r>
              <a:rPr lang="da-DK" dirty="0">
                <a:solidFill>
                  <a:schemeClr val="bg1"/>
                </a:solidFill>
                <a:latin typeface="Times New Roman" panose="02020603050405020304" pitchFamily="18" charset="0"/>
              </a:rPr>
              <a:t>De tab, der skal bestemmes, er:</a:t>
            </a:r>
          </a:p>
          <a:p>
            <a:r>
              <a:rPr lang="da-DK" dirty="0">
                <a:solidFill>
                  <a:schemeClr val="bg1"/>
                </a:solidFill>
                <a:latin typeface="Times New Roman" panose="02020603050405020304" pitchFamily="18" charset="0"/>
              </a:rPr>
              <a:t>Leje og ventilationstab</a:t>
            </a:r>
          </a:p>
          <a:p>
            <a:r>
              <a:rPr lang="nb-NO" dirty="0">
                <a:solidFill>
                  <a:schemeClr val="bg1"/>
                </a:solidFill>
                <a:latin typeface="Times New Roman" panose="02020603050405020304" pitchFamily="18" charset="0"/>
              </a:rPr>
              <a:t>Strømvarmetab i stator og rotor</a:t>
            </a:r>
          </a:p>
          <a:p>
            <a:r>
              <a:rPr lang="da-DK" dirty="0">
                <a:solidFill>
                  <a:schemeClr val="bg1"/>
                </a:solidFill>
                <a:latin typeface="Times New Roman" panose="02020603050405020304" pitchFamily="18" charset="0"/>
              </a:rPr>
              <a:t>Jerntab</a:t>
            </a:r>
          </a:p>
          <a:p>
            <a:r>
              <a:rPr lang="da-DK" dirty="0">
                <a:solidFill>
                  <a:schemeClr val="bg1"/>
                </a:solidFill>
                <a:latin typeface="Times New Roman" panose="02020603050405020304" pitchFamily="18" charset="0"/>
              </a:rPr>
              <a:t>Tillægstab</a:t>
            </a:r>
            <a:endParaRPr lang="da-DK" dirty="0">
              <a:solidFill>
                <a:schemeClr val="bg1"/>
              </a:solidFill>
            </a:endParaRPr>
          </a:p>
        </p:txBody>
      </p:sp>
      <p:sp>
        <p:nvSpPr>
          <p:cNvPr id="8" name="Rektangel 7">
            <a:extLst>
              <a:ext uri="{FF2B5EF4-FFF2-40B4-BE49-F238E27FC236}">
                <a16:creationId xmlns:a16="http://schemas.microsoft.com/office/drawing/2014/main" id="{ED41CC71-49F6-B27E-4A3B-2DA1E45D6F4D}"/>
              </a:ext>
            </a:extLst>
          </p:cNvPr>
          <p:cNvSpPr/>
          <p:nvPr/>
        </p:nvSpPr>
        <p:spPr>
          <a:xfrm>
            <a:off x="861752" y="2896567"/>
            <a:ext cx="6096000" cy="646331"/>
          </a:xfrm>
          <a:prstGeom prst="rect">
            <a:avLst/>
          </a:prstGeom>
        </p:spPr>
        <p:txBody>
          <a:bodyPr>
            <a:spAutoFit/>
          </a:bodyPr>
          <a:lstStyle/>
          <a:p>
            <a:r>
              <a:rPr lang="da-DK" dirty="0">
                <a:solidFill>
                  <a:schemeClr val="bg1"/>
                </a:solidFill>
                <a:latin typeface="Times New Roman" panose="02020603050405020304" pitchFamily="18" charset="0"/>
              </a:rPr>
              <a:t>Virkningsgraden kan derfor beregnes </a:t>
            </a:r>
          </a:p>
          <a:p>
            <a:r>
              <a:rPr lang="da-DK" dirty="0">
                <a:solidFill>
                  <a:schemeClr val="bg1"/>
                </a:solidFill>
                <a:latin typeface="Times New Roman" panose="02020603050405020304" pitchFamily="18" charset="0"/>
              </a:rPr>
              <a:t>ud fra følgende formel.</a:t>
            </a:r>
            <a:endParaRPr lang="da-DK" dirty="0">
              <a:solidFill>
                <a:schemeClr val="bg1"/>
              </a:solidFill>
            </a:endParaRPr>
          </a:p>
        </p:txBody>
      </p:sp>
      <p:pic>
        <p:nvPicPr>
          <p:cNvPr id="17" name="Billede 16">
            <a:extLst>
              <a:ext uri="{FF2B5EF4-FFF2-40B4-BE49-F238E27FC236}">
                <a16:creationId xmlns:a16="http://schemas.microsoft.com/office/drawing/2014/main" id="{3C01CEA5-2582-5E8D-DD76-DA49B47EBE8C}"/>
              </a:ext>
            </a:extLst>
          </p:cNvPr>
          <p:cNvPicPr>
            <a:picLocks noChangeAspect="1"/>
          </p:cNvPicPr>
          <p:nvPr/>
        </p:nvPicPr>
        <p:blipFill>
          <a:blip r:embed="rId3"/>
          <a:stretch>
            <a:fillRect/>
          </a:stretch>
        </p:blipFill>
        <p:spPr>
          <a:xfrm>
            <a:off x="912741" y="3577825"/>
            <a:ext cx="2861238" cy="603477"/>
          </a:xfrm>
          <a:prstGeom prst="rect">
            <a:avLst/>
          </a:prstGeom>
        </p:spPr>
      </p:pic>
      <p:sp>
        <p:nvSpPr>
          <p:cNvPr id="18" name="Rektangel 17">
            <a:extLst>
              <a:ext uri="{FF2B5EF4-FFF2-40B4-BE49-F238E27FC236}">
                <a16:creationId xmlns:a16="http://schemas.microsoft.com/office/drawing/2014/main" id="{42DB1A9D-3564-EB4B-5251-375CDB5AAE14}"/>
              </a:ext>
            </a:extLst>
          </p:cNvPr>
          <p:cNvSpPr/>
          <p:nvPr/>
        </p:nvSpPr>
        <p:spPr>
          <a:xfrm>
            <a:off x="861752" y="4312417"/>
            <a:ext cx="6096000" cy="646331"/>
          </a:xfrm>
          <a:prstGeom prst="rect">
            <a:avLst/>
          </a:prstGeom>
        </p:spPr>
        <p:txBody>
          <a:bodyPr>
            <a:spAutoFit/>
          </a:bodyPr>
          <a:lstStyle/>
          <a:p>
            <a:r>
              <a:rPr lang="da-DK" dirty="0">
                <a:solidFill>
                  <a:schemeClr val="bg1"/>
                </a:solidFill>
                <a:latin typeface="Times New Roman" panose="02020603050405020304" pitchFamily="18" charset="0"/>
              </a:rPr>
              <a:t>Effekttabet delta P (delta P) er forskellen mellem</a:t>
            </a:r>
          </a:p>
          <a:p>
            <a:r>
              <a:rPr lang="da-DK" dirty="0">
                <a:solidFill>
                  <a:schemeClr val="bg1"/>
                </a:solidFill>
                <a:latin typeface="Times New Roman" panose="02020603050405020304" pitchFamily="18" charset="0"/>
              </a:rPr>
              <a:t>Tilført og afgiven effekt.</a:t>
            </a:r>
            <a:endParaRPr lang="da-DK" dirty="0">
              <a:solidFill>
                <a:schemeClr val="bg1"/>
              </a:solidFill>
            </a:endParaRPr>
          </a:p>
        </p:txBody>
      </p:sp>
      <p:pic>
        <p:nvPicPr>
          <p:cNvPr id="19" name="Billede 18">
            <a:extLst>
              <a:ext uri="{FF2B5EF4-FFF2-40B4-BE49-F238E27FC236}">
                <a16:creationId xmlns:a16="http://schemas.microsoft.com/office/drawing/2014/main" id="{AD5BAC70-2F12-1D62-D875-2FB0D8E23176}"/>
              </a:ext>
            </a:extLst>
          </p:cNvPr>
          <p:cNvPicPr>
            <a:picLocks noChangeAspect="1"/>
          </p:cNvPicPr>
          <p:nvPr/>
        </p:nvPicPr>
        <p:blipFill>
          <a:blip r:embed="rId4"/>
          <a:stretch>
            <a:fillRect/>
          </a:stretch>
        </p:blipFill>
        <p:spPr>
          <a:xfrm>
            <a:off x="919941" y="5146790"/>
            <a:ext cx="2352675" cy="447675"/>
          </a:xfrm>
          <a:prstGeom prst="rect">
            <a:avLst/>
          </a:prstGeom>
        </p:spPr>
      </p:pic>
    </p:spTree>
    <p:extLst>
      <p:ext uri="{BB962C8B-B14F-4D97-AF65-F5344CB8AC3E}">
        <p14:creationId xmlns:p14="http://schemas.microsoft.com/office/powerpoint/2010/main" val="2965779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1D7D1-65F2-AF22-1E8F-97903DFC42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DB0959-14B4-2297-A1C4-83D7C02858B9}"/>
              </a:ext>
            </a:extLst>
          </p:cNvPr>
          <p:cNvSpPr txBox="1">
            <a:spLocks/>
          </p:cNvSpPr>
          <p:nvPr/>
        </p:nvSpPr>
        <p:spPr>
          <a:xfrm>
            <a:off x="1037123" y="56093"/>
            <a:ext cx="9931141" cy="71489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b="1" dirty="0"/>
              <a:t>Tilslutning af 3-faset asynkronmotor</a:t>
            </a:r>
            <a:endParaRPr lang="da-DK" dirty="0"/>
          </a:p>
        </p:txBody>
      </p:sp>
      <p:sp>
        <p:nvSpPr>
          <p:cNvPr id="3" name="Rektangel 2">
            <a:extLst>
              <a:ext uri="{FF2B5EF4-FFF2-40B4-BE49-F238E27FC236}">
                <a16:creationId xmlns:a16="http://schemas.microsoft.com/office/drawing/2014/main" id="{A1EB13EA-E376-CC4A-D8A0-E0A2F7A1A85E}"/>
              </a:ext>
            </a:extLst>
          </p:cNvPr>
          <p:cNvSpPr/>
          <p:nvPr/>
        </p:nvSpPr>
        <p:spPr>
          <a:xfrm>
            <a:off x="678873" y="1094154"/>
            <a:ext cx="4674523" cy="369332"/>
          </a:xfrm>
          <a:prstGeom prst="rect">
            <a:avLst/>
          </a:prstGeom>
        </p:spPr>
        <p:txBody>
          <a:bodyPr wrap="square">
            <a:spAutoFit/>
          </a:bodyPr>
          <a:lstStyle/>
          <a:p>
            <a:r>
              <a:rPr lang="da-DK" b="1" dirty="0">
                <a:solidFill>
                  <a:schemeClr val="bg1"/>
                </a:solidFill>
                <a:latin typeface="Times New Roman" panose="02020603050405020304" pitchFamily="18" charset="0"/>
              </a:rPr>
              <a:t>Her ses motorens klemrække med viklingerne </a:t>
            </a:r>
          </a:p>
        </p:txBody>
      </p:sp>
      <p:pic>
        <p:nvPicPr>
          <p:cNvPr id="6" name="Billede 5">
            <a:extLst>
              <a:ext uri="{FF2B5EF4-FFF2-40B4-BE49-F238E27FC236}">
                <a16:creationId xmlns:a16="http://schemas.microsoft.com/office/drawing/2014/main" id="{1C05A51E-9ADD-B162-9CCB-56E1BBE6AAC4}"/>
              </a:ext>
            </a:extLst>
          </p:cNvPr>
          <p:cNvPicPr>
            <a:picLocks noChangeAspect="1"/>
          </p:cNvPicPr>
          <p:nvPr/>
        </p:nvPicPr>
        <p:blipFill>
          <a:blip r:embed="rId2"/>
          <a:stretch>
            <a:fillRect/>
          </a:stretch>
        </p:blipFill>
        <p:spPr>
          <a:xfrm>
            <a:off x="760354" y="1654231"/>
            <a:ext cx="4593041" cy="4015049"/>
          </a:xfrm>
          <a:prstGeom prst="rect">
            <a:avLst/>
          </a:prstGeom>
        </p:spPr>
      </p:pic>
      <p:sp>
        <p:nvSpPr>
          <p:cNvPr id="9" name="Rektangel 8">
            <a:extLst>
              <a:ext uri="{FF2B5EF4-FFF2-40B4-BE49-F238E27FC236}">
                <a16:creationId xmlns:a16="http://schemas.microsoft.com/office/drawing/2014/main" id="{C35C2A83-FE74-5ED8-1813-7938DC51DB4B}"/>
              </a:ext>
            </a:extLst>
          </p:cNvPr>
          <p:cNvSpPr/>
          <p:nvPr/>
        </p:nvSpPr>
        <p:spPr>
          <a:xfrm>
            <a:off x="6575366" y="817155"/>
            <a:ext cx="4015047" cy="646331"/>
          </a:xfrm>
          <a:prstGeom prst="rect">
            <a:avLst/>
          </a:prstGeom>
        </p:spPr>
        <p:txBody>
          <a:bodyPr wrap="square">
            <a:spAutoFit/>
          </a:bodyPr>
          <a:lstStyle/>
          <a:p>
            <a:r>
              <a:rPr lang="da-DK" b="1" dirty="0">
                <a:solidFill>
                  <a:schemeClr val="bg1"/>
                </a:solidFill>
                <a:latin typeface="Times New Roman" panose="02020603050405020304" pitchFamily="18" charset="0"/>
              </a:rPr>
              <a:t>Her ses hvordan motorens klemrække </a:t>
            </a:r>
          </a:p>
          <a:p>
            <a:r>
              <a:rPr lang="da-DK" b="1" dirty="0">
                <a:solidFill>
                  <a:schemeClr val="bg1"/>
                </a:solidFill>
                <a:latin typeface="Times New Roman" panose="02020603050405020304" pitchFamily="18" charset="0"/>
              </a:rPr>
              <a:t>monteres i en stjernekobling</a:t>
            </a:r>
          </a:p>
        </p:txBody>
      </p:sp>
      <p:pic>
        <p:nvPicPr>
          <p:cNvPr id="10" name="Billede 9">
            <a:extLst>
              <a:ext uri="{FF2B5EF4-FFF2-40B4-BE49-F238E27FC236}">
                <a16:creationId xmlns:a16="http://schemas.microsoft.com/office/drawing/2014/main" id="{3BC59968-EB76-4DD0-2F95-C00B110879AF}"/>
              </a:ext>
            </a:extLst>
          </p:cNvPr>
          <p:cNvPicPr>
            <a:picLocks noChangeAspect="1"/>
          </p:cNvPicPr>
          <p:nvPr/>
        </p:nvPicPr>
        <p:blipFill>
          <a:blip r:embed="rId3"/>
          <a:stretch>
            <a:fillRect/>
          </a:stretch>
        </p:blipFill>
        <p:spPr>
          <a:xfrm>
            <a:off x="6652347" y="1463486"/>
            <a:ext cx="3938066" cy="1928077"/>
          </a:xfrm>
          <a:prstGeom prst="rect">
            <a:avLst/>
          </a:prstGeom>
        </p:spPr>
      </p:pic>
      <p:sp>
        <p:nvSpPr>
          <p:cNvPr id="11" name="Rektangel 10">
            <a:extLst>
              <a:ext uri="{FF2B5EF4-FFF2-40B4-BE49-F238E27FC236}">
                <a16:creationId xmlns:a16="http://schemas.microsoft.com/office/drawing/2014/main" id="{4B68A4B6-CAD4-92AE-78FC-76D35C3BA46C}"/>
              </a:ext>
            </a:extLst>
          </p:cNvPr>
          <p:cNvSpPr/>
          <p:nvPr/>
        </p:nvSpPr>
        <p:spPr>
          <a:xfrm>
            <a:off x="6575365" y="3391563"/>
            <a:ext cx="4015047" cy="646331"/>
          </a:xfrm>
          <a:prstGeom prst="rect">
            <a:avLst/>
          </a:prstGeom>
        </p:spPr>
        <p:txBody>
          <a:bodyPr wrap="square">
            <a:spAutoFit/>
          </a:bodyPr>
          <a:lstStyle/>
          <a:p>
            <a:r>
              <a:rPr lang="da-DK" b="1" dirty="0">
                <a:solidFill>
                  <a:schemeClr val="bg1"/>
                </a:solidFill>
                <a:latin typeface="Times New Roman" panose="02020603050405020304" pitchFamily="18" charset="0"/>
              </a:rPr>
              <a:t>Her ses hvordan motorens klemrække </a:t>
            </a:r>
          </a:p>
          <a:p>
            <a:r>
              <a:rPr lang="da-DK" b="1" dirty="0">
                <a:solidFill>
                  <a:schemeClr val="bg1"/>
                </a:solidFill>
                <a:latin typeface="Times New Roman" panose="02020603050405020304" pitchFamily="18" charset="0"/>
              </a:rPr>
              <a:t>monteres i en trekantskobling</a:t>
            </a:r>
          </a:p>
        </p:txBody>
      </p:sp>
      <p:pic>
        <p:nvPicPr>
          <p:cNvPr id="12" name="Billede 11">
            <a:extLst>
              <a:ext uri="{FF2B5EF4-FFF2-40B4-BE49-F238E27FC236}">
                <a16:creationId xmlns:a16="http://schemas.microsoft.com/office/drawing/2014/main" id="{4D2CBCAE-0850-0A6C-CF63-877A9B02657A}"/>
              </a:ext>
            </a:extLst>
          </p:cNvPr>
          <p:cNvPicPr>
            <a:picLocks noChangeAspect="1"/>
          </p:cNvPicPr>
          <p:nvPr/>
        </p:nvPicPr>
        <p:blipFill>
          <a:blip r:embed="rId4"/>
          <a:stretch>
            <a:fillRect/>
          </a:stretch>
        </p:blipFill>
        <p:spPr>
          <a:xfrm>
            <a:off x="6652347" y="4037894"/>
            <a:ext cx="3992897" cy="1928077"/>
          </a:xfrm>
          <a:prstGeom prst="rect">
            <a:avLst/>
          </a:prstGeom>
        </p:spPr>
      </p:pic>
    </p:spTree>
    <p:extLst>
      <p:ext uri="{BB962C8B-B14F-4D97-AF65-F5344CB8AC3E}">
        <p14:creationId xmlns:p14="http://schemas.microsoft.com/office/powerpoint/2010/main" val="291943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5E6B-A4B3-FBA7-C5C9-96BFE1FF458A}"/>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652E7E40-1956-D654-19B2-5EBAA2611888}"/>
              </a:ext>
            </a:extLst>
          </p:cNvPr>
          <p:cNvSpPr txBox="1">
            <a:spLocks/>
          </p:cNvSpPr>
          <p:nvPr/>
        </p:nvSpPr>
        <p:spPr>
          <a:xfrm>
            <a:off x="1620982" y="447346"/>
            <a:ext cx="9102233" cy="150706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Her ses hvordan man vender omløbsretningen på en motor</a:t>
            </a:r>
            <a:endParaRPr lang="da-DK" dirty="0"/>
          </a:p>
        </p:txBody>
      </p:sp>
      <p:pic>
        <p:nvPicPr>
          <p:cNvPr id="5" name="Billede 4">
            <a:extLst>
              <a:ext uri="{FF2B5EF4-FFF2-40B4-BE49-F238E27FC236}">
                <a16:creationId xmlns:a16="http://schemas.microsoft.com/office/drawing/2014/main" id="{F5103059-C296-C6B9-124B-481CCD0232C4}"/>
              </a:ext>
            </a:extLst>
          </p:cNvPr>
          <p:cNvPicPr>
            <a:picLocks noChangeAspect="1"/>
          </p:cNvPicPr>
          <p:nvPr/>
        </p:nvPicPr>
        <p:blipFill>
          <a:blip r:embed="rId2"/>
          <a:stretch>
            <a:fillRect/>
          </a:stretch>
        </p:blipFill>
        <p:spPr>
          <a:xfrm>
            <a:off x="3005137" y="2228850"/>
            <a:ext cx="6181725" cy="2400300"/>
          </a:xfrm>
          <a:prstGeom prst="rect">
            <a:avLst/>
          </a:prstGeom>
        </p:spPr>
      </p:pic>
    </p:spTree>
    <p:extLst>
      <p:ext uri="{BB962C8B-B14F-4D97-AF65-F5344CB8AC3E}">
        <p14:creationId xmlns:p14="http://schemas.microsoft.com/office/powerpoint/2010/main" val="153673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234C-3CDB-FEAC-F98A-34E7F9AABD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326FC6-20A0-52FA-82F1-BCE459EC73D6}"/>
              </a:ext>
            </a:extLst>
          </p:cNvPr>
          <p:cNvSpPr txBox="1">
            <a:spLocks/>
          </p:cNvSpPr>
          <p:nvPr/>
        </p:nvSpPr>
        <p:spPr>
          <a:xfrm>
            <a:off x="1838950" y="458988"/>
            <a:ext cx="9354913" cy="80753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dirty="0"/>
              <a:t>Motorens start strøm ved start</a:t>
            </a:r>
          </a:p>
        </p:txBody>
      </p:sp>
      <p:sp>
        <p:nvSpPr>
          <p:cNvPr id="3" name="Rektangel 2">
            <a:extLst>
              <a:ext uri="{FF2B5EF4-FFF2-40B4-BE49-F238E27FC236}">
                <a16:creationId xmlns:a16="http://schemas.microsoft.com/office/drawing/2014/main" id="{D2C8FC72-AF50-A927-6033-6E035249866F}"/>
              </a:ext>
            </a:extLst>
          </p:cNvPr>
          <p:cNvSpPr/>
          <p:nvPr/>
        </p:nvSpPr>
        <p:spPr>
          <a:xfrm>
            <a:off x="2216727" y="1787067"/>
            <a:ext cx="6682081" cy="1754326"/>
          </a:xfrm>
          <a:prstGeom prst="rect">
            <a:avLst/>
          </a:prstGeom>
        </p:spPr>
        <p:txBody>
          <a:bodyPr wrap="square">
            <a:spAutoFit/>
          </a:bodyPr>
          <a:lstStyle/>
          <a:p>
            <a:r>
              <a:rPr lang="da-DK" dirty="0">
                <a:solidFill>
                  <a:schemeClr val="bg1"/>
                </a:solidFill>
                <a:latin typeface="Times New Roman" panose="02020603050405020304" pitchFamily="18" charset="0"/>
              </a:rPr>
              <a:t>Ved direkte start menes der en startmetode, hvor motoren</a:t>
            </a:r>
          </a:p>
          <a:p>
            <a:r>
              <a:rPr lang="da-DK" dirty="0">
                <a:solidFill>
                  <a:schemeClr val="bg1"/>
                </a:solidFill>
                <a:latin typeface="Times New Roman" panose="02020603050405020304" pitchFamily="18" charset="0"/>
              </a:rPr>
              <a:t>får tilført den normale driftsspænding uden nogen</a:t>
            </a:r>
          </a:p>
          <a:p>
            <a:r>
              <a:rPr lang="da-DK" dirty="0">
                <a:solidFill>
                  <a:schemeClr val="bg1"/>
                </a:solidFill>
                <a:latin typeface="Times New Roman" panose="02020603050405020304" pitchFamily="18" charset="0"/>
              </a:rPr>
              <a:t>form for begrænsning. Det vil sige, at motoren</a:t>
            </a:r>
          </a:p>
          <a:p>
            <a:r>
              <a:rPr lang="da-DK" dirty="0">
                <a:solidFill>
                  <a:schemeClr val="bg1"/>
                </a:solidFill>
                <a:latin typeface="Times New Roman" panose="02020603050405020304" pitchFamily="18" charset="0"/>
              </a:rPr>
              <a:t>startes ved at slutte en afbryder, kontaktor, motorværn</a:t>
            </a:r>
          </a:p>
          <a:p>
            <a:r>
              <a:rPr lang="da-DK" dirty="0">
                <a:solidFill>
                  <a:schemeClr val="bg1"/>
                </a:solidFill>
                <a:latin typeface="Times New Roman" panose="02020603050405020304" pitchFamily="18" charset="0"/>
              </a:rPr>
              <a:t>eller lignende. Metoden medfører et startstrømstød på</a:t>
            </a:r>
          </a:p>
          <a:p>
            <a:r>
              <a:rPr lang="da-DK" dirty="0">
                <a:solidFill>
                  <a:schemeClr val="bg1"/>
                </a:solidFill>
                <a:latin typeface="Times New Roman" panose="02020603050405020304" pitchFamily="18" charset="0"/>
              </a:rPr>
              <a:t>cirka 6 gange normalstrømmen.</a:t>
            </a:r>
            <a:endParaRPr lang="da-DK" dirty="0">
              <a:solidFill>
                <a:schemeClr val="bg1"/>
              </a:solidFill>
            </a:endParaRPr>
          </a:p>
        </p:txBody>
      </p:sp>
      <p:sp>
        <p:nvSpPr>
          <p:cNvPr id="6" name="Rektangel 5">
            <a:extLst>
              <a:ext uri="{FF2B5EF4-FFF2-40B4-BE49-F238E27FC236}">
                <a16:creationId xmlns:a16="http://schemas.microsoft.com/office/drawing/2014/main" id="{A7C724E7-0FB4-AB10-5E1B-F102887BC8ED}"/>
              </a:ext>
            </a:extLst>
          </p:cNvPr>
          <p:cNvSpPr/>
          <p:nvPr/>
        </p:nvSpPr>
        <p:spPr>
          <a:xfrm>
            <a:off x="2216727" y="3846905"/>
            <a:ext cx="6682081" cy="677108"/>
          </a:xfrm>
          <a:prstGeom prst="rect">
            <a:avLst/>
          </a:prstGeom>
        </p:spPr>
        <p:txBody>
          <a:bodyPr wrap="square">
            <a:spAutoFit/>
          </a:bodyPr>
          <a:lstStyle/>
          <a:p>
            <a:r>
              <a:rPr lang="da-DK" dirty="0">
                <a:solidFill>
                  <a:schemeClr val="bg1"/>
                </a:solidFill>
                <a:latin typeface="Times New Roman" panose="02020603050405020304" pitchFamily="18" charset="0"/>
              </a:rPr>
              <a:t>Ved start af en motor med Y/</a:t>
            </a:r>
            <a:r>
              <a:rPr lang="da-DK" sz="2000" dirty="0">
                <a:solidFill>
                  <a:schemeClr val="bg1"/>
                </a:solidFill>
                <a:latin typeface="TTD12o00"/>
              </a:rPr>
              <a:t>) </a:t>
            </a:r>
            <a:r>
              <a:rPr lang="da-DK" dirty="0">
                <a:solidFill>
                  <a:schemeClr val="bg1"/>
                </a:solidFill>
                <a:latin typeface="Times New Roman" panose="02020603050405020304" pitchFamily="18" charset="0"/>
              </a:rPr>
              <a:t>starter vil startstrømmen</a:t>
            </a:r>
          </a:p>
          <a:p>
            <a:r>
              <a:rPr lang="da-DK" dirty="0">
                <a:solidFill>
                  <a:schemeClr val="bg1"/>
                </a:solidFill>
                <a:latin typeface="Times New Roman" panose="02020603050405020304" pitchFamily="18" charset="0"/>
              </a:rPr>
              <a:t>blive cirka 2 gange motorens</a:t>
            </a:r>
            <a:endParaRPr lang="da-DK" dirty="0">
              <a:solidFill>
                <a:schemeClr val="bg1"/>
              </a:solidFill>
            </a:endParaRPr>
          </a:p>
        </p:txBody>
      </p:sp>
      <p:sp>
        <p:nvSpPr>
          <p:cNvPr id="7" name="Rektangel 6">
            <a:extLst>
              <a:ext uri="{FF2B5EF4-FFF2-40B4-BE49-F238E27FC236}">
                <a16:creationId xmlns:a16="http://schemas.microsoft.com/office/drawing/2014/main" id="{85EFAC8B-6018-7D45-76CB-3EAF2C46A463}"/>
              </a:ext>
            </a:extLst>
          </p:cNvPr>
          <p:cNvSpPr/>
          <p:nvPr/>
        </p:nvSpPr>
        <p:spPr>
          <a:xfrm>
            <a:off x="2216727" y="4829525"/>
            <a:ext cx="6682081" cy="646331"/>
          </a:xfrm>
          <a:prstGeom prst="rect">
            <a:avLst/>
          </a:prstGeom>
        </p:spPr>
        <p:txBody>
          <a:bodyPr wrap="square">
            <a:spAutoFit/>
          </a:bodyPr>
          <a:lstStyle/>
          <a:p>
            <a:r>
              <a:rPr lang="da-DK" dirty="0">
                <a:solidFill>
                  <a:schemeClr val="bg1"/>
                </a:solidFill>
              </a:rPr>
              <a:t>Det er motorens IB som er oplyst på mærkepladen man ganger med en af de 2 start faktor </a:t>
            </a:r>
          </a:p>
        </p:txBody>
      </p:sp>
    </p:spTree>
    <p:extLst>
      <p:ext uri="{BB962C8B-B14F-4D97-AF65-F5344CB8AC3E}">
        <p14:creationId xmlns:p14="http://schemas.microsoft.com/office/powerpoint/2010/main" val="58330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5537-97CA-E1BD-D3D7-2101F039B34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69B4740-DBA9-D3FA-C52A-A3FE99445476}"/>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38B46E40-EE91-3EE6-31D1-4DDD89243733}"/>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4711CC63-5A20-E9F6-8B7D-D243471E5884}"/>
              </a:ext>
            </a:extLst>
          </p:cNvPr>
          <p:cNvSpPr txBox="1"/>
          <p:nvPr/>
        </p:nvSpPr>
        <p:spPr>
          <a:xfrm>
            <a:off x="662473" y="675855"/>
            <a:ext cx="11075437" cy="4832092"/>
          </a:xfrm>
          <a:prstGeom prst="rect">
            <a:avLst/>
          </a:prstGeom>
          <a:noFill/>
        </p:spPr>
        <p:txBody>
          <a:bodyPr wrap="square">
            <a:spAutoFit/>
          </a:bodyPr>
          <a:lstStyle/>
          <a:p>
            <a:r>
              <a:rPr lang="da-DK" sz="4400" dirty="0">
                <a:solidFill>
                  <a:schemeClr val="bg1"/>
                </a:solidFill>
              </a:rPr>
              <a:t>Elektrikeren kan </a:t>
            </a:r>
            <a:r>
              <a:rPr lang="da-DK" sz="4400" dirty="0" err="1">
                <a:solidFill>
                  <a:schemeClr val="bg1"/>
                </a:solidFill>
              </a:rPr>
              <a:t>bla</a:t>
            </a:r>
            <a:r>
              <a:rPr lang="da-DK" sz="4400" dirty="0">
                <a:solidFill>
                  <a:schemeClr val="bg1"/>
                </a:solidFill>
              </a:rPr>
              <a:t>. møde disse forskellige typer motor.</a:t>
            </a:r>
            <a:br>
              <a:rPr lang="da-DK" sz="4400" dirty="0">
                <a:solidFill>
                  <a:schemeClr val="bg1"/>
                </a:solidFill>
              </a:rPr>
            </a:br>
            <a:endParaRPr lang="da-DK" sz="4400" dirty="0">
              <a:solidFill>
                <a:schemeClr val="bg1"/>
              </a:solidFill>
            </a:endParaRPr>
          </a:p>
          <a:p>
            <a:pPr marL="457200" indent="-457200">
              <a:buClrTx/>
              <a:buFont typeface="+mj-lt"/>
              <a:buAutoNum type="arabicPeriod"/>
            </a:pPr>
            <a:r>
              <a:rPr lang="da-DK" sz="2800" dirty="0">
                <a:solidFill>
                  <a:schemeClr val="bg1"/>
                </a:solidFill>
              </a:rPr>
              <a:t>3-fasede asynkrone kortslutningsmotor.</a:t>
            </a:r>
          </a:p>
          <a:p>
            <a:pPr marL="457200" indent="-457200">
              <a:buClrTx/>
              <a:buFont typeface="Wingdings 3" panose="05040102010807070707" pitchFamily="18" charset="2"/>
              <a:buAutoNum type="arabicPeriod"/>
            </a:pPr>
            <a:r>
              <a:rPr lang="da-DK" sz="2800" dirty="0">
                <a:solidFill>
                  <a:schemeClr val="bg1"/>
                </a:solidFill>
              </a:rPr>
              <a:t>1-fasede asynkronmotor. </a:t>
            </a:r>
          </a:p>
          <a:p>
            <a:pPr marL="457200" indent="-457200">
              <a:buClrTx/>
              <a:buFont typeface="Wingdings 3" panose="05040102010807070707" pitchFamily="18" charset="2"/>
              <a:buAutoNum type="arabicPeriod"/>
            </a:pPr>
            <a:r>
              <a:rPr lang="da-DK" sz="2800" dirty="0">
                <a:solidFill>
                  <a:srgbClr val="FFFF00"/>
                </a:solidFill>
              </a:rPr>
              <a:t>3-fasede synkronmotorer</a:t>
            </a:r>
          </a:p>
          <a:p>
            <a:pPr>
              <a:buClrTx/>
            </a:pP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pic>
        <p:nvPicPr>
          <p:cNvPr id="4" name="Billede 3">
            <a:extLst>
              <a:ext uri="{FF2B5EF4-FFF2-40B4-BE49-F238E27FC236}">
                <a16:creationId xmlns:a16="http://schemas.microsoft.com/office/drawing/2014/main" id="{AFA37C5D-82D0-A587-13C6-3FC102297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753" y="2655919"/>
            <a:ext cx="3901440" cy="2169160"/>
          </a:xfrm>
          <a:prstGeom prst="rect">
            <a:avLst/>
          </a:prstGeom>
        </p:spPr>
      </p:pic>
    </p:spTree>
    <p:extLst>
      <p:ext uri="{BB962C8B-B14F-4D97-AF65-F5344CB8AC3E}">
        <p14:creationId xmlns:p14="http://schemas.microsoft.com/office/powerpoint/2010/main" val="418946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72CA6-5D18-B487-9093-06E03ED59A84}"/>
            </a:ext>
          </a:extLst>
        </p:cNvPr>
        <p:cNvGrpSpPr/>
        <p:nvPr/>
      </p:nvGrpSpPr>
      <p:grpSpPr>
        <a:xfrm>
          <a:off x="0" y="0"/>
          <a:ext cx="0" cy="0"/>
          <a:chOff x="0" y="0"/>
          <a:chExt cx="0" cy="0"/>
        </a:xfrm>
      </p:grpSpPr>
      <p:sp>
        <p:nvSpPr>
          <p:cNvPr id="5" name="Tekstfelt 4">
            <a:extLst>
              <a:ext uri="{FF2B5EF4-FFF2-40B4-BE49-F238E27FC236}">
                <a16:creationId xmlns:a16="http://schemas.microsoft.com/office/drawing/2014/main" id="{B40BE326-0CFB-A43D-EA34-BC16E75EA9CD}"/>
              </a:ext>
            </a:extLst>
          </p:cNvPr>
          <p:cNvSpPr txBox="1"/>
          <p:nvPr/>
        </p:nvSpPr>
        <p:spPr>
          <a:xfrm>
            <a:off x="2787580" y="1967981"/>
            <a:ext cx="6094324" cy="2031325"/>
          </a:xfrm>
          <a:prstGeom prst="rect">
            <a:avLst/>
          </a:prstGeom>
          <a:noFill/>
        </p:spPr>
        <p:txBody>
          <a:bodyPr wrap="square">
            <a:spAutoFit/>
          </a:bodyPr>
          <a:lstStyle/>
          <a:p>
            <a:r>
              <a:rPr lang="da-DK" dirty="0">
                <a:solidFill>
                  <a:schemeClr val="bg1"/>
                </a:solidFill>
              </a:rPr>
              <a:t>Hurtige spændingsændringer kan også udtrykkes med en startstrøm for elektrisk materiel, som ikke må være større end angivet i figur 8.1, da det kan give anledning til forringelse af spændingskvaliteten.  Startstrømmene i figur 8.1 er fastsat under den generelle forudsætning, at de ikke forekommer hyppigt. Hvis de forekommer, anvendes bestemmelserne i stk. 8.4.3 (</a:t>
            </a:r>
            <a:r>
              <a:rPr lang="da-DK" dirty="0" err="1">
                <a:solidFill>
                  <a:schemeClr val="bg1"/>
                </a:solidFill>
              </a:rPr>
              <a:t>flicker</a:t>
            </a:r>
            <a:r>
              <a:rPr lang="da-DK" dirty="0">
                <a:solidFill>
                  <a:schemeClr val="bg1"/>
                </a:solidFill>
              </a:rPr>
              <a:t>). </a:t>
            </a:r>
          </a:p>
        </p:txBody>
      </p:sp>
      <p:pic>
        <p:nvPicPr>
          <p:cNvPr id="9" name="Billede 8">
            <a:extLst>
              <a:ext uri="{FF2B5EF4-FFF2-40B4-BE49-F238E27FC236}">
                <a16:creationId xmlns:a16="http://schemas.microsoft.com/office/drawing/2014/main" id="{89208DC6-9606-4B71-E7AB-069999CC1B89}"/>
              </a:ext>
            </a:extLst>
          </p:cNvPr>
          <p:cNvPicPr>
            <a:picLocks noChangeAspect="1"/>
          </p:cNvPicPr>
          <p:nvPr/>
        </p:nvPicPr>
        <p:blipFill>
          <a:blip r:embed="rId2"/>
          <a:stretch>
            <a:fillRect/>
          </a:stretch>
        </p:blipFill>
        <p:spPr>
          <a:xfrm>
            <a:off x="2493083" y="4231837"/>
            <a:ext cx="6683319" cy="1417443"/>
          </a:xfrm>
          <a:prstGeom prst="rect">
            <a:avLst/>
          </a:prstGeom>
        </p:spPr>
      </p:pic>
      <p:pic>
        <p:nvPicPr>
          <p:cNvPr id="11" name="Billede 10">
            <a:extLst>
              <a:ext uri="{FF2B5EF4-FFF2-40B4-BE49-F238E27FC236}">
                <a16:creationId xmlns:a16="http://schemas.microsoft.com/office/drawing/2014/main" id="{D9BF1A8E-9AFD-D361-8710-D6A5FAB4F04A}"/>
              </a:ext>
            </a:extLst>
          </p:cNvPr>
          <p:cNvPicPr>
            <a:picLocks noChangeAspect="1"/>
          </p:cNvPicPr>
          <p:nvPr/>
        </p:nvPicPr>
        <p:blipFill>
          <a:blip r:embed="rId3"/>
          <a:stretch>
            <a:fillRect/>
          </a:stretch>
        </p:blipFill>
        <p:spPr>
          <a:xfrm>
            <a:off x="3295594" y="396170"/>
            <a:ext cx="4854361" cy="1455546"/>
          </a:xfrm>
          <a:prstGeom prst="rect">
            <a:avLst/>
          </a:prstGeom>
        </p:spPr>
      </p:pic>
    </p:spTree>
    <p:extLst>
      <p:ext uri="{BB962C8B-B14F-4D97-AF65-F5344CB8AC3E}">
        <p14:creationId xmlns:p14="http://schemas.microsoft.com/office/powerpoint/2010/main" val="230316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DC80-4912-E16A-B8E4-2A6F94568E03}"/>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8E5C81B0-CAF3-125E-E58D-DF5D2F22B912}"/>
              </a:ext>
            </a:extLst>
          </p:cNvPr>
          <p:cNvSpPr txBox="1">
            <a:spLocks/>
          </p:cNvSpPr>
          <p:nvPr/>
        </p:nvSpPr>
        <p:spPr>
          <a:xfrm>
            <a:off x="1881244" y="405783"/>
            <a:ext cx="8534400" cy="1507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mærkeplader</a:t>
            </a:r>
            <a:endParaRPr lang="da-DK" dirty="0"/>
          </a:p>
        </p:txBody>
      </p:sp>
      <p:sp>
        <p:nvSpPr>
          <p:cNvPr id="5" name="Rektangel 4">
            <a:extLst>
              <a:ext uri="{FF2B5EF4-FFF2-40B4-BE49-F238E27FC236}">
                <a16:creationId xmlns:a16="http://schemas.microsoft.com/office/drawing/2014/main" id="{D16C9805-DF63-DB88-D5E5-5EDB43E63A4D}"/>
              </a:ext>
            </a:extLst>
          </p:cNvPr>
          <p:cNvSpPr/>
          <p:nvPr/>
        </p:nvSpPr>
        <p:spPr>
          <a:xfrm>
            <a:off x="3513512" y="2069700"/>
            <a:ext cx="6902131" cy="1477328"/>
          </a:xfrm>
          <a:prstGeom prst="rect">
            <a:avLst/>
          </a:prstGeom>
        </p:spPr>
        <p:txBody>
          <a:bodyPr wrap="square">
            <a:spAutoFit/>
          </a:bodyPr>
          <a:lstStyle/>
          <a:p>
            <a:r>
              <a:rPr lang="da-DK" dirty="0">
                <a:solidFill>
                  <a:schemeClr val="bg1"/>
                </a:solidFill>
              </a:rPr>
              <a:t>Når man kigger på en motors mærke kan man se:</a:t>
            </a:r>
          </a:p>
          <a:p>
            <a:pPr marL="342900" indent="-342900">
              <a:buAutoNum type="arabicPeriod"/>
            </a:pPr>
            <a:r>
              <a:rPr lang="da-DK" dirty="0">
                <a:solidFill>
                  <a:schemeClr val="bg1"/>
                </a:solidFill>
              </a:rPr>
              <a:t>Hvilken motor vi har med at gøre </a:t>
            </a:r>
          </a:p>
          <a:p>
            <a:pPr marL="342900" indent="-342900">
              <a:buAutoNum type="arabicPeriod"/>
            </a:pPr>
            <a:r>
              <a:rPr lang="da-DK" dirty="0">
                <a:solidFill>
                  <a:schemeClr val="bg1"/>
                </a:solidFill>
              </a:rPr>
              <a:t>Hvordan den skal kobles </a:t>
            </a:r>
          </a:p>
          <a:p>
            <a:pPr marL="342900" indent="-342900">
              <a:buAutoNum type="arabicPeriod"/>
            </a:pPr>
            <a:r>
              <a:rPr lang="da-DK" dirty="0">
                <a:solidFill>
                  <a:schemeClr val="bg1"/>
                </a:solidFill>
              </a:rPr>
              <a:t>Hvordan man skal indstille motorens termorelæ</a:t>
            </a:r>
          </a:p>
          <a:p>
            <a:pPr marL="342900" indent="-342900">
              <a:buAutoNum type="arabicPeriod"/>
            </a:pPr>
            <a:r>
              <a:rPr lang="da-DK" dirty="0">
                <a:solidFill>
                  <a:schemeClr val="bg1"/>
                </a:solidFill>
              </a:rPr>
              <a:t>Den mindste spænding angiver altid kobling på motoren </a:t>
            </a:r>
          </a:p>
        </p:txBody>
      </p:sp>
    </p:spTree>
    <p:extLst>
      <p:ext uri="{BB962C8B-B14F-4D97-AF65-F5344CB8AC3E}">
        <p14:creationId xmlns:p14="http://schemas.microsoft.com/office/powerpoint/2010/main" val="205563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7E4BD-4253-58E8-EB91-09C4F28EDA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7B3C95-F6DA-1C3E-203E-E261CBA66CC6}"/>
              </a:ext>
            </a:extLst>
          </p:cNvPr>
          <p:cNvSpPr txBox="1">
            <a:spLocks/>
          </p:cNvSpPr>
          <p:nvPr/>
        </p:nvSpPr>
        <p:spPr>
          <a:xfrm>
            <a:off x="1897870" y="372533"/>
            <a:ext cx="8534400" cy="857752"/>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a:t>Hvilken motor vi har med at gøre </a:t>
            </a:r>
            <a:br>
              <a:rPr lang="da-DK"/>
            </a:br>
            <a:endParaRPr lang="da-DK" dirty="0"/>
          </a:p>
        </p:txBody>
      </p:sp>
      <p:sp>
        <p:nvSpPr>
          <p:cNvPr id="3" name="Pladsholder til indhold 2">
            <a:extLst>
              <a:ext uri="{FF2B5EF4-FFF2-40B4-BE49-F238E27FC236}">
                <a16:creationId xmlns:a16="http://schemas.microsoft.com/office/drawing/2014/main" id="{B646DAEE-A27F-733C-BDF6-98133F17482C}"/>
              </a:ext>
            </a:extLst>
          </p:cNvPr>
          <p:cNvSpPr txBox="1">
            <a:spLocks/>
          </p:cNvSpPr>
          <p:nvPr/>
        </p:nvSpPr>
        <p:spPr>
          <a:xfrm>
            <a:off x="601085" y="1230285"/>
            <a:ext cx="4486304" cy="45304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Her ses nogle forskellige mærkeplade </a:t>
            </a:r>
            <a:endParaRPr lang="da-DK" dirty="0"/>
          </a:p>
        </p:txBody>
      </p:sp>
      <p:pic>
        <p:nvPicPr>
          <p:cNvPr id="6" name="Billede 5">
            <a:extLst>
              <a:ext uri="{FF2B5EF4-FFF2-40B4-BE49-F238E27FC236}">
                <a16:creationId xmlns:a16="http://schemas.microsoft.com/office/drawing/2014/main" id="{0DDB13A8-DDE6-A116-1FB5-6754B22BE7F2}"/>
              </a:ext>
            </a:extLst>
          </p:cNvPr>
          <p:cNvPicPr>
            <a:picLocks noChangeAspect="1"/>
          </p:cNvPicPr>
          <p:nvPr/>
        </p:nvPicPr>
        <p:blipFill>
          <a:blip r:embed="rId2"/>
          <a:stretch>
            <a:fillRect/>
          </a:stretch>
        </p:blipFill>
        <p:spPr>
          <a:xfrm>
            <a:off x="885910" y="1753813"/>
            <a:ext cx="4045122" cy="2003540"/>
          </a:xfrm>
          <a:prstGeom prst="rect">
            <a:avLst/>
          </a:prstGeom>
        </p:spPr>
      </p:pic>
      <p:sp>
        <p:nvSpPr>
          <p:cNvPr id="7" name="Rektangel 6">
            <a:extLst>
              <a:ext uri="{FF2B5EF4-FFF2-40B4-BE49-F238E27FC236}">
                <a16:creationId xmlns:a16="http://schemas.microsoft.com/office/drawing/2014/main" id="{D34A2FEC-CC44-995A-0204-EB083A40C263}"/>
              </a:ext>
            </a:extLst>
          </p:cNvPr>
          <p:cNvSpPr/>
          <p:nvPr/>
        </p:nvSpPr>
        <p:spPr>
          <a:xfrm>
            <a:off x="885910" y="3928932"/>
            <a:ext cx="4625428" cy="1754326"/>
          </a:xfrm>
          <a:prstGeom prst="rect">
            <a:avLst/>
          </a:prstGeom>
        </p:spPr>
        <p:txBody>
          <a:bodyPr wrap="square">
            <a:spAutoFit/>
          </a:bodyPr>
          <a:lstStyle/>
          <a:p>
            <a:pPr marL="342900" indent="-342900">
              <a:buAutoNum type="arabicPeriod"/>
            </a:pPr>
            <a:r>
              <a:rPr lang="da-DK" dirty="0">
                <a:solidFill>
                  <a:schemeClr val="bg1"/>
                </a:solidFill>
              </a:rPr>
              <a:t>Helt almindelig </a:t>
            </a:r>
            <a:r>
              <a:rPr lang="da-DK" dirty="0" err="1">
                <a:solidFill>
                  <a:schemeClr val="bg1"/>
                </a:solidFill>
              </a:rPr>
              <a:t>asonkronkortslutning</a:t>
            </a:r>
            <a:endParaRPr lang="da-DK" dirty="0">
              <a:solidFill>
                <a:schemeClr val="bg1"/>
              </a:solidFill>
            </a:endParaRPr>
          </a:p>
          <a:p>
            <a:pPr marL="342900" indent="-342900">
              <a:buAutoNum type="arabicPeriod"/>
            </a:pPr>
            <a:r>
              <a:rPr lang="da-DK" dirty="0">
                <a:solidFill>
                  <a:schemeClr val="bg1"/>
                </a:solidFill>
              </a:rPr>
              <a:t>Trekant kobling</a:t>
            </a:r>
          </a:p>
          <a:p>
            <a:pPr marL="342900" indent="-342900">
              <a:buAutoNum type="arabicPeriod"/>
            </a:pPr>
            <a:r>
              <a:rPr lang="da-DK" dirty="0">
                <a:solidFill>
                  <a:schemeClr val="bg1"/>
                </a:solidFill>
              </a:rPr>
              <a:t>Skal indstille termorelæet 2,15 A</a:t>
            </a:r>
          </a:p>
          <a:p>
            <a:pPr marL="342900" indent="-342900">
              <a:buAutoNum type="arabicPeriod"/>
            </a:pPr>
            <a:r>
              <a:rPr lang="da-DK" dirty="0">
                <a:solidFill>
                  <a:schemeClr val="bg1"/>
                </a:solidFill>
              </a:rPr>
              <a:t>Skal kobles i trekant 380-400 V</a:t>
            </a:r>
          </a:p>
          <a:p>
            <a:pPr marL="342900" indent="-342900">
              <a:buAutoNum type="arabicPeriod"/>
            </a:pPr>
            <a:r>
              <a:rPr lang="da-DK" dirty="0">
                <a:solidFill>
                  <a:schemeClr val="bg1"/>
                </a:solidFill>
              </a:rPr>
              <a:t>Denne motor kan også bruges til stjerne/trekant start</a:t>
            </a:r>
          </a:p>
        </p:txBody>
      </p:sp>
      <p:cxnSp>
        <p:nvCxnSpPr>
          <p:cNvPr id="8" name="Lige pilforbindelse 7">
            <a:extLst>
              <a:ext uri="{FF2B5EF4-FFF2-40B4-BE49-F238E27FC236}">
                <a16:creationId xmlns:a16="http://schemas.microsoft.com/office/drawing/2014/main" id="{CFABE69E-E4CF-381B-E875-015EB828E596}"/>
              </a:ext>
            </a:extLst>
          </p:cNvPr>
          <p:cNvCxnSpPr/>
          <p:nvPr/>
        </p:nvCxnSpPr>
        <p:spPr>
          <a:xfrm flipV="1">
            <a:off x="1188720" y="2541081"/>
            <a:ext cx="605846" cy="1781537"/>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4D882FDC-C6F3-DE4B-9F25-6BEFE466757D}"/>
              </a:ext>
            </a:extLst>
          </p:cNvPr>
          <p:cNvCxnSpPr/>
          <p:nvPr/>
        </p:nvCxnSpPr>
        <p:spPr>
          <a:xfrm flipH="1" flipV="1">
            <a:off x="3431914" y="2474579"/>
            <a:ext cx="1080655" cy="2122359"/>
          </a:xfrm>
          <a:prstGeom prst="straightConnector1">
            <a:avLst/>
          </a:prstGeom>
          <a:ln w="57150">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E3C71DA7-2EFE-A61A-4B3B-FD896A5D8DEE}"/>
              </a:ext>
            </a:extLst>
          </p:cNvPr>
          <p:cNvCxnSpPr/>
          <p:nvPr/>
        </p:nvCxnSpPr>
        <p:spPr>
          <a:xfrm flipH="1" flipV="1">
            <a:off x="2498318" y="2510679"/>
            <a:ext cx="1787236" cy="2421617"/>
          </a:xfrm>
          <a:prstGeom prst="straightConnector1">
            <a:avLst/>
          </a:prstGeom>
          <a:ln w="5715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Billede 10">
            <a:extLst>
              <a:ext uri="{FF2B5EF4-FFF2-40B4-BE49-F238E27FC236}">
                <a16:creationId xmlns:a16="http://schemas.microsoft.com/office/drawing/2014/main" id="{E6942DF1-7BB1-1ECC-7086-45CAF684FFE1}"/>
              </a:ext>
            </a:extLst>
          </p:cNvPr>
          <p:cNvPicPr>
            <a:picLocks noChangeAspect="1"/>
          </p:cNvPicPr>
          <p:nvPr/>
        </p:nvPicPr>
        <p:blipFill>
          <a:blip r:embed="rId3"/>
          <a:stretch>
            <a:fillRect/>
          </a:stretch>
        </p:blipFill>
        <p:spPr>
          <a:xfrm>
            <a:off x="7328015" y="2244436"/>
            <a:ext cx="3495871" cy="1912447"/>
          </a:xfrm>
          <a:prstGeom prst="rect">
            <a:avLst/>
          </a:prstGeom>
        </p:spPr>
      </p:pic>
      <p:sp>
        <p:nvSpPr>
          <p:cNvPr id="12" name="Rektangel 11">
            <a:extLst>
              <a:ext uri="{FF2B5EF4-FFF2-40B4-BE49-F238E27FC236}">
                <a16:creationId xmlns:a16="http://schemas.microsoft.com/office/drawing/2014/main" id="{D8BCB02E-D8D8-0E8F-5728-56AAAA9AD801}"/>
              </a:ext>
            </a:extLst>
          </p:cNvPr>
          <p:cNvSpPr/>
          <p:nvPr/>
        </p:nvSpPr>
        <p:spPr>
          <a:xfrm>
            <a:off x="6898782" y="4447092"/>
            <a:ext cx="4625428" cy="1200329"/>
          </a:xfrm>
          <a:prstGeom prst="rect">
            <a:avLst/>
          </a:prstGeom>
        </p:spPr>
        <p:txBody>
          <a:bodyPr wrap="square">
            <a:spAutoFit/>
          </a:bodyPr>
          <a:lstStyle/>
          <a:p>
            <a:pPr marL="342900" indent="-342900">
              <a:buAutoNum type="arabicPeriod"/>
            </a:pPr>
            <a:r>
              <a:rPr lang="da-DK" dirty="0">
                <a:solidFill>
                  <a:schemeClr val="bg1"/>
                </a:solidFill>
              </a:rPr>
              <a:t>Helt almindelig </a:t>
            </a:r>
            <a:r>
              <a:rPr lang="da-DK" dirty="0" err="1">
                <a:solidFill>
                  <a:schemeClr val="bg1"/>
                </a:solidFill>
              </a:rPr>
              <a:t>asonkronkortslutning</a:t>
            </a:r>
            <a:endParaRPr lang="da-DK" dirty="0">
              <a:solidFill>
                <a:schemeClr val="bg1"/>
              </a:solidFill>
            </a:endParaRPr>
          </a:p>
          <a:p>
            <a:pPr marL="342900" indent="-342900">
              <a:buAutoNum type="arabicPeriod"/>
            </a:pPr>
            <a:r>
              <a:rPr lang="da-DK" dirty="0">
                <a:solidFill>
                  <a:schemeClr val="bg1"/>
                </a:solidFill>
              </a:rPr>
              <a:t>Stjerne kobling</a:t>
            </a:r>
          </a:p>
          <a:p>
            <a:pPr marL="342900" indent="-342900">
              <a:buAutoNum type="arabicPeriod"/>
            </a:pPr>
            <a:r>
              <a:rPr lang="da-DK" dirty="0">
                <a:solidFill>
                  <a:schemeClr val="bg1"/>
                </a:solidFill>
              </a:rPr>
              <a:t>Skal indstille termorelæet 1,69  A</a:t>
            </a:r>
          </a:p>
          <a:p>
            <a:pPr marL="342900" indent="-342900">
              <a:buAutoNum type="arabicPeriod"/>
            </a:pPr>
            <a:r>
              <a:rPr lang="da-DK" dirty="0">
                <a:solidFill>
                  <a:schemeClr val="bg1"/>
                </a:solidFill>
              </a:rPr>
              <a:t>Skal kobles i stjerne 230/400 V</a:t>
            </a:r>
          </a:p>
        </p:txBody>
      </p:sp>
      <p:cxnSp>
        <p:nvCxnSpPr>
          <p:cNvPr id="13" name="Lige pilforbindelse 12">
            <a:extLst>
              <a:ext uri="{FF2B5EF4-FFF2-40B4-BE49-F238E27FC236}">
                <a16:creationId xmlns:a16="http://schemas.microsoft.com/office/drawing/2014/main" id="{16C2098C-B4B3-A81C-3263-59CD8736B967}"/>
              </a:ext>
            </a:extLst>
          </p:cNvPr>
          <p:cNvCxnSpPr/>
          <p:nvPr/>
        </p:nvCxnSpPr>
        <p:spPr>
          <a:xfrm flipV="1">
            <a:off x="7108708" y="3325546"/>
            <a:ext cx="540182" cy="156518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04D57ED4-593E-A422-A972-3424060E3C8D}"/>
              </a:ext>
            </a:extLst>
          </p:cNvPr>
          <p:cNvCxnSpPr/>
          <p:nvPr/>
        </p:nvCxnSpPr>
        <p:spPr>
          <a:xfrm flipH="1" flipV="1">
            <a:off x="10045873" y="3525063"/>
            <a:ext cx="220552" cy="1522193"/>
          </a:xfrm>
          <a:prstGeom prst="straightConnector1">
            <a:avLst/>
          </a:prstGeom>
          <a:ln w="57150">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D2A21FBE-9029-C43D-D71B-9BCAF2B3ECD0}"/>
              </a:ext>
            </a:extLst>
          </p:cNvPr>
          <p:cNvCxnSpPr/>
          <p:nvPr/>
        </p:nvCxnSpPr>
        <p:spPr>
          <a:xfrm flipH="1" flipV="1">
            <a:off x="8107477" y="3535758"/>
            <a:ext cx="1684683" cy="1783190"/>
          </a:xfrm>
          <a:prstGeom prst="straightConnector1">
            <a:avLst/>
          </a:prstGeom>
          <a:ln w="5715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5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577A-3F97-EFCF-97BD-EDDD355AECE6}"/>
            </a:ext>
          </a:extLst>
        </p:cNvPr>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82F92DE5-605A-0B82-13B0-BFF3B4F2453E}"/>
              </a:ext>
            </a:extLst>
          </p:cNvPr>
          <p:cNvSpPr txBox="1">
            <a:spLocks/>
          </p:cNvSpPr>
          <p:nvPr/>
        </p:nvSpPr>
        <p:spPr>
          <a:xfrm>
            <a:off x="644684" y="203578"/>
            <a:ext cx="4486304" cy="453044"/>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Her ses en mærkeplade det er en motor med adskilte viklinger</a:t>
            </a:r>
            <a:endParaRPr lang="da-DK" dirty="0"/>
          </a:p>
        </p:txBody>
      </p:sp>
      <p:pic>
        <p:nvPicPr>
          <p:cNvPr id="5" name="Billede 4">
            <a:extLst>
              <a:ext uri="{FF2B5EF4-FFF2-40B4-BE49-F238E27FC236}">
                <a16:creationId xmlns:a16="http://schemas.microsoft.com/office/drawing/2014/main" id="{A9655FE0-AE45-E02C-E03D-1C45686D71FF}"/>
              </a:ext>
            </a:extLst>
          </p:cNvPr>
          <p:cNvPicPr/>
          <p:nvPr/>
        </p:nvPicPr>
        <p:blipFill>
          <a:blip r:embed="rId2"/>
          <a:stretch>
            <a:fillRect/>
          </a:stretch>
        </p:blipFill>
        <p:spPr>
          <a:xfrm>
            <a:off x="1061043" y="846600"/>
            <a:ext cx="3257550" cy="1847850"/>
          </a:xfrm>
          <a:prstGeom prst="rect">
            <a:avLst/>
          </a:prstGeom>
        </p:spPr>
      </p:pic>
      <p:sp>
        <p:nvSpPr>
          <p:cNvPr id="16" name="Rektangel 15">
            <a:extLst>
              <a:ext uri="{FF2B5EF4-FFF2-40B4-BE49-F238E27FC236}">
                <a16:creationId xmlns:a16="http://schemas.microsoft.com/office/drawing/2014/main" id="{64C745B3-9A0F-A174-B7FB-E0E166DDAC73}"/>
              </a:ext>
            </a:extLst>
          </p:cNvPr>
          <p:cNvSpPr/>
          <p:nvPr/>
        </p:nvSpPr>
        <p:spPr>
          <a:xfrm>
            <a:off x="6743658" y="846600"/>
            <a:ext cx="4530437" cy="1477328"/>
          </a:xfrm>
          <a:prstGeom prst="rect">
            <a:avLst/>
          </a:prstGeom>
        </p:spPr>
        <p:txBody>
          <a:bodyPr wrap="square">
            <a:spAutoFit/>
          </a:bodyPr>
          <a:lstStyle/>
          <a:p>
            <a:r>
              <a:rPr lang="da-DK" dirty="0">
                <a:solidFill>
                  <a:schemeClr val="bg1"/>
                </a:solidFill>
                <a:latin typeface="Times New Roman" panose="02020603050405020304" pitchFamily="18" charset="0"/>
              </a:rPr>
              <a:t>Tilslutning af motor med to adskilte viklinger. </a:t>
            </a:r>
          </a:p>
          <a:p>
            <a:r>
              <a:rPr lang="da-DK" dirty="0">
                <a:solidFill>
                  <a:schemeClr val="bg1"/>
                </a:solidFill>
                <a:latin typeface="Times New Roman" panose="02020603050405020304" pitchFamily="18" charset="0"/>
              </a:rPr>
              <a:t>De to viklinger er normalt stjerneforbundet, og stjerneforbindelsen</a:t>
            </a:r>
          </a:p>
          <a:p>
            <a:r>
              <a:rPr lang="da-DK" dirty="0">
                <a:solidFill>
                  <a:schemeClr val="bg1"/>
                </a:solidFill>
                <a:latin typeface="Times New Roman" panose="02020603050405020304" pitchFamily="18" charset="0"/>
              </a:rPr>
              <a:t>er udført inde i selve motoren.</a:t>
            </a:r>
          </a:p>
          <a:p>
            <a:r>
              <a:rPr lang="da-DK" dirty="0">
                <a:solidFill>
                  <a:schemeClr val="bg1"/>
                </a:solidFill>
                <a:latin typeface="Times New Roman" panose="02020603050405020304" pitchFamily="18" charset="0"/>
              </a:rPr>
              <a:t>Den </a:t>
            </a:r>
            <a:r>
              <a:rPr lang="da-DK" dirty="0" err="1">
                <a:solidFill>
                  <a:schemeClr val="bg1"/>
                </a:solidFill>
                <a:latin typeface="Times New Roman" panose="02020603050405020304" pitchFamily="18" charset="0"/>
              </a:rPr>
              <a:t>forfindes</a:t>
            </a:r>
            <a:r>
              <a:rPr lang="da-DK" dirty="0">
                <a:solidFill>
                  <a:schemeClr val="bg1"/>
                </a:solidFill>
                <a:latin typeface="Times New Roman" panose="02020603050405020304" pitchFamily="18" charset="0"/>
              </a:rPr>
              <a:t> også med trekant forbundet.</a:t>
            </a:r>
            <a:endParaRPr lang="da-DK" dirty="0">
              <a:solidFill>
                <a:schemeClr val="bg1"/>
              </a:solidFill>
            </a:endParaRPr>
          </a:p>
        </p:txBody>
      </p:sp>
      <p:sp>
        <p:nvSpPr>
          <p:cNvPr id="17" name="Rektangel 16">
            <a:extLst>
              <a:ext uri="{FF2B5EF4-FFF2-40B4-BE49-F238E27FC236}">
                <a16:creationId xmlns:a16="http://schemas.microsoft.com/office/drawing/2014/main" id="{0944D3BB-3B66-058D-3363-FC4C6F475AA2}"/>
              </a:ext>
            </a:extLst>
          </p:cNvPr>
          <p:cNvSpPr/>
          <p:nvPr/>
        </p:nvSpPr>
        <p:spPr>
          <a:xfrm>
            <a:off x="1061043" y="2932149"/>
            <a:ext cx="4660149" cy="1323439"/>
          </a:xfrm>
          <a:prstGeom prst="rect">
            <a:avLst/>
          </a:prstGeom>
        </p:spPr>
        <p:txBody>
          <a:bodyPr wrap="square">
            <a:spAutoFit/>
          </a:bodyPr>
          <a:lstStyle/>
          <a:p>
            <a:pPr marL="342900" indent="-342900">
              <a:buAutoNum type="arabicPeriod"/>
            </a:pPr>
            <a:r>
              <a:rPr lang="da-DK" sz="1600" dirty="0">
                <a:solidFill>
                  <a:schemeClr val="bg1"/>
                </a:solidFill>
              </a:rPr>
              <a:t>Motor med </a:t>
            </a:r>
            <a:r>
              <a:rPr lang="da-DK" sz="1600" dirty="0" err="1">
                <a:solidFill>
                  <a:schemeClr val="bg1"/>
                </a:solidFill>
              </a:rPr>
              <a:t>adskilteviklinger</a:t>
            </a:r>
            <a:endParaRPr lang="da-DK" sz="1600" dirty="0">
              <a:solidFill>
                <a:schemeClr val="bg1"/>
              </a:solidFill>
            </a:endParaRPr>
          </a:p>
          <a:p>
            <a:pPr marL="342900" indent="-342900">
              <a:buAutoNum type="arabicPeriod"/>
            </a:pPr>
            <a:r>
              <a:rPr lang="da-DK" sz="1600" dirty="0">
                <a:solidFill>
                  <a:schemeClr val="bg1"/>
                </a:solidFill>
              </a:rPr>
              <a:t>Koblingen sker i motoren ses på diagrammet ved siden af</a:t>
            </a:r>
          </a:p>
          <a:p>
            <a:pPr marL="342900" indent="-342900">
              <a:buAutoNum type="arabicPeriod"/>
            </a:pPr>
            <a:r>
              <a:rPr lang="da-DK" sz="1600" dirty="0">
                <a:solidFill>
                  <a:schemeClr val="bg1"/>
                </a:solidFill>
              </a:rPr>
              <a:t>Der Skal indstilles to termorelæer da </a:t>
            </a:r>
          </a:p>
          <a:p>
            <a:r>
              <a:rPr lang="da-DK" sz="1600" dirty="0">
                <a:solidFill>
                  <a:schemeClr val="bg1"/>
                </a:solidFill>
              </a:rPr>
              <a:t>      den har to hastigheder høj 2,2 A lav 1,5 A</a:t>
            </a:r>
          </a:p>
        </p:txBody>
      </p:sp>
      <p:cxnSp>
        <p:nvCxnSpPr>
          <p:cNvPr id="18" name="Lige pilforbindelse 17">
            <a:extLst>
              <a:ext uri="{FF2B5EF4-FFF2-40B4-BE49-F238E27FC236}">
                <a16:creationId xmlns:a16="http://schemas.microsoft.com/office/drawing/2014/main" id="{F17DF879-BEFC-E62F-3F70-4F55D1375C08}"/>
              </a:ext>
            </a:extLst>
          </p:cNvPr>
          <p:cNvCxnSpPr/>
          <p:nvPr/>
        </p:nvCxnSpPr>
        <p:spPr>
          <a:xfrm flipV="1">
            <a:off x="1390261" y="1907686"/>
            <a:ext cx="1163782" cy="1197032"/>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7117711F-4525-C63A-A152-3F325702A608}"/>
              </a:ext>
            </a:extLst>
          </p:cNvPr>
          <p:cNvCxnSpPr/>
          <p:nvPr/>
        </p:nvCxnSpPr>
        <p:spPr>
          <a:xfrm flipV="1">
            <a:off x="1415199" y="1907686"/>
            <a:ext cx="2477193" cy="1172094"/>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0" name="Billede 19">
            <a:extLst>
              <a:ext uri="{FF2B5EF4-FFF2-40B4-BE49-F238E27FC236}">
                <a16:creationId xmlns:a16="http://schemas.microsoft.com/office/drawing/2014/main" id="{130D6398-8F2C-9C4F-0276-6B367704A9FD}"/>
              </a:ext>
            </a:extLst>
          </p:cNvPr>
          <p:cNvPicPr>
            <a:picLocks noChangeAspect="1"/>
          </p:cNvPicPr>
          <p:nvPr/>
        </p:nvPicPr>
        <p:blipFill>
          <a:blip r:embed="rId3"/>
          <a:stretch>
            <a:fillRect/>
          </a:stretch>
        </p:blipFill>
        <p:spPr>
          <a:xfrm>
            <a:off x="6859603" y="2506202"/>
            <a:ext cx="3109394" cy="3433472"/>
          </a:xfrm>
          <a:prstGeom prst="rect">
            <a:avLst/>
          </a:prstGeom>
        </p:spPr>
      </p:pic>
      <p:cxnSp>
        <p:nvCxnSpPr>
          <p:cNvPr id="21" name="Lige pilforbindelse 20">
            <a:extLst>
              <a:ext uri="{FF2B5EF4-FFF2-40B4-BE49-F238E27FC236}">
                <a16:creationId xmlns:a16="http://schemas.microsoft.com/office/drawing/2014/main" id="{131CA37D-592B-977E-5D3A-B1A23B7D76FF}"/>
              </a:ext>
            </a:extLst>
          </p:cNvPr>
          <p:cNvCxnSpPr/>
          <p:nvPr/>
        </p:nvCxnSpPr>
        <p:spPr>
          <a:xfrm>
            <a:off x="4042021" y="3536980"/>
            <a:ext cx="3183775" cy="16626"/>
          </a:xfrm>
          <a:prstGeom prst="straightConnector1">
            <a:avLst/>
          </a:prstGeom>
          <a:ln w="28575">
            <a:solidFill>
              <a:schemeClr val="bg1">
                <a:lumMod val="95000"/>
                <a:lumOff val="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11631506-DC48-07B3-7C57-5CA50D432020}"/>
              </a:ext>
            </a:extLst>
          </p:cNvPr>
          <p:cNvCxnSpPr/>
          <p:nvPr/>
        </p:nvCxnSpPr>
        <p:spPr>
          <a:xfrm flipH="1" flipV="1">
            <a:off x="2246472" y="1907686"/>
            <a:ext cx="2072121" cy="2136371"/>
          </a:xfrm>
          <a:prstGeom prst="straightConnector1">
            <a:avLst/>
          </a:prstGeom>
          <a:ln w="28575">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563563BD-007B-36C2-439D-21024E6583DE}"/>
              </a:ext>
            </a:extLst>
          </p:cNvPr>
          <p:cNvCxnSpPr/>
          <p:nvPr/>
        </p:nvCxnSpPr>
        <p:spPr>
          <a:xfrm flipH="1" flipV="1">
            <a:off x="3657125" y="1907686"/>
            <a:ext cx="1563053" cy="2180093"/>
          </a:xfrm>
          <a:prstGeom prst="straightConnector1">
            <a:avLst/>
          </a:prstGeom>
          <a:ln w="28575">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221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29A84-809C-A96B-3868-881EB1078582}"/>
            </a:ext>
          </a:extLst>
        </p:cNvPr>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CD5E3126-07C3-8826-FD19-998BA2F9D3B5}"/>
              </a:ext>
            </a:extLst>
          </p:cNvPr>
          <p:cNvSpPr txBox="1">
            <a:spLocks/>
          </p:cNvSpPr>
          <p:nvPr/>
        </p:nvSpPr>
        <p:spPr>
          <a:xfrm>
            <a:off x="626023" y="492827"/>
            <a:ext cx="4877002" cy="45304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Her ses en mærkeplade for en dahlander motor</a:t>
            </a:r>
            <a:endParaRPr lang="da-DK" dirty="0"/>
          </a:p>
        </p:txBody>
      </p:sp>
      <p:sp>
        <p:nvSpPr>
          <p:cNvPr id="3" name="Rektangel 2">
            <a:extLst>
              <a:ext uri="{FF2B5EF4-FFF2-40B4-BE49-F238E27FC236}">
                <a16:creationId xmlns:a16="http://schemas.microsoft.com/office/drawing/2014/main" id="{B7C39931-B4A7-8A71-03E0-9067A30B2B3A}"/>
              </a:ext>
            </a:extLst>
          </p:cNvPr>
          <p:cNvSpPr/>
          <p:nvPr/>
        </p:nvSpPr>
        <p:spPr>
          <a:xfrm>
            <a:off x="6137563" y="150226"/>
            <a:ext cx="5273040" cy="830997"/>
          </a:xfrm>
          <a:prstGeom prst="rect">
            <a:avLst/>
          </a:prstGeom>
        </p:spPr>
        <p:txBody>
          <a:bodyPr wrap="square">
            <a:spAutoFit/>
          </a:bodyPr>
          <a:lstStyle/>
          <a:p>
            <a:r>
              <a:rPr lang="da-DK" sz="1600" dirty="0">
                <a:solidFill>
                  <a:schemeClr val="bg1"/>
                </a:solidFill>
                <a:latin typeface="Times New Roman" panose="02020603050405020304" pitchFamily="18" charset="0"/>
              </a:rPr>
              <a:t>I kataloger benævnes denne type motor normalt (YY/    </a:t>
            </a:r>
            <a:r>
              <a:rPr lang="da-DK" sz="1600" dirty="0">
                <a:solidFill>
                  <a:schemeClr val="bg1"/>
                </a:solidFill>
                <a:latin typeface="TTD12o00"/>
              </a:rPr>
              <a:t>)</a:t>
            </a:r>
            <a:r>
              <a:rPr lang="da-DK" sz="1600" dirty="0">
                <a:solidFill>
                  <a:schemeClr val="bg1"/>
                </a:solidFill>
                <a:latin typeface="Times New Roman" panose="02020603050405020304" pitchFamily="18" charset="0"/>
              </a:rPr>
              <a:t>.</a:t>
            </a:r>
          </a:p>
          <a:p>
            <a:r>
              <a:rPr lang="da-DK" sz="1600" dirty="0">
                <a:solidFill>
                  <a:schemeClr val="bg1"/>
                </a:solidFill>
                <a:latin typeface="Times New Roman" panose="02020603050405020304" pitchFamily="18" charset="0"/>
              </a:rPr>
              <a:t>Motorens viklinger får ledninger ført ud til klemmerne,</a:t>
            </a:r>
          </a:p>
          <a:p>
            <a:r>
              <a:rPr lang="da-DK" sz="1600" dirty="0">
                <a:solidFill>
                  <a:schemeClr val="bg1"/>
                </a:solidFill>
                <a:latin typeface="Times New Roman" panose="02020603050405020304" pitchFamily="18" charset="0"/>
              </a:rPr>
              <a:t>som vist her.</a:t>
            </a:r>
            <a:endParaRPr lang="da-DK" sz="1600" dirty="0">
              <a:solidFill>
                <a:schemeClr val="bg1"/>
              </a:solidFill>
            </a:endParaRPr>
          </a:p>
        </p:txBody>
      </p:sp>
      <p:pic>
        <p:nvPicPr>
          <p:cNvPr id="6" name="Billede 5">
            <a:extLst>
              <a:ext uri="{FF2B5EF4-FFF2-40B4-BE49-F238E27FC236}">
                <a16:creationId xmlns:a16="http://schemas.microsoft.com/office/drawing/2014/main" id="{CAA7693A-5D5C-13C5-B08B-787EAB7D3B71}"/>
              </a:ext>
            </a:extLst>
          </p:cNvPr>
          <p:cNvPicPr>
            <a:picLocks noChangeAspect="1"/>
          </p:cNvPicPr>
          <p:nvPr/>
        </p:nvPicPr>
        <p:blipFill>
          <a:blip r:embed="rId2"/>
          <a:stretch>
            <a:fillRect/>
          </a:stretch>
        </p:blipFill>
        <p:spPr>
          <a:xfrm>
            <a:off x="6137563" y="945871"/>
            <a:ext cx="3657600" cy="2038350"/>
          </a:xfrm>
          <a:prstGeom prst="rect">
            <a:avLst/>
          </a:prstGeom>
        </p:spPr>
      </p:pic>
      <p:sp>
        <p:nvSpPr>
          <p:cNvPr id="7" name="Ligebenet trekant 6">
            <a:extLst>
              <a:ext uri="{FF2B5EF4-FFF2-40B4-BE49-F238E27FC236}">
                <a16:creationId xmlns:a16="http://schemas.microsoft.com/office/drawing/2014/main" id="{C47CA04E-D65B-2C9B-FB18-51C58ADCA3B5}"/>
              </a:ext>
            </a:extLst>
          </p:cNvPr>
          <p:cNvSpPr/>
          <p:nvPr/>
        </p:nvSpPr>
        <p:spPr>
          <a:xfrm>
            <a:off x="10615353" y="251757"/>
            <a:ext cx="108065" cy="1350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051F0D54-C82F-BE9D-F6E5-7924674F1CE4}"/>
              </a:ext>
            </a:extLst>
          </p:cNvPr>
          <p:cNvPicPr>
            <a:picLocks noChangeAspect="1"/>
          </p:cNvPicPr>
          <p:nvPr/>
        </p:nvPicPr>
        <p:blipFill>
          <a:blip r:embed="rId3"/>
          <a:stretch>
            <a:fillRect/>
          </a:stretch>
        </p:blipFill>
        <p:spPr>
          <a:xfrm>
            <a:off x="1272279" y="1391487"/>
            <a:ext cx="3029953" cy="1903023"/>
          </a:xfrm>
          <a:prstGeom prst="rect">
            <a:avLst/>
          </a:prstGeom>
        </p:spPr>
      </p:pic>
      <p:sp>
        <p:nvSpPr>
          <p:cNvPr id="9" name="Rektangel 8">
            <a:extLst>
              <a:ext uri="{FF2B5EF4-FFF2-40B4-BE49-F238E27FC236}">
                <a16:creationId xmlns:a16="http://schemas.microsoft.com/office/drawing/2014/main" id="{81C33B1B-019E-12E1-7EAB-0C45D1873FEB}"/>
              </a:ext>
            </a:extLst>
          </p:cNvPr>
          <p:cNvSpPr/>
          <p:nvPr/>
        </p:nvSpPr>
        <p:spPr>
          <a:xfrm>
            <a:off x="1017444" y="3362174"/>
            <a:ext cx="4801465" cy="1815882"/>
          </a:xfrm>
          <a:prstGeom prst="rect">
            <a:avLst/>
          </a:prstGeom>
        </p:spPr>
        <p:txBody>
          <a:bodyPr wrap="square">
            <a:spAutoFit/>
          </a:bodyPr>
          <a:lstStyle/>
          <a:p>
            <a:pPr marL="342900" indent="-342900">
              <a:buAutoNum type="arabicPeriod"/>
            </a:pPr>
            <a:r>
              <a:rPr lang="da-DK" sz="1600" dirty="0" err="1">
                <a:solidFill>
                  <a:schemeClr val="bg1"/>
                </a:solidFill>
              </a:rPr>
              <a:t>Dahlander</a:t>
            </a:r>
            <a:r>
              <a:rPr lang="da-DK" sz="1600" dirty="0">
                <a:solidFill>
                  <a:schemeClr val="bg1"/>
                </a:solidFill>
              </a:rPr>
              <a:t> motor</a:t>
            </a:r>
          </a:p>
          <a:p>
            <a:pPr marL="342900" indent="-342900">
              <a:buAutoNum type="arabicPeriod"/>
            </a:pPr>
            <a:r>
              <a:rPr lang="da-DK" sz="1600" dirty="0">
                <a:solidFill>
                  <a:schemeClr val="bg1"/>
                </a:solidFill>
              </a:rPr>
              <a:t>Ved lav hastighed, sker Koblingen i motoren ses på diagrammet ved siden af Ved høj hastighed, sker Koblingen klemmerne</a:t>
            </a:r>
          </a:p>
          <a:p>
            <a:pPr marL="342900" indent="-342900">
              <a:buAutoNum type="arabicPeriod"/>
            </a:pPr>
            <a:r>
              <a:rPr lang="da-DK" sz="1600" dirty="0">
                <a:solidFill>
                  <a:schemeClr val="bg1"/>
                </a:solidFill>
              </a:rPr>
              <a:t>Der Skal indstilles to termorelæer da </a:t>
            </a:r>
          </a:p>
          <a:p>
            <a:r>
              <a:rPr lang="da-DK" sz="1600" dirty="0">
                <a:solidFill>
                  <a:schemeClr val="bg1"/>
                </a:solidFill>
              </a:rPr>
              <a:t>      den har to hastigheder høj 2,43 A lav 1,87 A</a:t>
            </a:r>
          </a:p>
        </p:txBody>
      </p:sp>
      <p:sp>
        <p:nvSpPr>
          <p:cNvPr id="10" name="Rektangel 9">
            <a:extLst>
              <a:ext uri="{FF2B5EF4-FFF2-40B4-BE49-F238E27FC236}">
                <a16:creationId xmlns:a16="http://schemas.microsoft.com/office/drawing/2014/main" id="{171D1358-2FF5-106A-8057-CD5D690EDA03}"/>
              </a:ext>
            </a:extLst>
          </p:cNvPr>
          <p:cNvSpPr/>
          <p:nvPr/>
        </p:nvSpPr>
        <p:spPr>
          <a:xfrm>
            <a:off x="6096000" y="3086606"/>
            <a:ext cx="6096000" cy="523220"/>
          </a:xfrm>
          <a:prstGeom prst="rect">
            <a:avLst/>
          </a:prstGeom>
        </p:spPr>
        <p:txBody>
          <a:bodyPr>
            <a:spAutoFit/>
          </a:bodyPr>
          <a:lstStyle/>
          <a:p>
            <a:r>
              <a:rPr lang="da-DK" sz="1400" dirty="0">
                <a:solidFill>
                  <a:schemeClr val="bg1"/>
                </a:solidFill>
                <a:latin typeface="Times New Roman" panose="02020603050405020304" pitchFamily="18" charset="0"/>
              </a:rPr>
              <a:t>høj hastighed, som</a:t>
            </a:r>
          </a:p>
          <a:p>
            <a:r>
              <a:rPr lang="da-DK" sz="1400" dirty="0">
                <a:solidFill>
                  <a:schemeClr val="bg1"/>
                </a:solidFill>
                <a:latin typeface="Times New Roman" panose="02020603050405020304" pitchFamily="18" charset="0"/>
              </a:rPr>
              <a:t>kræver spænding på 2U, 2V og 2W samt kortslutning af 1U, 1V og 1W.</a:t>
            </a:r>
            <a:endParaRPr lang="da-DK" sz="1400" dirty="0">
              <a:solidFill>
                <a:schemeClr val="bg1"/>
              </a:solidFill>
            </a:endParaRPr>
          </a:p>
        </p:txBody>
      </p:sp>
      <p:cxnSp>
        <p:nvCxnSpPr>
          <p:cNvPr id="11" name="Lige pilforbindelse 10">
            <a:extLst>
              <a:ext uri="{FF2B5EF4-FFF2-40B4-BE49-F238E27FC236}">
                <a16:creationId xmlns:a16="http://schemas.microsoft.com/office/drawing/2014/main" id="{29C9F170-85FA-F076-495A-41603F883BC0}"/>
              </a:ext>
            </a:extLst>
          </p:cNvPr>
          <p:cNvCxnSpPr/>
          <p:nvPr/>
        </p:nvCxnSpPr>
        <p:spPr>
          <a:xfrm flipV="1">
            <a:off x="1272279" y="2221873"/>
            <a:ext cx="864092" cy="1296785"/>
          </a:xfrm>
          <a:prstGeom prst="straightConnector1">
            <a:avLst/>
          </a:prstGeom>
          <a:ln w="28575">
            <a:solidFill>
              <a:srgbClr val="C0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DE2295BF-7503-6C1C-CADE-04B494AB1711}"/>
              </a:ext>
            </a:extLst>
          </p:cNvPr>
          <p:cNvCxnSpPr/>
          <p:nvPr/>
        </p:nvCxnSpPr>
        <p:spPr>
          <a:xfrm flipV="1">
            <a:off x="5233294" y="2467640"/>
            <a:ext cx="1046711" cy="1475263"/>
          </a:xfrm>
          <a:prstGeom prst="straightConnector1">
            <a:avLst/>
          </a:prstGeom>
          <a:ln w="28575">
            <a:solidFill>
              <a:srgbClr val="C0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6707D893-FE3A-7B4E-8C2D-091449DE96D3}"/>
              </a:ext>
            </a:extLst>
          </p:cNvPr>
          <p:cNvCxnSpPr/>
          <p:nvPr/>
        </p:nvCxnSpPr>
        <p:spPr>
          <a:xfrm flipH="1" flipV="1">
            <a:off x="3566160" y="2221873"/>
            <a:ext cx="683893" cy="2712024"/>
          </a:xfrm>
          <a:prstGeom prst="straightConnector1">
            <a:avLst/>
          </a:prstGeom>
          <a:ln w="28575">
            <a:solidFill>
              <a:srgbClr val="0070C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9372AA6D-8885-AB00-AFAA-B213BB0D2C74}"/>
              </a:ext>
            </a:extLst>
          </p:cNvPr>
          <p:cNvCxnSpPr/>
          <p:nvPr/>
        </p:nvCxnSpPr>
        <p:spPr>
          <a:xfrm flipH="1" flipV="1">
            <a:off x="3105064" y="2221873"/>
            <a:ext cx="2128231" cy="2652797"/>
          </a:xfrm>
          <a:prstGeom prst="straightConnector1">
            <a:avLst/>
          </a:prstGeom>
          <a:ln w="28575">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789D3F53-D97E-628F-0BD6-B9FE2E80CABE}"/>
              </a:ext>
            </a:extLst>
          </p:cNvPr>
          <p:cNvSpPr/>
          <p:nvPr/>
        </p:nvSpPr>
        <p:spPr>
          <a:xfrm>
            <a:off x="6088381" y="5894397"/>
            <a:ext cx="5683135" cy="307777"/>
          </a:xfrm>
          <a:prstGeom prst="rect">
            <a:avLst/>
          </a:prstGeom>
        </p:spPr>
        <p:txBody>
          <a:bodyPr wrap="square">
            <a:spAutoFit/>
          </a:bodyPr>
          <a:lstStyle/>
          <a:p>
            <a:r>
              <a:rPr lang="da-DK" sz="1400" dirty="0">
                <a:solidFill>
                  <a:schemeClr val="bg1"/>
                </a:solidFill>
                <a:latin typeface="Times New Roman" panose="02020603050405020304" pitchFamily="18" charset="0"/>
              </a:rPr>
              <a:t>Motorens viklinger får ledninger ført ud til klemmerne, som vist her.</a:t>
            </a:r>
            <a:endParaRPr lang="da-DK" sz="1400" dirty="0">
              <a:solidFill>
                <a:schemeClr val="bg1"/>
              </a:solidFill>
            </a:endParaRPr>
          </a:p>
        </p:txBody>
      </p:sp>
      <p:pic>
        <p:nvPicPr>
          <p:cNvPr id="24" name="Billede 23">
            <a:extLst>
              <a:ext uri="{FF2B5EF4-FFF2-40B4-BE49-F238E27FC236}">
                <a16:creationId xmlns:a16="http://schemas.microsoft.com/office/drawing/2014/main" id="{513ACAB6-EE48-4BB0-C5BA-334F06491196}"/>
              </a:ext>
            </a:extLst>
          </p:cNvPr>
          <p:cNvPicPr>
            <a:picLocks noChangeAspect="1"/>
          </p:cNvPicPr>
          <p:nvPr/>
        </p:nvPicPr>
        <p:blipFill>
          <a:blip r:embed="rId4"/>
          <a:stretch>
            <a:fillRect/>
          </a:stretch>
        </p:blipFill>
        <p:spPr>
          <a:xfrm>
            <a:off x="6201988" y="3695647"/>
            <a:ext cx="3593175" cy="1746034"/>
          </a:xfrm>
          <a:prstGeom prst="rect">
            <a:avLst/>
          </a:prstGeom>
        </p:spPr>
      </p:pic>
      <p:sp>
        <p:nvSpPr>
          <p:cNvPr id="25" name="Rektangel 24">
            <a:extLst>
              <a:ext uri="{FF2B5EF4-FFF2-40B4-BE49-F238E27FC236}">
                <a16:creationId xmlns:a16="http://schemas.microsoft.com/office/drawing/2014/main" id="{7E223D4A-CC47-AAB4-ED83-C11C38FF4788}"/>
              </a:ext>
            </a:extLst>
          </p:cNvPr>
          <p:cNvSpPr/>
          <p:nvPr/>
        </p:nvSpPr>
        <p:spPr>
          <a:xfrm>
            <a:off x="6088381" y="5464672"/>
            <a:ext cx="6096000" cy="523220"/>
          </a:xfrm>
          <a:prstGeom prst="rect">
            <a:avLst/>
          </a:prstGeom>
        </p:spPr>
        <p:txBody>
          <a:bodyPr>
            <a:spAutoFit/>
          </a:bodyPr>
          <a:lstStyle/>
          <a:p>
            <a:r>
              <a:rPr lang="da-DK" sz="1400" dirty="0">
                <a:solidFill>
                  <a:schemeClr val="bg1"/>
                </a:solidFill>
                <a:latin typeface="Times New Roman" panose="02020603050405020304" pitchFamily="18" charset="0"/>
              </a:rPr>
              <a:t>Motoren kobles som reglen i dobbelt stjerne ved høj hastighed og stjerne ved lav hastighed.</a:t>
            </a:r>
            <a:endParaRPr lang="da-DK" sz="1400" dirty="0">
              <a:solidFill>
                <a:schemeClr val="bg1"/>
              </a:solidFill>
            </a:endParaRPr>
          </a:p>
        </p:txBody>
      </p:sp>
    </p:spTree>
    <p:extLst>
      <p:ext uri="{BB962C8B-B14F-4D97-AF65-F5344CB8AC3E}">
        <p14:creationId xmlns:p14="http://schemas.microsoft.com/office/powerpoint/2010/main" val="257700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9595-99FC-3151-226D-F0FA19622DE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92A1207-3C94-9961-742D-CBDC4C527F43}"/>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25F8EC49-8C76-DBAE-3E3B-C28C86F9681A}"/>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C9F3F067-C2A9-71DB-88FE-66191D185F48}"/>
              </a:ext>
            </a:extLst>
          </p:cNvPr>
          <p:cNvSpPr txBox="1"/>
          <p:nvPr/>
        </p:nvSpPr>
        <p:spPr>
          <a:xfrm>
            <a:off x="662473" y="675855"/>
            <a:ext cx="11075437" cy="4832092"/>
          </a:xfrm>
          <a:prstGeom prst="rect">
            <a:avLst/>
          </a:prstGeom>
          <a:noFill/>
        </p:spPr>
        <p:txBody>
          <a:bodyPr wrap="square">
            <a:spAutoFit/>
          </a:bodyPr>
          <a:lstStyle/>
          <a:p>
            <a:r>
              <a:rPr lang="da-DK" sz="4400" dirty="0">
                <a:solidFill>
                  <a:schemeClr val="bg1"/>
                </a:solidFill>
              </a:rPr>
              <a:t>Elektrikeren kan </a:t>
            </a:r>
            <a:r>
              <a:rPr lang="da-DK" sz="4400" dirty="0" err="1">
                <a:solidFill>
                  <a:schemeClr val="bg1"/>
                </a:solidFill>
              </a:rPr>
              <a:t>bla</a:t>
            </a:r>
            <a:r>
              <a:rPr lang="da-DK" sz="4400" dirty="0">
                <a:solidFill>
                  <a:schemeClr val="bg1"/>
                </a:solidFill>
              </a:rPr>
              <a:t>. møde disse forskellige typer motor.</a:t>
            </a:r>
            <a:br>
              <a:rPr lang="da-DK" sz="4400" dirty="0">
                <a:solidFill>
                  <a:schemeClr val="bg1"/>
                </a:solidFill>
              </a:rPr>
            </a:br>
            <a:endParaRPr lang="da-DK" sz="4400" dirty="0">
              <a:solidFill>
                <a:schemeClr val="bg1"/>
              </a:solidFill>
            </a:endParaRPr>
          </a:p>
          <a:p>
            <a:pPr marL="457200" indent="-457200">
              <a:buClrTx/>
              <a:buFont typeface="+mj-lt"/>
              <a:buAutoNum type="arabicPeriod"/>
            </a:pPr>
            <a:r>
              <a:rPr lang="da-DK" sz="2800" dirty="0">
                <a:solidFill>
                  <a:schemeClr val="bg1"/>
                </a:solidFill>
              </a:rPr>
              <a:t>3-fasede asynkrone kortslutningsmotor.</a:t>
            </a:r>
          </a:p>
          <a:p>
            <a:pPr marL="457200" indent="-457200">
              <a:buClrTx/>
              <a:buFont typeface="Wingdings 3" panose="05040102010807070707" pitchFamily="18" charset="2"/>
              <a:buAutoNum type="arabicPeriod"/>
            </a:pPr>
            <a:r>
              <a:rPr lang="da-DK" sz="2800" dirty="0">
                <a:solidFill>
                  <a:srgbClr val="FFFF00"/>
                </a:solidFill>
              </a:rPr>
              <a:t>1-fasede asynkronmotor. </a:t>
            </a:r>
          </a:p>
          <a:p>
            <a:pPr marL="457200" indent="-457200">
              <a:buClrTx/>
              <a:buFont typeface="Wingdings 3" panose="05040102010807070707" pitchFamily="18" charset="2"/>
              <a:buAutoNum type="arabicPeriod"/>
            </a:pPr>
            <a:r>
              <a:rPr lang="da-DK" sz="2800" dirty="0">
                <a:solidFill>
                  <a:schemeClr val="bg1"/>
                </a:solidFill>
              </a:rPr>
              <a:t>3-fasede synkronmotorer</a:t>
            </a:r>
          </a:p>
          <a:p>
            <a:pPr>
              <a:buClrTx/>
            </a:pP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pic>
        <p:nvPicPr>
          <p:cNvPr id="4" name="Billede 3">
            <a:extLst>
              <a:ext uri="{FF2B5EF4-FFF2-40B4-BE49-F238E27FC236}">
                <a16:creationId xmlns:a16="http://schemas.microsoft.com/office/drawing/2014/main" id="{E7DC42FC-EBFB-2E44-2B2B-03A0597C6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6369" y="2420685"/>
            <a:ext cx="1893158" cy="1893158"/>
          </a:xfrm>
          <a:prstGeom prst="rect">
            <a:avLst/>
          </a:prstGeom>
        </p:spPr>
      </p:pic>
      <p:pic>
        <p:nvPicPr>
          <p:cNvPr id="6" name="Billede 5">
            <a:extLst>
              <a:ext uri="{FF2B5EF4-FFF2-40B4-BE49-F238E27FC236}">
                <a16:creationId xmlns:a16="http://schemas.microsoft.com/office/drawing/2014/main" id="{C8D21D9E-1F16-84BF-3210-D72AD8763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921" y="1856191"/>
            <a:ext cx="1682541" cy="1261906"/>
          </a:xfrm>
          <a:prstGeom prst="rect">
            <a:avLst/>
          </a:prstGeom>
        </p:spPr>
      </p:pic>
      <p:pic>
        <p:nvPicPr>
          <p:cNvPr id="10" name="Billede 9">
            <a:extLst>
              <a:ext uri="{FF2B5EF4-FFF2-40B4-BE49-F238E27FC236}">
                <a16:creationId xmlns:a16="http://schemas.microsoft.com/office/drawing/2014/main" id="{402E0B92-1926-22D5-A301-1AC336798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960" y="3429000"/>
            <a:ext cx="3065663" cy="2299247"/>
          </a:xfrm>
          <a:prstGeom prst="rect">
            <a:avLst/>
          </a:prstGeom>
        </p:spPr>
      </p:pic>
    </p:spTree>
    <p:extLst>
      <p:ext uri="{BB962C8B-B14F-4D97-AF65-F5344CB8AC3E}">
        <p14:creationId xmlns:p14="http://schemas.microsoft.com/office/powerpoint/2010/main" val="343149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A7618-2E3F-F58D-4A29-0D1C1AAE61E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4E6A10B-9128-1E77-56A9-CC1EDF1CFF2E}"/>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BA579ADF-D60E-38B6-7F75-AF0F0AA80813}"/>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1D1CF729-4DC5-92B5-8B54-F26DCF83A74F}"/>
              </a:ext>
            </a:extLst>
          </p:cNvPr>
          <p:cNvSpPr txBox="1"/>
          <p:nvPr/>
        </p:nvSpPr>
        <p:spPr>
          <a:xfrm>
            <a:off x="662473" y="675855"/>
            <a:ext cx="11075437" cy="4832092"/>
          </a:xfrm>
          <a:prstGeom prst="rect">
            <a:avLst/>
          </a:prstGeom>
          <a:noFill/>
        </p:spPr>
        <p:txBody>
          <a:bodyPr wrap="square">
            <a:spAutoFit/>
          </a:bodyPr>
          <a:lstStyle/>
          <a:p>
            <a:r>
              <a:rPr lang="da-DK" sz="4400" dirty="0">
                <a:solidFill>
                  <a:schemeClr val="bg1"/>
                </a:solidFill>
              </a:rPr>
              <a:t>Elektrikeren kan </a:t>
            </a:r>
            <a:r>
              <a:rPr lang="da-DK" sz="4400" dirty="0" err="1">
                <a:solidFill>
                  <a:schemeClr val="bg1"/>
                </a:solidFill>
              </a:rPr>
              <a:t>bla</a:t>
            </a:r>
            <a:r>
              <a:rPr lang="da-DK" sz="4400" dirty="0">
                <a:solidFill>
                  <a:schemeClr val="bg1"/>
                </a:solidFill>
              </a:rPr>
              <a:t>. møde disse forskellige typer motor.</a:t>
            </a:r>
            <a:br>
              <a:rPr lang="da-DK" sz="4400" dirty="0">
                <a:solidFill>
                  <a:schemeClr val="bg1"/>
                </a:solidFill>
              </a:rPr>
            </a:br>
            <a:endParaRPr lang="da-DK" sz="4400" dirty="0">
              <a:solidFill>
                <a:schemeClr val="bg1"/>
              </a:solidFill>
            </a:endParaRPr>
          </a:p>
          <a:p>
            <a:pPr marL="457200" indent="-457200">
              <a:buClrTx/>
              <a:buFont typeface="+mj-lt"/>
              <a:buAutoNum type="arabicPeriod"/>
            </a:pPr>
            <a:r>
              <a:rPr lang="da-DK" sz="2800" dirty="0">
                <a:solidFill>
                  <a:srgbClr val="FFFF00"/>
                </a:solidFill>
              </a:rPr>
              <a:t>3-fasede asynkrone kortslutningsmotor.</a:t>
            </a:r>
          </a:p>
          <a:p>
            <a:pPr marL="457200" indent="-457200">
              <a:buClrTx/>
              <a:buFont typeface="Wingdings 3" panose="05040102010807070707" pitchFamily="18" charset="2"/>
              <a:buAutoNum type="arabicPeriod"/>
            </a:pPr>
            <a:r>
              <a:rPr lang="da-DK" sz="2800" dirty="0">
                <a:solidFill>
                  <a:schemeClr val="bg1"/>
                </a:solidFill>
              </a:rPr>
              <a:t>1-fasede asynkronmotor. </a:t>
            </a:r>
          </a:p>
          <a:p>
            <a:pPr marL="457200" indent="-457200">
              <a:buClrTx/>
              <a:buFont typeface="Wingdings 3" panose="05040102010807070707" pitchFamily="18" charset="2"/>
              <a:buAutoNum type="arabicPeriod"/>
            </a:pPr>
            <a:r>
              <a:rPr lang="da-DK" sz="2800" dirty="0">
                <a:solidFill>
                  <a:schemeClr val="bg1"/>
                </a:solidFill>
              </a:rPr>
              <a:t>3-fasede synkronmotorer</a:t>
            </a:r>
          </a:p>
          <a:p>
            <a:pPr>
              <a:buClrTx/>
            </a:pP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pic>
        <p:nvPicPr>
          <p:cNvPr id="4" name="Billede 3">
            <a:extLst>
              <a:ext uri="{FF2B5EF4-FFF2-40B4-BE49-F238E27FC236}">
                <a16:creationId xmlns:a16="http://schemas.microsoft.com/office/drawing/2014/main" id="{CDFB8595-8235-4967-C350-5F4AE3006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2437" y="1814833"/>
            <a:ext cx="2286000" cy="1901952"/>
          </a:xfrm>
          <a:prstGeom prst="rect">
            <a:avLst/>
          </a:prstGeom>
        </p:spPr>
      </p:pic>
      <p:pic>
        <p:nvPicPr>
          <p:cNvPr id="6" name="Billede 5">
            <a:extLst>
              <a:ext uri="{FF2B5EF4-FFF2-40B4-BE49-F238E27FC236}">
                <a16:creationId xmlns:a16="http://schemas.microsoft.com/office/drawing/2014/main" id="{330A7248-84BE-58C8-1F83-3BE4B9CF3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561" y="3429000"/>
            <a:ext cx="3384460" cy="1905878"/>
          </a:xfrm>
          <a:prstGeom prst="rect">
            <a:avLst/>
          </a:prstGeom>
        </p:spPr>
      </p:pic>
    </p:spTree>
    <p:extLst>
      <p:ext uri="{BB962C8B-B14F-4D97-AF65-F5344CB8AC3E}">
        <p14:creationId xmlns:p14="http://schemas.microsoft.com/office/powerpoint/2010/main" val="132180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AAB6-D6A0-CEC8-E32E-A8249186CB1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AD0C11A-CA13-267B-79A9-7F7F61F6B484}"/>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9DCC94C4-4DE3-9F2A-1842-4B04CFFD1CC1}"/>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0DE0827F-75F0-6ACF-46B0-8F15CAC855CB}"/>
              </a:ext>
            </a:extLst>
          </p:cNvPr>
          <p:cNvSpPr txBox="1"/>
          <p:nvPr/>
        </p:nvSpPr>
        <p:spPr>
          <a:xfrm>
            <a:off x="662473" y="675855"/>
            <a:ext cx="11075437" cy="5201424"/>
          </a:xfrm>
          <a:prstGeom prst="rect">
            <a:avLst/>
          </a:prstGeom>
          <a:noFill/>
        </p:spPr>
        <p:txBody>
          <a:bodyPr wrap="square">
            <a:spAutoFit/>
          </a:bodyPr>
          <a:lstStyle/>
          <a:p>
            <a:r>
              <a:rPr lang="da-DK" sz="3600" dirty="0">
                <a:solidFill>
                  <a:schemeClr val="bg1"/>
                </a:solidFill>
              </a:rPr>
              <a:t>Den 3-fasede asynkrone kortslutningsmotor.</a:t>
            </a:r>
          </a:p>
          <a:p>
            <a:endParaRPr lang="da-DK" sz="3600" dirty="0">
              <a:solidFill>
                <a:schemeClr val="bg1"/>
              </a:solidFill>
            </a:endParaRPr>
          </a:p>
          <a:p>
            <a:r>
              <a:rPr lang="da-DK" sz="2800" dirty="0">
                <a:solidFill>
                  <a:schemeClr val="bg1"/>
                </a:solidFill>
              </a:rPr>
              <a:t>Er den mest anvendte motor.</a:t>
            </a:r>
          </a:p>
          <a:p>
            <a:br>
              <a:rPr lang="da-DK" sz="2800" dirty="0">
                <a:solidFill>
                  <a:schemeClr val="bg1"/>
                </a:solidFill>
              </a:rPr>
            </a:br>
            <a:r>
              <a:rPr lang="da-DK" sz="2800" dirty="0">
                <a:solidFill>
                  <a:schemeClr val="bg1"/>
                </a:solidFill>
              </a:rPr>
              <a:t>Den benyttes til drift af transportbånd, pumper, (vandpumper, hydraulikpumper, benzinpumper) spil, kompressorer, transportører, som generator i vindmøller, og mange andre steder hvor man har behov for en elmotor. </a:t>
            </a:r>
          </a:p>
          <a:p>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spTree>
    <p:extLst>
      <p:ext uri="{BB962C8B-B14F-4D97-AF65-F5344CB8AC3E}">
        <p14:creationId xmlns:p14="http://schemas.microsoft.com/office/powerpoint/2010/main" val="287145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8ABEF-60AC-4915-53A4-01CF426099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B81D4E5-674D-84E9-9DFB-7850C10AE175}"/>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1994180E-6D51-0BA8-1C07-65E1E0FF1A98}"/>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6FA73FEE-3AB6-763F-6D69-9A74EF6E4F05}"/>
              </a:ext>
            </a:extLst>
          </p:cNvPr>
          <p:cNvSpPr txBox="1"/>
          <p:nvPr/>
        </p:nvSpPr>
        <p:spPr>
          <a:xfrm>
            <a:off x="662473" y="675855"/>
            <a:ext cx="11075437" cy="3539430"/>
          </a:xfrm>
          <a:prstGeom prst="rect">
            <a:avLst/>
          </a:prstGeom>
          <a:noFill/>
        </p:spPr>
        <p:txBody>
          <a:bodyPr wrap="square">
            <a:spAutoFit/>
          </a:bodyPr>
          <a:lstStyle/>
          <a:p>
            <a:pPr algn="ctr"/>
            <a:r>
              <a:rPr lang="da-DK" sz="4400" dirty="0">
                <a:solidFill>
                  <a:schemeClr val="bg1"/>
                </a:solidFill>
              </a:rPr>
              <a:t>Hvordan finder vi ud af hvilke motor vi har med at gøre??</a:t>
            </a:r>
            <a:br>
              <a:rPr lang="da-DK" sz="4400" dirty="0">
                <a:solidFill>
                  <a:schemeClr val="bg1"/>
                </a:solidFill>
              </a:rPr>
            </a:br>
            <a:br>
              <a:rPr lang="da-DK" sz="4400" dirty="0">
                <a:solidFill>
                  <a:schemeClr val="bg1"/>
                </a:solidFill>
              </a:rPr>
            </a:b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spTree>
    <p:extLst>
      <p:ext uri="{BB962C8B-B14F-4D97-AF65-F5344CB8AC3E}">
        <p14:creationId xmlns:p14="http://schemas.microsoft.com/office/powerpoint/2010/main" val="103796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1436-498C-25AC-6E76-022621087B8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57A92A4-F808-6AA4-B317-78A69EFBBFBB}"/>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0589D02C-4610-BB24-710D-ADB0DEB3CEAD}"/>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9" name="Tekstfelt 8">
            <a:extLst>
              <a:ext uri="{FF2B5EF4-FFF2-40B4-BE49-F238E27FC236}">
                <a16:creationId xmlns:a16="http://schemas.microsoft.com/office/drawing/2014/main" id="{481FAC73-B503-6F1B-3E52-385006DA8F72}"/>
              </a:ext>
            </a:extLst>
          </p:cNvPr>
          <p:cNvSpPr txBox="1"/>
          <p:nvPr/>
        </p:nvSpPr>
        <p:spPr>
          <a:xfrm>
            <a:off x="662473" y="675855"/>
            <a:ext cx="11075437" cy="3785652"/>
          </a:xfrm>
          <a:prstGeom prst="rect">
            <a:avLst/>
          </a:prstGeom>
          <a:noFill/>
        </p:spPr>
        <p:txBody>
          <a:bodyPr wrap="square">
            <a:spAutoFit/>
          </a:bodyPr>
          <a:lstStyle/>
          <a:p>
            <a:pPr algn="ctr"/>
            <a:r>
              <a:rPr lang="da-DK" sz="4400" dirty="0">
                <a:solidFill>
                  <a:schemeClr val="bg1"/>
                </a:solidFill>
              </a:rPr>
              <a:t>Hvordan finder vi ud af hvilke motor vi har med at gøre??</a:t>
            </a:r>
            <a:br>
              <a:rPr lang="da-DK" sz="4400" dirty="0">
                <a:solidFill>
                  <a:schemeClr val="bg1"/>
                </a:solidFill>
              </a:rPr>
            </a:br>
            <a:br>
              <a:rPr lang="da-DK" sz="4400" dirty="0">
                <a:solidFill>
                  <a:schemeClr val="bg1"/>
                </a:solidFill>
              </a:rPr>
            </a:br>
            <a:r>
              <a:rPr lang="da-DK" sz="4400" dirty="0">
                <a:solidFill>
                  <a:schemeClr val="bg1"/>
                </a:solidFill>
              </a:rPr>
              <a:t>Ser på motorens mærkeplade.</a:t>
            </a:r>
            <a:endParaRPr lang="da-DK" sz="2800" dirty="0">
              <a:solidFill>
                <a:schemeClr val="bg1"/>
              </a:solidFill>
            </a:endParaRPr>
          </a:p>
          <a:p>
            <a:pPr algn="ctr"/>
            <a:endParaRPr lang="da-DK" sz="3200" dirty="0">
              <a:solidFill>
                <a:schemeClr val="bg1"/>
              </a:solidFill>
            </a:endParaRPr>
          </a:p>
          <a:p>
            <a:pPr algn="ctr"/>
            <a:endParaRPr lang="da-DK" sz="3200" dirty="0">
              <a:solidFill>
                <a:schemeClr val="bg1"/>
              </a:solidFill>
            </a:endParaRPr>
          </a:p>
        </p:txBody>
      </p:sp>
    </p:spTree>
    <p:extLst>
      <p:ext uri="{BB962C8B-B14F-4D97-AF65-F5344CB8AC3E}">
        <p14:creationId xmlns:p14="http://schemas.microsoft.com/office/powerpoint/2010/main" val="335644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72BC-67E1-66C7-C14B-31B8FD9B0C5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B3F521B-054E-4BA7-C0FE-5AE3B124D297}"/>
              </a:ext>
            </a:extLst>
          </p:cNvPr>
          <p:cNvSpPr>
            <a:spLocks noGrp="1"/>
          </p:cNvSpPr>
          <p:nvPr>
            <p:ph type="ctrTitle"/>
          </p:nvPr>
        </p:nvSpPr>
        <p:spPr>
          <a:xfrm>
            <a:off x="1523999" y="535021"/>
            <a:ext cx="9526621" cy="4990290"/>
          </a:xfrm>
        </p:spPr>
        <p:txBody>
          <a:bodyPr anchor="t">
            <a:noAutofit/>
          </a:bodyPr>
          <a:lstStyle/>
          <a:p>
            <a:pPr algn="l"/>
            <a:br>
              <a:rPr lang="da-DK" sz="1800" b="0" i="0" u="none" strike="noStrike" baseline="0" dirty="0">
                <a:latin typeface="Calibri" panose="020F0502020204030204" pitchFamily="34" charset="0"/>
              </a:rPr>
            </a:br>
            <a:endParaRPr lang="en-US" sz="1800" dirty="0"/>
          </a:p>
        </p:txBody>
      </p:sp>
      <p:sp>
        <p:nvSpPr>
          <p:cNvPr id="3" name="Pladsholder til sidefod 2">
            <a:extLst>
              <a:ext uri="{FF2B5EF4-FFF2-40B4-BE49-F238E27FC236}">
                <a16:creationId xmlns:a16="http://schemas.microsoft.com/office/drawing/2014/main" id="{ECD2E155-4A83-264B-D3E0-A9C16339420E}"/>
              </a:ext>
            </a:extLst>
          </p:cNvPr>
          <p:cNvSpPr>
            <a:spLocks noGrp="1"/>
          </p:cNvSpPr>
          <p:nvPr>
            <p:ph type="ftr" sz="quarter" idx="10"/>
          </p:nvPr>
        </p:nvSpPr>
        <p:spPr>
          <a:xfrm>
            <a:off x="3803515" y="6147117"/>
            <a:ext cx="4640093" cy="365125"/>
          </a:xfrm>
        </p:spPr>
        <p:txBody>
          <a:bodyPr/>
          <a:lstStyle/>
          <a:p>
            <a:r>
              <a:rPr lang="da-DK" sz="1600" b="1" dirty="0">
                <a:solidFill>
                  <a:srgbClr val="193D66"/>
                </a:solidFill>
                <a:latin typeface="+mn-lt"/>
              </a:rPr>
              <a:t>H1 elektriker Introduktion AC motorer.</a:t>
            </a:r>
          </a:p>
        </p:txBody>
      </p:sp>
      <p:sp>
        <p:nvSpPr>
          <p:cNvPr id="2" name="Titel 1">
            <a:extLst>
              <a:ext uri="{FF2B5EF4-FFF2-40B4-BE49-F238E27FC236}">
                <a16:creationId xmlns:a16="http://schemas.microsoft.com/office/drawing/2014/main" id="{F265DA66-5E76-99E7-6616-FB98208F6E37}"/>
              </a:ext>
            </a:extLst>
          </p:cNvPr>
          <p:cNvSpPr txBox="1">
            <a:spLocks/>
          </p:cNvSpPr>
          <p:nvPr/>
        </p:nvSpPr>
        <p:spPr>
          <a:xfrm>
            <a:off x="1598612" y="134634"/>
            <a:ext cx="8534400" cy="12804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da-DK" sz="4000" dirty="0"/>
              <a:t>Hvilke data indeholder en motors mærkeplade</a:t>
            </a:r>
          </a:p>
        </p:txBody>
      </p:sp>
      <p:sp>
        <p:nvSpPr>
          <p:cNvPr id="4" name="Rektangel 3">
            <a:extLst>
              <a:ext uri="{FF2B5EF4-FFF2-40B4-BE49-F238E27FC236}">
                <a16:creationId xmlns:a16="http://schemas.microsoft.com/office/drawing/2014/main" id="{1797AD3A-F504-D3E1-8434-3617E44294F3}"/>
              </a:ext>
            </a:extLst>
          </p:cNvPr>
          <p:cNvSpPr/>
          <p:nvPr/>
        </p:nvSpPr>
        <p:spPr>
          <a:xfrm>
            <a:off x="6586450" y="1415129"/>
            <a:ext cx="5264728" cy="3693319"/>
          </a:xfrm>
          <a:prstGeom prst="rect">
            <a:avLst/>
          </a:prstGeom>
        </p:spPr>
        <p:txBody>
          <a:bodyPr wrap="square">
            <a:spAutoFit/>
          </a:bodyPr>
          <a:lstStyle/>
          <a:p>
            <a:pPr>
              <a:spcBef>
                <a:spcPct val="0"/>
              </a:spcBef>
            </a:pPr>
            <a:r>
              <a:rPr lang="da-DK" altLang="da-DK" b="1" dirty="0">
                <a:solidFill>
                  <a:schemeClr val="bg1"/>
                </a:solidFill>
              </a:rPr>
              <a:t>1. 3-faset, vekselstrøm</a:t>
            </a:r>
          </a:p>
          <a:p>
            <a:pPr>
              <a:spcBef>
                <a:spcPct val="0"/>
              </a:spcBef>
            </a:pPr>
            <a:r>
              <a:rPr lang="da-DK" altLang="da-DK" b="1" dirty="0">
                <a:solidFill>
                  <a:schemeClr val="bg1"/>
                </a:solidFill>
              </a:rPr>
              <a:t>2. Typenummer</a:t>
            </a:r>
          </a:p>
          <a:p>
            <a:pPr>
              <a:spcBef>
                <a:spcPct val="0"/>
              </a:spcBef>
            </a:pPr>
            <a:r>
              <a:rPr lang="da-DK" altLang="da-DK" b="1" dirty="0">
                <a:solidFill>
                  <a:schemeClr val="bg1"/>
                </a:solidFill>
              </a:rPr>
              <a:t>3. Tæthedsgrad </a:t>
            </a:r>
            <a:r>
              <a:rPr lang="da-DK" altLang="da-DK" b="1" dirty="0" err="1">
                <a:solidFill>
                  <a:schemeClr val="bg1"/>
                </a:solidFill>
              </a:rPr>
              <a:t>IPxx</a:t>
            </a:r>
            <a:endParaRPr lang="da-DK" altLang="da-DK" b="1" dirty="0">
              <a:solidFill>
                <a:schemeClr val="bg1"/>
              </a:solidFill>
            </a:endParaRPr>
          </a:p>
          <a:p>
            <a:pPr>
              <a:spcBef>
                <a:spcPct val="0"/>
              </a:spcBef>
            </a:pPr>
            <a:r>
              <a:rPr lang="da-DK" altLang="da-DK" b="1" dirty="0">
                <a:solidFill>
                  <a:schemeClr val="bg1"/>
                </a:solidFill>
              </a:rPr>
              <a:t>4. Kommissionsnummer</a:t>
            </a:r>
          </a:p>
          <a:p>
            <a:pPr>
              <a:spcBef>
                <a:spcPct val="0"/>
              </a:spcBef>
            </a:pPr>
            <a:r>
              <a:rPr lang="da-DK" altLang="da-DK" b="1" dirty="0">
                <a:solidFill>
                  <a:schemeClr val="bg1"/>
                </a:solidFill>
              </a:rPr>
              <a:t>5. Motornummer</a:t>
            </a:r>
          </a:p>
          <a:p>
            <a:pPr>
              <a:spcBef>
                <a:spcPct val="0"/>
              </a:spcBef>
            </a:pPr>
            <a:r>
              <a:rPr lang="da-DK" altLang="da-DK" b="1" dirty="0">
                <a:solidFill>
                  <a:schemeClr val="bg1"/>
                </a:solidFill>
              </a:rPr>
              <a:t>6. Spændinger som motoren kan bruges til.</a:t>
            </a:r>
          </a:p>
          <a:p>
            <a:pPr>
              <a:spcBef>
                <a:spcPct val="0"/>
              </a:spcBef>
            </a:pPr>
            <a:r>
              <a:rPr lang="da-DK" altLang="da-DK" b="1" dirty="0">
                <a:solidFill>
                  <a:schemeClr val="bg1"/>
                </a:solidFill>
              </a:rPr>
              <a:t>7. </a:t>
            </a:r>
            <a:r>
              <a:rPr lang="da-DK" altLang="da-DK" b="1" dirty="0" err="1">
                <a:solidFill>
                  <a:schemeClr val="bg1"/>
                </a:solidFill>
              </a:rPr>
              <a:t>Netfrekvens</a:t>
            </a:r>
            <a:endParaRPr lang="da-DK" altLang="da-DK" b="1" dirty="0">
              <a:solidFill>
                <a:schemeClr val="bg1"/>
              </a:solidFill>
            </a:endParaRPr>
          </a:p>
          <a:p>
            <a:pPr>
              <a:spcBef>
                <a:spcPct val="0"/>
              </a:spcBef>
            </a:pPr>
            <a:r>
              <a:rPr lang="da-DK" altLang="da-DK" b="1" dirty="0">
                <a:solidFill>
                  <a:schemeClr val="bg1"/>
                </a:solidFill>
              </a:rPr>
              <a:t>8. </a:t>
            </a:r>
            <a:r>
              <a:rPr lang="da-DK" altLang="da-DK" b="1" dirty="0" err="1">
                <a:solidFill>
                  <a:schemeClr val="bg1"/>
                </a:solidFill>
              </a:rPr>
              <a:t>Netstrøm</a:t>
            </a:r>
            <a:r>
              <a:rPr lang="da-DK" altLang="da-DK" b="1" dirty="0">
                <a:solidFill>
                  <a:schemeClr val="bg1"/>
                </a:solidFill>
              </a:rPr>
              <a:t> ( fuldlaststrømmen )</a:t>
            </a:r>
          </a:p>
          <a:p>
            <a:pPr>
              <a:spcBef>
                <a:spcPct val="0"/>
              </a:spcBef>
            </a:pPr>
            <a:r>
              <a:rPr lang="da-DK" altLang="da-DK" b="1" dirty="0">
                <a:solidFill>
                  <a:schemeClr val="bg1"/>
                </a:solidFill>
              </a:rPr>
              <a:t>9. Omdrejningstal pr. min</a:t>
            </a:r>
          </a:p>
          <a:p>
            <a:pPr>
              <a:spcBef>
                <a:spcPct val="0"/>
              </a:spcBef>
            </a:pPr>
            <a:r>
              <a:rPr lang="da-DK" altLang="da-DK" b="1" dirty="0">
                <a:solidFill>
                  <a:schemeClr val="bg1"/>
                </a:solidFill>
              </a:rPr>
              <a:t>10. Kode for grænsetemperatur på </a:t>
            </a:r>
          </a:p>
          <a:p>
            <a:pPr>
              <a:spcBef>
                <a:spcPct val="0"/>
              </a:spcBef>
            </a:pPr>
            <a:r>
              <a:rPr lang="da-DK" altLang="da-DK" b="1" dirty="0">
                <a:solidFill>
                  <a:schemeClr val="bg1"/>
                </a:solidFill>
              </a:rPr>
              <a:t>      isolationslak</a:t>
            </a:r>
          </a:p>
          <a:p>
            <a:pPr>
              <a:spcBef>
                <a:spcPct val="0"/>
              </a:spcBef>
            </a:pPr>
            <a:r>
              <a:rPr lang="da-DK" altLang="da-DK" b="1" dirty="0">
                <a:solidFill>
                  <a:schemeClr val="bg1"/>
                </a:solidFill>
              </a:rPr>
              <a:t>11. Effektfaktor (Cos n)</a:t>
            </a:r>
          </a:p>
          <a:p>
            <a:pPr>
              <a:spcBef>
                <a:spcPct val="0"/>
              </a:spcBef>
            </a:pPr>
            <a:r>
              <a:rPr lang="da-DK" altLang="da-DK" b="1" dirty="0">
                <a:solidFill>
                  <a:schemeClr val="bg1"/>
                </a:solidFill>
              </a:rPr>
              <a:t>12. Afgiven effekt (P2)</a:t>
            </a:r>
          </a:p>
        </p:txBody>
      </p:sp>
      <p:pic>
        <p:nvPicPr>
          <p:cNvPr id="5" name="Billede 4">
            <a:extLst>
              <a:ext uri="{FF2B5EF4-FFF2-40B4-BE49-F238E27FC236}">
                <a16:creationId xmlns:a16="http://schemas.microsoft.com/office/drawing/2014/main" id="{9CF844EE-9142-436E-DC9A-A49D5F1CCC35}"/>
              </a:ext>
            </a:extLst>
          </p:cNvPr>
          <p:cNvPicPr>
            <a:picLocks noChangeAspect="1"/>
          </p:cNvPicPr>
          <p:nvPr/>
        </p:nvPicPr>
        <p:blipFill>
          <a:blip r:embed="rId2"/>
          <a:stretch>
            <a:fillRect/>
          </a:stretch>
        </p:blipFill>
        <p:spPr>
          <a:xfrm>
            <a:off x="340822" y="2295237"/>
            <a:ext cx="5737845" cy="3033222"/>
          </a:xfrm>
          <a:prstGeom prst="rect">
            <a:avLst/>
          </a:prstGeom>
        </p:spPr>
      </p:pic>
    </p:spTree>
    <p:extLst>
      <p:ext uri="{BB962C8B-B14F-4D97-AF65-F5344CB8AC3E}">
        <p14:creationId xmlns:p14="http://schemas.microsoft.com/office/powerpoint/2010/main" val="5823863"/>
      </p:ext>
    </p:extLst>
  </p:cSld>
  <p:clrMapOvr>
    <a:masterClrMapping/>
  </p:clrMapOvr>
</p:sld>
</file>

<file path=ppt/theme/theme1.xml><?xml version="1.0" encoding="utf-8"?>
<a:theme xmlns:a="http://schemas.openxmlformats.org/drawingml/2006/main" name="EUC PPT">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F31A8555-53C3-4EF8-90BB-DCB14AEC5219}" vid="{4377F5C8-77AC-436D-B8DF-294DC4505B5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Skabelon_PPT_EUC_blå</Template>
  <TotalTime>829</TotalTime>
  <Words>1662</Words>
  <Application>Microsoft Office PowerPoint</Application>
  <PresentationFormat>Widescreen</PresentationFormat>
  <Paragraphs>220</Paragraphs>
  <Slides>34</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34</vt:i4>
      </vt:variant>
    </vt:vector>
  </HeadingPairs>
  <TitlesOfParts>
    <vt:vector size="42" baseType="lpstr">
      <vt:lpstr>Arial</vt:lpstr>
      <vt:lpstr>Calibri</vt:lpstr>
      <vt:lpstr>Calibri Light</vt:lpstr>
      <vt:lpstr>Cambria Math</vt:lpstr>
      <vt:lpstr>Times New Roman</vt:lpstr>
      <vt:lpstr>TTD12o00</vt:lpstr>
      <vt:lpstr>Wingdings 3</vt:lpstr>
      <vt:lpstr>EUC PPT</vt:lpstr>
      <vt:lpstr> </vt:lpstr>
      <vt:lpstr> </vt:lpstr>
      <vt:lpstr> </vt:lpstr>
      <vt:lpstr> </vt:lpstr>
      <vt:lpstr> </vt:lpstr>
      <vt:lpstr> </vt:lpstr>
      <vt:lpstr> </vt:lpstr>
      <vt:lpstr> </vt:lpstr>
      <vt:lpstr> </vt:lpstr>
      <vt:lpst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 er som tidligere nævnt en forkortelse af de engelske ord Programmable Logic Controller, som oversat betyder programmerbart logisk styresystem.   At en PLC er programmerbar betyder, at man ved hjælp af en programmeringsenhed kan programmere styresystemet.   Logisk styresystem betyder, at de logiske grundfunktioner AND, OR  og NOT kan programmeres.   Foruden disse findes følgende bit-instruktioner:  • Timer  • Tæller  • Flip-flop  • Skifteregistre   Derudover findes ordinstruktioner som f.eks:  • Compare-funktioner  • Regnefunktioner  • Matematiske funktioner  • Datafunktioner  • Talkonverteringer</dc:title>
  <dc:creator>Flemming Jensen</dc:creator>
  <cp:lastModifiedBy>Flemming Jensen</cp:lastModifiedBy>
  <cp:revision>19</cp:revision>
  <dcterms:created xsi:type="dcterms:W3CDTF">2024-01-31T12:18:35Z</dcterms:created>
  <dcterms:modified xsi:type="dcterms:W3CDTF">2026-04-09T22:07:48Z</dcterms:modified>
</cp:coreProperties>
</file>