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3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54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3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3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6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9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1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8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25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7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7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1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1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6F5F07B-A917-442C-82D5-5719737E9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arvede blyanter i en blyant holder oven på en træ-tabel">
            <a:extLst>
              <a:ext uri="{FF2B5EF4-FFF2-40B4-BE49-F238E27FC236}">
                <a16:creationId xmlns:a16="http://schemas.microsoft.com/office/drawing/2014/main" id="{176028F4-1C2D-0AD9-F54D-0E84736C68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16"/>
          <a:stretch/>
        </p:blipFill>
        <p:spPr>
          <a:xfrm>
            <a:off x="18" y="6819"/>
            <a:ext cx="12191982" cy="685911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6C3E48C-655A-4982-8E73-7FB0D9E65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" y="3307170"/>
            <a:ext cx="12191982" cy="3558767"/>
          </a:xfrm>
          <a:prstGeom prst="rect">
            <a:avLst/>
          </a:prstGeom>
          <a:gradFill>
            <a:gsLst>
              <a:gs pos="89000">
                <a:srgbClr val="000000">
                  <a:alpha val="0"/>
                </a:srgbClr>
              </a:gs>
              <a:gs pos="0">
                <a:schemeClr val="tx1"/>
              </a:gs>
              <a:gs pos="56000">
                <a:srgbClr val="000000">
                  <a:alpha val="26000"/>
                </a:srgbClr>
              </a:gs>
              <a:gs pos="14000">
                <a:srgbClr val="000000">
                  <a:alpha val="37000"/>
                </a:srgbClr>
              </a:gs>
              <a:gs pos="0">
                <a:srgbClr val="000000">
                  <a:alpha val="2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8F8FEC9-DBD7-102C-9E3A-45D277776A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3308" y="2838734"/>
            <a:ext cx="8625385" cy="2729554"/>
          </a:xfrm>
        </p:spPr>
        <p:txBody>
          <a:bodyPr>
            <a:normAutofit/>
          </a:bodyPr>
          <a:lstStyle/>
          <a:p>
            <a:r>
              <a:rPr lang="da-DK" sz="1800" dirty="0">
                <a:solidFill>
                  <a:schemeClr val="bg1">
                    <a:lumMod val="95000"/>
                  </a:schemeClr>
                </a:solidFill>
              </a:rPr>
              <a:t>SI-systemet er et internationalt enhedssystem for mål og vægt,</a:t>
            </a:r>
            <a:br>
              <a:rPr lang="da-DK" sz="1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da-DK" sz="1800" dirty="0">
                <a:solidFill>
                  <a:schemeClr val="bg1">
                    <a:lumMod val="95000"/>
                  </a:schemeClr>
                </a:solidFill>
              </a:rPr>
              <a:t>som blev udarbejdet og vedtaget i 1960 af en international komite</a:t>
            </a:r>
            <a:br>
              <a:rPr lang="da-DK" sz="1800" dirty="0">
                <a:solidFill>
                  <a:schemeClr val="bg1">
                    <a:lumMod val="95000"/>
                  </a:schemeClr>
                </a:solidFill>
              </a:rPr>
            </a:br>
            <a:endParaRPr lang="da-DK" sz="1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279AC2B-4EDE-56F8-5FF7-DFED5B136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4509" y="842212"/>
            <a:ext cx="5909481" cy="811373"/>
          </a:xfrm>
        </p:spPr>
        <p:txBody>
          <a:bodyPr>
            <a:normAutofit/>
          </a:bodyPr>
          <a:lstStyle/>
          <a:p>
            <a:r>
              <a:rPr lang="da-DK" sz="2800" dirty="0">
                <a:solidFill>
                  <a:schemeClr val="bg1">
                    <a:lumMod val="95000"/>
                  </a:schemeClr>
                </a:solidFill>
              </a:rPr>
              <a:t>SI - Enheder</a:t>
            </a:r>
          </a:p>
        </p:txBody>
      </p:sp>
    </p:spTree>
    <p:extLst>
      <p:ext uri="{BB962C8B-B14F-4D97-AF65-F5344CB8AC3E}">
        <p14:creationId xmlns:p14="http://schemas.microsoft.com/office/powerpoint/2010/main" val="615781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E3C0E-CFE5-4D3E-EC13-0A50EF049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Præfixer og decimaler</a:t>
            </a:r>
            <a:endParaRPr lang="da-DK" dirty="0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356E0755-D2B3-176B-9EEC-4BD88C9876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5128" y="1638863"/>
            <a:ext cx="6039608" cy="5088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96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04A27F-2909-BACC-D078-A99F8A738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Kelvin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F0D744-EF12-808E-0C10-CA8026806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SI-basisstørrelsen »temperatur« Basisenhed er Kelvin [K] (ikke [°K] »gradkelvin«).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Temperaturer af celsius skalaen er stadig tilladt: [°C] (grader celsius).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I formler og for temperaturdifferencer skal enheden Kelvin bruges.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For at undgå forvekslinger i formler kan følgende betegnelser bruges: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T for Kelvin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t for °celsius.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Kelvin refererer til det absolutte nulpunkt, [K] (-273 [°C]).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Celsius refererer til vands frysepunkt, [°C] (273 [K]).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05391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EDF3E-D96E-0DFB-F448-188E08F53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Kelvin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BF1A51-E324-638A-1E29-7285F8A70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000" dirty="0"/>
              <a:t>Fremløb 333 K. Returløb 303 K. = 30 K i afkøling.</a:t>
            </a:r>
          </a:p>
          <a:p>
            <a:pPr marL="0" indent="0">
              <a:buNone/>
            </a:pPr>
            <a:r>
              <a:rPr lang="da-DK" sz="2000" dirty="0"/>
              <a:t> Fremløb 60°C   Returløb 30°C    = 30°C i afkøling</a:t>
            </a:r>
          </a:p>
          <a:p>
            <a:endParaRPr lang="da-DK" dirty="0"/>
          </a:p>
        </p:txBody>
      </p:sp>
      <p:pic>
        <p:nvPicPr>
          <p:cNvPr id="4" name="Billede 1" descr="scan0018">
            <a:extLst>
              <a:ext uri="{FF2B5EF4-FFF2-40B4-BE49-F238E27FC236}">
                <a16:creationId xmlns:a16="http://schemas.microsoft.com/office/drawing/2014/main" id="{96FDB25D-3F6F-873A-32DC-ED01D6B26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554" y="502920"/>
            <a:ext cx="4072904" cy="6252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4726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E1AC3A-4F1C-7820-BEA1-7AD467C0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Energiindhold i vand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FCB03C-4F58-FF24-4C3F-B91DE1874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1 kg. vand x 1° x 4,19 = 4,19 kJ eller (1 kcal)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1 kg vand x 1° = 1 kcal eller (0,86 W). </a:t>
            </a:r>
            <a:r>
              <a:rPr lang="da-DK" sz="2000" dirty="0">
                <a:solidFill>
                  <a:srgbClr val="FF0000"/>
                </a:solidFill>
                <a:latin typeface="Calibri" panose="020F0502020204030204" pitchFamily="34" charset="0"/>
              </a:rPr>
              <a:t>Eksempel; 70 kg. x 45° = 3150 kcal. </a:t>
            </a:r>
            <a:r>
              <a:rPr lang="da-DK" sz="2000" dirty="0">
                <a:latin typeface="Calibri" panose="020F0502020204030204" pitchFamily="34" charset="0"/>
              </a:rPr>
              <a:t>X 4,19 kJ = 13198,5 kJ.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1 J = 1 W/sek.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J/W/sek. = tid. Eksempel; 1 J / 1 W = 1 sek.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70 kg. x 45° x 4,19 = 13.198,5 kJ x 1000 = 13198500 J.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VVB har en effekt på 6 kW. X 1000 = 6000 W.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>
                <a:latin typeface="Calibri" panose="020F0502020204030204" pitchFamily="34" charset="0"/>
              </a:rPr>
              <a:t> Hvad er </a:t>
            </a:r>
            <a:r>
              <a:rPr lang="da-DK" sz="2000" dirty="0" err="1">
                <a:latin typeface="Calibri" panose="020F0502020204030204" pitchFamily="34" charset="0"/>
              </a:rPr>
              <a:t>ladetiden</a:t>
            </a:r>
            <a:r>
              <a:rPr lang="da-DK" sz="2000" dirty="0">
                <a:latin typeface="Calibri" panose="020F0502020204030204" pitchFamily="34" charset="0"/>
              </a:rPr>
              <a:t> fra 10° til 55°  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987CB0C-B9D3-C107-5059-EB4F3807F6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329" y="5295817"/>
            <a:ext cx="5219823" cy="83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9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21EC1-AE7B-DB73-58B6-50D4B8B9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Måleenheder</a:t>
            </a:r>
            <a:endParaRPr lang="da-DK" dirty="0">
              <a:latin typeface="Baskerville Old Face" panose="02020602080505020303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91BD4E-468C-40E2-90EB-B8EE8A122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da-DK" sz="2000" dirty="0"/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Metersystemet er internationalt anerkendt og lande, der hidtil har benyttet tommesystemet, er gået over til eller har planlagt en </a:t>
            </a:r>
            <a:r>
              <a:rPr lang="da-DK" sz="2000" dirty="0" err="1"/>
              <a:t>metrificering</a:t>
            </a:r>
            <a:r>
              <a:rPr lang="da-DK" sz="20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Med den baggrund udsendtes for flere år siden et EF-direktiv, som påbød anvendelsen af SI-systemet i medlemslandene pr 1. januar 1978.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29007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D0A0B-C7E5-0B35-3966-876B3AD9C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Måleenheder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354A29A-DCEB-6CF2-2115-CC6B87AD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a-DK" sz="2000" dirty="0"/>
              <a:t>Brugen af SI-enheder kan allerede mærkes nu, f.eks. angives en bils ydeevne ikke længere i hk men derimod i kW.</a:t>
            </a:r>
          </a:p>
          <a:p>
            <a:pPr>
              <a:lnSpc>
                <a:spcPct val="150000"/>
              </a:lnSpc>
            </a:pPr>
            <a:r>
              <a:rPr lang="da-DK" sz="2000" dirty="0"/>
              <a:t>Også fjernvarmeveksleres ydeevne skal angives i kW og ikke som hidtil i kcal/h eller et antal liter vand pr. minut opvarmet f.eks. Til 25 °C.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72846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0E4F6-A79E-60A6-FFCB-BBD75D613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Tryk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4CE625-1A48-FC33-E2FB-1A6FF8061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B69FC771-AC25-17C3-BE1E-07371D09C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491" y="1700040"/>
            <a:ext cx="10433154" cy="371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60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9DDFA0-0038-4189-69A4-E87964E8D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Arbejde, energi, varme mængde.</a:t>
            </a:r>
            <a:endParaRPr lang="da-DK" dirty="0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AC120CAE-51DF-3640-E765-464A2FCA9C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2407" y="1828483"/>
            <a:ext cx="10563179" cy="3579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9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A6801D-A21C-1D74-A682-E2C317BF5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Effekt, varmestrøm.</a:t>
            </a:r>
            <a:endParaRPr lang="da-DK" dirty="0"/>
          </a:p>
        </p:txBody>
      </p:sp>
      <p:pic>
        <p:nvPicPr>
          <p:cNvPr id="4" name="Pladsholder til indhold 4">
            <a:extLst>
              <a:ext uri="{FF2B5EF4-FFF2-40B4-BE49-F238E27FC236}">
                <a16:creationId xmlns:a16="http://schemas.microsoft.com/office/drawing/2014/main" id="{9C9013B7-723B-B037-41BA-900D75DC29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0281" y="1828483"/>
            <a:ext cx="10422853" cy="483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607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84419-7938-2BFC-1B70-28D0F1CB0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Forklaring: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3BCED8-5F03-4387-477C-3A102B3A9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Q = den energimængde man ønsker at finde.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000" dirty="0"/>
              <a:t>Δ = </a:t>
            </a:r>
            <a:r>
              <a:rPr lang="da-DK" sz="2000" dirty="0"/>
              <a:t>et græsk bogstav som betyder forskel.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000" dirty="0"/>
              <a:t>t = temperatur.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000" dirty="0"/>
              <a:t>Δ</a:t>
            </a:r>
            <a:r>
              <a:rPr lang="da-DK" sz="2000" dirty="0"/>
              <a:t>t = temperaturforskel - og i energimængdeformlen vil </a:t>
            </a:r>
            <a:r>
              <a:rPr lang="el-GR" sz="2000" dirty="0"/>
              <a:t>Δ</a:t>
            </a:r>
            <a:r>
              <a:rPr lang="da-DK" sz="2000" dirty="0"/>
              <a:t>t som regel være forskellen mellem fremløb og returvandstemperatur.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41326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99913-B248-6606-DD7B-BC1F002DC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Afkøling</a:t>
            </a:r>
            <a:endParaRPr lang="da-D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ladsholder til indhold 6">
                <a:extLst>
                  <a:ext uri="{FF2B5EF4-FFF2-40B4-BE49-F238E27FC236}">
                    <a16:creationId xmlns:a16="http://schemas.microsoft.com/office/drawing/2014/main" id="{C7CEAD1E-5D74-F2C5-F4AD-3BDDCFC40F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da-DK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𝒌𝒄𝒂𝒍</m:t>
                        </m:r>
                      </m:num>
                      <m:den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𝒍</m:t>
                        </m:r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den>
                    </m:f>
                    <m:r>
                      <a:rPr lang="da-DK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1" i="1" smtClean="0">
                        <a:latin typeface="Cambria Math" panose="02040503050406030204" pitchFamily="18" charset="0"/>
                      </a:rPr>
                      <m:t>∆</m:t>
                    </m:r>
                    <m:r>
                      <a:rPr lang="da-DK" b="1" i="1" smtClean="0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endParaRPr lang="da-DK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da-DK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𝒌𝑾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𝟖𝟔</m:t>
                        </m:r>
                      </m:num>
                      <m:den>
                        <m:sSup>
                          <m:sSupPr>
                            <m:ctrlPr>
                              <a:rPr lang="da-DK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a-DK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da-DK" b="1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den>
                    </m:f>
                    <m:r>
                      <a:rPr lang="da-DK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1" i="1" smtClean="0">
                        <a:latin typeface="Cambria Math" panose="02040503050406030204" pitchFamily="18" charset="0"/>
                      </a:rPr>
                      <m:t>∆</m:t>
                    </m:r>
                    <m:r>
                      <a:rPr lang="da-DK" b="1" i="1" smtClean="0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endParaRPr lang="da-DK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da-DK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𝟖𝟔</m:t>
                        </m:r>
                      </m:num>
                      <m:den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𝒍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𝒉</m:t>
                        </m:r>
                      </m:den>
                    </m:f>
                    <m:r>
                      <a:rPr lang="da-DK" b="1" i="1">
                        <a:latin typeface="Cambria Math" panose="02040503050406030204" pitchFamily="18" charset="0"/>
                      </a:rPr>
                      <m:t>=∆</m:t>
                    </m:r>
                    <m:r>
                      <a:rPr lang="da-DK" b="1" i="1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endParaRPr lang="da-DK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da-DK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𝑴𝑾𝒉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a-DK" b="1" i="1">
                            <a:latin typeface="Cambria Math" panose="02040503050406030204" pitchFamily="18" charset="0"/>
                          </a:rPr>
                          <m:t>𝟖𝟔𝟎</m:t>
                        </m:r>
                      </m:num>
                      <m:den>
                        <m:sSup>
                          <m:sSupPr>
                            <m:ctrlPr>
                              <a:rPr lang="da-DK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a-DK" b="1" i="1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da-DK" b="1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den>
                    </m:f>
                  </m:oMath>
                </a14:m>
                <a:r>
                  <a:rPr lang="da-DK" dirty="0"/>
                  <a:t> </a:t>
                </a:r>
                <a:r>
                  <a:rPr lang="da-DK" i="1" dirty="0"/>
                  <a:t>= ∆t</a:t>
                </a:r>
                <a:endParaRPr lang="da-DK" dirty="0"/>
              </a:p>
            </p:txBody>
          </p:sp>
        </mc:Choice>
        <mc:Fallback xmlns="">
          <p:sp>
            <p:nvSpPr>
              <p:cNvPr id="7" name="Pladsholder til indhold 6">
                <a:extLst>
                  <a:ext uri="{FF2B5EF4-FFF2-40B4-BE49-F238E27FC236}">
                    <a16:creationId xmlns:a16="http://schemas.microsoft.com/office/drawing/2014/main" id="{C7CEAD1E-5D74-F2C5-F4AD-3BDDCFC40F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2588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FE220-2E11-A5A7-600F-B3F845DE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Beregning af vandmængder</a:t>
            </a:r>
            <a:endParaRPr lang="da-D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BD8E66CF-847D-5B77-D9C4-B2D2850A18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da-DK" b="1" dirty="0"/>
                  <a:t>Cirkulerende vandmængder = Q:  Det er de formler herunder i bruger mest!</a:t>
                </a:r>
                <a:endParaRPr lang="da-DK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da-DK" b="1" i="1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da-DK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𝒌𝒄𝒂𝒍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da-DK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  <m:r>
                        <a:rPr lang="da-DK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da-DK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a-DK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da-DK" b="1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𝒌𝑾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𝟖𝟔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da-DK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a-DK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a-DK" b="1" i="1"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da-DK" b="1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𝒉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  </m:t>
                          </m:r>
                        </m:den>
                      </m:f>
                      <m:r>
                        <a:rPr lang="da-DK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da-DK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da-DK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da-DK" b="1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da-DK" b="1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𝑾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𝟖𝟔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da-DK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da-DK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r>
                            <a:rPr lang="da-DK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da-DK" dirty="0"/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BD8E66CF-847D-5B77-D9C4-B2D2850A18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6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1035745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AnalogousFromRegularSeed_2SEEDS">
      <a:dk1>
        <a:srgbClr val="000000"/>
      </a:dk1>
      <a:lt1>
        <a:srgbClr val="FFFFFF"/>
      </a:lt1>
      <a:dk2>
        <a:srgbClr val="1B2F2E"/>
      </a:dk2>
      <a:lt2>
        <a:srgbClr val="F3F1F0"/>
      </a:lt2>
      <a:accent1>
        <a:srgbClr val="3B9EB1"/>
      </a:accent1>
      <a:accent2>
        <a:srgbClr val="46B196"/>
      </a:accent2>
      <a:accent3>
        <a:srgbClr val="4D7EC3"/>
      </a:accent3>
      <a:accent4>
        <a:srgbClr val="B13B3E"/>
      </a:accent4>
      <a:accent5>
        <a:srgbClr val="C37B4D"/>
      </a:accent5>
      <a:accent6>
        <a:srgbClr val="B19A3B"/>
      </a:accent6>
      <a:hlink>
        <a:srgbClr val="C05944"/>
      </a:hlink>
      <a:folHlink>
        <a:srgbClr val="7F7F7F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481</Words>
  <Application>Microsoft Office PowerPoint</Application>
  <PresentationFormat>Widescreen</PresentationFormat>
  <Paragraphs>47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20" baseType="lpstr">
      <vt:lpstr>Arial</vt:lpstr>
      <vt:lpstr>Avenir Next LT Pro</vt:lpstr>
      <vt:lpstr>Baskerville Old Face</vt:lpstr>
      <vt:lpstr>Calibri</vt:lpstr>
      <vt:lpstr>Cambria Math</vt:lpstr>
      <vt:lpstr>Modern Love</vt:lpstr>
      <vt:lpstr>BohemianVTI</vt:lpstr>
      <vt:lpstr>SI-systemet er et internationalt enhedssystem for mål og vægt, som blev udarbejdet og vedtaget i 1960 af en international komite </vt:lpstr>
      <vt:lpstr>Måleenheder</vt:lpstr>
      <vt:lpstr>Måleenheder</vt:lpstr>
      <vt:lpstr>Tryk</vt:lpstr>
      <vt:lpstr>Arbejde, energi, varme mængde.</vt:lpstr>
      <vt:lpstr>Effekt, varmestrøm.</vt:lpstr>
      <vt:lpstr>Forklaring:</vt:lpstr>
      <vt:lpstr>Afkøling</vt:lpstr>
      <vt:lpstr>Beregning af vandmængder</vt:lpstr>
      <vt:lpstr>Præfixer og decimaler</vt:lpstr>
      <vt:lpstr>Kelvin</vt:lpstr>
      <vt:lpstr>Kelvin</vt:lpstr>
      <vt:lpstr>Energiindhold i vand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SI-systemet er et internationalt enhedssystem for mål og vægt, som blev udarbejdet og vedtaget i 1960 af en international komite</dc:title>
  <dc:creator>Thomas Saltoft Søndergaard Malm</dc:creator>
  <cp:lastModifiedBy>Thomas Saltoft Søndergaard Malm</cp:lastModifiedBy>
  <cp:revision>2</cp:revision>
  <dcterms:created xsi:type="dcterms:W3CDTF">2024-02-08T12:00:30Z</dcterms:created>
  <dcterms:modified xsi:type="dcterms:W3CDTF">2026-05-28T15:30:56Z</dcterms:modified>
</cp:coreProperties>
</file>