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79100-D382-460C-9BA3-852B1C85FA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Hexadecimale talsystem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E4B2251-318B-4D36-84A8-27D8C42AE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13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1BCD3-1638-452E-9CA7-56CECA55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Hex - talrække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3D2A46F5-235A-4C16-8DE6-B7C3E7F95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198457"/>
              </p:ext>
            </p:extLst>
          </p:nvPr>
        </p:nvGraphicFramePr>
        <p:xfrm>
          <a:off x="587409" y="1856337"/>
          <a:ext cx="11319024" cy="145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9">
                  <a:extLst>
                    <a:ext uri="{9D8B030D-6E8A-4147-A177-3AD203B41FA5}">
                      <a16:colId xmlns:a16="http://schemas.microsoft.com/office/drawing/2014/main" val="3480523574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948117941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781733400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179721874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600203095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000471189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890607528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07496341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2154921465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2395931267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3016000398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3064698336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574023558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1410169370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3608371780"/>
                    </a:ext>
                  </a:extLst>
                </a:gridCol>
                <a:gridCol w="707439">
                  <a:extLst>
                    <a:ext uri="{9D8B030D-6E8A-4147-A177-3AD203B41FA5}">
                      <a16:colId xmlns:a16="http://schemas.microsoft.com/office/drawing/2014/main" val="65062832"/>
                    </a:ext>
                  </a:extLst>
                </a:gridCol>
              </a:tblGrid>
              <a:tr h="728133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HEX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383044"/>
                  </a:ext>
                </a:extLst>
              </a:tr>
              <a:tr h="728133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075161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158FF5CA-D63D-4CA5-B8A6-1FC8DF493A2D}"/>
              </a:ext>
            </a:extLst>
          </p:cNvPr>
          <p:cNvSpPr txBox="1"/>
          <p:nvPr/>
        </p:nvSpPr>
        <p:spPr>
          <a:xfrm>
            <a:off x="685801" y="3648722"/>
            <a:ext cx="102692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DEC		HEX</a:t>
            </a:r>
          </a:p>
          <a:p>
            <a:r>
              <a:rPr lang="da-DK" sz="2800" dirty="0"/>
              <a:t>16			10</a:t>
            </a:r>
          </a:p>
          <a:p>
            <a:r>
              <a:rPr lang="da-DK" sz="2800" dirty="0"/>
              <a:t>17			11</a:t>
            </a:r>
          </a:p>
          <a:p>
            <a:r>
              <a:rPr lang="da-DK" sz="2800" dirty="0"/>
              <a:t>18			12</a:t>
            </a:r>
          </a:p>
          <a:p>
            <a:r>
              <a:rPr lang="da-DK" sz="2800" dirty="0"/>
              <a:t>19			13</a:t>
            </a:r>
          </a:p>
          <a:p>
            <a:r>
              <a:rPr lang="da-DK" sz="2800" dirty="0"/>
              <a:t>20			14</a:t>
            </a:r>
          </a:p>
          <a:p>
            <a:r>
              <a:rPr lang="da-DK" sz="2800" dirty="0"/>
              <a:t>21			15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097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32E72-D2FD-4B3E-92F5-650B682E2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Positions systemet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42CF956-F946-43B0-8313-D123E1DD4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r>
              <a:rPr lang="da-DK" sz="3200" dirty="0"/>
              <a:t>1 2 3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Taltes placering har betydning for størrelsen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528031C-D82F-4A58-A5B1-F76912A3F74C}"/>
              </a:ext>
            </a:extLst>
          </p:cNvPr>
          <p:cNvSpPr txBox="1"/>
          <p:nvPr/>
        </p:nvSpPr>
        <p:spPr>
          <a:xfrm>
            <a:off x="7093259" y="3643467"/>
            <a:ext cx="1535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Enere</a:t>
            </a:r>
          </a:p>
          <a:p>
            <a:r>
              <a:rPr lang="da-DK" dirty="0"/>
              <a:t>10</a:t>
            </a:r>
            <a:r>
              <a:rPr lang="da-DK" baseline="30000" dirty="0"/>
              <a:t>0</a:t>
            </a:r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4EA65CF-67CE-4564-9261-6876DE726AD1}"/>
              </a:ext>
            </a:extLst>
          </p:cNvPr>
          <p:cNvSpPr txBox="1"/>
          <p:nvPr/>
        </p:nvSpPr>
        <p:spPr>
          <a:xfrm>
            <a:off x="4279036" y="3643467"/>
            <a:ext cx="1615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Ti’er</a:t>
            </a:r>
            <a:endParaRPr lang="da-DK" dirty="0"/>
          </a:p>
          <a:p>
            <a:r>
              <a:rPr lang="da-DK" dirty="0"/>
              <a:t>10</a:t>
            </a:r>
            <a:r>
              <a:rPr lang="da-DK" baseline="30000" dirty="0"/>
              <a:t>1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4BEC6EF-A797-4F30-9992-A82E1566BBBE}"/>
              </a:ext>
            </a:extLst>
          </p:cNvPr>
          <p:cNvSpPr txBox="1"/>
          <p:nvPr/>
        </p:nvSpPr>
        <p:spPr>
          <a:xfrm>
            <a:off x="1535837" y="3643467"/>
            <a:ext cx="1615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Hundrede</a:t>
            </a:r>
          </a:p>
          <a:p>
            <a:r>
              <a:rPr lang="da-DK" dirty="0"/>
              <a:t>10</a:t>
            </a:r>
            <a:r>
              <a:rPr lang="da-DK" baseline="30000" dirty="0"/>
              <a:t>2</a:t>
            </a:r>
            <a:endParaRPr lang="da-DK" dirty="0"/>
          </a:p>
        </p:txBody>
      </p:sp>
      <p:cxnSp>
        <p:nvCxnSpPr>
          <p:cNvPr id="12" name="Lige pilforbindelse 11">
            <a:extLst>
              <a:ext uri="{FF2B5EF4-FFF2-40B4-BE49-F238E27FC236}">
                <a16:creationId xmlns:a16="http://schemas.microsoft.com/office/drawing/2014/main" id="{6B3EED48-730E-49BA-AF2A-612412757B6B}"/>
              </a:ext>
            </a:extLst>
          </p:cNvPr>
          <p:cNvCxnSpPr/>
          <p:nvPr/>
        </p:nvCxnSpPr>
        <p:spPr>
          <a:xfrm flipH="1" flipV="1">
            <a:off x="5353235" y="3258105"/>
            <a:ext cx="1660124" cy="523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>
            <a:extLst>
              <a:ext uri="{FF2B5EF4-FFF2-40B4-BE49-F238E27FC236}">
                <a16:creationId xmlns:a16="http://schemas.microsoft.com/office/drawing/2014/main" id="{D5B02D21-87EB-4BA6-959D-14E5FECA47E6}"/>
              </a:ext>
            </a:extLst>
          </p:cNvPr>
          <p:cNvCxnSpPr/>
          <p:nvPr/>
        </p:nvCxnSpPr>
        <p:spPr>
          <a:xfrm flipV="1">
            <a:off x="4616388" y="3343476"/>
            <a:ext cx="133165" cy="2999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pilforbindelse 15">
            <a:extLst>
              <a:ext uri="{FF2B5EF4-FFF2-40B4-BE49-F238E27FC236}">
                <a16:creationId xmlns:a16="http://schemas.microsoft.com/office/drawing/2014/main" id="{B42FC050-569D-43CE-B87D-AB5566112024}"/>
              </a:ext>
            </a:extLst>
          </p:cNvPr>
          <p:cNvCxnSpPr/>
          <p:nvPr/>
        </p:nvCxnSpPr>
        <p:spPr>
          <a:xfrm flipV="1">
            <a:off x="2645546" y="3258105"/>
            <a:ext cx="1704514" cy="523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EF055319-57DB-4C97-8171-9C95CF037842}"/>
              </a:ext>
            </a:extLst>
          </p:cNvPr>
          <p:cNvGraphicFramePr>
            <a:graphicFrameLocks noGrp="1"/>
          </p:cNvGraphicFramePr>
          <p:nvPr/>
        </p:nvGraphicFramePr>
        <p:xfrm>
          <a:off x="479392" y="5144867"/>
          <a:ext cx="114078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781">
                  <a:extLst>
                    <a:ext uri="{9D8B030D-6E8A-4147-A177-3AD203B41FA5}">
                      <a16:colId xmlns:a16="http://schemas.microsoft.com/office/drawing/2014/main" val="2144118417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1514673136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1124411835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3023075663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1896294683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2560022441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462381494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3162991348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457786637"/>
                    </a:ext>
                  </a:extLst>
                </a:gridCol>
                <a:gridCol w="1140781">
                  <a:extLst>
                    <a:ext uri="{9D8B030D-6E8A-4147-A177-3AD203B41FA5}">
                      <a16:colId xmlns:a16="http://schemas.microsoft.com/office/drawing/2014/main" val="3642034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9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8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7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  <a:r>
                        <a:rPr lang="da-DK" baseline="30000" dirty="0"/>
                        <a:t>0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551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1.000.000.000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100.000.000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dirty="0"/>
                        <a:t>10.000.000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1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8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9287C-5B41-4EEA-8405-947304F0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Hexadecimale system – 0 </a:t>
            </a:r>
            <a:r>
              <a:rPr lang="da-DK" dirty="0">
                <a:sym typeface="Wingdings" panose="05000000000000000000" pitchFamily="2" charset="2"/>
              </a:rPr>
              <a:t> F</a:t>
            </a:r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BBCDCF-B182-41D9-8BEC-EE2D1D7C5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							</a:t>
            </a:r>
            <a:r>
              <a:rPr lang="da-DK" sz="6000" dirty="0"/>
              <a:t>5 B 3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0437250-ADE7-424F-82E6-D38213D57E56}"/>
              </a:ext>
            </a:extLst>
          </p:cNvPr>
          <p:cNvSpPr txBox="1"/>
          <p:nvPr/>
        </p:nvSpPr>
        <p:spPr>
          <a:xfrm>
            <a:off x="6702640" y="3643467"/>
            <a:ext cx="1171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enere</a:t>
            </a:r>
          </a:p>
          <a:p>
            <a:pPr algn="ctr"/>
            <a:r>
              <a:rPr lang="da-DK" dirty="0"/>
              <a:t>3 * 16</a:t>
            </a:r>
            <a:r>
              <a:rPr lang="da-DK" baseline="30000" dirty="0"/>
              <a:t>0</a:t>
            </a:r>
            <a:r>
              <a:rPr lang="da-DK" dirty="0"/>
              <a:t> </a:t>
            </a:r>
          </a:p>
          <a:p>
            <a:pPr algn="ctr"/>
            <a:r>
              <a:rPr lang="da-DK" b="1" u="sng" dirty="0"/>
              <a:t>3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E4E60E18-4743-4AEE-B776-EAE3FA140E70}"/>
              </a:ext>
            </a:extLst>
          </p:cNvPr>
          <p:cNvSpPr txBox="1"/>
          <p:nvPr/>
        </p:nvSpPr>
        <p:spPr>
          <a:xfrm>
            <a:off x="4669654" y="3643467"/>
            <a:ext cx="1180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16’ere</a:t>
            </a:r>
          </a:p>
          <a:p>
            <a:pPr algn="ctr"/>
            <a:r>
              <a:rPr lang="da-DK" dirty="0"/>
              <a:t>B * 16</a:t>
            </a:r>
            <a:r>
              <a:rPr lang="da-DK" baseline="30000" dirty="0"/>
              <a:t>1</a:t>
            </a:r>
            <a:endParaRPr lang="da-DK" dirty="0"/>
          </a:p>
          <a:p>
            <a:pPr algn="ctr"/>
            <a:r>
              <a:rPr lang="da-DK" b="1" u="sng" dirty="0"/>
              <a:t>176</a:t>
            </a:r>
          </a:p>
          <a:p>
            <a:pPr algn="ctr"/>
            <a:r>
              <a:rPr lang="da-DK" dirty="0"/>
              <a:t>(11 * 16)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44D9644-E7C8-4B45-8ED4-41FE165ABCE2}"/>
              </a:ext>
            </a:extLst>
          </p:cNvPr>
          <p:cNvSpPr txBox="1"/>
          <p:nvPr/>
        </p:nvSpPr>
        <p:spPr>
          <a:xfrm>
            <a:off x="2272683" y="3643467"/>
            <a:ext cx="1544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256’ere</a:t>
            </a:r>
          </a:p>
          <a:p>
            <a:pPr algn="ctr"/>
            <a:r>
              <a:rPr lang="da-DK" dirty="0"/>
              <a:t>5 * 16</a:t>
            </a:r>
            <a:r>
              <a:rPr lang="da-DK" baseline="30000" dirty="0"/>
              <a:t>2</a:t>
            </a:r>
            <a:endParaRPr lang="da-DK" dirty="0"/>
          </a:p>
          <a:p>
            <a:pPr algn="ctr"/>
            <a:r>
              <a:rPr lang="da-DK" b="1" u="sng" dirty="0"/>
              <a:t>1.280</a:t>
            </a:r>
          </a:p>
          <a:p>
            <a:pPr algn="ctr"/>
            <a:r>
              <a:rPr lang="da-DK" dirty="0"/>
              <a:t>(5 * 256)</a:t>
            </a:r>
          </a:p>
        </p:txBody>
      </p:sp>
      <p:cxnSp>
        <p:nvCxnSpPr>
          <p:cNvPr id="8" name="Lige pilforbindelse 7">
            <a:extLst>
              <a:ext uri="{FF2B5EF4-FFF2-40B4-BE49-F238E27FC236}">
                <a16:creationId xmlns:a16="http://schemas.microsoft.com/office/drawing/2014/main" id="{37A6E5CF-4881-40B9-8D25-D129B035924F}"/>
              </a:ext>
            </a:extLst>
          </p:cNvPr>
          <p:cNvCxnSpPr/>
          <p:nvPr/>
        </p:nvCxnSpPr>
        <p:spPr>
          <a:xfrm flipH="1" flipV="1">
            <a:off x="5530788" y="2991775"/>
            <a:ext cx="1402672" cy="6516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592C0699-9144-4797-B8C9-7E2F6323EE86}"/>
              </a:ext>
            </a:extLst>
          </p:cNvPr>
          <p:cNvCxnSpPr>
            <a:cxnSpLocks/>
          </p:cNvCxnSpPr>
          <p:nvPr/>
        </p:nvCxnSpPr>
        <p:spPr>
          <a:xfrm flipH="1" flipV="1">
            <a:off x="4793942" y="3124941"/>
            <a:ext cx="301841" cy="5185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pilforbindelse 11">
            <a:extLst>
              <a:ext uri="{FF2B5EF4-FFF2-40B4-BE49-F238E27FC236}">
                <a16:creationId xmlns:a16="http://schemas.microsoft.com/office/drawing/2014/main" id="{31E3AC39-6706-481F-B13F-D11C661D64D5}"/>
              </a:ext>
            </a:extLst>
          </p:cNvPr>
          <p:cNvCxnSpPr/>
          <p:nvPr/>
        </p:nvCxnSpPr>
        <p:spPr>
          <a:xfrm flipV="1">
            <a:off x="3435658" y="3089429"/>
            <a:ext cx="559293" cy="488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F8AF663F-2077-4F2F-8F87-ECD741D3A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009781"/>
              </p:ext>
            </p:extLst>
          </p:nvPr>
        </p:nvGraphicFramePr>
        <p:xfrm>
          <a:off x="529701" y="5375936"/>
          <a:ext cx="11132598" cy="92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33">
                  <a:extLst>
                    <a:ext uri="{9D8B030D-6E8A-4147-A177-3AD203B41FA5}">
                      <a16:colId xmlns:a16="http://schemas.microsoft.com/office/drawing/2014/main" val="1868524080"/>
                    </a:ext>
                  </a:extLst>
                </a:gridCol>
                <a:gridCol w="1855433">
                  <a:extLst>
                    <a:ext uri="{9D8B030D-6E8A-4147-A177-3AD203B41FA5}">
                      <a16:colId xmlns:a16="http://schemas.microsoft.com/office/drawing/2014/main" val="4129372040"/>
                    </a:ext>
                  </a:extLst>
                </a:gridCol>
                <a:gridCol w="1855433">
                  <a:extLst>
                    <a:ext uri="{9D8B030D-6E8A-4147-A177-3AD203B41FA5}">
                      <a16:colId xmlns:a16="http://schemas.microsoft.com/office/drawing/2014/main" val="1012736138"/>
                    </a:ext>
                  </a:extLst>
                </a:gridCol>
                <a:gridCol w="1855433">
                  <a:extLst>
                    <a:ext uri="{9D8B030D-6E8A-4147-A177-3AD203B41FA5}">
                      <a16:colId xmlns:a16="http://schemas.microsoft.com/office/drawing/2014/main" val="3346476017"/>
                    </a:ext>
                  </a:extLst>
                </a:gridCol>
                <a:gridCol w="1855433">
                  <a:extLst>
                    <a:ext uri="{9D8B030D-6E8A-4147-A177-3AD203B41FA5}">
                      <a16:colId xmlns:a16="http://schemas.microsoft.com/office/drawing/2014/main" val="1021700529"/>
                    </a:ext>
                  </a:extLst>
                </a:gridCol>
                <a:gridCol w="1855433">
                  <a:extLst>
                    <a:ext uri="{9D8B030D-6E8A-4147-A177-3AD203B41FA5}">
                      <a16:colId xmlns:a16="http://schemas.microsoft.com/office/drawing/2014/main" val="35638774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  <a:r>
                        <a:rPr lang="da-DK" sz="2400" baseline="30000" dirty="0"/>
                        <a:t>5</a:t>
                      </a:r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  <a:r>
                        <a:rPr lang="da-DK" sz="2400" baseline="30000" dirty="0"/>
                        <a:t>4</a:t>
                      </a:r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  <a:r>
                        <a:rPr lang="da-DK" sz="2400" baseline="30000" dirty="0"/>
                        <a:t>3</a:t>
                      </a:r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  <a:r>
                        <a:rPr lang="da-DK" sz="2400" baseline="30000" dirty="0"/>
                        <a:t>2</a:t>
                      </a:r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  <a:r>
                        <a:rPr lang="da-DK" sz="2400" baseline="30000" dirty="0"/>
                        <a:t>1</a:t>
                      </a:r>
                      <a:endParaRPr lang="da-D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  <a:r>
                        <a:rPr lang="da-DK" sz="2400" baseline="30000" dirty="0"/>
                        <a:t>0</a:t>
                      </a:r>
                      <a:endParaRPr lang="da-DK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658588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1.048.576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65.536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4.096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461857"/>
                  </a:ext>
                </a:extLst>
              </a:tr>
            </a:tbl>
          </a:graphicData>
        </a:graphic>
      </p:graphicFrame>
      <p:sp>
        <p:nvSpPr>
          <p:cNvPr id="15" name="Tekstfelt 14">
            <a:extLst>
              <a:ext uri="{FF2B5EF4-FFF2-40B4-BE49-F238E27FC236}">
                <a16:creationId xmlns:a16="http://schemas.microsoft.com/office/drawing/2014/main" id="{6008CCF2-1625-434E-B736-B837B536FC3D}"/>
              </a:ext>
            </a:extLst>
          </p:cNvPr>
          <p:cNvSpPr txBox="1"/>
          <p:nvPr/>
        </p:nvSpPr>
        <p:spPr>
          <a:xfrm>
            <a:off x="7526305" y="2625124"/>
            <a:ext cx="4267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Altså 3 + 176+1280 = 1.459</a:t>
            </a:r>
          </a:p>
        </p:txBody>
      </p:sp>
    </p:spTree>
    <p:extLst>
      <p:ext uri="{BB962C8B-B14F-4D97-AF65-F5344CB8AC3E}">
        <p14:creationId xmlns:p14="http://schemas.microsoft.com/office/powerpoint/2010/main" val="429034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17660-F82B-4BDA-8A86-418A12523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Fra 10’er til hex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CFA0033-3A44-4A8D-AACE-DDFBD2FC1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									</a:t>
            </a:r>
            <a:r>
              <a:rPr lang="da-DK" sz="3600" dirty="0"/>
              <a:t>7 3 8 5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7385 – 4096 = 3289						1 * 16</a:t>
            </a:r>
            <a:r>
              <a:rPr lang="da-DK" baseline="30000" dirty="0"/>
              <a:t>3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3289 – (12*256) = 217						C * 16</a:t>
            </a:r>
            <a:r>
              <a:rPr lang="da-DK" baseline="30000" dirty="0"/>
              <a:t>2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217 – (13 * 16) = 9							D * 16</a:t>
            </a:r>
            <a:r>
              <a:rPr lang="da-DK" baseline="30000" dirty="0"/>
              <a:t>1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9 – 9 = 0									9 * 16</a:t>
            </a:r>
            <a:r>
              <a:rPr lang="da-DK" baseline="30000" dirty="0"/>
              <a:t>0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5DE0D056-203E-4C83-92DF-AAA996134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531" y="54816"/>
            <a:ext cx="11174937" cy="1109568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645709ED-559E-4287-A029-7BEB13615AF9}"/>
              </a:ext>
            </a:extLst>
          </p:cNvPr>
          <p:cNvSpPr txBox="1"/>
          <p:nvPr/>
        </p:nvSpPr>
        <p:spPr>
          <a:xfrm>
            <a:off x="8717872" y="3429000"/>
            <a:ext cx="23259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/>
              <a:t>Altså:</a:t>
            </a:r>
          </a:p>
          <a:p>
            <a:endParaRPr lang="da-DK" sz="3200" dirty="0"/>
          </a:p>
          <a:p>
            <a:r>
              <a:rPr lang="da-DK" sz="3200" dirty="0"/>
              <a:t>1CD9</a:t>
            </a:r>
          </a:p>
        </p:txBody>
      </p:sp>
    </p:spTree>
    <p:extLst>
      <p:ext uri="{BB962C8B-B14F-4D97-AF65-F5344CB8AC3E}">
        <p14:creationId xmlns:p14="http://schemas.microsoft.com/office/powerpoint/2010/main" val="102246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EE8F8-DDFF-4CFA-A9A9-F9DB2CCD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Sammenhæng binær og hex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28BDF21E-E654-496C-AD55-24666A12D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4349" y="2065867"/>
            <a:ext cx="9303302" cy="871804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B804FA7C-7F94-40B1-A710-3BFC6F36D4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115"/>
          <a:stretch/>
        </p:blipFill>
        <p:spPr>
          <a:xfrm>
            <a:off x="1930622" y="5231649"/>
            <a:ext cx="7478500" cy="110956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35411FD3-CCB0-4E71-8128-A15222EDAD8F}"/>
              </a:ext>
            </a:extLst>
          </p:cNvPr>
          <p:cNvSpPr txBox="1"/>
          <p:nvPr/>
        </p:nvSpPr>
        <p:spPr>
          <a:xfrm>
            <a:off x="8060924" y="3597164"/>
            <a:ext cx="2281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Her skrives tallene</a:t>
            </a:r>
          </a:p>
          <a:p>
            <a:r>
              <a:rPr lang="da-DK" dirty="0"/>
              <a:t>0 </a:t>
            </a:r>
            <a:r>
              <a:rPr lang="da-DK" dirty="0">
                <a:sym typeface="Wingdings" panose="05000000000000000000" pitchFamily="2" charset="2"/>
              </a:rPr>
              <a:t> 15</a:t>
            </a:r>
            <a:endParaRPr lang="da-DK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5097394-40FD-4BA7-8538-3BD450416D58}"/>
              </a:ext>
            </a:extLst>
          </p:cNvPr>
          <p:cNvSpPr/>
          <p:nvPr/>
        </p:nvSpPr>
        <p:spPr>
          <a:xfrm>
            <a:off x="6649375" y="1837678"/>
            <a:ext cx="4098276" cy="121634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D31E393-96A2-49EF-90D6-4F49B080DBCA}"/>
              </a:ext>
            </a:extLst>
          </p:cNvPr>
          <p:cNvSpPr/>
          <p:nvPr/>
        </p:nvSpPr>
        <p:spPr>
          <a:xfrm>
            <a:off x="7546019" y="5231649"/>
            <a:ext cx="1944210" cy="110956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E6F2768-0D9C-4EF0-8DB3-756707FEE601}"/>
              </a:ext>
            </a:extLst>
          </p:cNvPr>
          <p:cNvSpPr txBox="1"/>
          <p:nvPr/>
        </p:nvSpPr>
        <p:spPr>
          <a:xfrm>
            <a:off x="4544150" y="3597163"/>
            <a:ext cx="2414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Her skrives tallene</a:t>
            </a:r>
          </a:p>
          <a:p>
            <a:r>
              <a:rPr lang="da-DK" dirty="0"/>
              <a:t>16 </a:t>
            </a:r>
            <a:r>
              <a:rPr lang="da-DK" dirty="0">
                <a:sym typeface="Wingdings" panose="05000000000000000000" pitchFamily="2" charset="2"/>
              </a:rPr>
              <a:t> 255</a:t>
            </a: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2C3DBE6-B1BD-427C-9298-8F0E1289A1CB}"/>
              </a:ext>
            </a:extLst>
          </p:cNvPr>
          <p:cNvSpPr txBox="1"/>
          <p:nvPr/>
        </p:nvSpPr>
        <p:spPr>
          <a:xfrm>
            <a:off x="1577514" y="3597163"/>
            <a:ext cx="2133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Her skrives tallene</a:t>
            </a:r>
          </a:p>
          <a:p>
            <a:r>
              <a:rPr lang="da-DK" dirty="0"/>
              <a:t>256 </a:t>
            </a:r>
            <a:r>
              <a:rPr lang="da-DK" dirty="0">
                <a:sym typeface="Wingdings" panose="05000000000000000000" pitchFamily="2" charset="2"/>
              </a:rPr>
              <a:t> 4.095</a:t>
            </a:r>
            <a:endParaRPr lang="da-DK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3F4AF300-56CF-4AB1-B639-DF62CAC8AB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8282" y="1837678"/>
            <a:ext cx="4151736" cy="1274174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A9C7E619-A5E3-4637-A4E6-4CAE28DFCD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524"/>
          <a:stretch/>
        </p:blipFill>
        <p:spPr>
          <a:xfrm>
            <a:off x="-1" y="1828912"/>
            <a:ext cx="2552303" cy="1274174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53714AB5-F429-43E8-8458-109F14C579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3953" y="5115299"/>
            <a:ext cx="1882066" cy="1164437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DB149602-C67E-491B-A618-2AAF0D7B1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0866" y="5127851"/>
            <a:ext cx="1999661" cy="1164437"/>
          </a:xfrm>
          <a:prstGeom prst="rect">
            <a:avLst/>
          </a:prstGeom>
        </p:spPr>
      </p:pic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33DE7CE0-BD09-4E54-84FF-16AE52B52697}"/>
              </a:ext>
            </a:extLst>
          </p:cNvPr>
          <p:cNvCxnSpPr/>
          <p:nvPr/>
        </p:nvCxnSpPr>
        <p:spPr>
          <a:xfrm flipH="1" flipV="1">
            <a:off x="8518124" y="3103086"/>
            <a:ext cx="180389" cy="3947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>
            <a:extLst>
              <a:ext uri="{FF2B5EF4-FFF2-40B4-BE49-F238E27FC236}">
                <a16:creationId xmlns:a16="http://schemas.microsoft.com/office/drawing/2014/main" id="{64848A8E-7A04-44F6-9043-E318A0F7BE54}"/>
              </a:ext>
            </a:extLst>
          </p:cNvPr>
          <p:cNvCxnSpPr/>
          <p:nvPr/>
        </p:nvCxnSpPr>
        <p:spPr>
          <a:xfrm flipH="1">
            <a:off x="8518124" y="4347293"/>
            <a:ext cx="110971" cy="628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>
            <a:extLst>
              <a:ext uri="{FF2B5EF4-FFF2-40B4-BE49-F238E27FC236}">
                <a16:creationId xmlns:a16="http://schemas.microsoft.com/office/drawing/2014/main" id="{C6E2DF57-9DB6-4B2C-903C-7449F61F4D6C}"/>
              </a:ext>
            </a:extLst>
          </p:cNvPr>
          <p:cNvCxnSpPr/>
          <p:nvPr/>
        </p:nvCxnSpPr>
        <p:spPr>
          <a:xfrm flipH="1" flipV="1">
            <a:off x="5033639" y="3103086"/>
            <a:ext cx="301841" cy="4940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pilforbindelse 22">
            <a:extLst>
              <a:ext uri="{FF2B5EF4-FFF2-40B4-BE49-F238E27FC236}">
                <a16:creationId xmlns:a16="http://schemas.microsoft.com/office/drawing/2014/main" id="{3D7A1FAC-3C1B-49C5-97AD-36CECB92202C}"/>
              </a:ext>
            </a:extLst>
          </p:cNvPr>
          <p:cNvCxnSpPr>
            <a:cxnSpLocks/>
          </p:cNvCxnSpPr>
          <p:nvPr/>
        </p:nvCxnSpPr>
        <p:spPr>
          <a:xfrm>
            <a:off x="5663953" y="4354604"/>
            <a:ext cx="432047" cy="6215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pilforbindelse 25">
            <a:extLst>
              <a:ext uri="{FF2B5EF4-FFF2-40B4-BE49-F238E27FC236}">
                <a16:creationId xmlns:a16="http://schemas.microsoft.com/office/drawing/2014/main" id="{BEAB2219-E049-4861-AD7F-2879967396ED}"/>
              </a:ext>
            </a:extLst>
          </p:cNvPr>
          <p:cNvCxnSpPr/>
          <p:nvPr/>
        </p:nvCxnSpPr>
        <p:spPr>
          <a:xfrm flipH="1" flipV="1">
            <a:off x="1276150" y="2937671"/>
            <a:ext cx="730203" cy="5601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>
            <a:extLst>
              <a:ext uri="{FF2B5EF4-FFF2-40B4-BE49-F238E27FC236}">
                <a16:creationId xmlns:a16="http://schemas.microsoft.com/office/drawing/2014/main" id="{6444EE39-64FE-46D4-AB19-39E4CE78010B}"/>
              </a:ext>
            </a:extLst>
          </p:cNvPr>
          <p:cNvCxnSpPr>
            <a:cxnSpLocks/>
          </p:cNvCxnSpPr>
          <p:nvPr/>
        </p:nvCxnSpPr>
        <p:spPr>
          <a:xfrm>
            <a:off x="2743200" y="4359844"/>
            <a:ext cx="1203163" cy="7554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90CE0-B418-4C35-87B8-6FB2A953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Sammenhængen bin </a:t>
            </a:r>
            <a:r>
              <a:rPr lang="da-DK" dirty="0">
                <a:sym typeface="Wingdings" panose="05000000000000000000" pitchFamily="2" charset="2"/>
              </a:rPr>
              <a:t> hex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566360-D176-4BD3-8DA3-9A675EB73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latin typeface="Trebuchet MS" panose="020B0603020202020204" pitchFamily="34" charset="0"/>
              </a:rPr>
              <a:t>					</a:t>
            </a:r>
            <a:r>
              <a:rPr lang="da-DK" sz="3600" dirty="0">
                <a:latin typeface="Trebuchet MS" panose="020B0603020202020204" pitchFamily="34" charset="0"/>
              </a:rPr>
              <a:t>1 0 1 1 1 0 1 1 0 1 1</a:t>
            </a:r>
          </a:p>
          <a:p>
            <a:endParaRPr lang="da-DK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da-DK" dirty="0">
                <a:latin typeface="Trebuchet MS" panose="020B0603020202020204" pitchFamily="34" charset="0"/>
              </a:rPr>
              <a:t>	</a:t>
            </a:r>
            <a:r>
              <a:rPr lang="da-DK" sz="2800" dirty="0">
                <a:latin typeface="Trebuchet MS" panose="020B0603020202020204" pitchFamily="34" charset="0"/>
              </a:rPr>
              <a:t>										</a:t>
            </a:r>
            <a:endParaRPr lang="da-DK" sz="2800" dirty="0"/>
          </a:p>
          <a:p>
            <a:endParaRPr lang="da-DK" dirty="0">
              <a:latin typeface="Trebuchet MS" panose="020B0603020202020204" pitchFamily="34" charset="0"/>
            </a:endParaRPr>
          </a:p>
          <a:p>
            <a:endParaRPr lang="da-DK" dirty="0">
              <a:latin typeface="Trebuchet MS" panose="020B0603020202020204" pitchFamily="34" charset="0"/>
            </a:endParaRPr>
          </a:p>
          <a:p>
            <a:endParaRPr lang="da-DK" dirty="0">
              <a:latin typeface="Trebuchet MS" panose="020B0603020202020204" pitchFamily="34" charset="0"/>
            </a:endParaRPr>
          </a:p>
          <a:p>
            <a:r>
              <a:rPr lang="da-DK" dirty="0">
                <a:latin typeface="Trebuchet MS" panose="020B0603020202020204" pitchFamily="34" charset="0"/>
              </a:rPr>
              <a:t>11 cifre binær </a:t>
            </a:r>
            <a:r>
              <a:rPr lang="da-DK" dirty="0">
                <a:latin typeface="Trebuchet MS" panose="020B0603020202020204" pitchFamily="34" charset="0"/>
                <a:sym typeface="Wingdings" panose="05000000000000000000" pitchFamily="2" charset="2"/>
              </a:rPr>
              <a:t> der må være 3 cifre i hex</a:t>
            </a: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4" name="Højre klammeparentes 3">
            <a:extLst>
              <a:ext uri="{FF2B5EF4-FFF2-40B4-BE49-F238E27FC236}">
                <a16:creationId xmlns:a16="http://schemas.microsoft.com/office/drawing/2014/main" id="{077259AC-903C-4047-9874-85298A9AE087}"/>
              </a:ext>
            </a:extLst>
          </p:cNvPr>
          <p:cNvSpPr/>
          <p:nvPr/>
        </p:nvSpPr>
        <p:spPr>
          <a:xfrm rot="5400000">
            <a:off x="6267635" y="2384766"/>
            <a:ext cx="209734" cy="14060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D77F3E0-BE19-45FA-935E-F6E3D8BD6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8391" y="2967062"/>
            <a:ext cx="1420491" cy="22557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C6FF06E6-3B2A-4D4F-9B13-9D1E98D29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799" y="2982899"/>
            <a:ext cx="1420491" cy="225572"/>
          </a:xfrm>
          <a:prstGeom prst="rect">
            <a:avLst/>
          </a:prstGeom>
        </p:spPr>
      </p:pic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1D0CC3D7-6C3E-4A32-A11D-CB2B8DACA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95223"/>
              </p:ext>
            </p:extLst>
          </p:nvPr>
        </p:nvGraphicFramePr>
        <p:xfrm>
          <a:off x="9091472" y="150920"/>
          <a:ext cx="2773780" cy="6329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013">
                  <a:extLst>
                    <a:ext uri="{9D8B030D-6E8A-4147-A177-3AD203B41FA5}">
                      <a16:colId xmlns:a16="http://schemas.microsoft.com/office/drawing/2014/main" val="584041944"/>
                    </a:ext>
                  </a:extLst>
                </a:gridCol>
                <a:gridCol w="1522767">
                  <a:extLst>
                    <a:ext uri="{9D8B030D-6E8A-4147-A177-3AD203B41FA5}">
                      <a16:colId xmlns:a16="http://schemas.microsoft.com/office/drawing/2014/main" val="1664685162"/>
                    </a:ext>
                  </a:extLst>
                </a:gridCol>
              </a:tblGrid>
              <a:tr h="642483">
                <a:tc>
                  <a:txBody>
                    <a:bodyPr/>
                    <a:lstStyle/>
                    <a:p>
                      <a:r>
                        <a:rPr lang="da-DK" dirty="0"/>
                        <a:t>Binær 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Hexadecimal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73369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641125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245948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764075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015677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95289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0376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172676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479041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647104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72085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021458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821564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604598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740689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92929"/>
                  </a:ext>
                </a:extLst>
              </a:tr>
            </a:tbl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D59EE910-A17A-4FB4-8AE1-560E223F3947}"/>
              </a:ext>
            </a:extLst>
          </p:cNvPr>
          <p:cNvSpPr txBox="1"/>
          <p:nvPr/>
        </p:nvSpPr>
        <p:spPr>
          <a:xfrm>
            <a:off x="6205491" y="3596561"/>
            <a:ext cx="1038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Trebuchet MS" panose="020B0603020202020204" pitchFamily="34" charset="0"/>
              </a:rPr>
              <a:t>B</a:t>
            </a:r>
            <a:endParaRPr lang="da-DK" sz="2800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C37CC69-CE7F-4218-A728-E42F9E312565}"/>
              </a:ext>
            </a:extLst>
          </p:cNvPr>
          <p:cNvSpPr txBox="1"/>
          <p:nvPr/>
        </p:nvSpPr>
        <p:spPr>
          <a:xfrm>
            <a:off x="4716524" y="3596561"/>
            <a:ext cx="881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Trebuchet MS" panose="020B0603020202020204" pitchFamily="34" charset="0"/>
              </a:rPr>
              <a:t>D 	</a:t>
            </a:r>
            <a:endParaRPr lang="da-DK" sz="280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47FCE71-49DE-4B41-BBCF-59E74F7EDC9B}"/>
              </a:ext>
            </a:extLst>
          </p:cNvPr>
          <p:cNvSpPr txBox="1"/>
          <p:nvPr/>
        </p:nvSpPr>
        <p:spPr>
          <a:xfrm>
            <a:off x="3150649" y="3596561"/>
            <a:ext cx="958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Trebuchet MS" panose="020B0603020202020204" pitchFamily="34" charset="0"/>
              </a:rPr>
              <a:t>5 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55052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02830-A5AE-477A-BC5A-59A69F291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Sammenhæng hex </a:t>
            </a:r>
            <a:r>
              <a:rPr lang="da-DK" dirty="0">
                <a:sym typeface="Wingdings" panose="05000000000000000000" pitchFamily="2" charset="2"/>
              </a:rPr>
              <a:t> bin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1A23AC-26CB-4C17-A159-5CE7AC21A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600" dirty="0"/>
              <a:t>							 3 A F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/>
              <a:t>			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/>
              <a:t>3 cifre hex </a:t>
            </a:r>
            <a:r>
              <a:rPr lang="da-DK" sz="2800" dirty="0">
                <a:sym typeface="Wingdings" panose="05000000000000000000" pitchFamily="2" charset="2"/>
              </a:rPr>
              <a:t> 12 cifre binær</a:t>
            </a:r>
            <a:endParaRPr lang="da-DK" sz="28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C0CFF5B-E5CA-43B9-B5CE-09BF5A3DB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89589"/>
              </p:ext>
            </p:extLst>
          </p:nvPr>
        </p:nvGraphicFramePr>
        <p:xfrm>
          <a:off x="9295659" y="264231"/>
          <a:ext cx="2773780" cy="6329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013">
                  <a:extLst>
                    <a:ext uri="{9D8B030D-6E8A-4147-A177-3AD203B41FA5}">
                      <a16:colId xmlns:a16="http://schemas.microsoft.com/office/drawing/2014/main" val="584041944"/>
                    </a:ext>
                  </a:extLst>
                </a:gridCol>
                <a:gridCol w="1522767">
                  <a:extLst>
                    <a:ext uri="{9D8B030D-6E8A-4147-A177-3AD203B41FA5}">
                      <a16:colId xmlns:a16="http://schemas.microsoft.com/office/drawing/2014/main" val="1664685162"/>
                    </a:ext>
                  </a:extLst>
                </a:gridCol>
              </a:tblGrid>
              <a:tr h="642483">
                <a:tc>
                  <a:txBody>
                    <a:bodyPr/>
                    <a:lstStyle/>
                    <a:p>
                      <a:r>
                        <a:rPr lang="da-DK" dirty="0"/>
                        <a:t>Binær 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Hexadecimal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73369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641125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245948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764075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015677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95289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0376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172676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479041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647104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72085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021458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821564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604598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740689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r>
                        <a:rPr lang="da-DK" dirty="0"/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92929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030B789D-5938-45E8-8763-0D70737913E6}"/>
              </a:ext>
            </a:extLst>
          </p:cNvPr>
          <p:cNvSpPr txBox="1"/>
          <p:nvPr/>
        </p:nvSpPr>
        <p:spPr>
          <a:xfrm>
            <a:off x="4916403" y="3167390"/>
            <a:ext cx="1670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1 1 1 1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EC110CE-E44B-4C91-8B96-F4FFA796AD66}"/>
              </a:ext>
            </a:extLst>
          </p:cNvPr>
          <p:cNvSpPr txBox="1"/>
          <p:nvPr/>
        </p:nvSpPr>
        <p:spPr>
          <a:xfrm>
            <a:off x="3825059" y="3167390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1 0 1 0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6D2948-61B4-42E2-8D0B-700E58291444}"/>
              </a:ext>
            </a:extLst>
          </p:cNvPr>
          <p:cNvSpPr txBox="1"/>
          <p:nvPr/>
        </p:nvSpPr>
        <p:spPr>
          <a:xfrm>
            <a:off x="2746771" y="3167390"/>
            <a:ext cx="1200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0 0 1 1</a:t>
            </a:r>
          </a:p>
        </p:txBody>
      </p:sp>
    </p:spTree>
    <p:extLst>
      <p:ext uri="{BB962C8B-B14F-4D97-AF65-F5344CB8AC3E}">
        <p14:creationId xmlns:p14="http://schemas.microsoft.com/office/powerpoint/2010/main" val="265957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BE0ED-FF61-4DFE-9789-37A5B7BD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055C7D70-FA06-4D2D-BB91-F7984F7BBB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191178"/>
              </p:ext>
            </p:extLst>
          </p:nvPr>
        </p:nvGraphicFramePr>
        <p:xfrm>
          <a:off x="3693111" y="435006"/>
          <a:ext cx="2991774" cy="6098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7258">
                  <a:extLst>
                    <a:ext uri="{9D8B030D-6E8A-4147-A177-3AD203B41FA5}">
                      <a16:colId xmlns:a16="http://schemas.microsoft.com/office/drawing/2014/main" val="485624629"/>
                    </a:ext>
                  </a:extLst>
                </a:gridCol>
                <a:gridCol w="997258">
                  <a:extLst>
                    <a:ext uri="{9D8B030D-6E8A-4147-A177-3AD203B41FA5}">
                      <a16:colId xmlns:a16="http://schemas.microsoft.com/office/drawing/2014/main" val="2770531470"/>
                    </a:ext>
                  </a:extLst>
                </a:gridCol>
                <a:gridCol w="997258">
                  <a:extLst>
                    <a:ext uri="{9D8B030D-6E8A-4147-A177-3AD203B41FA5}">
                      <a16:colId xmlns:a16="http://schemas.microsoft.com/office/drawing/2014/main" val="3946709538"/>
                    </a:ext>
                  </a:extLst>
                </a:gridCol>
              </a:tblGrid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bin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dec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hex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120880845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0000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0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724477398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0001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1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1539217281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0010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2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2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2832375785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0011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3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3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78298783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0100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4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4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482699426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0101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5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5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483596751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0110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6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6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998280537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0111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7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7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811484892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1000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8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8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091672864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1001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9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9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4175486031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1010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10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A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201360635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1011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11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B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2918297667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1100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12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C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348510881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1101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13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D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1369603254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1110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14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E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2510734282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1111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>
                          <a:effectLst/>
                        </a:rPr>
                        <a:t>15</a:t>
                      </a:r>
                      <a:endParaRPr lang="da-D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F</a:t>
                      </a:r>
                      <a:endParaRPr lang="da-D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15" marR="26315" marT="0" marB="0"/>
                </a:tc>
                <a:extLst>
                  <a:ext uri="{0D108BD9-81ED-4DB2-BD59-A6C34878D82A}">
                    <a16:rowId xmlns:a16="http://schemas.microsoft.com/office/drawing/2014/main" val="28801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224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sk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TM03457452[[fn=Himmelsk]]</Template>
  <TotalTime>14725</TotalTime>
  <Words>476</Words>
  <Application>Microsoft Office PowerPoint</Application>
  <PresentationFormat>Widescreen</PresentationFormat>
  <Paragraphs>258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Wingdings</vt:lpstr>
      <vt:lpstr>Himmelsk</vt:lpstr>
      <vt:lpstr>Hexadecimale talsystem</vt:lpstr>
      <vt:lpstr>Hex - talrække</vt:lpstr>
      <vt:lpstr>Positions systemet </vt:lpstr>
      <vt:lpstr>Hexadecimale system – 0  F </vt:lpstr>
      <vt:lpstr>Fra 10’er til hex</vt:lpstr>
      <vt:lpstr>Sammenhæng binær og hex</vt:lpstr>
      <vt:lpstr>Sammenhængen bin  hex</vt:lpstr>
      <vt:lpstr>Sammenhæng hex  bin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Hexadecimale talsystem</dc:title>
  <dc:creator>Leif Agerlund</dc:creator>
  <cp:lastModifiedBy>Michael Petersen</cp:lastModifiedBy>
  <cp:revision>22</cp:revision>
  <dcterms:created xsi:type="dcterms:W3CDTF">2022-03-04T07:40:41Z</dcterms:created>
  <dcterms:modified xsi:type="dcterms:W3CDTF">2024-04-12T10:25:26Z</dcterms:modified>
</cp:coreProperties>
</file>