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4"/>
  </p:notesMasterIdLst>
  <p:sldIdLst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88" r:id="rId21"/>
    <p:sldId id="289" r:id="rId22"/>
    <p:sldId id="290" r:id="rId23"/>
    <p:sldId id="291" r:id="rId24"/>
    <p:sldId id="292" r:id="rId25"/>
    <p:sldId id="293" r:id="rId26"/>
    <p:sldId id="294" r:id="rId27"/>
    <p:sldId id="256" r:id="rId28"/>
    <p:sldId id="270" r:id="rId29"/>
    <p:sldId id="271" r:id="rId30"/>
    <p:sldId id="257" r:id="rId31"/>
    <p:sldId id="258" r:id="rId32"/>
    <p:sldId id="261" r:id="rId33"/>
    <p:sldId id="260" r:id="rId34"/>
    <p:sldId id="259" r:id="rId35"/>
    <p:sldId id="262" r:id="rId36"/>
    <p:sldId id="263" r:id="rId37"/>
    <p:sldId id="268" r:id="rId38"/>
    <p:sldId id="264" r:id="rId39"/>
    <p:sldId id="265" r:id="rId40"/>
    <p:sldId id="266" r:id="rId41"/>
    <p:sldId id="267" r:id="rId42"/>
    <p:sldId id="269" r:id="rId43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2E509C-DB0F-409B-BDF3-FB1015DDEBCB}" type="datetimeFigureOut">
              <a:rPr lang="da-DK" smtClean="0"/>
              <a:t>15-04-2024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74FA38-5D58-4592-8F23-B576B968E6F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43423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Shape 16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Shape 17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Shape 1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Shape 18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Shape 19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Shape 20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Shape 20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Shape 2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3CB86-CCA3-4684-92A4-1E0F98017408}" type="datetimeFigureOut">
              <a:rPr lang="da-DK" smtClean="0"/>
              <a:t>15-04-2024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E30F-02AD-4B78-A846-002D338C831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20269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3CB86-CCA3-4684-92A4-1E0F98017408}" type="datetimeFigureOut">
              <a:rPr lang="da-DK" smtClean="0"/>
              <a:t>15-04-2024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E30F-02AD-4B78-A846-002D338C831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20791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3CB86-CCA3-4684-92A4-1E0F98017408}" type="datetimeFigureOut">
              <a:rPr lang="da-DK" smtClean="0"/>
              <a:t>15-04-2024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E30F-02AD-4B78-A846-002D338C831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05002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3CB86-CCA3-4684-92A4-1E0F98017408}" type="datetimeFigureOut">
              <a:rPr lang="da-DK" smtClean="0"/>
              <a:t>15-04-2024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E30F-02AD-4B78-A846-002D338C831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84567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3CB86-CCA3-4684-92A4-1E0F98017408}" type="datetimeFigureOut">
              <a:rPr lang="da-DK" smtClean="0"/>
              <a:t>15-04-2024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E30F-02AD-4B78-A846-002D338C831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51733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3CB86-CCA3-4684-92A4-1E0F98017408}" type="datetimeFigureOut">
              <a:rPr lang="da-DK" smtClean="0"/>
              <a:t>15-04-2024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E30F-02AD-4B78-A846-002D338C831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14229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3CB86-CCA3-4684-92A4-1E0F98017408}" type="datetimeFigureOut">
              <a:rPr lang="da-DK" smtClean="0"/>
              <a:t>15-04-2024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E30F-02AD-4B78-A846-002D338C831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9739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3CB86-CCA3-4684-92A4-1E0F98017408}" type="datetimeFigureOut">
              <a:rPr lang="da-DK" smtClean="0"/>
              <a:t>15-04-2024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E30F-02AD-4B78-A846-002D338C831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76162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3CB86-CCA3-4684-92A4-1E0F98017408}" type="datetimeFigureOut">
              <a:rPr lang="da-DK" smtClean="0"/>
              <a:t>15-04-2024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E30F-02AD-4B78-A846-002D338C831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28410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3CB86-CCA3-4684-92A4-1E0F98017408}" type="datetimeFigureOut">
              <a:rPr lang="da-DK" smtClean="0"/>
              <a:t>15-04-2024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E30F-02AD-4B78-A846-002D338C831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36969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3CB86-CCA3-4684-92A4-1E0F98017408}" type="datetimeFigureOut">
              <a:rPr lang="da-DK" smtClean="0"/>
              <a:t>15-04-2024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E30F-02AD-4B78-A846-002D338C831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64872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3CB86-CCA3-4684-92A4-1E0F98017408}" type="datetimeFigureOut">
              <a:rPr lang="da-DK" smtClean="0"/>
              <a:t>15-04-2024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89E30F-02AD-4B78-A846-002D338C831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02279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ctrTitle"/>
          </p:nvPr>
        </p:nvSpPr>
        <p:spPr>
          <a:xfrm>
            <a:off x="1524000" y="588397"/>
            <a:ext cx="9144000" cy="108932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da-DK"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Motorens opbygning</a:t>
            </a:r>
            <a:endParaRPr sz="6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Shape 85"/>
          <p:cNvSpPr txBox="1">
            <a:spLocks noGrp="1"/>
          </p:cNvSpPr>
          <p:nvPr>
            <p:ph type="subTitle" idx="1"/>
          </p:nvPr>
        </p:nvSpPr>
        <p:spPr>
          <a:xfrm>
            <a:off x="8150086" y="5104736"/>
            <a:ext cx="2517913" cy="15306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endParaRPr sz="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6" name="Shape 86" descr="Relateret billed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73996" y="2024994"/>
            <a:ext cx="6444008" cy="48330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da-DK"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Trekant</a:t>
            </a:r>
            <a:endParaRPr sz="4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1" name="Shape 15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7463" y="2054353"/>
            <a:ext cx="5709037" cy="2954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Shape 15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79381" y="2789098"/>
            <a:ext cx="5738208" cy="16813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title"/>
          </p:nvPr>
        </p:nvSpPr>
        <p:spPr>
          <a:xfrm>
            <a:off x="429371" y="276979"/>
            <a:ext cx="4825778" cy="132556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da-DK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Stjerneforbundet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8" name="Shape 15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687476" y="338285"/>
            <a:ext cx="6241117" cy="40221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Shape 15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8199" y="4883032"/>
            <a:ext cx="9698553" cy="15946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2032221" cy="132556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da-DK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Trekant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5" name="Shape 16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656052" y="200254"/>
            <a:ext cx="8294095" cy="21930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Shape 16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8105" y="2742838"/>
            <a:ext cx="11260698" cy="28071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da-DK"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Mærkning af klemmerne</a:t>
            </a:r>
            <a:endParaRPr sz="4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2" name="Shape 17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50736" y="1796364"/>
            <a:ext cx="10515600" cy="927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Shape 17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3995" y="2723554"/>
            <a:ext cx="11793320" cy="34546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title"/>
          </p:nvPr>
        </p:nvSpPr>
        <p:spPr>
          <a:xfrm>
            <a:off x="838200" y="119271"/>
            <a:ext cx="10515600" cy="105752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da-DK"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Mærkepladen</a:t>
            </a:r>
            <a:endParaRPr sz="4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9" name="Shape 17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153327" y="1176793"/>
            <a:ext cx="9885346" cy="55023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63673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da-DK" sz="395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Mærkeplade eksempel 1</a:t>
            </a:r>
            <a:endParaRPr sz="3959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5" name="Shape 18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71039" y="1113182"/>
            <a:ext cx="10469922" cy="54227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" name="Rectangle 20">
            <a:extLst>
              <a:ext uri="{FF2B5EF4-FFF2-40B4-BE49-F238E27FC236}">
                <a16:creationId xmlns:a16="http://schemas.microsoft.com/office/drawing/2014/main" id="{6848C692-907A-6E4F-DC8D-B1B57B7D00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a-DK"/>
              <a:t>M</a:t>
            </a:r>
            <a:r>
              <a:rPr lang="en-US" altLang="da-DK">
                <a:cs typeface="Arial" panose="020B0604020202020204" pitchFamily="34" charset="0"/>
              </a:rPr>
              <a:t>æ</a:t>
            </a:r>
            <a:r>
              <a:rPr lang="en-US" altLang="da-DK"/>
              <a:t>rkeplade</a:t>
            </a:r>
            <a:endParaRPr lang="da-DK" altLang="da-DK"/>
          </a:p>
        </p:txBody>
      </p:sp>
      <p:sp>
        <p:nvSpPr>
          <p:cNvPr id="5141" name="Rectangle 21">
            <a:extLst>
              <a:ext uri="{FF2B5EF4-FFF2-40B4-BE49-F238E27FC236}">
                <a16:creationId xmlns:a16="http://schemas.microsoft.com/office/drawing/2014/main" id="{321FBC27-B2B2-D0FA-536B-EAAEA77FCB1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981200" y="1600201"/>
            <a:ext cx="4040188" cy="4525963"/>
          </a:xfrm>
        </p:spPr>
        <p:txBody>
          <a:bodyPr/>
          <a:lstStyle/>
          <a:p>
            <a:endParaRPr lang="da-DK" altLang="da-DK"/>
          </a:p>
        </p:txBody>
      </p:sp>
      <p:sp>
        <p:nvSpPr>
          <p:cNvPr id="5142" name="Rectangle 22">
            <a:extLst>
              <a:ext uri="{FF2B5EF4-FFF2-40B4-BE49-F238E27FC236}">
                <a16:creationId xmlns:a16="http://schemas.microsoft.com/office/drawing/2014/main" id="{813CB277-FD3D-6AF0-0188-762739D9996D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6170614" y="1600201"/>
            <a:ext cx="4040187" cy="4525963"/>
          </a:xfrm>
        </p:spPr>
        <p:txBody>
          <a:bodyPr/>
          <a:lstStyle/>
          <a:p>
            <a:endParaRPr lang="da-DK" altLang="da-DK"/>
          </a:p>
        </p:txBody>
      </p:sp>
      <p:pic>
        <p:nvPicPr>
          <p:cNvPr id="5124" name="Picture 4">
            <a:extLst>
              <a:ext uri="{FF2B5EF4-FFF2-40B4-BE49-F238E27FC236}">
                <a16:creationId xmlns:a16="http://schemas.microsoft.com/office/drawing/2014/main" id="{D1A621D9-8D30-72B6-8665-226330DEDA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788570" y="1488283"/>
            <a:ext cx="4238625" cy="423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5" name="Text Box 5">
            <a:extLst>
              <a:ext uri="{FF2B5EF4-FFF2-40B4-BE49-F238E27FC236}">
                <a16:creationId xmlns:a16="http://schemas.microsoft.com/office/drawing/2014/main" id="{104EA8E8-4A6D-2B95-2524-0D4C47A367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28025" y="3141664"/>
            <a:ext cx="117852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a-DK" b="1"/>
              <a:t>Effektfaktor</a:t>
            </a:r>
            <a:endParaRPr lang="da-DK" altLang="da-DK" b="1"/>
          </a:p>
        </p:txBody>
      </p:sp>
      <p:sp>
        <p:nvSpPr>
          <p:cNvPr id="5126" name="Text Box 6">
            <a:extLst>
              <a:ext uri="{FF2B5EF4-FFF2-40B4-BE49-F238E27FC236}">
                <a16:creationId xmlns:a16="http://schemas.microsoft.com/office/drawing/2014/main" id="{3090D40F-BE92-9B0D-AC00-8FD5791F30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28025" y="2276476"/>
            <a:ext cx="113043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a-DK" b="1"/>
              <a:t>Byggeform</a:t>
            </a:r>
            <a:endParaRPr lang="da-DK" altLang="da-DK" b="1"/>
          </a:p>
        </p:txBody>
      </p:sp>
      <p:sp>
        <p:nvSpPr>
          <p:cNvPr id="5127" name="Text Box 7">
            <a:extLst>
              <a:ext uri="{FF2B5EF4-FFF2-40B4-BE49-F238E27FC236}">
                <a16:creationId xmlns:a16="http://schemas.microsoft.com/office/drawing/2014/main" id="{359CC824-7F8A-8838-7A9E-9913A3DCFC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1675" y="3592514"/>
            <a:ext cx="105990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a-DK" b="1"/>
              <a:t>Sp</a:t>
            </a:r>
            <a:r>
              <a:rPr lang="en-US" altLang="da-DK" b="1">
                <a:cs typeface="Arial" panose="020B0604020202020204" pitchFamily="34" charset="0"/>
              </a:rPr>
              <a:t>æ</a:t>
            </a:r>
            <a:r>
              <a:rPr lang="en-US" altLang="da-DK" b="1"/>
              <a:t>nding</a:t>
            </a:r>
            <a:endParaRPr lang="da-DK" altLang="da-DK" b="1"/>
          </a:p>
        </p:txBody>
      </p:sp>
      <p:sp>
        <p:nvSpPr>
          <p:cNvPr id="5128" name="Text Box 8">
            <a:extLst>
              <a:ext uri="{FF2B5EF4-FFF2-40B4-BE49-F238E27FC236}">
                <a16:creationId xmlns:a16="http://schemas.microsoft.com/office/drawing/2014/main" id="{85686760-46D6-AB86-017D-4E0CBE1964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28025" y="3573464"/>
            <a:ext cx="131959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a-DK" b="1"/>
              <a:t>Fuldlaststr</a:t>
            </a:r>
            <a:r>
              <a:rPr lang="en-US" altLang="da-DK" b="1">
                <a:latin typeface="Arial Narrow" panose="020B0606020202030204" pitchFamily="34" charset="0"/>
                <a:cs typeface="Arial" panose="020B0604020202020204" pitchFamily="34" charset="0"/>
              </a:rPr>
              <a:t>øm</a:t>
            </a:r>
          </a:p>
        </p:txBody>
      </p:sp>
      <p:sp>
        <p:nvSpPr>
          <p:cNvPr id="5129" name="Line 9">
            <a:extLst>
              <a:ext uri="{FF2B5EF4-FFF2-40B4-BE49-F238E27FC236}">
                <a16:creationId xmlns:a16="http://schemas.microsoft.com/office/drawing/2014/main" id="{FADFBFD5-8A21-75C7-E127-BB6C3F4015E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16275" y="3644901"/>
            <a:ext cx="1150938" cy="144463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5130" name="Line 10">
            <a:extLst>
              <a:ext uri="{FF2B5EF4-FFF2-40B4-BE49-F238E27FC236}">
                <a16:creationId xmlns:a16="http://schemas.microsoft.com/office/drawing/2014/main" id="{F5D13065-F037-8DF9-DA86-50FF09476B56}"/>
              </a:ext>
            </a:extLst>
          </p:cNvPr>
          <p:cNvSpPr>
            <a:spLocks noChangeShapeType="1"/>
          </p:cNvSpPr>
          <p:nvPr/>
        </p:nvSpPr>
        <p:spPr bwMode="auto">
          <a:xfrm>
            <a:off x="3216275" y="3789363"/>
            <a:ext cx="863600" cy="144462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5131" name="Line 11">
            <a:extLst>
              <a:ext uri="{FF2B5EF4-FFF2-40B4-BE49-F238E27FC236}">
                <a16:creationId xmlns:a16="http://schemas.microsoft.com/office/drawing/2014/main" id="{186C9842-5004-3F2A-14E1-302003A74A2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032625" y="3716339"/>
            <a:ext cx="1150938" cy="73025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5132" name="Line 12">
            <a:extLst>
              <a:ext uri="{FF2B5EF4-FFF2-40B4-BE49-F238E27FC236}">
                <a16:creationId xmlns:a16="http://schemas.microsoft.com/office/drawing/2014/main" id="{9FF109C1-AD04-F3F2-5DF0-C85E43EE806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032625" y="3789363"/>
            <a:ext cx="1150938" cy="144462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5133" name="Text Box 13">
            <a:extLst>
              <a:ext uri="{FF2B5EF4-FFF2-40B4-BE49-F238E27FC236}">
                <a16:creationId xmlns:a16="http://schemas.microsoft.com/office/drawing/2014/main" id="{66C0D491-5249-D463-19E1-D5DEC6B790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8976" y="4097339"/>
            <a:ext cx="113204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a-DK" b="1"/>
              <a:t>Omdr.</a:t>
            </a:r>
            <a:r>
              <a:rPr lang="en-US" altLang="da-DK" b="1">
                <a:cs typeface="Arial" panose="020B0604020202020204" pitchFamily="34" charset="0"/>
              </a:rPr>
              <a:t>/</a:t>
            </a:r>
            <a:r>
              <a:rPr lang="en-US" altLang="da-DK" b="1"/>
              <a:t>min.</a:t>
            </a:r>
            <a:endParaRPr lang="da-DK" altLang="da-DK" b="1"/>
          </a:p>
        </p:txBody>
      </p:sp>
      <p:sp>
        <p:nvSpPr>
          <p:cNvPr id="5134" name="Text Box 14">
            <a:extLst>
              <a:ext uri="{FF2B5EF4-FFF2-40B4-BE49-F238E27FC236}">
                <a16:creationId xmlns:a16="http://schemas.microsoft.com/office/drawing/2014/main" id="{E6AE725A-0B55-8BA5-222C-CEAE83377F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6139" y="2152651"/>
            <a:ext cx="93968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a-DK" b="1"/>
              <a:t>Kapsling</a:t>
            </a:r>
            <a:endParaRPr lang="da-DK" altLang="da-DK" b="1"/>
          </a:p>
        </p:txBody>
      </p:sp>
      <p:sp>
        <p:nvSpPr>
          <p:cNvPr id="5135" name="Line 15">
            <a:extLst>
              <a:ext uri="{FF2B5EF4-FFF2-40B4-BE49-F238E27FC236}">
                <a16:creationId xmlns:a16="http://schemas.microsoft.com/office/drawing/2014/main" id="{8186310B-4A35-A845-4B78-BA5790962026}"/>
              </a:ext>
            </a:extLst>
          </p:cNvPr>
          <p:cNvSpPr>
            <a:spLocks noChangeShapeType="1"/>
          </p:cNvSpPr>
          <p:nvPr/>
        </p:nvSpPr>
        <p:spPr bwMode="auto">
          <a:xfrm>
            <a:off x="3287714" y="2349500"/>
            <a:ext cx="1512887" cy="71438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5136" name="Text Box 16">
            <a:extLst>
              <a:ext uri="{FF2B5EF4-FFF2-40B4-BE49-F238E27FC236}">
                <a16:creationId xmlns:a16="http://schemas.microsoft.com/office/drawing/2014/main" id="{A2343B03-8C61-8681-6C96-D648764D45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6139" y="2584451"/>
            <a:ext cx="97013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a-DK" b="1"/>
              <a:t>Frekvens</a:t>
            </a:r>
            <a:endParaRPr lang="da-DK" altLang="da-DK" b="1"/>
          </a:p>
        </p:txBody>
      </p:sp>
      <p:sp>
        <p:nvSpPr>
          <p:cNvPr id="5137" name="Text Box 17">
            <a:extLst>
              <a:ext uri="{FF2B5EF4-FFF2-40B4-BE49-F238E27FC236}">
                <a16:creationId xmlns:a16="http://schemas.microsoft.com/office/drawing/2014/main" id="{6DEE983B-2BE2-631A-7CD1-F90F95BE37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3114" y="3016251"/>
            <a:ext cx="68159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a-DK" b="1"/>
              <a:t>Effekt</a:t>
            </a:r>
            <a:endParaRPr lang="da-DK" altLang="da-DK" b="1"/>
          </a:p>
        </p:txBody>
      </p:sp>
      <p:sp>
        <p:nvSpPr>
          <p:cNvPr id="5138" name="Line 18">
            <a:extLst>
              <a:ext uri="{FF2B5EF4-FFF2-40B4-BE49-F238E27FC236}">
                <a16:creationId xmlns:a16="http://schemas.microsoft.com/office/drawing/2014/main" id="{7F00D2A9-9275-9402-260A-EFFF1B893192}"/>
              </a:ext>
            </a:extLst>
          </p:cNvPr>
          <p:cNvSpPr>
            <a:spLocks noChangeShapeType="1"/>
          </p:cNvSpPr>
          <p:nvPr/>
        </p:nvSpPr>
        <p:spPr bwMode="auto">
          <a:xfrm>
            <a:off x="2927350" y="3213101"/>
            <a:ext cx="2089150" cy="144463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5139" name="Line 19">
            <a:extLst>
              <a:ext uri="{FF2B5EF4-FFF2-40B4-BE49-F238E27FC236}">
                <a16:creationId xmlns:a16="http://schemas.microsoft.com/office/drawing/2014/main" id="{6F4BAC32-5DD5-49C7-0D89-E1DFE5609FC1}"/>
              </a:ext>
            </a:extLst>
          </p:cNvPr>
          <p:cNvSpPr>
            <a:spLocks noChangeShapeType="1"/>
          </p:cNvSpPr>
          <p:nvPr/>
        </p:nvSpPr>
        <p:spPr bwMode="auto">
          <a:xfrm>
            <a:off x="3287714" y="2781300"/>
            <a:ext cx="720725" cy="43180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5143" name="Text Box 23">
            <a:extLst>
              <a:ext uri="{FF2B5EF4-FFF2-40B4-BE49-F238E27FC236}">
                <a16:creationId xmlns:a16="http://schemas.microsoft.com/office/drawing/2014/main" id="{1BD89877-F304-E305-5806-D4A7FFCB00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83564" y="2708276"/>
            <a:ext cx="201612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da-DK" b="1"/>
              <a:t>Isolationsklasse</a:t>
            </a:r>
            <a:endParaRPr lang="da-DK" altLang="da-DK" b="1"/>
          </a:p>
        </p:txBody>
      </p:sp>
      <p:sp>
        <p:nvSpPr>
          <p:cNvPr id="5144" name="Line 24">
            <a:extLst>
              <a:ext uri="{FF2B5EF4-FFF2-40B4-BE49-F238E27FC236}">
                <a16:creationId xmlns:a16="http://schemas.microsoft.com/office/drawing/2014/main" id="{4615431E-0C2E-4BE8-D4D4-F2F61C99D74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527801" y="2492375"/>
            <a:ext cx="1584325" cy="431800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a-DK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da-DK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Mærkeplade eksempel 2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1" name="Shape 19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-380880" y="2579834"/>
            <a:ext cx="12953759" cy="36644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da-DK"/>
              <a:t>Mærkeplade eksempel 3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7" name="Shape 19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-855299" y="2054550"/>
            <a:ext cx="12939900" cy="246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da-DK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Omløbsretningen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3" name="Shape 20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2399098"/>
            <a:ext cx="10515600" cy="32043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7142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50">
              <a:solidFill>
                <a:srgbClr val="44444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714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a-DK" sz="3000" b="1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rPr>
              <a:t>1-fasede asynkrone kortslutningsmotorer</a:t>
            </a:r>
            <a:endParaRPr sz="3000" b="1">
              <a:solidFill>
                <a:srgbClr val="44444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71429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b="1">
              <a:solidFill>
                <a:srgbClr val="44444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71429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b="1">
              <a:solidFill>
                <a:srgbClr val="44444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838200" y="1269725"/>
            <a:ext cx="10515600" cy="1400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7142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50" b="1">
              <a:solidFill>
                <a:srgbClr val="44444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7142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a-DK" sz="1800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rPr>
              <a:t>Denne motortype bruges i køleskabe, vaskemaskiner og andre steder hvor der er brug for små motorer. Man anvender kondensatorer til at imitere en 3-faset asynkron kortslutningsmotor.</a:t>
            </a:r>
            <a:endParaRPr sz="1800"/>
          </a:p>
        </p:txBody>
      </p:sp>
      <p:pic>
        <p:nvPicPr>
          <p:cNvPr id="93" name="Shape 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8200" y="2670424"/>
            <a:ext cx="3999303" cy="3999303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Shape 9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27078" y="2786950"/>
            <a:ext cx="3882774" cy="3882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da-DK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Viklingernes tilslutning til klembrættet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9" name="Shape 20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2021727"/>
            <a:ext cx="10515600" cy="39591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7977E17A-FF4F-27E5-159E-00395785B2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257" y="628259"/>
            <a:ext cx="8497486" cy="560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7639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>
            <a:extLst>
              <a:ext uri="{FF2B5EF4-FFF2-40B4-BE49-F238E27FC236}">
                <a16:creationId xmlns:a16="http://schemas.microsoft.com/office/drawing/2014/main" id="{CE2D3D37-FF8D-A263-EEEF-A3FD353E9D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a-DK"/>
              <a:t>Byggeform</a:t>
            </a:r>
            <a:endParaRPr lang="da-DK" altLang="da-DK"/>
          </a:p>
        </p:txBody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700516D9-F619-6ED4-73E4-89DE01F251D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981200" y="1600201"/>
            <a:ext cx="4040188" cy="4525963"/>
          </a:xfrm>
        </p:spPr>
        <p:txBody>
          <a:bodyPr/>
          <a:lstStyle/>
          <a:p>
            <a:r>
              <a:rPr lang="en-US" altLang="da-DK"/>
              <a:t>Fodmotor</a:t>
            </a:r>
          </a:p>
          <a:p>
            <a:endParaRPr lang="en-US" altLang="da-DK"/>
          </a:p>
          <a:p>
            <a:endParaRPr lang="en-US" altLang="da-DK"/>
          </a:p>
          <a:p>
            <a:endParaRPr lang="en-US" altLang="da-DK"/>
          </a:p>
          <a:p>
            <a:endParaRPr lang="en-US" altLang="da-DK"/>
          </a:p>
          <a:p>
            <a:r>
              <a:rPr lang="en-US" altLang="da-DK"/>
              <a:t>Flangemotor</a:t>
            </a:r>
            <a:endParaRPr lang="da-DK" altLang="da-DK"/>
          </a:p>
        </p:txBody>
      </p:sp>
      <p:pic>
        <p:nvPicPr>
          <p:cNvPr id="7175" name="Picture 7">
            <a:extLst>
              <a:ext uri="{FF2B5EF4-FFF2-40B4-BE49-F238E27FC236}">
                <a16:creationId xmlns:a16="http://schemas.microsoft.com/office/drawing/2014/main" id="{7AFD02F6-70C6-D726-8EB8-5A373A2CE4D5}"/>
              </a:ext>
            </a:extLst>
          </p:cNvPr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5400000">
            <a:off x="5653882" y="1351757"/>
            <a:ext cx="4038600" cy="44497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8" name="Picture 10" descr="KLEEdrive AC-motorer">
            <a:extLst>
              <a:ext uri="{FF2B5EF4-FFF2-40B4-BE49-F238E27FC236}">
                <a16:creationId xmlns:a16="http://schemas.microsoft.com/office/drawing/2014/main" id="{B03FB8A0-5AA2-B927-2B3A-1DE21F4E3A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088" y="2133600"/>
            <a:ext cx="2233612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Bremsemotorer">
            <a:extLst>
              <a:ext uri="{FF2B5EF4-FFF2-40B4-BE49-F238E27FC236}">
                <a16:creationId xmlns:a16="http://schemas.microsoft.com/office/drawing/2014/main" id="{0D506365-7141-E315-E1F9-CBDA092934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651" y="4724400"/>
            <a:ext cx="1439863" cy="107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2" name="Picture 14" descr="Bonfiglioli DC-motorer">
            <a:extLst>
              <a:ext uri="{FF2B5EF4-FFF2-40B4-BE49-F238E27FC236}">
                <a16:creationId xmlns:a16="http://schemas.microsoft.com/office/drawing/2014/main" id="{A3CB43D7-10E8-FF28-FD57-5269E3A73D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151" y="4814888"/>
            <a:ext cx="1312863" cy="98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da-DK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Pause</a:t>
            </a:r>
            <a:endParaRPr sz="4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5" name="Shape 215" descr="Billedresultat for dirty question sign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935896" y="1868556"/>
            <a:ext cx="4061884" cy="35022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4171406" cy="2387600"/>
          </a:xfrm>
        </p:spPr>
        <p:txBody>
          <a:bodyPr/>
          <a:lstStyle/>
          <a:p>
            <a:r>
              <a:rPr lang="da-DK" dirty="0"/>
              <a:t>Motor og </a:t>
            </a:r>
            <a:br>
              <a:rPr lang="da-DK" dirty="0"/>
            </a:br>
            <a:r>
              <a:rPr lang="da-DK" dirty="0"/>
              <a:t>mærkeplade</a:t>
            </a:r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6366" y="1356923"/>
            <a:ext cx="4763588" cy="4825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851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481" y="468516"/>
            <a:ext cx="4444620" cy="5926161"/>
          </a:xfrm>
        </p:spPr>
      </p:pic>
    </p:spTree>
    <p:extLst>
      <p:ext uri="{BB962C8B-B14F-4D97-AF65-F5344CB8AC3E}">
        <p14:creationId xmlns:p14="http://schemas.microsoft.com/office/powerpoint/2010/main" val="29990069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75" y="505098"/>
            <a:ext cx="9749502" cy="5964600"/>
          </a:xfrm>
        </p:spPr>
      </p:pic>
    </p:spTree>
    <p:extLst>
      <p:ext uri="{BB962C8B-B14F-4D97-AF65-F5344CB8AC3E}">
        <p14:creationId xmlns:p14="http://schemas.microsoft.com/office/powerpoint/2010/main" val="22151357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Motor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altLang="da-DK" dirty="0"/>
              <a:t>Hvis vi sender en vekselstrøm gennem spolen har vi en motor – fordi det magnetfelt, som spolen frembringer vil forsøge at dreje spolen ud af magnetens felt. Resultatet bliver at rotoren drejer rundt.</a:t>
            </a:r>
          </a:p>
          <a:p>
            <a:r>
              <a:rPr lang="da-DK" altLang="da-DK" dirty="0"/>
              <a:t>Hvis motoren har 3 spoler og vi sender 3 faser gennem motoren – har vi en motor, som vil dreje rundt med en hastighed på 3000 </a:t>
            </a:r>
            <a:r>
              <a:rPr lang="da-DK" altLang="da-DK" dirty="0" err="1"/>
              <a:t>omdr</a:t>
            </a:r>
            <a:r>
              <a:rPr lang="da-DK" altLang="da-DK" dirty="0"/>
              <a:t>. Pr. min.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357015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Trekant forbindelse - D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altLang="da-DK" dirty="0"/>
              <a:t>De tre spoler forbindes i en trekant idet de tre spoler forbindes som en ”serieforbindelse”</a:t>
            </a:r>
          </a:p>
          <a:p>
            <a:r>
              <a:rPr lang="da-DK" altLang="da-DK" dirty="0"/>
              <a:t>Ved 400 volt vekselstrøm betyder det at hver enkelt spole får 400 volt.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830318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Trekant-koblet motor</a:t>
            </a:r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48017" y="1690687"/>
            <a:ext cx="10315326" cy="4629901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81739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a-DK"/>
              <a:t>3-fasede asynkronmotorer</a:t>
            </a:r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1325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228600" lvl="0" indent="-50800">
              <a:spcBef>
                <a:spcPts val="1000"/>
              </a:spcBef>
              <a:spcAft>
                <a:spcPts val="0"/>
              </a:spcAft>
              <a:buNone/>
            </a:pPr>
            <a:r>
              <a:rPr lang="da-DK"/>
              <a:t>Ses mest i industrien hvor man har brug for et jævnt sejt træk</a:t>
            </a:r>
            <a:endParaRPr/>
          </a:p>
        </p:txBody>
      </p:sp>
      <p:pic>
        <p:nvPicPr>
          <p:cNvPr id="101" name="Shape 1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3303725"/>
            <a:ext cx="5592123" cy="3401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Shape 10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50927" y="3286125"/>
            <a:ext cx="5592125" cy="31420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Stjerne forbindelse - Y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altLang="da-DK" dirty="0"/>
              <a:t>Hvis den ene ende af de 3 spoler sammenkobles får vi en stjerne forbindelse.</a:t>
            </a:r>
          </a:p>
          <a:p>
            <a:r>
              <a:rPr lang="da-DK" altLang="da-DK" dirty="0"/>
              <a:t>Ved tilkobling af 3 faset 400 volt, skal spændingen fordeles mellem de 2 af spolerne. Spændingen over hver spole bliver U-fase Divideret med kvadratrod 3 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726379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Stjerne-koblet motor</a:t>
            </a:r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2270" y="1690689"/>
            <a:ext cx="10913523" cy="4581774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50062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Y / D - kobling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2485231" y="1679109"/>
            <a:ext cx="693578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a-DK" altLang="da-DK" sz="2800" dirty="0">
                <a:latin typeface="Tahoma" panose="020B0604030504040204" pitchFamily="34" charset="0"/>
              </a:rPr>
              <a:t>Trekant-kobling:               Stjerne-kobling: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872921" y="4076700"/>
            <a:ext cx="3598863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99FF"/>
              </a:buClr>
              <a:buSzPct val="80000"/>
              <a:buFont typeface="Wingdings" panose="05000000000000000000" pitchFamily="2" charset="2"/>
              <a:buChar char="n"/>
              <a:tabLst/>
              <a:defRPr/>
            </a:pPr>
            <a:r>
              <a:rPr kumimoji="0" lang="da-DK" altLang="da-DK" sz="20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På denne motors mærkeplade kan det aflæses, at motoren med en </a:t>
            </a:r>
            <a:r>
              <a:rPr kumimoji="0" lang="da-DK" altLang="da-DK" sz="2000" b="0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netspænding</a:t>
            </a:r>
            <a:r>
              <a:rPr kumimoji="0" lang="da-DK" altLang="da-DK" sz="20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på 660 V skal forbindes i Y. Hvis </a:t>
            </a:r>
            <a:r>
              <a:rPr kumimoji="0" lang="da-DK" altLang="da-DK" sz="2000" b="0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netspændingen</a:t>
            </a:r>
            <a:r>
              <a:rPr kumimoji="0" lang="da-DK" altLang="da-DK" sz="20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er 380 V skal den forbindes i Δ</a:t>
            </a:r>
            <a:r>
              <a:rPr kumimoji="0" lang="da-DK" altLang="da-DK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</a:t>
            </a:r>
          </a:p>
        </p:txBody>
      </p:sp>
      <p:pic>
        <p:nvPicPr>
          <p:cNvPr id="10" name="Picture 5" descr="Mærkeplade på en Thrige-Titan mo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7861" y="4076700"/>
            <a:ext cx="3695700" cy="186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7" descr="Skitse over elektriske forbindelser i en trekantkoblet mo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8671" y="2349500"/>
            <a:ext cx="3286125" cy="1227138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</p:pic>
      <p:pic>
        <p:nvPicPr>
          <p:cNvPr id="12" name="Picture 9" descr="Skitse over elektriske forbindelser i en stjernekoblet mot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408" y="2349500"/>
            <a:ext cx="3286125" cy="1249363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957374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b="1" dirty="0">
                <a:solidFill>
                  <a:srgbClr val="FF0000"/>
                </a:solidFill>
              </a:rPr>
              <a:t>Mærkeplade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02AE9CCD-116B-43D9-9288-8A0E6D023C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767" b="8560"/>
          <a:stretch/>
        </p:blipFill>
        <p:spPr>
          <a:xfrm>
            <a:off x="1880288" y="1315451"/>
            <a:ext cx="8957334" cy="5518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227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Mærkeplade</a:t>
            </a:r>
          </a:p>
        </p:txBody>
      </p:sp>
      <p:grpSp>
        <p:nvGrpSpPr>
          <p:cNvPr id="6" name="Gruppe 5"/>
          <p:cNvGrpSpPr/>
          <p:nvPr/>
        </p:nvGrpSpPr>
        <p:grpSpPr>
          <a:xfrm>
            <a:off x="2486522" y="1210580"/>
            <a:ext cx="8610100" cy="5559188"/>
            <a:chOff x="1876926" y="1274748"/>
            <a:chExt cx="8610100" cy="5559188"/>
          </a:xfrm>
        </p:grpSpPr>
        <p:pic>
          <p:nvPicPr>
            <p:cNvPr id="4" name="Billede 3">
              <a:extLst>
                <a:ext uri="{FF2B5EF4-FFF2-40B4-BE49-F238E27FC236}">
                  <a16:creationId xmlns:a16="http://schemas.microsoft.com/office/drawing/2014/main" id="{42DB582B-A9D1-48DE-BC22-3DA6AAAEFD6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11313" b="5286"/>
            <a:stretch/>
          </p:blipFill>
          <p:spPr>
            <a:xfrm>
              <a:off x="1876926" y="1274748"/>
              <a:ext cx="8610100" cy="5559188"/>
            </a:xfrm>
            <a:prstGeom prst="rect">
              <a:avLst/>
            </a:prstGeom>
          </p:spPr>
        </p:pic>
        <p:sp>
          <p:nvSpPr>
            <p:cNvPr id="5" name="Rektangel 4"/>
            <p:cNvSpPr/>
            <p:nvPr/>
          </p:nvSpPr>
          <p:spPr>
            <a:xfrm>
              <a:off x="2294021" y="1812758"/>
              <a:ext cx="4090737" cy="65772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</p:spTree>
    <p:extLst>
      <p:ext uri="{BB962C8B-B14F-4D97-AF65-F5344CB8AC3E}">
        <p14:creationId xmlns:p14="http://schemas.microsoft.com/office/powerpoint/2010/main" val="165872204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e 9"/>
          <p:cNvGrpSpPr/>
          <p:nvPr/>
        </p:nvGrpSpPr>
        <p:grpSpPr>
          <a:xfrm>
            <a:off x="2598748" y="689810"/>
            <a:ext cx="8919543" cy="5807243"/>
            <a:chOff x="1684354" y="721894"/>
            <a:chExt cx="8919543" cy="5807243"/>
          </a:xfrm>
        </p:grpSpPr>
        <p:pic>
          <p:nvPicPr>
            <p:cNvPr id="4" name="Billede 3">
              <a:extLst>
                <a:ext uri="{FF2B5EF4-FFF2-40B4-BE49-F238E27FC236}">
                  <a16:creationId xmlns:a16="http://schemas.microsoft.com/office/drawing/2014/main" id="{0E8A44D8-A3D5-4E15-B98C-EC55FF3589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10526" b="4795"/>
            <a:stretch/>
          </p:blipFill>
          <p:spPr>
            <a:xfrm>
              <a:off x="1684354" y="721894"/>
              <a:ext cx="8919543" cy="5807243"/>
            </a:xfrm>
            <a:prstGeom prst="rect">
              <a:avLst/>
            </a:prstGeom>
          </p:spPr>
        </p:pic>
        <p:sp>
          <p:nvSpPr>
            <p:cNvPr id="5" name="Tekstfelt 4">
              <a:extLst>
                <a:ext uri="{FF2B5EF4-FFF2-40B4-BE49-F238E27FC236}">
                  <a16:creationId xmlns:a16="http://schemas.microsoft.com/office/drawing/2014/main" id="{8842FE73-6B99-4284-8F02-C80A6F726F72}"/>
                </a:ext>
              </a:extLst>
            </p:cNvPr>
            <p:cNvSpPr txBox="1"/>
            <p:nvPr/>
          </p:nvSpPr>
          <p:spPr>
            <a:xfrm>
              <a:off x="2146030" y="838200"/>
              <a:ext cx="4375119" cy="1200329"/>
            </a:xfrm>
            <a:prstGeom prst="rect">
              <a:avLst/>
            </a:prstGeom>
            <a:solidFill>
              <a:sysClr val="window" lastClr="FFFFFF"/>
            </a:solidFill>
          </p:spPr>
          <p:txBody>
            <a:bodyPr wrap="squar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</a:endParaRPr>
            </a:p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da-DK" kern="0" dirty="0">
                <a:solidFill>
                  <a:prstClr val="white"/>
                </a:solidFill>
                <a:latin typeface="Tw Cen MT" panose="020B0602020104020603"/>
              </a:endParaRPr>
            </a:p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</a:endParaRPr>
            </a:p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</a:endParaRPr>
            </a:p>
          </p:txBody>
        </p:sp>
        <p:sp>
          <p:nvSpPr>
            <p:cNvPr id="6" name="Rektangel: afrundede hjørner 5">
              <a:extLst>
                <a:ext uri="{FF2B5EF4-FFF2-40B4-BE49-F238E27FC236}">
                  <a16:creationId xmlns:a16="http://schemas.microsoft.com/office/drawing/2014/main" id="{E175AF80-E996-4F4B-9F98-BA971EBE19FF}"/>
                </a:ext>
              </a:extLst>
            </p:cNvPr>
            <p:cNvSpPr/>
            <p:nvPr/>
          </p:nvSpPr>
          <p:spPr>
            <a:xfrm>
              <a:off x="6944226" y="838200"/>
              <a:ext cx="3533775" cy="479948"/>
            </a:xfrm>
            <a:prstGeom prst="roundRect">
              <a:avLst>
                <a:gd name="adj" fmla="val 50000"/>
              </a:avLst>
            </a:prstGeom>
            <a:noFill/>
            <a:ln w="47625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8" name="Tekstfelt 7">
              <a:extLst>
                <a:ext uri="{FF2B5EF4-FFF2-40B4-BE49-F238E27FC236}">
                  <a16:creationId xmlns:a16="http://schemas.microsoft.com/office/drawing/2014/main" id="{31CBA2EC-7503-4C12-B567-D744CD26AD77}"/>
                </a:ext>
              </a:extLst>
            </p:cNvPr>
            <p:cNvSpPr txBox="1"/>
            <p:nvPr/>
          </p:nvSpPr>
          <p:spPr>
            <a:xfrm>
              <a:off x="2419852" y="2765947"/>
              <a:ext cx="3288196" cy="449231"/>
            </a:xfrm>
            <a:prstGeom prst="rect">
              <a:avLst/>
            </a:prstGeom>
            <a:solidFill>
              <a:sysClr val="window" lastClr="FFFFFF"/>
            </a:solidFill>
          </p:spPr>
          <p:txBody>
            <a:bodyPr wrap="squar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Mærkeplade – 1,2 eller 3 faser</a:t>
            </a:r>
          </a:p>
        </p:txBody>
      </p:sp>
    </p:spTree>
    <p:extLst>
      <p:ext uri="{BB962C8B-B14F-4D97-AF65-F5344CB8AC3E}">
        <p14:creationId xmlns:p14="http://schemas.microsoft.com/office/powerpoint/2010/main" val="41368206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e 7"/>
          <p:cNvGrpSpPr/>
          <p:nvPr/>
        </p:nvGrpSpPr>
        <p:grpSpPr>
          <a:xfrm>
            <a:off x="1639856" y="746918"/>
            <a:ext cx="8912287" cy="6111081"/>
            <a:chOff x="1639856" y="746918"/>
            <a:chExt cx="8912287" cy="6111081"/>
          </a:xfrm>
        </p:grpSpPr>
        <p:pic>
          <p:nvPicPr>
            <p:cNvPr id="4" name="Billede 3">
              <a:extLst>
                <a:ext uri="{FF2B5EF4-FFF2-40B4-BE49-F238E27FC236}">
                  <a16:creationId xmlns:a16="http://schemas.microsoft.com/office/drawing/2014/main" id="{153202AC-2368-49D2-8B6A-B3A1F13B18E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10994"/>
            <a:stretch/>
          </p:blipFill>
          <p:spPr>
            <a:xfrm>
              <a:off x="1639856" y="753979"/>
              <a:ext cx="8912287" cy="6104020"/>
            </a:xfrm>
            <a:prstGeom prst="rect">
              <a:avLst/>
            </a:prstGeom>
          </p:spPr>
        </p:pic>
        <p:sp>
          <p:nvSpPr>
            <p:cNvPr id="5" name="Tekstfelt 4">
              <a:extLst>
                <a:ext uri="{FF2B5EF4-FFF2-40B4-BE49-F238E27FC236}">
                  <a16:creationId xmlns:a16="http://schemas.microsoft.com/office/drawing/2014/main" id="{C5D7350F-BFDB-4E61-9306-6CF2D695004D}"/>
                </a:ext>
              </a:extLst>
            </p:cNvPr>
            <p:cNvSpPr txBox="1"/>
            <p:nvPr/>
          </p:nvSpPr>
          <p:spPr>
            <a:xfrm>
              <a:off x="2343151" y="2031783"/>
              <a:ext cx="3288196" cy="449231"/>
            </a:xfrm>
            <a:prstGeom prst="rect">
              <a:avLst/>
            </a:prstGeom>
            <a:solidFill>
              <a:sysClr val="window" lastClr="FFFFFF"/>
            </a:solidFill>
          </p:spPr>
          <p:txBody>
            <a:bodyPr wrap="squar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</a:endParaRPr>
            </a:p>
          </p:txBody>
        </p:sp>
        <p:sp>
          <p:nvSpPr>
            <p:cNvPr id="6" name="Tekstfelt 5">
              <a:extLst>
                <a:ext uri="{FF2B5EF4-FFF2-40B4-BE49-F238E27FC236}">
                  <a16:creationId xmlns:a16="http://schemas.microsoft.com/office/drawing/2014/main" id="{36D79D64-BD7A-4099-A8DA-AF198D0FD82D}"/>
                </a:ext>
              </a:extLst>
            </p:cNvPr>
            <p:cNvSpPr txBox="1"/>
            <p:nvPr/>
          </p:nvSpPr>
          <p:spPr>
            <a:xfrm>
              <a:off x="1954631" y="746918"/>
              <a:ext cx="4410074" cy="1200329"/>
            </a:xfrm>
            <a:prstGeom prst="rect">
              <a:avLst/>
            </a:prstGeom>
            <a:solidFill>
              <a:sysClr val="window" lastClr="FFFFFF"/>
            </a:solidFill>
          </p:spPr>
          <p:txBody>
            <a:bodyPr wrap="squar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</a:endParaRPr>
            </a:p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da-DK" kern="0" dirty="0">
                <a:solidFill>
                  <a:prstClr val="white"/>
                </a:solidFill>
                <a:latin typeface="Tw Cen MT" panose="020B0602020104020603"/>
              </a:endParaRPr>
            </a:p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</a:endParaRPr>
            </a:p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</a:endParaRPr>
            </a:p>
          </p:txBody>
        </p:sp>
        <p:sp>
          <p:nvSpPr>
            <p:cNvPr id="7" name="Rektangel: afrundede hjørner 6">
              <a:extLst>
                <a:ext uri="{FF2B5EF4-FFF2-40B4-BE49-F238E27FC236}">
                  <a16:creationId xmlns:a16="http://schemas.microsoft.com/office/drawing/2014/main" id="{30AEFD42-43FE-495A-8B12-FC461755E3A0}"/>
                </a:ext>
              </a:extLst>
            </p:cNvPr>
            <p:cNvSpPr/>
            <p:nvPr/>
          </p:nvSpPr>
          <p:spPr>
            <a:xfrm>
              <a:off x="8058150" y="1295400"/>
              <a:ext cx="2276475" cy="479948"/>
            </a:xfrm>
            <a:prstGeom prst="roundRect">
              <a:avLst>
                <a:gd name="adj" fmla="val 50000"/>
              </a:avLst>
            </a:prstGeom>
            <a:noFill/>
            <a:ln w="47625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Mærkeplade – Y eller D</a:t>
            </a:r>
          </a:p>
        </p:txBody>
      </p:sp>
    </p:spTree>
    <p:extLst>
      <p:ext uri="{BB962C8B-B14F-4D97-AF65-F5344CB8AC3E}">
        <p14:creationId xmlns:p14="http://schemas.microsoft.com/office/powerpoint/2010/main" val="196992583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e 7"/>
          <p:cNvGrpSpPr/>
          <p:nvPr/>
        </p:nvGrpSpPr>
        <p:grpSpPr>
          <a:xfrm>
            <a:off x="1711745" y="721894"/>
            <a:ext cx="8844027" cy="6136105"/>
            <a:chOff x="1711745" y="721894"/>
            <a:chExt cx="8844027" cy="6136105"/>
          </a:xfrm>
        </p:grpSpPr>
        <p:pic>
          <p:nvPicPr>
            <p:cNvPr id="4" name="Billede 3">
              <a:extLst>
                <a:ext uri="{FF2B5EF4-FFF2-40B4-BE49-F238E27FC236}">
                  <a16:creationId xmlns:a16="http://schemas.microsoft.com/office/drawing/2014/main" id="{31C7DDA2-34E8-4969-B71E-CFF34FA194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10526"/>
            <a:stretch/>
          </p:blipFill>
          <p:spPr>
            <a:xfrm>
              <a:off x="1711745" y="721894"/>
              <a:ext cx="8844027" cy="6136105"/>
            </a:xfrm>
            <a:prstGeom prst="rect">
              <a:avLst/>
            </a:prstGeom>
          </p:spPr>
        </p:pic>
        <p:sp>
          <p:nvSpPr>
            <p:cNvPr id="5" name="Tekstfelt 4">
              <a:extLst>
                <a:ext uri="{FF2B5EF4-FFF2-40B4-BE49-F238E27FC236}">
                  <a16:creationId xmlns:a16="http://schemas.microsoft.com/office/drawing/2014/main" id="{5DD5B2CE-5C20-4E04-9EDA-A7465C8204D2}"/>
                </a:ext>
              </a:extLst>
            </p:cNvPr>
            <p:cNvSpPr txBox="1"/>
            <p:nvPr/>
          </p:nvSpPr>
          <p:spPr>
            <a:xfrm>
              <a:off x="2361860" y="2743200"/>
              <a:ext cx="3288196" cy="449231"/>
            </a:xfrm>
            <a:prstGeom prst="rect">
              <a:avLst/>
            </a:prstGeom>
            <a:solidFill>
              <a:sysClr val="window" lastClr="FFFFFF"/>
            </a:solidFill>
          </p:spPr>
          <p:txBody>
            <a:bodyPr wrap="squar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</a:endParaRPr>
            </a:p>
          </p:txBody>
        </p:sp>
        <p:sp>
          <p:nvSpPr>
            <p:cNvPr id="6" name="Tekstfelt 5">
              <a:extLst>
                <a:ext uri="{FF2B5EF4-FFF2-40B4-BE49-F238E27FC236}">
                  <a16:creationId xmlns:a16="http://schemas.microsoft.com/office/drawing/2014/main" id="{03A324D5-EDE8-43FC-A659-8F2D86DCC0C8}"/>
                </a:ext>
              </a:extLst>
            </p:cNvPr>
            <p:cNvSpPr txBox="1"/>
            <p:nvPr/>
          </p:nvSpPr>
          <p:spPr>
            <a:xfrm>
              <a:off x="2260810" y="778297"/>
              <a:ext cx="4286249" cy="1200329"/>
            </a:xfrm>
            <a:prstGeom prst="rect">
              <a:avLst/>
            </a:prstGeom>
            <a:solidFill>
              <a:sysClr val="window" lastClr="FFFFFF"/>
            </a:solidFill>
          </p:spPr>
          <p:txBody>
            <a:bodyPr wrap="squar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</a:endParaRPr>
            </a:p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da-DK" kern="0" dirty="0">
                <a:solidFill>
                  <a:prstClr val="white"/>
                </a:solidFill>
                <a:latin typeface="Tw Cen MT" panose="020B0602020104020603"/>
              </a:endParaRPr>
            </a:p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</a:endParaRPr>
            </a:p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</a:endParaRPr>
            </a:p>
          </p:txBody>
        </p:sp>
        <p:sp>
          <p:nvSpPr>
            <p:cNvPr id="7" name="Rektangel: afrundede hjørner 6">
              <a:extLst>
                <a:ext uri="{FF2B5EF4-FFF2-40B4-BE49-F238E27FC236}">
                  <a16:creationId xmlns:a16="http://schemas.microsoft.com/office/drawing/2014/main" id="{479CA6FF-5C78-4435-8B9E-3A0471791470}"/>
                </a:ext>
              </a:extLst>
            </p:cNvPr>
            <p:cNvSpPr/>
            <p:nvPr/>
          </p:nvSpPr>
          <p:spPr>
            <a:xfrm>
              <a:off x="7096124" y="1513735"/>
              <a:ext cx="1733551" cy="479948"/>
            </a:xfrm>
            <a:prstGeom prst="roundRect">
              <a:avLst>
                <a:gd name="adj" fmla="val 50000"/>
              </a:avLst>
            </a:prstGeom>
            <a:noFill/>
            <a:ln w="47625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Mærkeplade - Ampere</a:t>
            </a:r>
          </a:p>
        </p:txBody>
      </p:sp>
    </p:spTree>
    <p:extLst>
      <p:ext uri="{BB962C8B-B14F-4D97-AF65-F5344CB8AC3E}">
        <p14:creationId xmlns:p14="http://schemas.microsoft.com/office/powerpoint/2010/main" val="167819587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e 7"/>
          <p:cNvGrpSpPr/>
          <p:nvPr/>
        </p:nvGrpSpPr>
        <p:grpSpPr>
          <a:xfrm>
            <a:off x="1608731" y="786063"/>
            <a:ext cx="8974537" cy="6071936"/>
            <a:chOff x="1608731" y="786063"/>
            <a:chExt cx="8974537" cy="6071936"/>
          </a:xfrm>
        </p:grpSpPr>
        <p:pic>
          <p:nvPicPr>
            <p:cNvPr id="4" name="Billede 3">
              <a:extLst>
                <a:ext uri="{FF2B5EF4-FFF2-40B4-BE49-F238E27FC236}">
                  <a16:creationId xmlns:a16="http://schemas.microsoft.com/office/drawing/2014/main" id="{24EC26BF-F105-4277-B2B6-D52E866FBE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11462"/>
            <a:stretch/>
          </p:blipFill>
          <p:spPr>
            <a:xfrm>
              <a:off x="1608731" y="786063"/>
              <a:ext cx="8974537" cy="6071936"/>
            </a:xfrm>
            <a:prstGeom prst="rect">
              <a:avLst/>
            </a:prstGeom>
          </p:spPr>
        </p:pic>
        <p:sp>
          <p:nvSpPr>
            <p:cNvPr id="5" name="Tekstfelt 4">
              <a:extLst>
                <a:ext uri="{FF2B5EF4-FFF2-40B4-BE49-F238E27FC236}">
                  <a16:creationId xmlns:a16="http://schemas.microsoft.com/office/drawing/2014/main" id="{19ACF9DF-0A55-456A-8825-71C2CBF8B44E}"/>
                </a:ext>
              </a:extLst>
            </p:cNvPr>
            <p:cNvSpPr txBox="1"/>
            <p:nvPr/>
          </p:nvSpPr>
          <p:spPr>
            <a:xfrm>
              <a:off x="2286001" y="2819400"/>
              <a:ext cx="3288196" cy="449231"/>
            </a:xfrm>
            <a:prstGeom prst="rect">
              <a:avLst/>
            </a:prstGeom>
            <a:solidFill>
              <a:sysClr val="window" lastClr="FFFFFF"/>
            </a:solidFill>
          </p:spPr>
          <p:txBody>
            <a:bodyPr wrap="squar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</a:endParaRPr>
            </a:p>
          </p:txBody>
        </p:sp>
        <p:sp>
          <p:nvSpPr>
            <p:cNvPr id="6" name="Tekstfelt 5">
              <a:extLst>
                <a:ext uri="{FF2B5EF4-FFF2-40B4-BE49-F238E27FC236}">
                  <a16:creationId xmlns:a16="http://schemas.microsoft.com/office/drawing/2014/main" id="{38F8D4AE-C9B7-4E68-8823-88AE1B644727}"/>
                </a:ext>
              </a:extLst>
            </p:cNvPr>
            <p:cNvSpPr txBox="1"/>
            <p:nvPr/>
          </p:nvSpPr>
          <p:spPr>
            <a:xfrm>
              <a:off x="2038851" y="814497"/>
              <a:ext cx="4419599" cy="1477328"/>
            </a:xfrm>
            <a:prstGeom prst="rect">
              <a:avLst/>
            </a:prstGeom>
            <a:solidFill>
              <a:sysClr val="window" lastClr="FFFFFF"/>
            </a:solidFill>
          </p:spPr>
          <p:txBody>
            <a:bodyPr wrap="squar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</a:endParaRPr>
            </a:p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da-DK" kern="0" dirty="0">
                <a:solidFill>
                  <a:prstClr val="white"/>
                </a:solidFill>
                <a:latin typeface="Tw Cen MT" panose="020B0602020104020603"/>
              </a:endParaRPr>
            </a:p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</a:endParaRPr>
            </a:p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da-DK" kern="0" dirty="0">
                <a:solidFill>
                  <a:prstClr val="white"/>
                </a:solidFill>
                <a:latin typeface="Tw Cen MT" panose="020B0602020104020603"/>
              </a:endParaRPr>
            </a:p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</a:endParaRPr>
            </a:p>
          </p:txBody>
        </p:sp>
        <p:sp>
          <p:nvSpPr>
            <p:cNvPr id="7" name="Rektangel: afrundede hjørner 6">
              <a:extLst>
                <a:ext uri="{FF2B5EF4-FFF2-40B4-BE49-F238E27FC236}">
                  <a16:creationId xmlns:a16="http://schemas.microsoft.com/office/drawing/2014/main" id="{A1494DE9-221C-4B56-825D-AE1FED3A1451}"/>
                </a:ext>
              </a:extLst>
            </p:cNvPr>
            <p:cNvSpPr/>
            <p:nvPr/>
          </p:nvSpPr>
          <p:spPr>
            <a:xfrm>
              <a:off x="6792318" y="1733964"/>
              <a:ext cx="2265957" cy="479948"/>
            </a:xfrm>
            <a:prstGeom prst="roundRect">
              <a:avLst>
                <a:gd name="adj" fmla="val 50000"/>
              </a:avLst>
            </a:prstGeom>
            <a:noFill/>
            <a:ln w="47625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Mærkeplade - omdrejninger</a:t>
            </a:r>
          </a:p>
        </p:txBody>
      </p:sp>
    </p:spTree>
    <p:extLst>
      <p:ext uri="{BB962C8B-B14F-4D97-AF65-F5344CB8AC3E}">
        <p14:creationId xmlns:p14="http://schemas.microsoft.com/office/powerpoint/2010/main" val="294264098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e 8"/>
          <p:cNvGrpSpPr/>
          <p:nvPr/>
        </p:nvGrpSpPr>
        <p:grpSpPr>
          <a:xfrm>
            <a:off x="1661229" y="818148"/>
            <a:ext cx="8869541" cy="5991726"/>
            <a:chOff x="1661229" y="818148"/>
            <a:chExt cx="8869541" cy="5991726"/>
          </a:xfrm>
        </p:grpSpPr>
        <p:pic>
          <p:nvPicPr>
            <p:cNvPr id="4" name="Billede 3">
              <a:extLst>
                <a:ext uri="{FF2B5EF4-FFF2-40B4-BE49-F238E27FC236}">
                  <a16:creationId xmlns:a16="http://schemas.microsoft.com/office/drawing/2014/main" id="{17F015E3-CDBE-48F1-BB44-2AA93794F34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12632"/>
            <a:stretch/>
          </p:blipFill>
          <p:spPr>
            <a:xfrm>
              <a:off x="1661229" y="818148"/>
              <a:ext cx="8869541" cy="5991726"/>
            </a:xfrm>
            <a:prstGeom prst="rect">
              <a:avLst/>
            </a:prstGeom>
          </p:spPr>
        </p:pic>
        <p:sp>
          <p:nvSpPr>
            <p:cNvPr id="5" name="Tekstfelt 4">
              <a:extLst>
                <a:ext uri="{FF2B5EF4-FFF2-40B4-BE49-F238E27FC236}">
                  <a16:creationId xmlns:a16="http://schemas.microsoft.com/office/drawing/2014/main" id="{254841B1-D6FD-45AB-AFB9-2AD66C0AB102}"/>
                </a:ext>
              </a:extLst>
            </p:cNvPr>
            <p:cNvSpPr txBox="1"/>
            <p:nvPr/>
          </p:nvSpPr>
          <p:spPr>
            <a:xfrm>
              <a:off x="2384761" y="2799849"/>
              <a:ext cx="3288196" cy="449231"/>
            </a:xfrm>
            <a:prstGeom prst="rect">
              <a:avLst/>
            </a:prstGeom>
            <a:solidFill>
              <a:sysClr val="window" lastClr="FFFFFF"/>
            </a:solidFill>
          </p:spPr>
          <p:txBody>
            <a:bodyPr wrap="squar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</a:endParaRPr>
            </a:p>
          </p:txBody>
        </p:sp>
        <p:sp>
          <p:nvSpPr>
            <p:cNvPr id="6" name="Tekstfelt 5">
              <a:extLst>
                <a:ext uri="{FF2B5EF4-FFF2-40B4-BE49-F238E27FC236}">
                  <a16:creationId xmlns:a16="http://schemas.microsoft.com/office/drawing/2014/main" id="{C3A8C6E4-6F08-4D97-9678-50B05D33FE22}"/>
                </a:ext>
              </a:extLst>
            </p:cNvPr>
            <p:cNvSpPr txBox="1"/>
            <p:nvPr/>
          </p:nvSpPr>
          <p:spPr>
            <a:xfrm>
              <a:off x="2089987" y="892847"/>
              <a:ext cx="4371974" cy="1200329"/>
            </a:xfrm>
            <a:prstGeom prst="rect">
              <a:avLst/>
            </a:prstGeom>
            <a:solidFill>
              <a:sysClr val="window" lastClr="FFFFFF"/>
            </a:solidFill>
          </p:spPr>
          <p:txBody>
            <a:bodyPr wrap="squar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</a:endParaRPr>
            </a:p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da-DK" kern="0" dirty="0">
                <a:solidFill>
                  <a:prstClr val="white"/>
                </a:solidFill>
                <a:latin typeface="Tw Cen MT" panose="020B0602020104020603"/>
              </a:endParaRPr>
            </a:p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</a:endParaRPr>
            </a:p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</a:endParaRPr>
            </a:p>
          </p:txBody>
        </p:sp>
        <p:sp>
          <p:nvSpPr>
            <p:cNvPr id="7" name="Rektangel: afrundede hjørner 6">
              <a:extLst>
                <a:ext uri="{FF2B5EF4-FFF2-40B4-BE49-F238E27FC236}">
                  <a16:creationId xmlns:a16="http://schemas.microsoft.com/office/drawing/2014/main" id="{6BF5536C-6D67-4B67-AE1E-E2C6A4647890}"/>
                </a:ext>
              </a:extLst>
            </p:cNvPr>
            <p:cNvSpPr/>
            <p:nvPr/>
          </p:nvSpPr>
          <p:spPr>
            <a:xfrm>
              <a:off x="8524875" y="1791809"/>
              <a:ext cx="1933575" cy="479948"/>
            </a:xfrm>
            <a:prstGeom prst="roundRect">
              <a:avLst>
                <a:gd name="adj" fmla="val 50000"/>
              </a:avLst>
            </a:prstGeom>
            <a:noFill/>
            <a:ln w="47625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>
                <a:latin typeface="+mn-lt"/>
                <a:cs typeface="Arial" panose="020B0604020202020204" pitchFamily="34" charset="0"/>
              </a:rPr>
              <a:t>Mærkeplade - Cos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φ</a:t>
            </a:r>
            <a:endParaRPr lang="da-DK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44249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671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da-DK"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Trefaset asynkron motor</a:t>
            </a:r>
            <a:endParaRPr sz="4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da-DK" b="1"/>
              <a:t>Er den mest almindelige</a:t>
            </a:r>
            <a:endParaRPr b="1"/>
          </a:p>
        </p:txBody>
      </p:sp>
      <p:sp>
        <p:nvSpPr>
          <p:cNvPr id="108" name="Shape 108"/>
          <p:cNvSpPr txBox="1"/>
          <p:nvPr/>
        </p:nvSpPr>
        <p:spPr>
          <a:xfrm>
            <a:off x="276950" y="3220125"/>
            <a:ext cx="11693100" cy="3749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da-DK" sz="2400"/>
              <a:t>Billig</a:t>
            </a:r>
            <a:endParaRPr sz="240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da-DK" sz="2400"/>
              <a:t>Tæt på vedligeholdelsesfri</a:t>
            </a:r>
            <a:endParaRPr sz="240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da-DK" sz="2400"/>
              <a:t>Kan tilsluttes frekvensomformer</a:t>
            </a:r>
            <a:endParaRPr sz="240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da-DK" sz="2400"/>
              <a:t>Robust</a:t>
            </a:r>
            <a:endParaRPr sz="2400"/>
          </a:p>
        </p:txBody>
      </p:sp>
      <p:pic>
        <p:nvPicPr>
          <p:cNvPr id="109" name="Shape 1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76675" y="2036143"/>
            <a:ext cx="5851700" cy="4423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838200" y="127221"/>
            <a:ext cx="10515600" cy="99391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da-DK"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Motorens </a:t>
            </a:r>
            <a:r>
              <a:rPr lang="da-DK" b="1"/>
              <a:t>begreber</a:t>
            </a:r>
            <a:endParaRPr sz="4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5" name="Shape 1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18006" y="3096817"/>
            <a:ext cx="4262067" cy="3339708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Shape 116"/>
          <p:cNvSpPr txBox="1"/>
          <p:nvPr/>
        </p:nvSpPr>
        <p:spPr>
          <a:xfrm>
            <a:off x="293400" y="1460400"/>
            <a:ext cx="7795500" cy="5164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2400"/>
              <a:t>Stator: Står stille</a:t>
            </a:r>
            <a:endParaRPr sz="240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2400"/>
              <a:t>Rotoren: roterer</a:t>
            </a:r>
            <a:endParaRPr sz="240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2400"/>
              <a:t>Huset omgiver det hele</a:t>
            </a:r>
            <a:endParaRPr sz="240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2400"/>
              <a:t>Klembrættet: Tilslutningen til strømmen</a:t>
            </a:r>
            <a:endParaRPr sz="240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2400"/>
              <a:t>Viklingerne er her hvor strømmen genererer magnetfelt</a:t>
            </a:r>
            <a:endParaRPr sz="240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da-DK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Rotor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2" name="Shape 1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79950" y="1666863"/>
            <a:ext cx="6667500" cy="352425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Shape 123"/>
          <p:cNvSpPr txBox="1"/>
          <p:nvPr/>
        </p:nvSpPr>
        <p:spPr>
          <a:xfrm>
            <a:off x="165925" y="1690700"/>
            <a:ext cx="5025300" cy="4596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2400"/>
              <a:t>Magnetismen som strømmen genererer skubber de to genstande væk fra hinanden, og får motoren til at dreje </a:t>
            </a:r>
            <a:endParaRPr sz="24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a-DK"/>
              <a:t>Princippet</a:t>
            </a:r>
            <a:endParaRPr/>
          </a:p>
        </p:txBody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228600" lvl="0" indent="-5080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0" name="Shape 1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47900" y="2013387"/>
            <a:ext cx="4735225" cy="4659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a-DK" dirty="0"/>
              <a:t>To tilslutningsmetoder:</a:t>
            </a:r>
            <a:endParaRPr dirty="0"/>
          </a:p>
        </p:txBody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722800" y="1825625"/>
            <a:ext cx="10631100" cy="1581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177800" lvl="0" indent="0">
              <a:spcBef>
                <a:spcPts val="1000"/>
              </a:spcBef>
              <a:spcAft>
                <a:spcPts val="0"/>
              </a:spcAft>
              <a:buNone/>
            </a:pPr>
            <a:endParaRPr sz="3600"/>
          </a:p>
          <a:p>
            <a:pPr marL="228600" lvl="0" indent="-5080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228600" lvl="0" indent="-5080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Shape 137"/>
          <p:cNvSpPr txBox="1"/>
          <p:nvPr/>
        </p:nvSpPr>
        <p:spPr>
          <a:xfrm>
            <a:off x="722800" y="2725575"/>
            <a:ext cx="10515600" cy="1125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3600" dirty="0"/>
              <a:t>                     Stjerne                       Trekant</a:t>
            </a:r>
            <a:endParaRPr sz="3600" dirty="0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3C70D492-0628-2AAD-D453-630361A504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519717"/>
            <a:ext cx="3409597" cy="2800740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8938A2F6-13E7-A5C5-A753-A98651248A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7691" y="3692134"/>
            <a:ext cx="3191320" cy="28007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da-DK"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Stjerneforbindelse</a:t>
            </a:r>
            <a:endParaRPr sz="4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4" name="Shape 14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2353585"/>
            <a:ext cx="5186375" cy="31436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Shape 14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40557" y="3365555"/>
            <a:ext cx="5053713" cy="12436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27D6D28A4E3024898CEDF6BCEE0CA75" ma:contentTypeVersion="8" ma:contentTypeDescription="Opret et nyt dokument." ma:contentTypeScope="" ma:versionID="19aa7f3cb2bfa6b7f66599e5b2cad657">
  <xsd:schema xmlns:xsd="http://www.w3.org/2001/XMLSchema" xmlns:xs="http://www.w3.org/2001/XMLSchema" xmlns:p="http://schemas.microsoft.com/office/2006/metadata/properties" xmlns:ns2="e7042a3e-177d-4746-859a-bfd76803216a" targetNamespace="http://schemas.microsoft.com/office/2006/metadata/properties" ma:root="true" ma:fieldsID="6114777c4bcdb3f288f950757025a507" ns2:_="">
    <xsd:import namespace="e7042a3e-177d-4746-859a-bfd76803216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042a3e-177d-4746-859a-bfd76803216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053CE94-76D2-4DA9-B4BA-2DB74AD2B3A1}">
  <ds:schemaRefs>
    <ds:schemaRef ds:uri="http://www.w3.org/XML/1998/namespace"/>
    <ds:schemaRef ds:uri="http://purl.org/dc/terms/"/>
    <ds:schemaRef ds:uri="e7042a3e-177d-4746-859a-bfd76803216a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72A5FCDA-A3A7-45B5-B5E0-7E5585BCB4A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D6503E6-7D46-4CAD-9A11-1BB415D50C2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7042a3e-177d-4746-859a-bfd76803216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345</TotalTime>
  <Words>376</Words>
  <Application>Microsoft Office PowerPoint</Application>
  <PresentationFormat>Widescreen</PresentationFormat>
  <Paragraphs>94</Paragraphs>
  <Slides>39</Slides>
  <Notes>20</Notes>
  <HiddenSlides>1</HiddenSlides>
  <MMClips>0</MMClips>
  <ScaleCrop>false</ScaleCrop>
  <HeadingPairs>
    <vt:vector size="6" baseType="variant">
      <vt:variant>
        <vt:lpstr>Benyttede skrifttyper</vt:lpstr>
      </vt:variant>
      <vt:variant>
        <vt:i4>8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39</vt:i4>
      </vt:variant>
    </vt:vector>
  </HeadingPairs>
  <TitlesOfParts>
    <vt:vector size="48" baseType="lpstr">
      <vt:lpstr>Aptos</vt:lpstr>
      <vt:lpstr>Arial</vt:lpstr>
      <vt:lpstr>Arial Narrow</vt:lpstr>
      <vt:lpstr>Calibri</vt:lpstr>
      <vt:lpstr>Calibri Light</vt:lpstr>
      <vt:lpstr>Tahoma</vt:lpstr>
      <vt:lpstr>Tw Cen MT</vt:lpstr>
      <vt:lpstr>Wingdings</vt:lpstr>
      <vt:lpstr>Office-tema</vt:lpstr>
      <vt:lpstr>Motorens opbygning</vt:lpstr>
      <vt:lpstr> 1-fasede asynkrone kortslutningsmotorer  </vt:lpstr>
      <vt:lpstr>3-fasede asynkronmotorer</vt:lpstr>
      <vt:lpstr>Trefaset asynkron motor Er den mest almindelige</vt:lpstr>
      <vt:lpstr>Motorens begreber</vt:lpstr>
      <vt:lpstr>Rotor</vt:lpstr>
      <vt:lpstr>Princippet</vt:lpstr>
      <vt:lpstr>To tilslutningsmetoder:</vt:lpstr>
      <vt:lpstr>Stjerneforbindelse</vt:lpstr>
      <vt:lpstr>Trekant</vt:lpstr>
      <vt:lpstr>Stjerneforbundet</vt:lpstr>
      <vt:lpstr>Trekant</vt:lpstr>
      <vt:lpstr>Mærkning af klemmerne</vt:lpstr>
      <vt:lpstr>Mærkepladen</vt:lpstr>
      <vt:lpstr>Mærkeplade eksempel 1</vt:lpstr>
      <vt:lpstr>Mærkeplade</vt:lpstr>
      <vt:lpstr>Mærkeplade eksempel 2</vt:lpstr>
      <vt:lpstr>Mærkeplade eksempel 3</vt:lpstr>
      <vt:lpstr>Omløbsretningen</vt:lpstr>
      <vt:lpstr>Viklingernes tilslutning til klembrættet</vt:lpstr>
      <vt:lpstr>PowerPoint-præsentation</vt:lpstr>
      <vt:lpstr>Byggeform</vt:lpstr>
      <vt:lpstr>Pause</vt:lpstr>
      <vt:lpstr>Motor og  mærkeplade</vt:lpstr>
      <vt:lpstr>PowerPoint-præsentation</vt:lpstr>
      <vt:lpstr>PowerPoint-præsentation</vt:lpstr>
      <vt:lpstr>Motor</vt:lpstr>
      <vt:lpstr>Trekant forbindelse - D</vt:lpstr>
      <vt:lpstr>Trekant-koblet motor</vt:lpstr>
      <vt:lpstr>Stjerne forbindelse - Y</vt:lpstr>
      <vt:lpstr>Stjerne-koblet motor</vt:lpstr>
      <vt:lpstr>Y / D - kobling</vt:lpstr>
      <vt:lpstr>Mærkeplade</vt:lpstr>
      <vt:lpstr>Mærkeplade</vt:lpstr>
      <vt:lpstr>Mærkeplade – 1,2 eller 3 faser</vt:lpstr>
      <vt:lpstr>Mærkeplade – Y eller D</vt:lpstr>
      <vt:lpstr>Mærkeplade - Ampere</vt:lpstr>
      <vt:lpstr>Mærkeplade - omdrejninger</vt:lpstr>
      <vt:lpstr>Mærkeplade - Cosφ</vt:lpstr>
    </vt:vector>
  </TitlesOfParts>
  <Company>EFIF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Motor og mærkeplade</dc:title>
  <dc:creator>Bente M. Thomassen (BMT - Underviser - Esnord)</dc:creator>
  <cp:lastModifiedBy>Michael Petersen</cp:lastModifiedBy>
  <cp:revision>12</cp:revision>
  <dcterms:created xsi:type="dcterms:W3CDTF">2019-06-11T12:00:40Z</dcterms:created>
  <dcterms:modified xsi:type="dcterms:W3CDTF">2024-04-15T11:52:30Z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0x010100227D6D28A4E3024898CEDF6BCEE0CA75</vt:lpwstr>
  </property>
</Properties>
</file>