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2"/>
  </p:sldMasterIdLst>
  <p:notesMasterIdLst>
    <p:notesMasterId r:id="rId24"/>
  </p:notesMasterIdLst>
  <p:handoutMasterIdLst>
    <p:handoutMasterId r:id="rId25"/>
  </p:handoutMasterIdLst>
  <p:sldIdLst>
    <p:sldId id="256" r:id="rId3"/>
    <p:sldId id="266" r:id="rId4"/>
    <p:sldId id="260" r:id="rId5"/>
    <p:sldId id="273" r:id="rId6"/>
    <p:sldId id="261" r:id="rId7"/>
    <p:sldId id="262" r:id="rId8"/>
    <p:sldId id="275" r:id="rId9"/>
    <p:sldId id="267" r:id="rId10"/>
    <p:sldId id="263" r:id="rId11"/>
    <p:sldId id="274" r:id="rId12"/>
    <p:sldId id="279" r:id="rId13"/>
    <p:sldId id="264" r:id="rId14"/>
    <p:sldId id="265" r:id="rId15"/>
    <p:sldId id="269" r:id="rId16"/>
    <p:sldId id="270" r:id="rId17"/>
    <p:sldId id="271" r:id="rId18"/>
    <p:sldId id="277" r:id="rId19"/>
    <p:sldId id="278" r:id="rId20"/>
    <p:sldId id="272" r:id="rId21"/>
    <p:sldId id="276" r:id="rId22"/>
    <p:sldId id="280" r:id="rId23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9C963C-4704-4379-B7F9-18BE6210EE4F}" v="6" dt="2025-07-30T11:52:15.392"/>
  </p1510:revLst>
</p1510:revInfo>
</file>

<file path=ppt/tableStyles.xml><?xml version="1.0" encoding="utf-8"?>
<a:tblStyleLst xmlns:a="http://schemas.openxmlformats.org/drawingml/2006/main" def="{18603FDC-E32A-4AB5-989C-0864C3EAD2B8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62" y="19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180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nt Rasmussen" userId="0aa9bf0b-6b6b-4e99-a373-b523d487c185" providerId="ADAL" clId="{269C963C-4704-4379-B7F9-18BE6210EE4F}"/>
    <pc:docChg chg="custSel mod addSld modSld">
      <pc:chgData name="Bent Rasmussen" userId="0aa9bf0b-6b6b-4e99-a373-b523d487c185" providerId="ADAL" clId="{269C963C-4704-4379-B7F9-18BE6210EE4F}" dt="2025-07-30T11:52:15.392" v="198" actId="1076"/>
      <pc:docMkLst>
        <pc:docMk/>
      </pc:docMkLst>
      <pc:sldChg chg="modSp mod">
        <pc:chgData name="Bent Rasmussen" userId="0aa9bf0b-6b6b-4e99-a373-b523d487c185" providerId="ADAL" clId="{269C963C-4704-4379-B7F9-18BE6210EE4F}" dt="2025-07-30T11:02:26.236" v="107" actId="20577"/>
        <pc:sldMkLst>
          <pc:docMk/>
          <pc:sldMk cId="212726890" sldId="262"/>
        </pc:sldMkLst>
        <pc:spChg chg="mod">
          <ac:chgData name="Bent Rasmussen" userId="0aa9bf0b-6b6b-4e99-a373-b523d487c185" providerId="ADAL" clId="{269C963C-4704-4379-B7F9-18BE6210EE4F}" dt="2025-07-30T11:02:26.236" v="107" actId="20577"/>
          <ac:spMkLst>
            <pc:docMk/>
            <pc:sldMk cId="212726890" sldId="262"/>
            <ac:spMk id="3" creationId="{00000000-0000-0000-0000-000000000000}"/>
          </ac:spMkLst>
        </pc:spChg>
      </pc:sldChg>
      <pc:sldChg chg="modSp mod">
        <pc:chgData name="Bent Rasmussen" userId="0aa9bf0b-6b6b-4e99-a373-b523d487c185" providerId="ADAL" clId="{269C963C-4704-4379-B7F9-18BE6210EE4F}" dt="2025-07-30T11:03:13.597" v="124" actId="20577"/>
        <pc:sldMkLst>
          <pc:docMk/>
          <pc:sldMk cId="3202323204" sldId="267"/>
        </pc:sldMkLst>
        <pc:spChg chg="mod">
          <ac:chgData name="Bent Rasmussen" userId="0aa9bf0b-6b6b-4e99-a373-b523d487c185" providerId="ADAL" clId="{269C963C-4704-4379-B7F9-18BE6210EE4F}" dt="2025-07-30T11:03:13.597" v="124" actId="20577"/>
          <ac:spMkLst>
            <pc:docMk/>
            <pc:sldMk cId="3202323204" sldId="267"/>
            <ac:spMk id="3" creationId="{00000000-0000-0000-0000-000000000000}"/>
          </ac:spMkLst>
        </pc:spChg>
      </pc:sldChg>
      <pc:sldChg chg="modSp mod">
        <pc:chgData name="Bent Rasmussen" userId="0aa9bf0b-6b6b-4e99-a373-b523d487c185" providerId="ADAL" clId="{269C963C-4704-4379-B7F9-18BE6210EE4F}" dt="2025-07-30T11:03:48.215" v="184" actId="20577"/>
        <pc:sldMkLst>
          <pc:docMk/>
          <pc:sldMk cId="2079400557" sldId="274"/>
        </pc:sldMkLst>
        <pc:spChg chg="mod">
          <ac:chgData name="Bent Rasmussen" userId="0aa9bf0b-6b6b-4e99-a373-b523d487c185" providerId="ADAL" clId="{269C963C-4704-4379-B7F9-18BE6210EE4F}" dt="2025-07-30T11:03:48.215" v="184" actId="20577"/>
          <ac:spMkLst>
            <pc:docMk/>
            <pc:sldMk cId="2079400557" sldId="274"/>
            <ac:spMk id="3" creationId="{00000000-0000-0000-0000-000000000000}"/>
          </ac:spMkLst>
        </pc:spChg>
      </pc:sldChg>
      <pc:sldChg chg="addSp delSp mod">
        <pc:chgData name="Bent Rasmussen" userId="0aa9bf0b-6b6b-4e99-a373-b523d487c185" providerId="ADAL" clId="{269C963C-4704-4379-B7F9-18BE6210EE4F}" dt="2025-07-30T11:50:59.846" v="186" actId="478"/>
        <pc:sldMkLst>
          <pc:docMk/>
          <pc:sldMk cId="3428926484" sldId="276"/>
        </pc:sldMkLst>
        <pc:spChg chg="add del">
          <ac:chgData name="Bent Rasmussen" userId="0aa9bf0b-6b6b-4e99-a373-b523d487c185" providerId="ADAL" clId="{269C963C-4704-4379-B7F9-18BE6210EE4F}" dt="2025-07-30T11:50:59.846" v="186" actId="478"/>
          <ac:spMkLst>
            <pc:docMk/>
            <pc:sldMk cId="3428926484" sldId="276"/>
            <ac:spMk id="3" creationId="{4F13A798-0C8D-3BC4-9CE3-E3A8AEFD261C}"/>
          </ac:spMkLst>
        </pc:spChg>
      </pc:sldChg>
      <pc:sldChg chg="addSp delSp modSp new mod">
        <pc:chgData name="Bent Rasmussen" userId="0aa9bf0b-6b6b-4e99-a373-b523d487c185" providerId="ADAL" clId="{269C963C-4704-4379-B7F9-18BE6210EE4F}" dt="2025-07-30T11:52:15.392" v="198" actId="1076"/>
        <pc:sldMkLst>
          <pc:docMk/>
          <pc:sldMk cId="3915002980" sldId="280"/>
        </pc:sldMkLst>
        <pc:spChg chg="del">
          <ac:chgData name="Bent Rasmussen" userId="0aa9bf0b-6b6b-4e99-a373-b523d487c185" providerId="ADAL" clId="{269C963C-4704-4379-B7F9-18BE6210EE4F}" dt="2025-07-30T11:52:05.051" v="194" actId="478"/>
          <ac:spMkLst>
            <pc:docMk/>
            <pc:sldMk cId="3915002980" sldId="280"/>
            <ac:spMk id="2" creationId="{BAB0A338-160E-33F8-D5D4-D3FB9E193B79}"/>
          </ac:spMkLst>
        </pc:spChg>
        <pc:spChg chg="del mod">
          <ac:chgData name="Bent Rasmussen" userId="0aa9bf0b-6b6b-4e99-a373-b523d487c185" providerId="ADAL" clId="{269C963C-4704-4379-B7F9-18BE6210EE4F}" dt="2025-07-30T11:52:09.043" v="196" actId="478"/>
          <ac:spMkLst>
            <pc:docMk/>
            <pc:sldMk cId="3915002980" sldId="280"/>
            <ac:spMk id="3" creationId="{938F0181-DC0A-14B1-639F-C93252E569C8}"/>
          </ac:spMkLst>
        </pc:spChg>
        <pc:spChg chg="del">
          <ac:chgData name="Bent Rasmussen" userId="0aa9bf0b-6b6b-4e99-a373-b523d487c185" providerId="ADAL" clId="{269C963C-4704-4379-B7F9-18BE6210EE4F}" dt="2025-07-30T11:52:07.175" v="195" actId="478"/>
          <ac:spMkLst>
            <pc:docMk/>
            <pc:sldMk cId="3915002980" sldId="280"/>
            <ac:spMk id="4" creationId="{84F7BA83-06ED-F90B-1734-45A866BFD7C3}"/>
          </ac:spMkLst>
        </pc:spChg>
        <pc:picChg chg="add mod">
          <ac:chgData name="Bent Rasmussen" userId="0aa9bf0b-6b6b-4e99-a373-b523d487c185" providerId="ADAL" clId="{269C963C-4704-4379-B7F9-18BE6210EE4F}" dt="2025-07-30T11:52:15.392" v="198" actId="1076"/>
          <ac:picMkLst>
            <pc:docMk/>
            <pc:sldMk cId="3915002980" sldId="280"/>
            <ac:picMk id="1026" creationId="{7A9397BB-EF58-CD7F-99B5-C7AD69C57DE3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71268B-8AC2-4239-8FAF-7C144C210720}" type="datetimeFigureOut">
              <a:rPr lang="en-US"/>
              <a:t>7/30/2025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2BA2C8-71FC-43D0-BD87-0547616971FA}" type="slidenum">
              <a:r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292136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AD8362-6D63-40AC-BAA9-90C3AE6D5875}" type="datetimeFigureOut">
              <a:rPr lang="en-US"/>
              <a:t>7/30/2025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3502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539446-6953-447E-A4E3-E7CFBF870046}" type="slidenum">
              <a:r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23929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ater3"/>
          <p:cNvSpPr/>
          <p:nvPr/>
        </p:nvSpPr>
        <p:spPr>
          <a:xfrm>
            <a:off x="2552" y="5243129"/>
            <a:ext cx="12188952" cy="1614871"/>
          </a:xfrm>
          <a:prstGeom prst="rect">
            <a:avLst/>
          </a:prstGeom>
          <a:gradFill>
            <a:gsLst>
              <a:gs pos="833">
                <a:schemeClr val="accent2">
                  <a:lumMod val="60000"/>
                  <a:lumOff val="40000"/>
                  <a:alpha val="38000"/>
                </a:schemeClr>
              </a:gs>
              <a:gs pos="2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  <a:alpha val="8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sky"/>
          <p:cNvSpPr/>
          <p:nvPr/>
        </p:nvSpPr>
        <p:spPr>
          <a:xfrm>
            <a:off x="2552" y="0"/>
            <a:ext cx="12188952" cy="5334000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water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" r="9901"/>
          <a:stretch/>
        </p:blipFill>
        <p:spPr>
          <a:xfrm>
            <a:off x="-1425" y="5497897"/>
            <a:ext cx="12188952" cy="46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water1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8" r="6356"/>
          <a:stretch/>
        </p:blipFill>
        <p:spPr>
          <a:xfrm flipH="1">
            <a:off x="-1425" y="5221111"/>
            <a:ext cx="12188952" cy="26828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-1425" y="5961106"/>
            <a:ext cx="12188952" cy="896846"/>
          </a:xfrm>
          <a:prstGeom prst="rect">
            <a:avLst/>
          </a:prstGeom>
          <a:gradFill>
            <a:gsLst>
              <a:gs pos="25000">
                <a:schemeClr val="accent6">
                  <a:lumMod val="60000"/>
                  <a:lumOff val="40000"/>
                  <a:alpha val="0"/>
                </a:schemeClr>
              </a:gs>
              <a:gs pos="100000">
                <a:schemeClr val="accent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05872" y="1309047"/>
            <a:ext cx="9602789" cy="2667000"/>
          </a:xfrm>
        </p:spPr>
        <p:txBody>
          <a:bodyPr anchor="b">
            <a:noAutofit/>
          </a:bodyPr>
          <a:lstStyle>
            <a:lvl1pPr algn="ctr">
              <a:defRPr sz="6000"/>
            </a:lvl1pPr>
          </a:lstStyle>
          <a:p>
            <a:r>
              <a:rPr lang="da-DK"/>
              <a:t>Klik for at redigere i master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5872" y="4038600"/>
            <a:ext cx="9601200" cy="990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da-DK"/>
              <a:t>Klik for at redigere i master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42361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1">
              <a:rPr lang="en-US"/>
              <a:t>7/30/2025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36256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440362"/>
          </a:xfrm>
        </p:spPr>
        <p:txBody>
          <a:bodyPr vert="eaVert"/>
          <a:lstStyle/>
          <a:p>
            <a:r>
              <a:rPr lang="da-DK"/>
              <a:t>Klik for at redigere i master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440362"/>
          </a:xfrm>
        </p:spPr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1">
              <a:rPr lang="en-US"/>
              <a:t>7/30/2025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58651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1">
              <a:rPr lang="en-US"/>
              <a:t>7/30/2025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5082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ky"/>
          <p:cNvSpPr/>
          <p:nvPr/>
        </p:nvSpPr>
        <p:spPr>
          <a:xfrm>
            <a:off x="2552" y="-1"/>
            <a:ext cx="12188952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1309047"/>
            <a:ext cx="9601252" cy="2667000"/>
          </a:xfrm>
        </p:spPr>
        <p:txBody>
          <a:bodyPr anchor="b">
            <a:normAutofit/>
          </a:bodyPr>
          <a:lstStyle>
            <a:lvl1pPr algn="ctr">
              <a:defRPr sz="6000" b="0"/>
            </a:lvl1pPr>
          </a:lstStyle>
          <a:p>
            <a:r>
              <a:rPr lang="da-DK"/>
              <a:t>Klik for at redigere i master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4038600"/>
            <a:ext cx="9601200" cy="1143000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F84E2-2D7A-43CF-AC90-352A289A783A}" type="datetime1">
              <a:rPr lang="en-US"/>
              <a:t>7/30/2025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43559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41120" y="1572768"/>
            <a:ext cx="4572000" cy="41422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572768"/>
            <a:ext cx="4572000" cy="41422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1">
              <a:rPr lang="en-US"/>
              <a:t>7/30/2025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49378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572768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1120" y="2365861"/>
            <a:ext cx="4572000" cy="33491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572768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365861"/>
            <a:ext cx="4572000" cy="33491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1">
              <a:rPr lang="en-US"/>
              <a:t>7/30/2025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‹nr.›</a:t>
            </a:fld>
            <a:endParaRPr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072378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1">
              <a:rPr lang="en-US"/>
              <a:t>7/30/2025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‹nr.›</a:t>
            </a:fld>
            <a:endParaRPr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681886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ky"/>
          <p:cNvSpPr/>
          <p:nvPr/>
        </p:nvSpPr>
        <p:spPr>
          <a:xfrm>
            <a:off x="2552" y="-1"/>
            <a:ext cx="12188952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1">
              <a:rPr lang="en-US"/>
              <a:t>7/30/2025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92262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479" y="762000"/>
            <a:ext cx="3377133" cy="2743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da-DK"/>
              <a:t>Klik for at redigere i master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0413" y="685800"/>
            <a:ext cx="6858000" cy="4572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7479" y="3554104"/>
            <a:ext cx="3377133" cy="1703696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1">
              <a:rPr lang="en-US"/>
              <a:t>7/30/2025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83897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479" y="762000"/>
            <a:ext cx="3377133" cy="27432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da-DK"/>
              <a:t>Klik for at redigere i master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60413" y="685800"/>
            <a:ext cx="6858000" cy="4572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7479" y="3554104"/>
            <a:ext cx="3377133" cy="170369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74940-A916-4C8B-9648-02A2D3898F9E}" type="datetime1">
              <a:rPr lang="en-US"/>
              <a:t>7/30/2025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16615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ky"/>
          <p:cNvSpPr/>
          <p:nvPr/>
        </p:nvSpPr>
        <p:spPr>
          <a:xfrm>
            <a:off x="2552" y="-1"/>
            <a:ext cx="12188952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58000"/>
                </a:schemeClr>
              </a:gs>
              <a:gs pos="88000">
                <a:schemeClr val="accent2">
                  <a:lumMod val="20000"/>
                  <a:lumOff val="80000"/>
                  <a:alpha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/>
          </a:p>
        </p:txBody>
      </p:sp>
      <p:sp>
        <p:nvSpPr>
          <p:cNvPr id="8" name="water3"/>
          <p:cNvSpPr/>
          <p:nvPr/>
        </p:nvSpPr>
        <p:spPr>
          <a:xfrm>
            <a:off x="2552" y="6064101"/>
            <a:ext cx="12188952" cy="793899"/>
          </a:xfrm>
          <a:prstGeom prst="rect">
            <a:avLst/>
          </a:prstGeom>
          <a:gradFill>
            <a:gsLst>
              <a:gs pos="833">
                <a:schemeClr val="accent2">
                  <a:lumMod val="60000"/>
                  <a:lumOff val="40000"/>
                  <a:alpha val="38000"/>
                </a:schemeClr>
              </a:gs>
              <a:gs pos="49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  <a:alpha val="8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water2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" r="9901"/>
          <a:stretch/>
        </p:blipFill>
        <p:spPr>
          <a:xfrm>
            <a:off x="-1425" y="6256181"/>
            <a:ext cx="12188952" cy="46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water1"/>
          <p:cNvPicPr>
            <a:picLocks noChangeAspect="1"/>
          </p:cNvPicPr>
          <p:nvPr/>
        </p:nvPicPr>
        <p:blipFill rotWithShape="1">
          <a:blip r:embed="rId1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8" r="6356"/>
          <a:stretch/>
        </p:blipFill>
        <p:spPr>
          <a:xfrm flipH="1">
            <a:off x="-1425" y="5979395"/>
            <a:ext cx="12188952" cy="2682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41120" y="265176"/>
            <a:ext cx="9509759" cy="10881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a-DK"/>
              <a:t>Klik for at redigere i master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572768"/>
            <a:ext cx="9509760" cy="4142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fld id="{5586B75A-687E-405C-8A0B-8D00578BA2C3}" type="datetime1">
              <a:rPr lang="en-US"/>
              <a:pPr/>
              <a:t>7/30/2025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41120" y="6601968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10800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baseline="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/>
              <a:p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77551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accent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•"/>
        <a:defRPr sz="20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000"/>
        </a:spcBef>
        <a:buSzPct val="100000"/>
        <a:buFont typeface="Arial" pitchFamily="34" charset="0"/>
        <a:buChar char="•"/>
        <a:defRPr sz="18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6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3pPr>
      <a:lvl4pPr marL="10972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6pPr>
      <a:lvl7pPr marL="19202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6840">
          <p15:clr>
            <a:srgbClr val="F26B43"/>
          </p15:clr>
        </p15:guide>
        <p15:guide id="4" orient="horz" pos="984">
          <p15:clr>
            <a:srgbClr val="F26B43"/>
          </p15:clr>
        </p15:guide>
        <p15:guide id="5" orient="horz" pos="3600">
          <p15:clr>
            <a:srgbClr val="F26B43"/>
          </p15:clr>
        </p15:guide>
        <p15:guide id="6" pos="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hyperlink" Target="http://www.elektrikeruddannelsen.dk/" TargetMode="Externa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45487" y="506790"/>
            <a:ext cx="9602789" cy="3357844"/>
          </a:xfrm>
        </p:spPr>
        <p:txBody>
          <a:bodyPr/>
          <a:lstStyle/>
          <a:p>
            <a:pPr algn="r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da-DK" sz="6000" b="0" i="0" dirty="0">
                <a:solidFill>
                  <a:srgbClr val="3691AA">
                    <a:lumMod val="50000"/>
                  </a:srgbClr>
                </a:solidFill>
                <a:latin typeface="Georgia"/>
                <a:ea typeface="+mj-ea"/>
                <a:cs typeface="+mj-cs"/>
              </a:rPr>
              <a:t>Velkommen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52189" y="4666891"/>
            <a:ext cx="9601200" cy="990600"/>
          </a:xfrm>
        </p:spPr>
        <p:txBody>
          <a:bodyPr>
            <a:normAutofit/>
          </a:bodyPr>
          <a:lstStyle/>
          <a:p>
            <a:pPr marL="0" indent="0" algn="r">
              <a:spcBef>
                <a:spcPts val="0"/>
              </a:spcBef>
              <a:buNone/>
            </a:pPr>
            <a:r>
              <a:rPr lang="da-DK" sz="4000" b="0" i="0" baseline="0" dirty="0">
                <a:solidFill>
                  <a:srgbClr val="3691AA"/>
                </a:solidFill>
              </a:rPr>
              <a:t>GF-2 Elektriker</a:t>
            </a:r>
          </a:p>
        </p:txBody>
      </p:sp>
      <p:pic>
        <p:nvPicPr>
          <p:cNvPr id="4" name="Billed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698" y="403273"/>
            <a:ext cx="4729264" cy="47725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03902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a-DK" sz="3200" dirty="0"/>
              <a:t>Praktikpladssøgning samt VFU-uge</a:t>
            </a:r>
          </a:p>
        </p:txBody>
      </p:sp>
      <p:sp>
        <p:nvSpPr>
          <p:cNvPr id="3" name="Tekstfelt 2"/>
          <p:cNvSpPr txBox="1"/>
          <p:nvPr/>
        </p:nvSpPr>
        <p:spPr>
          <a:xfrm>
            <a:off x="792480" y="1750423"/>
            <a:ext cx="1085958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da-DK" sz="2000" dirty="0">
              <a:solidFill>
                <a:schemeClr val="accent2"/>
              </a:solidFill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400" dirty="0">
                <a:solidFill>
                  <a:schemeClr val="accent2"/>
                </a:solidFill>
              </a:rPr>
              <a:t>Du skal selv søge / finde en praktikplads, således at du kan fortsætte din uddannelse efter GF-2.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da-DK" sz="2400" dirty="0">
              <a:solidFill>
                <a:schemeClr val="accent2"/>
              </a:solidFill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400" dirty="0">
                <a:solidFill>
                  <a:schemeClr val="accent2"/>
                </a:solidFill>
              </a:rPr>
              <a:t>I den forbindelse skal du have en synlig profil, samt registrere dine ansøgninger på </a:t>
            </a:r>
            <a:r>
              <a:rPr lang="da-DK" sz="2400" dirty="0">
                <a:solidFill>
                  <a:srgbClr val="FF0000"/>
                </a:solidFill>
              </a:rPr>
              <a:t>lærepladsen.dk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da-DK" sz="2400" dirty="0">
              <a:solidFill>
                <a:schemeClr val="accent2"/>
              </a:solidFill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400" dirty="0">
                <a:solidFill>
                  <a:schemeClr val="accent2"/>
                </a:solidFill>
              </a:rPr>
              <a:t>Lærerne samt vores praktikpladskonsulenter hjælper gerne med dine ansøgninger samt eventuelle tvivlsspørgsmål.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da-DK" sz="2400" dirty="0">
              <a:solidFill>
                <a:schemeClr val="accent2"/>
              </a:solidFill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400" dirty="0">
                <a:solidFill>
                  <a:schemeClr val="accent2"/>
                </a:solidFill>
              </a:rPr>
              <a:t>VFU er planlagt til uge 41 – nærmere besked kommer hurtigt </a:t>
            </a:r>
          </a:p>
        </p:txBody>
      </p:sp>
    </p:spTree>
    <p:extLst>
      <p:ext uri="{BB962C8B-B14F-4D97-AF65-F5344CB8AC3E}">
        <p14:creationId xmlns:p14="http://schemas.microsoft.com/office/powerpoint/2010/main" val="2079400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AE1A93-F4E4-8560-01FE-0052AC547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sz="3200" b="1" kern="1800" spc="-25" dirty="0">
                <a:solidFill>
                  <a:srgbClr val="FF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EMMA-kriterierne GF 2 elektriker</a:t>
            </a:r>
            <a:br>
              <a:rPr lang="da-DK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da-DK" dirty="0"/>
          </a:p>
        </p:txBody>
      </p:sp>
      <p:pic>
        <p:nvPicPr>
          <p:cNvPr id="6" name="Pladsholder til indhold 5">
            <a:extLst>
              <a:ext uri="{FF2B5EF4-FFF2-40B4-BE49-F238E27FC236}">
                <a16:creationId xmlns:a16="http://schemas.microsoft.com/office/drawing/2014/main" id="{FF14C613-C894-3DD4-60D3-D63D971A09E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83658" y="1572768"/>
            <a:ext cx="5529463" cy="4142232"/>
          </a:xfrm>
        </p:spPr>
      </p:pic>
      <p:pic>
        <p:nvPicPr>
          <p:cNvPr id="8" name="Pladsholder til indhold 7">
            <a:extLst>
              <a:ext uri="{FF2B5EF4-FFF2-40B4-BE49-F238E27FC236}">
                <a16:creationId xmlns:a16="http://schemas.microsoft.com/office/drawing/2014/main" id="{7166453C-E221-AC8D-A20B-8F122B5CA08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046716" y="1572768"/>
            <a:ext cx="5828033" cy="4142232"/>
          </a:xfrm>
        </p:spPr>
      </p:pic>
    </p:spTree>
    <p:extLst>
      <p:ext uri="{BB962C8B-B14F-4D97-AF65-F5344CB8AC3E}">
        <p14:creationId xmlns:p14="http://schemas.microsoft.com/office/powerpoint/2010/main" val="1725139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341120" y="265176"/>
            <a:ext cx="9509759" cy="108813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/>
              <a:t>Vigtige</a:t>
            </a:r>
            <a:r>
              <a:rPr lang="en-US" dirty="0"/>
              <a:t> </a:t>
            </a:r>
            <a:r>
              <a:rPr lang="en-US" dirty="0" err="1"/>
              <a:t>personer</a:t>
            </a:r>
            <a:r>
              <a:rPr lang="en-US" dirty="0"/>
              <a:t> i </a:t>
            </a:r>
            <a:r>
              <a:rPr lang="en-US" dirty="0" err="1"/>
              <a:t>hverdagen</a:t>
            </a:r>
            <a:r>
              <a:rPr lang="en-US" dirty="0"/>
              <a:t> på </a:t>
            </a:r>
            <a:r>
              <a:rPr lang="en-US" dirty="0" err="1"/>
              <a:t>skolen</a:t>
            </a:r>
            <a:endParaRPr lang="en-US" dirty="0"/>
          </a:p>
        </p:txBody>
      </p:sp>
      <p:pic>
        <p:nvPicPr>
          <p:cNvPr id="5122" name="Picture 2" descr="Billedresultat for tegnede person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38" y="2389516"/>
            <a:ext cx="3516170" cy="2584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felt 2">
            <a:extLst>
              <a:ext uri="{FF2B5EF4-FFF2-40B4-BE49-F238E27FC236}">
                <a16:creationId xmlns:a16="http://schemas.microsoft.com/office/drawing/2014/main" id="{A89CCD76-C166-9CF5-99D3-F2450EDAE28E}"/>
              </a:ext>
            </a:extLst>
          </p:cNvPr>
          <p:cNvSpPr txBox="1"/>
          <p:nvPr/>
        </p:nvSpPr>
        <p:spPr>
          <a:xfrm>
            <a:off x="3837108" y="1353312"/>
            <a:ext cx="388121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90000"/>
              </a:lnSpc>
            </a:pPr>
            <a:r>
              <a:rPr lang="da-DK" sz="2000" dirty="0">
                <a:solidFill>
                  <a:schemeClr val="accent2"/>
                </a:solidFill>
              </a:rPr>
              <a:t>Kontaktlærer</a:t>
            </a:r>
          </a:p>
          <a:p>
            <a:pPr algn="r">
              <a:lnSpc>
                <a:spcPct val="90000"/>
              </a:lnSpc>
            </a:pPr>
            <a:endParaRPr lang="da-DK" sz="2000" dirty="0">
              <a:solidFill>
                <a:schemeClr val="accent2"/>
              </a:solidFill>
            </a:endParaRPr>
          </a:p>
          <a:p>
            <a:pPr algn="r">
              <a:lnSpc>
                <a:spcPct val="90000"/>
              </a:lnSpc>
            </a:pPr>
            <a:r>
              <a:rPr lang="da-DK" sz="2000" dirty="0">
                <a:solidFill>
                  <a:schemeClr val="accent2"/>
                </a:solidFill>
              </a:rPr>
              <a:t>Faglæreren  </a:t>
            </a:r>
          </a:p>
          <a:p>
            <a:pPr algn="r">
              <a:lnSpc>
                <a:spcPct val="90000"/>
              </a:lnSpc>
            </a:pPr>
            <a:r>
              <a:rPr lang="da-DK" sz="2000" dirty="0">
                <a:solidFill>
                  <a:schemeClr val="accent2"/>
                </a:solidFill>
              </a:rPr>
              <a:t>Grundfagslæreren  Dansk</a:t>
            </a:r>
          </a:p>
          <a:p>
            <a:pPr algn="r">
              <a:lnSpc>
                <a:spcPct val="90000"/>
              </a:lnSpc>
            </a:pPr>
            <a:r>
              <a:rPr lang="da-DK" sz="2000" dirty="0">
                <a:solidFill>
                  <a:schemeClr val="accent2"/>
                </a:solidFill>
              </a:rPr>
              <a:t>Grundfagslæreren  Mat / Fysik</a:t>
            </a:r>
          </a:p>
          <a:p>
            <a:pPr algn="r">
              <a:lnSpc>
                <a:spcPct val="90000"/>
              </a:lnSpc>
            </a:pPr>
            <a:endParaRPr lang="da-DK" sz="2000" dirty="0">
              <a:solidFill>
                <a:schemeClr val="accent2"/>
              </a:solidFill>
            </a:endParaRPr>
          </a:p>
          <a:p>
            <a:pPr algn="r">
              <a:lnSpc>
                <a:spcPct val="90000"/>
              </a:lnSpc>
            </a:pPr>
            <a:r>
              <a:rPr lang="da-DK" sz="2000" dirty="0">
                <a:solidFill>
                  <a:schemeClr val="accent2"/>
                </a:solidFill>
              </a:rPr>
              <a:t>Studievejleder som</a:t>
            </a:r>
          </a:p>
          <a:p>
            <a:pPr algn="r">
              <a:lnSpc>
                <a:spcPct val="90000"/>
              </a:lnSpc>
            </a:pPr>
            <a:r>
              <a:rPr lang="da-DK" sz="2000" dirty="0">
                <a:solidFill>
                  <a:schemeClr val="accent2"/>
                </a:solidFill>
              </a:rPr>
              <a:t> Læsevejleder.</a:t>
            </a:r>
          </a:p>
          <a:p>
            <a:pPr algn="r">
              <a:lnSpc>
                <a:spcPct val="90000"/>
              </a:lnSpc>
            </a:pPr>
            <a:endParaRPr lang="da-DK" sz="2000" dirty="0">
              <a:solidFill>
                <a:schemeClr val="accent2"/>
              </a:solidFill>
            </a:endParaRPr>
          </a:p>
          <a:p>
            <a:pPr algn="r">
              <a:lnSpc>
                <a:spcPct val="90000"/>
              </a:lnSpc>
            </a:pPr>
            <a:r>
              <a:rPr lang="da-DK" sz="2000" dirty="0">
                <a:solidFill>
                  <a:schemeClr val="accent2"/>
                </a:solidFill>
              </a:rPr>
              <a:t>Praktikpladskonsulenten</a:t>
            </a:r>
          </a:p>
          <a:p>
            <a:pPr algn="r">
              <a:lnSpc>
                <a:spcPct val="90000"/>
              </a:lnSpc>
            </a:pPr>
            <a:endParaRPr lang="da-DK" sz="2000" dirty="0">
              <a:solidFill>
                <a:schemeClr val="accent2"/>
              </a:solidFill>
            </a:endParaRPr>
          </a:p>
          <a:p>
            <a:pPr algn="r">
              <a:lnSpc>
                <a:spcPct val="90000"/>
              </a:lnSpc>
            </a:pPr>
            <a:r>
              <a:rPr lang="da-DK" sz="2000" dirty="0">
                <a:solidFill>
                  <a:schemeClr val="accent2"/>
                </a:solidFill>
              </a:rPr>
              <a:t>Uddannelseslederen</a:t>
            </a:r>
          </a:p>
          <a:p>
            <a:pPr algn="r">
              <a:lnSpc>
                <a:spcPct val="90000"/>
              </a:lnSpc>
            </a:pPr>
            <a:r>
              <a:rPr lang="da-DK" sz="2000" dirty="0">
                <a:solidFill>
                  <a:schemeClr val="accent2"/>
                </a:solidFill>
              </a:rPr>
              <a:t>IT-medarbejderne</a:t>
            </a:r>
          </a:p>
          <a:p>
            <a:pPr algn="r">
              <a:lnSpc>
                <a:spcPct val="90000"/>
              </a:lnSpc>
            </a:pPr>
            <a:endParaRPr lang="da-DK" sz="2000" dirty="0">
              <a:solidFill>
                <a:schemeClr val="accent2"/>
              </a:solidFill>
            </a:endParaRPr>
          </a:p>
          <a:p>
            <a:pPr algn="r">
              <a:lnSpc>
                <a:spcPct val="90000"/>
              </a:lnSpc>
            </a:pPr>
            <a:endParaRPr lang="da-DK" sz="2000" dirty="0">
              <a:solidFill>
                <a:schemeClr val="accent2"/>
              </a:solidFill>
            </a:endParaRPr>
          </a:p>
          <a:p>
            <a:pPr algn="r">
              <a:lnSpc>
                <a:spcPct val="90000"/>
              </a:lnSpc>
            </a:pPr>
            <a:r>
              <a:rPr lang="da-DK" sz="2000" dirty="0">
                <a:solidFill>
                  <a:schemeClr val="accent2"/>
                </a:solidFill>
              </a:rPr>
              <a:t>Og ikke mindst DIG SELV</a:t>
            </a: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EE182A51-C87A-466C-8F20-025FE7D57C50}"/>
              </a:ext>
            </a:extLst>
          </p:cNvPr>
          <p:cNvSpPr txBox="1"/>
          <p:nvPr/>
        </p:nvSpPr>
        <p:spPr>
          <a:xfrm>
            <a:off x="7718323" y="1366252"/>
            <a:ext cx="426758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da-DK" sz="2000" dirty="0">
                <a:solidFill>
                  <a:srgbClr val="FF0000"/>
                </a:solidFill>
              </a:rPr>
              <a:t>Bent Rasmussen</a:t>
            </a:r>
          </a:p>
          <a:p>
            <a:pPr>
              <a:lnSpc>
                <a:spcPct val="90000"/>
              </a:lnSpc>
            </a:pPr>
            <a:endParaRPr lang="da-DK" sz="2000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r>
              <a:rPr lang="da-DK" sz="2000" dirty="0">
                <a:solidFill>
                  <a:srgbClr val="FF0000"/>
                </a:solidFill>
              </a:rPr>
              <a:t>Bent Rasmussen</a:t>
            </a:r>
          </a:p>
          <a:p>
            <a:pPr>
              <a:lnSpc>
                <a:spcPct val="90000"/>
              </a:lnSpc>
            </a:pPr>
            <a:r>
              <a:rPr lang="da-DK" sz="2000" dirty="0">
                <a:solidFill>
                  <a:srgbClr val="FF0000"/>
                </a:solidFill>
              </a:rPr>
              <a:t>Jacob Poulsen</a:t>
            </a:r>
          </a:p>
          <a:p>
            <a:pPr>
              <a:lnSpc>
                <a:spcPct val="90000"/>
              </a:lnSpc>
            </a:pPr>
            <a:r>
              <a:rPr lang="da-DK" sz="2000" dirty="0">
                <a:solidFill>
                  <a:srgbClr val="FF0000"/>
                </a:solidFill>
              </a:rPr>
              <a:t>Anna </a:t>
            </a:r>
            <a:r>
              <a:rPr lang="da-DK" sz="2000" dirty="0" err="1">
                <a:solidFill>
                  <a:srgbClr val="FF0000"/>
                </a:solidFill>
              </a:rPr>
              <a:t>Jørholt</a:t>
            </a:r>
            <a:endParaRPr lang="da-DK" sz="2000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endParaRPr lang="da-DK" sz="2000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r>
              <a:rPr lang="da-DK" sz="2000" dirty="0">
                <a:solidFill>
                  <a:srgbClr val="FF0000"/>
                </a:solidFill>
              </a:rPr>
              <a:t>Morten Burkø</a:t>
            </a:r>
          </a:p>
          <a:p>
            <a:pPr>
              <a:lnSpc>
                <a:spcPct val="90000"/>
              </a:lnSpc>
            </a:pPr>
            <a:r>
              <a:rPr lang="da-DK" sz="2000" dirty="0">
                <a:solidFill>
                  <a:srgbClr val="FF0000"/>
                </a:solidFill>
              </a:rPr>
              <a:t>Anette Poulsen</a:t>
            </a:r>
          </a:p>
          <a:p>
            <a:pPr>
              <a:lnSpc>
                <a:spcPct val="90000"/>
              </a:lnSpc>
            </a:pPr>
            <a:endParaRPr lang="da-DK" sz="2000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r>
              <a:rPr lang="da-DK" sz="2000" dirty="0">
                <a:solidFill>
                  <a:srgbClr val="FF0000"/>
                </a:solidFill>
              </a:rPr>
              <a:t>Lene Schmidt</a:t>
            </a:r>
          </a:p>
          <a:p>
            <a:pPr>
              <a:lnSpc>
                <a:spcPct val="90000"/>
              </a:lnSpc>
            </a:pPr>
            <a:endParaRPr lang="da-DK" sz="2000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r>
              <a:rPr lang="da-DK" sz="2000" dirty="0">
                <a:solidFill>
                  <a:srgbClr val="FF0000"/>
                </a:solidFill>
              </a:rPr>
              <a:t>Jan Petersen</a:t>
            </a:r>
          </a:p>
          <a:p>
            <a:pPr>
              <a:lnSpc>
                <a:spcPct val="90000"/>
              </a:lnSpc>
            </a:pPr>
            <a:endParaRPr lang="da-DK" sz="2000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endParaRPr lang="da-DK" sz="2000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endParaRPr lang="da-DK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41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Billedresultat for forventning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69466">
            <a:off x="767300" y="2181231"/>
            <a:ext cx="4308284" cy="217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felt 4"/>
          <p:cNvSpPr txBox="1"/>
          <p:nvPr/>
        </p:nvSpPr>
        <p:spPr>
          <a:xfrm>
            <a:off x="1820174" y="138023"/>
            <a:ext cx="6625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da-DK" sz="4000" dirty="0">
                <a:solidFill>
                  <a:schemeClr val="accent2"/>
                </a:solidFill>
              </a:rPr>
              <a:t>Forventninger</a:t>
            </a:r>
          </a:p>
        </p:txBody>
      </p:sp>
      <p:sp>
        <p:nvSpPr>
          <p:cNvPr id="6" name="Tekstfelt 5"/>
          <p:cNvSpPr txBox="1"/>
          <p:nvPr/>
        </p:nvSpPr>
        <p:spPr>
          <a:xfrm>
            <a:off x="6107502" y="957532"/>
            <a:ext cx="5710687" cy="35825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800" dirty="0">
                <a:solidFill>
                  <a:schemeClr val="accent2"/>
                </a:solidFill>
              </a:rPr>
              <a:t>Vi forventer at du deltager aktivt i såvel Praktisk som teoretisk undervisning.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da-DK" sz="2800" dirty="0">
              <a:solidFill>
                <a:schemeClr val="accent2"/>
              </a:solidFill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800" dirty="0">
                <a:solidFill>
                  <a:schemeClr val="accent2"/>
                </a:solidFill>
              </a:rPr>
              <a:t>Vi forventer at du overholder aftaler der indgås.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da-DK" sz="2800" dirty="0">
              <a:solidFill>
                <a:schemeClr val="accent2"/>
              </a:solidFill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800" dirty="0">
                <a:solidFill>
                  <a:schemeClr val="accent2"/>
                </a:solidFill>
              </a:rPr>
              <a:t>Vi forventer at du er velforberedt og generelt positiv.</a:t>
            </a:r>
          </a:p>
        </p:txBody>
      </p:sp>
      <p:sp>
        <p:nvSpPr>
          <p:cNvPr id="7" name="Tekstfelt 6"/>
          <p:cNvSpPr txBox="1"/>
          <p:nvPr/>
        </p:nvSpPr>
        <p:spPr>
          <a:xfrm>
            <a:off x="6142008" y="5037826"/>
            <a:ext cx="5710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da-DK" sz="4000" dirty="0">
                <a:solidFill>
                  <a:srgbClr val="FF0000"/>
                </a:solidFill>
              </a:rPr>
              <a:t>Hvad forventer du ?</a:t>
            </a:r>
          </a:p>
        </p:txBody>
      </p:sp>
    </p:spTree>
    <p:extLst>
      <p:ext uri="{BB962C8B-B14F-4D97-AF65-F5344CB8AC3E}">
        <p14:creationId xmlns:p14="http://schemas.microsoft.com/office/powerpoint/2010/main" val="161801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98543" y="244415"/>
            <a:ext cx="10298544" cy="540589"/>
          </a:xfrm>
        </p:spPr>
        <p:txBody>
          <a:bodyPr/>
          <a:lstStyle/>
          <a:p>
            <a:pPr algn="ctr"/>
            <a:r>
              <a:rPr lang="da-DK" dirty="0"/>
              <a:t>Elektriker-uddannelsens opbygning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3942272" y="1413649"/>
            <a:ext cx="7927675" cy="4391927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2800" dirty="0"/>
              <a:t>Efter GF-2 skal du gennem en praktisk del.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a-DK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2800" dirty="0"/>
              <a:t>Derefter kommer du på Hovedforløb 1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a-DK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2800" dirty="0"/>
              <a:t>Den sidste del af uddannelsen former du sammen med din Mester og Skolen, den er således individuel for hver enkel elev.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a-DK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2800" dirty="0">
                <a:hlinkClick r:id="rId2"/>
              </a:rPr>
              <a:t>www.elektrikeruddannelsen.dk</a:t>
            </a:r>
            <a:r>
              <a:rPr lang="da-DK" sz="2800" dirty="0"/>
              <a:t>    viser dette.</a:t>
            </a:r>
          </a:p>
        </p:txBody>
      </p:sp>
      <p:pic>
        <p:nvPicPr>
          <p:cNvPr id="8194" name="Picture 2" descr="Billedresultat for elektrik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27" y="1413650"/>
            <a:ext cx="3044825" cy="4748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2304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Billedresultat for elektrike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25" y="1164441"/>
            <a:ext cx="4241651" cy="477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felt 4"/>
          <p:cNvSpPr txBox="1"/>
          <p:nvPr/>
        </p:nvSpPr>
        <p:spPr>
          <a:xfrm>
            <a:off x="1000664" y="86264"/>
            <a:ext cx="9316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da-DK" sz="4000" dirty="0">
                <a:solidFill>
                  <a:schemeClr val="accent2"/>
                </a:solidFill>
              </a:rPr>
              <a:t>GF-2 Elektriker opbygning og krav</a:t>
            </a:r>
          </a:p>
        </p:txBody>
      </p:sp>
      <p:sp>
        <p:nvSpPr>
          <p:cNvPr id="6" name="Tekstfelt 5"/>
          <p:cNvSpPr txBox="1"/>
          <p:nvPr/>
        </p:nvSpPr>
        <p:spPr>
          <a:xfrm>
            <a:off x="5024846" y="1164441"/>
            <a:ext cx="666394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da-DK" sz="2000" dirty="0">
                <a:solidFill>
                  <a:schemeClr val="accent2"/>
                </a:solidFill>
              </a:rPr>
              <a:t>Følgende fag indgår i GF-2</a:t>
            </a:r>
          </a:p>
          <a:p>
            <a:pPr>
              <a:lnSpc>
                <a:spcPct val="90000"/>
              </a:lnSpc>
            </a:pPr>
            <a:endParaRPr lang="da-DK" sz="2000" dirty="0">
              <a:solidFill>
                <a:schemeClr val="accent2"/>
              </a:solidFill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000" b="1" dirty="0">
                <a:solidFill>
                  <a:schemeClr val="accent2"/>
                </a:solidFill>
              </a:rPr>
              <a:t>Overgangskrav</a:t>
            </a:r>
            <a:r>
              <a:rPr lang="da-DK" sz="2000" dirty="0">
                <a:solidFill>
                  <a:schemeClr val="accent2"/>
                </a:solidFill>
              </a:rPr>
              <a:t> </a:t>
            </a:r>
          </a:p>
          <a:p>
            <a:pPr>
              <a:lnSpc>
                <a:spcPct val="90000"/>
              </a:lnSpc>
            </a:pPr>
            <a:r>
              <a:rPr lang="da-DK" sz="2000" dirty="0">
                <a:solidFill>
                  <a:schemeClr val="accent2"/>
                </a:solidFill>
              </a:rPr>
              <a:t>       (de fagrelaterede fag der kræves for at komme på H1)</a:t>
            </a:r>
          </a:p>
          <a:p>
            <a:pPr>
              <a:lnSpc>
                <a:spcPct val="90000"/>
              </a:lnSpc>
            </a:pPr>
            <a:endParaRPr lang="da-DK" sz="2000" dirty="0">
              <a:solidFill>
                <a:schemeClr val="accent2"/>
              </a:solidFill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000" b="1" dirty="0">
                <a:solidFill>
                  <a:schemeClr val="accent2"/>
                </a:solidFill>
              </a:rPr>
              <a:t>Matematik</a:t>
            </a:r>
            <a:r>
              <a:rPr lang="da-DK" sz="2000" dirty="0">
                <a:solidFill>
                  <a:schemeClr val="accent2"/>
                </a:solidFill>
              </a:rPr>
              <a:t> (niveau D)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000" b="1" dirty="0">
                <a:solidFill>
                  <a:schemeClr val="accent2"/>
                </a:solidFill>
              </a:rPr>
              <a:t>Fysik</a:t>
            </a:r>
            <a:r>
              <a:rPr lang="da-DK" sz="2000" dirty="0">
                <a:solidFill>
                  <a:schemeClr val="accent2"/>
                </a:solidFill>
              </a:rPr>
              <a:t> 	  (niveau E)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000" b="1" dirty="0">
                <a:solidFill>
                  <a:schemeClr val="accent2"/>
                </a:solidFill>
              </a:rPr>
              <a:t>Dansk 	  </a:t>
            </a:r>
            <a:r>
              <a:rPr lang="da-DK" sz="2000" dirty="0">
                <a:solidFill>
                  <a:schemeClr val="accent2"/>
                </a:solidFill>
              </a:rPr>
              <a:t>(niveau E)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da-DK" sz="2000" dirty="0">
              <a:solidFill>
                <a:schemeClr val="accent2"/>
              </a:solidFill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000" b="1" dirty="0">
                <a:solidFill>
                  <a:schemeClr val="accent2"/>
                </a:solidFill>
              </a:rPr>
              <a:t>Rulle og bukke-stillads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000" b="1" dirty="0">
                <a:solidFill>
                  <a:schemeClr val="accent2"/>
                </a:solidFill>
              </a:rPr>
              <a:t>Førstehjælp mellemniveau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000" b="1" dirty="0">
                <a:solidFill>
                  <a:schemeClr val="accent2"/>
                </a:solidFill>
              </a:rPr>
              <a:t>Elementær brandbekæmpelse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da-DK" sz="2000" dirty="0">
              <a:solidFill>
                <a:schemeClr val="accent2"/>
              </a:solidFill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000" b="1" dirty="0">
                <a:solidFill>
                  <a:schemeClr val="accent2"/>
                </a:solidFill>
              </a:rPr>
              <a:t>Arbejde på eller nær ved spænding.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da-DK" sz="2000" dirty="0">
              <a:solidFill>
                <a:schemeClr val="accent2"/>
              </a:solidFill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000" b="1" dirty="0">
                <a:solidFill>
                  <a:schemeClr val="accent2"/>
                </a:solidFill>
              </a:rPr>
              <a:t>Grundforløbseksamen</a:t>
            </a:r>
          </a:p>
        </p:txBody>
      </p:sp>
    </p:spTree>
    <p:extLst>
      <p:ext uri="{BB962C8B-B14F-4D97-AF65-F5344CB8AC3E}">
        <p14:creationId xmlns:p14="http://schemas.microsoft.com/office/powerpoint/2010/main" val="3584665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felt 4"/>
          <p:cNvSpPr txBox="1"/>
          <p:nvPr/>
        </p:nvSpPr>
        <p:spPr>
          <a:xfrm>
            <a:off x="1000664" y="86264"/>
            <a:ext cx="9316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da-DK" sz="4000" dirty="0">
                <a:solidFill>
                  <a:schemeClr val="accent2"/>
                </a:solidFill>
              </a:rPr>
              <a:t>GF-2 Elektriker opbygning og krav</a:t>
            </a:r>
          </a:p>
        </p:txBody>
      </p:sp>
      <p:sp>
        <p:nvSpPr>
          <p:cNvPr id="6" name="Tekstfelt 5"/>
          <p:cNvSpPr txBox="1"/>
          <p:nvPr/>
        </p:nvSpPr>
        <p:spPr>
          <a:xfrm>
            <a:off x="3114136" y="1164441"/>
            <a:ext cx="8574656" cy="4375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da-DK" sz="2000" dirty="0">
                <a:solidFill>
                  <a:schemeClr val="accent2"/>
                </a:solidFill>
              </a:rPr>
              <a:t>Overgangskrav er omfattende, men kan groft set beskrives således</a:t>
            </a:r>
          </a:p>
          <a:p>
            <a:pPr>
              <a:lnSpc>
                <a:spcPct val="90000"/>
              </a:lnSpc>
            </a:pPr>
            <a:endParaRPr lang="da-DK" sz="2000" dirty="0">
              <a:solidFill>
                <a:schemeClr val="accent2"/>
              </a:solidFill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0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Beregning på elektriske kredsløb ved såvel AC som DC.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da-DK" sz="2000" dirty="0">
              <a:solidFill>
                <a:schemeClr val="accent2"/>
              </a:solidFill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accent2"/>
                </a:solidFill>
              </a:rPr>
              <a:t>Grundlæggende Ohms Lov og effektberegning.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accent2"/>
                </a:solidFill>
              </a:rPr>
              <a:t>Serieforbindelser, parallelforbindelser og blandede forbindelser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accent2"/>
                </a:solidFill>
              </a:rPr>
              <a:t>Ledningsmodstand, spændingsfald m.v.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accent2"/>
                </a:solidFill>
              </a:rPr>
              <a:t>Dimensioneringsberegninger på installationer.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accent2"/>
                </a:solidFill>
              </a:rPr>
              <a:t>Beregning på spændingskilder.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accent2"/>
                </a:solidFill>
              </a:rPr>
              <a:t>Beregninger på effekt og energi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accent2"/>
                </a:solidFill>
              </a:rPr>
              <a:t>Transformer-beregninger.</a:t>
            </a:r>
          </a:p>
        </p:txBody>
      </p:sp>
      <p:pic>
        <p:nvPicPr>
          <p:cNvPr id="10242" name="Picture 2" descr="Billedresultat for elektrik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874" y="2059731"/>
            <a:ext cx="2245072" cy="232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5782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felt 4"/>
          <p:cNvSpPr txBox="1"/>
          <p:nvPr/>
        </p:nvSpPr>
        <p:spPr>
          <a:xfrm>
            <a:off x="1000664" y="86264"/>
            <a:ext cx="9316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da-DK" sz="4000" dirty="0">
                <a:solidFill>
                  <a:schemeClr val="accent2"/>
                </a:solidFill>
              </a:rPr>
              <a:t>GF-2 Elektriker opbygning og krav</a:t>
            </a:r>
          </a:p>
        </p:txBody>
      </p:sp>
      <p:sp>
        <p:nvSpPr>
          <p:cNvPr id="6" name="Tekstfelt 5"/>
          <p:cNvSpPr txBox="1"/>
          <p:nvPr/>
        </p:nvSpPr>
        <p:spPr>
          <a:xfrm>
            <a:off x="3114136" y="1164441"/>
            <a:ext cx="8574656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endParaRPr lang="da-DK" sz="2000" dirty="0">
              <a:solidFill>
                <a:schemeClr val="accent2"/>
              </a:solidFill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0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Øvrige kompetencer er følgende</a:t>
            </a:r>
          </a:p>
          <a:p>
            <a:pPr>
              <a:lnSpc>
                <a:spcPct val="90000"/>
              </a:lnSpc>
            </a:pPr>
            <a:endParaRPr lang="da-DK" sz="20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accent2"/>
                </a:solidFill>
              </a:rPr>
              <a:t>Grundlæggende logik.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accent2"/>
                </a:solidFill>
              </a:rPr>
              <a:t>Tegning og forståelse af diagrammer, installationstegning, kredsskemaer og funktionsskemaer.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000" dirty="0" err="1">
                <a:solidFill>
                  <a:schemeClr val="accent2"/>
                </a:solidFill>
              </a:rPr>
              <a:t>En-</a:t>
            </a:r>
            <a:r>
              <a:rPr lang="da-DK" sz="2000" dirty="0">
                <a:solidFill>
                  <a:schemeClr val="accent2"/>
                </a:solidFill>
              </a:rPr>
              <a:t> og flerfasede brugsgenstande, herunder kortslutningsmotoren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accent2"/>
                </a:solidFill>
              </a:rPr>
              <a:t>Arbejdsmiljø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accent2"/>
                </a:solidFill>
              </a:rPr>
              <a:t>Kundebetjening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accent2"/>
                </a:solidFill>
              </a:rPr>
              <a:t>Arbejde på eller nær ved installationer med spænding på.</a:t>
            </a:r>
          </a:p>
          <a:p>
            <a:pPr>
              <a:lnSpc>
                <a:spcPct val="90000"/>
              </a:lnSpc>
            </a:pPr>
            <a:endParaRPr lang="da-DK" sz="2000" dirty="0">
              <a:solidFill>
                <a:schemeClr val="accent2"/>
              </a:solidFill>
            </a:endParaRPr>
          </a:p>
        </p:txBody>
      </p:sp>
      <p:pic>
        <p:nvPicPr>
          <p:cNvPr id="10242" name="Picture 2" descr="Billedresultat for elektrik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874" y="2059731"/>
            <a:ext cx="2245072" cy="232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7540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felt 4"/>
          <p:cNvSpPr txBox="1"/>
          <p:nvPr/>
        </p:nvSpPr>
        <p:spPr>
          <a:xfrm>
            <a:off x="1000664" y="86264"/>
            <a:ext cx="9316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da-DK" sz="4000" dirty="0">
                <a:solidFill>
                  <a:schemeClr val="accent2"/>
                </a:solidFill>
              </a:rPr>
              <a:t>GF-2 Elektriker opbygning og krav</a:t>
            </a:r>
          </a:p>
        </p:txBody>
      </p:sp>
      <p:sp>
        <p:nvSpPr>
          <p:cNvPr id="6" name="Tekstfelt 5"/>
          <p:cNvSpPr txBox="1"/>
          <p:nvPr/>
        </p:nvSpPr>
        <p:spPr>
          <a:xfrm>
            <a:off x="3114136" y="1164441"/>
            <a:ext cx="857465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endParaRPr lang="da-DK" sz="2000" dirty="0">
              <a:solidFill>
                <a:schemeClr val="accent2"/>
              </a:solidFill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0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De praktiske opgaver samt de kompetencer det kræver.</a:t>
            </a:r>
          </a:p>
          <a:p>
            <a:pPr>
              <a:lnSpc>
                <a:spcPct val="90000"/>
              </a:lnSpc>
            </a:pPr>
            <a:endParaRPr lang="da-DK" sz="20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accent2"/>
                </a:solidFill>
              </a:rPr>
              <a:t>Installationsteori for mindre installationer, herunder benyttelse af de gældende love, reglementer og standarder.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accent2"/>
                </a:solidFill>
              </a:rPr>
              <a:t>Opbygning af automatiske styringer.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accent2"/>
                </a:solidFill>
              </a:rPr>
              <a:t>Praktisk udførelse af installationer, samt verifikation af installationer ud fra kravene i lovgivningen.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accent2"/>
                </a:solidFill>
              </a:rPr>
              <a:t>Opgaven der udføres praktisk, er en mindre installation, med alt hvad der kræves fra el-selskabets forsyning til den sidste stikkontakt, afbryder, motor eller andet.</a:t>
            </a:r>
          </a:p>
          <a:p>
            <a:pPr>
              <a:lnSpc>
                <a:spcPct val="90000"/>
              </a:lnSpc>
            </a:pPr>
            <a:endParaRPr lang="da-DK" sz="2000" dirty="0">
              <a:solidFill>
                <a:schemeClr val="accent2"/>
              </a:solidFill>
            </a:endParaRPr>
          </a:p>
        </p:txBody>
      </p:sp>
      <p:pic>
        <p:nvPicPr>
          <p:cNvPr id="10242" name="Picture 2" descr="Billedresultat for elektrik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874" y="2059731"/>
            <a:ext cx="2245072" cy="232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9979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felt 4"/>
          <p:cNvSpPr txBox="1"/>
          <p:nvPr/>
        </p:nvSpPr>
        <p:spPr>
          <a:xfrm>
            <a:off x="1000664" y="86264"/>
            <a:ext cx="9316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da-DK" sz="4000" dirty="0">
                <a:solidFill>
                  <a:schemeClr val="accent2"/>
                </a:solidFill>
              </a:rPr>
              <a:t>GF-2 Elektriker opbygning og krav</a:t>
            </a:r>
          </a:p>
        </p:txBody>
      </p:sp>
      <p:sp>
        <p:nvSpPr>
          <p:cNvPr id="6" name="Tekstfelt 5"/>
          <p:cNvSpPr txBox="1"/>
          <p:nvPr/>
        </p:nvSpPr>
        <p:spPr>
          <a:xfrm>
            <a:off x="3114136" y="1164441"/>
            <a:ext cx="857465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da-DK" sz="2000" dirty="0">
                <a:solidFill>
                  <a:schemeClr val="accent2"/>
                </a:solidFill>
              </a:rPr>
              <a:t>Følgende eksamener og prøver, i fag der skal være bestået.</a:t>
            </a:r>
          </a:p>
          <a:p>
            <a:pPr>
              <a:lnSpc>
                <a:spcPct val="90000"/>
              </a:lnSpc>
            </a:pPr>
            <a:endParaRPr lang="da-DK" sz="2000" dirty="0">
              <a:solidFill>
                <a:schemeClr val="accent2"/>
              </a:solidFill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accent2"/>
                </a:solidFill>
              </a:rPr>
              <a:t>Eksamen i et af fagene </a:t>
            </a:r>
            <a:r>
              <a:rPr lang="da-DK" sz="2000" b="1" dirty="0">
                <a:solidFill>
                  <a:schemeClr val="accent2"/>
                </a:solidFill>
              </a:rPr>
              <a:t>Dansk, Matematik eller Fysik. </a:t>
            </a:r>
          </a:p>
          <a:p>
            <a:pPr>
              <a:lnSpc>
                <a:spcPct val="90000"/>
              </a:lnSpc>
            </a:pPr>
            <a:r>
              <a:rPr lang="da-DK" sz="2000" b="1" dirty="0">
                <a:solidFill>
                  <a:schemeClr val="accent2"/>
                </a:solidFill>
              </a:rPr>
              <a:t>     </a:t>
            </a:r>
            <a:r>
              <a:rPr lang="da-DK" sz="2000" dirty="0">
                <a:solidFill>
                  <a:schemeClr val="accent2"/>
                </a:solidFill>
              </a:rPr>
              <a:t>(der lodtrækkes mellem fagene således at der kun er et eksamensfag.)</a:t>
            </a:r>
          </a:p>
          <a:p>
            <a:pPr>
              <a:lnSpc>
                <a:spcPct val="90000"/>
              </a:lnSpc>
            </a:pPr>
            <a:endParaRPr lang="da-DK" sz="2000" dirty="0">
              <a:solidFill>
                <a:schemeClr val="accent2"/>
              </a:solidFill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000" b="1" dirty="0">
                <a:solidFill>
                  <a:schemeClr val="accent2"/>
                </a:solidFill>
              </a:rPr>
              <a:t>Førstehjælp </a:t>
            </a:r>
            <a:r>
              <a:rPr lang="da-DK" sz="2000" dirty="0">
                <a:solidFill>
                  <a:schemeClr val="accent2"/>
                </a:solidFill>
              </a:rPr>
              <a:t>(bevis skal være opnået)</a:t>
            </a:r>
          </a:p>
          <a:p>
            <a:pPr>
              <a:lnSpc>
                <a:spcPct val="90000"/>
              </a:lnSpc>
            </a:pPr>
            <a:endParaRPr lang="da-DK" sz="2000" b="1" dirty="0">
              <a:solidFill>
                <a:schemeClr val="accent2"/>
              </a:solidFill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000" b="1" dirty="0">
                <a:solidFill>
                  <a:schemeClr val="accent2"/>
                </a:solidFill>
              </a:rPr>
              <a:t>Elementær brandbekæmpelse. </a:t>
            </a:r>
            <a:r>
              <a:rPr lang="da-DK" sz="2000" dirty="0">
                <a:solidFill>
                  <a:schemeClr val="accent2"/>
                </a:solidFill>
              </a:rPr>
              <a:t>(bevis skal være opnået)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da-DK" sz="2000" dirty="0">
              <a:solidFill>
                <a:schemeClr val="accent2"/>
              </a:solidFill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000" b="1" dirty="0">
                <a:solidFill>
                  <a:schemeClr val="accent2"/>
                </a:solidFill>
              </a:rPr>
              <a:t>Rulle- og bukkestillads. </a:t>
            </a:r>
            <a:r>
              <a:rPr lang="da-DK" sz="2000" dirty="0">
                <a:solidFill>
                  <a:schemeClr val="accent2"/>
                </a:solidFill>
              </a:rPr>
              <a:t>(certifikatfag der skal være godkendt)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da-DK" sz="2000" dirty="0">
              <a:solidFill>
                <a:schemeClr val="accent2"/>
              </a:solidFill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000" b="1" dirty="0">
                <a:solidFill>
                  <a:schemeClr val="accent2"/>
                </a:solidFill>
              </a:rPr>
              <a:t>Arbejde nær ved eller under spænding</a:t>
            </a:r>
            <a:r>
              <a:rPr lang="da-DK" sz="2000" dirty="0">
                <a:solidFill>
                  <a:schemeClr val="accent2"/>
                </a:solidFill>
              </a:rPr>
              <a:t>. </a:t>
            </a:r>
          </a:p>
          <a:p>
            <a:pPr>
              <a:lnSpc>
                <a:spcPct val="90000"/>
              </a:lnSpc>
            </a:pPr>
            <a:r>
              <a:rPr lang="da-DK" sz="2000" dirty="0">
                <a:solidFill>
                  <a:schemeClr val="accent2"/>
                </a:solidFill>
              </a:rPr>
              <a:t>      (certifikatfag der skal være godkendt)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da-DK" sz="2000" dirty="0">
              <a:solidFill>
                <a:schemeClr val="accent2"/>
              </a:solidFill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accent2"/>
                </a:solidFill>
              </a:rPr>
              <a:t>Ved udeblivelse fra et certifikat fag skal eleven have certifikat faget et andet sted. Dvs. at når der er certifikat fag er man til stæde……</a:t>
            </a:r>
          </a:p>
        </p:txBody>
      </p:sp>
      <p:pic>
        <p:nvPicPr>
          <p:cNvPr id="11266" name="Picture 2" descr="Billedresultat for eksamen sjo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63" y="2393858"/>
            <a:ext cx="2304516" cy="238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1651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85141" y="828136"/>
            <a:ext cx="5431616" cy="1262331"/>
          </a:xfrm>
        </p:spPr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da-DK" sz="3400" b="0" i="0" dirty="0">
                <a:solidFill>
                  <a:srgbClr val="3691AA">
                    <a:lumMod val="50000"/>
                  </a:srgbClr>
                </a:solidFill>
                <a:latin typeface="Georgia"/>
                <a:ea typeface="+mj-ea"/>
                <a:cs typeface="+mj-cs"/>
              </a:rPr>
              <a:t>Lidt Praktisk information</a:t>
            </a:r>
          </a:p>
        </p:txBody>
      </p:sp>
      <p:pic>
        <p:nvPicPr>
          <p:cNvPr id="9" name="Billede 8" descr="Billedresultat for praktiske info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773" y="668546"/>
            <a:ext cx="4339650" cy="45892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1883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felt 4"/>
          <p:cNvSpPr txBox="1"/>
          <p:nvPr/>
        </p:nvSpPr>
        <p:spPr>
          <a:xfrm>
            <a:off x="1000664" y="86264"/>
            <a:ext cx="9316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da-DK" sz="4000" dirty="0">
                <a:solidFill>
                  <a:schemeClr val="accent2"/>
                </a:solidFill>
              </a:rPr>
              <a:t>GF-2 Elektriker opbygning og krav</a:t>
            </a:r>
          </a:p>
        </p:txBody>
      </p:sp>
      <p:sp>
        <p:nvSpPr>
          <p:cNvPr id="6" name="Tekstfelt 5"/>
          <p:cNvSpPr txBox="1"/>
          <p:nvPr/>
        </p:nvSpPr>
        <p:spPr>
          <a:xfrm>
            <a:off x="3114136" y="1164441"/>
            <a:ext cx="857465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da-DK" sz="2000" dirty="0">
                <a:solidFill>
                  <a:schemeClr val="accent2"/>
                </a:solidFill>
              </a:rPr>
              <a:t>I overgangskrav er der er følgende eksamener og prøver</a:t>
            </a:r>
          </a:p>
          <a:p>
            <a:pPr>
              <a:lnSpc>
                <a:spcPct val="90000"/>
              </a:lnSpc>
            </a:pPr>
            <a:endParaRPr lang="da-DK" sz="2000" dirty="0">
              <a:solidFill>
                <a:schemeClr val="accent2"/>
              </a:solidFill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da-DK" sz="2000" dirty="0">
              <a:solidFill>
                <a:schemeClr val="accent2"/>
              </a:solidFill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000" b="1" dirty="0">
                <a:solidFill>
                  <a:schemeClr val="accent2"/>
                </a:solidFill>
              </a:rPr>
              <a:t>El-teoretisk skriftlig eksamen </a:t>
            </a:r>
            <a:r>
              <a:rPr lang="da-DK" sz="2000" dirty="0">
                <a:solidFill>
                  <a:schemeClr val="accent2"/>
                </a:solidFill>
              </a:rPr>
              <a:t>( 120 min.) </a:t>
            </a:r>
          </a:p>
          <a:p>
            <a:pPr>
              <a:lnSpc>
                <a:spcPct val="90000"/>
              </a:lnSpc>
            </a:pPr>
            <a:r>
              <a:rPr lang="da-DK" sz="2000" dirty="0">
                <a:solidFill>
                  <a:schemeClr val="accent2"/>
                </a:solidFill>
              </a:rPr>
              <a:t>      (med krav om bestået før mundtlig eksamen.)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da-DK" sz="2000" dirty="0">
              <a:solidFill>
                <a:schemeClr val="accent2"/>
              </a:solidFill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000" b="1" dirty="0">
                <a:solidFill>
                  <a:schemeClr val="accent2"/>
                </a:solidFill>
              </a:rPr>
              <a:t>Praktisk mundtlig eksamen i standen. </a:t>
            </a:r>
            <a:r>
              <a:rPr lang="da-DK" sz="2000" dirty="0">
                <a:solidFill>
                  <a:schemeClr val="accent2"/>
                </a:solidFill>
              </a:rPr>
              <a:t>( ca. 30 minutter )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da-DK" sz="2000" dirty="0">
              <a:solidFill>
                <a:schemeClr val="accent2"/>
              </a:solidFill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accent2"/>
                </a:solidFill>
              </a:rPr>
              <a:t>Vurderingen til den praktisk mundtlige eksamen, er en kombination af vurderingen af </a:t>
            </a:r>
            <a:r>
              <a:rPr lang="da-DK" sz="2000" i="1" dirty="0">
                <a:solidFill>
                  <a:schemeClr val="accent2"/>
                </a:solidFill>
              </a:rPr>
              <a:t>rapporten</a:t>
            </a:r>
            <a:r>
              <a:rPr lang="da-DK" sz="2000" dirty="0">
                <a:solidFill>
                  <a:schemeClr val="accent2"/>
                </a:solidFill>
              </a:rPr>
              <a:t>, den </a:t>
            </a:r>
            <a:r>
              <a:rPr lang="da-DK" sz="2000" i="1" dirty="0">
                <a:solidFill>
                  <a:schemeClr val="accent2"/>
                </a:solidFill>
              </a:rPr>
              <a:t>mundtlige præstation </a:t>
            </a:r>
            <a:r>
              <a:rPr lang="da-DK" sz="2000" dirty="0">
                <a:solidFill>
                  <a:schemeClr val="accent2"/>
                </a:solidFill>
              </a:rPr>
              <a:t>og det </a:t>
            </a:r>
            <a:r>
              <a:rPr lang="da-DK" sz="2000" i="1" dirty="0">
                <a:solidFill>
                  <a:schemeClr val="accent2"/>
                </a:solidFill>
              </a:rPr>
              <a:t>praktiske arbejde</a:t>
            </a:r>
            <a:r>
              <a:rPr lang="da-DK" sz="2000" dirty="0">
                <a:solidFill>
                  <a:schemeClr val="accent2"/>
                </a:solidFill>
              </a:rPr>
              <a:t> der er udført.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da-DK" sz="2000" dirty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</a:pPr>
            <a:r>
              <a:rPr lang="da-DK" sz="2000" dirty="0">
                <a:solidFill>
                  <a:schemeClr val="accent2"/>
                </a:solidFill>
              </a:rPr>
              <a:t>      </a:t>
            </a:r>
            <a:r>
              <a:rPr lang="da-DK" sz="2000" dirty="0">
                <a:solidFill>
                  <a:srgbClr val="FF0000"/>
                </a:solidFill>
              </a:rPr>
              <a:t>Den skriftlige og den mundtlige eksamen skal begge være bestået</a:t>
            </a:r>
            <a:endParaRPr lang="da-DK" sz="2000" dirty="0">
              <a:solidFill>
                <a:schemeClr val="accent2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7098" y="2177144"/>
            <a:ext cx="2150895" cy="2601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8926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Billede 1">
            <a:extLst>
              <a:ext uri="{FF2B5EF4-FFF2-40B4-BE49-F238E27FC236}">
                <a16:creationId xmlns:a16="http://schemas.microsoft.com/office/drawing/2014/main" id="{7A9397BB-EF58-CD7F-99B5-C7AD69C57D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9295" y="303144"/>
            <a:ext cx="5654849" cy="5273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5002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da-DK" sz="3800" b="0" i="0" dirty="0">
                <a:solidFill>
                  <a:srgbClr val="3691AA">
                    <a:lumMod val="50000"/>
                  </a:srgbClr>
                </a:solidFill>
                <a:latin typeface="Georgia"/>
                <a:ea typeface="+mj-ea"/>
                <a:cs typeface="+mj-cs"/>
              </a:rPr>
              <a:t>Mødetider og Pauser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274320" indent="-228600" algn="l" defTabSz="914400">
              <a:lnSpc>
                <a:spcPct val="90000"/>
              </a:lnSpc>
              <a:spcBef>
                <a:spcPts val="1800"/>
              </a:spcBef>
              <a:buClr>
                <a:srgbClr val="3691AA">
                  <a:lumMod val="75000"/>
                </a:srgbClr>
              </a:buClr>
              <a:buSzPct val="100000"/>
              <a:buFont typeface="Arial"/>
              <a:buChar char="•"/>
            </a:pPr>
            <a:r>
              <a:rPr lang="da-DK" sz="2400" dirty="0">
                <a:solidFill>
                  <a:srgbClr val="3691AA">
                    <a:lumMod val="75000"/>
                  </a:srgbClr>
                </a:solidFill>
                <a:latin typeface="Georgia"/>
              </a:rPr>
              <a:t>Undervisningen </a:t>
            </a:r>
            <a:r>
              <a:rPr lang="da-DK" sz="2400" u="sng" dirty="0">
                <a:solidFill>
                  <a:srgbClr val="3691AA">
                    <a:lumMod val="75000"/>
                  </a:srgbClr>
                </a:solidFill>
                <a:latin typeface="Georgia"/>
              </a:rPr>
              <a:t>kan</a:t>
            </a:r>
            <a:r>
              <a:rPr lang="da-DK" sz="2400" dirty="0">
                <a:solidFill>
                  <a:srgbClr val="3691AA">
                    <a:lumMod val="75000"/>
                  </a:srgbClr>
                </a:solidFill>
                <a:latin typeface="Georgia"/>
              </a:rPr>
              <a:t> planlægges mellem 8.00 og 16.00</a:t>
            </a:r>
            <a:endParaRPr lang="da-DK" sz="2400" b="0" i="0" dirty="0">
              <a:solidFill>
                <a:srgbClr val="3691AA">
                  <a:lumMod val="75000"/>
                </a:srgbClr>
              </a:solidFill>
              <a:latin typeface="Georgia"/>
            </a:endParaRPr>
          </a:p>
          <a:p>
            <a:pPr marL="274320" indent="-228600" algn="l" defTabSz="914400">
              <a:lnSpc>
                <a:spcPct val="90000"/>
              </a:lnSpc>
              <a:spcBef>
                <a:spcPts val="1800"/>
              </a:spcBef>
              <a:buClr>
                <a:srgbClr val="3691AA">
                  <a:lumMod val="75000"/>
                </a:srgbClr>
              </a:buClr>
              <a:buSzPct val="100000"/>
              <a:buFont typeface="Arial"/>
              <a:buChar char="•"/>
            </a:pPr>
            <a:endParaRPr lang="da-DK" sz="2400" b="0" i="0" dirty="0">
              <a:solidFill>
                <a:srgbClr val="3691AA">
                  <a:lumMod val="75000"/>
                </a:srgbClr>
              </a:solidFill>
              <a:latin typeface="Georgia"/>
            </a:endParaRPr>
          </a:p>
          <a:p>
            <a:pPr marL="274320" indent="-228600" algn="l" defTabSz="914400">
              <a:lnSpc>
                <a:spcPct val="90000"/>
              </a:lnSpc>
              <a:spcBef>
                <a:spcPts val="1800"/>
              </a:spcBef>
              <a:buClr>
                <a:srgbClr val="3691AA">
                  <a:lumMod val="75000"/>
                </a:srgbClr>
              </a:buClr>
              <a:buSzPct val="100000"/>
              <a:buFont typeface="Arial"/>
              <a:buChar char="•"/>
            </a:pPr>
            <a:r>
              <a:rPr lang="da-DK" sz="2400" b="0" i="0" dirty="0">
                <a:solidFill>
                  <a:srgbClr val="3691AA">
                    <a:lumMod val="75000"/>
                  </a:srgbClr>
                </a:solidFill>
                <a:latin typeface="Georgia"/>
              </a:rPr>
              <a:t>Der forventes at du benytter de resterende timer til selvstudie.</a:t>
            </a:r>
          </a:p>
          <a:p>
            <a:pPr marL="274320" indent="-228600" algn="l" defTabSz="914400">
              <a:lnSpc>
                <a:spcPct val="90000"/>
              </a:lnSpc>
              <a:spcBef>
                <a:spcPts val="1800"/>
              </a:spcBef>
              <a:buClr>
                <a:srgbClr val="3691AA">
                  <a:lumMod val="75000"/>
                </a:srgbClr>
              </a:buClr>
              <a:buSzPct val="100000"/>
              <a:buFont typeface="Arial"/>
              <a:buChar char="•"/>
            </a:pPr>
            <a:endParaRPr lang="da-DK" sz="2400" b="0" i="0" dirty="0">
              <a:solidFill>
                <a:srgbClr val="3691AA">
                  <a:lumMod val="75000"/>
                </a:srgbClr>
              </a:solidFill>
              <a:latin typeface="Georgia"/>
            </a:endParaRPr>
          </a:p>
          <a:p>
            <a:pPr marL="274320" indent="-228600" algn="l" defTabSz="914400">
              <a:lnSpc>
                <a:spcPct val="90000"/>
              </a:lnSpc>
              <a:spcBef>
                <a:spcPts val="1800"/>
              </a:spcBef>
              <a:buClr>
                <a:srgbClr val="3691AA">
                  <a:lumMod val="75000"/>
                </a:srgbClr>
              </a:buClr>
              <a:buSzPct val="100000"/>
              <a:buFont typeface="Arial"/>
              <a:buChar char="•"/>
            </a:pPr>
            <a:r>
              <a:rPr lang="da-DK" sz="2400" b="0" i="0" dirty="0">
                <a:solidFill>
                  <a:srgbClr val="3691AA">
                    <a:lumMod val="75000"/>
                  </a:srgbClr>
                </a:solidFill>
                <a:latin typeface="Georgia"/>
              </a:rPr>
              <a:t>Det er </a:t>
            </a:r>
            <a:r>
              <a:rPr lang="da-DK" sz="2400" b="0" i="0" dirty="0">
                <a:solidFill>
                  <a:srgbClr val="FF0000"/>
                </a:solidFill>
                <a:latin typeface="Georgia"/>
              </a:rPr>
              <a:t>vigtigt</a:t>
            </a:r>
            <a:r>
              <a:rPr lang="da-DK" sz="2400" b="0" i="0" dirty="0">
                <a:solidFill>
                  <a:srgbClr val="3691AA">
                    <a:lumMod val="75000"/>
                  </a:srgbClr>
                </a:solidFill>
                <a:latin typeface="Georgia"/>
              </a:rPr>
              <a:t> at komme til tiden !</a:t>
            </a:r>
          </a:p>
          <a:p>
            <a:pPr marL="274320" indent="-228600" algn="l" defTabSz="914400">
              <a:lnSpc>
                <a:spcPct val="90000"/>
              </a:lnSpc>
              <a:spcBef>
                <a:spcPts val="1800"/>
              </a:spcBef>
              <a:buClr>
                <a:srgbClr val="3691AA">
                  <a:lumMod val="75000"/>
                </a:srgbClr>
              </a:buClr>
              <a:buSzPct val="100000"/>
              <a:buFont typeface="Arial"/>
              <a:buChar char="•"/>
            </a:pPr>
            <a:endParaRPr lang="da-DK" sz="2400" dirty="0">
              <a:solidFill>
                <a:srgbClr val="3691AA">
                  <a:lumMod val="75000"/>
                </a:srgbClr>
              </a:solidFill>
              <a:latin typeface="Georgia"/>
            </a:endParaRPr>
          </a:p>
          <a:p>
            <a:pPr marL="274320" indent="-228600" algn="l" defTabSz="914400">
              <a:lnSpc>
                <a:spcPct val="90000"/>
              </a:lnSpc>
              <a:spcBef>
                <a:spcPts val="1800"/>
              </a:spcBef>
              <a:buClr>
                <a:srgbClr val="3691AA">
                  <a:lumMod val="75000"/>
                </a:srgbClr>
              </a:buClr>
              <a:buSzPct val="100000"/>
              <a:buFont typeface="Arial"/>
              <a:buChar char="•"/>
            </a:pPr>
            <a:r>
              <a:rPr lang="da-DK" sz="2400" dirty="0">
                <a:solidFill>
                  <a:srgbClr val="3691AA">
                    <a:lumMod val="75000"/>
                  </a:srgbClr>
                </a:solidFill>
                <a:latin typeface="Georgia"/>
              </a:rPr>
              <a:t>Hold tiderne efter pauser!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278880" y="1572768"/>
            <a:ext cx="5435792" cy="4142232"/>
          </a:xfrm>
        </p:spPr>
        <p:txBody>
          <a:bodyPr>
            <a:normAutofit fontScale="92500" lnSpcReduction="10000"/>
          </a:bodyPr>
          <a:lstStyle/>
          <a:p>
            <a:r>
              <a:rPr lang="da-DK" sz="2400" dirty="0"/>
              <a:t>8.15		Mødetid morgen</a:t>
            </a:r>
          </a:p>
          <a:p>
            <a:r>
              <a:rPr lang="da-DK" sz="2400" dirty="0"/>
              <a:t>9.45		Dagens første pause</a:t>
            </a:r>
          </a:p>
          <a:p>
            <a:r>
              <a:rPr lang="da-DK" sz="2400" dirty="0"/>
              <a:t>10.00	Arbejdet genoptages</a:t>
            </a:r>
          </a:p>
          <a:p>
            <a:r>
              <a:rPr lang="da-DK" sz="2400" dirty="0"/>
              <a:t>11.30	Frokostpause</a:t>
            </a:r>
          </a:p>
          <a:p>
            <a:r>
              <a:rPr lang="da-DK" sz="2400" dirty="0"/>
              <a:t>12.00	Arbejdet genoptages</a:t>
            </a:r>
          </a:p>
          <a:p>
            <a:r>
              <a:rPr lang="da-DK" sz="2400" dirty="0"/>
              <a:t>14.15		Sluttidspunkt (nogen dage)</a:t>
            </a:r>
          </a:p>
          <a:p>
            <a:r>
              <a:rPr lang="da-DK" sz="2400" dirty="0"/>
              <a:t>15.00	Sluttidspunkt (nogen dage)</a:t>
            </a:r>
          </a:p>
          <a:p>
            <a:r>
              <a:rPr lang="da-DK" sz="2400" dirty="0"/>
              <a:t>??.??		Hjemmestudie m.v.</a:t>
            </a:r>
          </a:p>
        </p:txBody>
      </p:sp>
    </p:spTree>
    <p:extLst>
      <p:ext uri="{BB962C8B-B14F-4D97-AF65-F5344CB8AC3E}">
        <p14:creationId xmlns:p14="http://schemas.microsoft.com/office/powerpoint/2010/main" val="1952036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Oprydning samt Indtagelse af Mad og Drikke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1341119" y="1572768"/>
            <a:ext cx="9509759" cy="4142232"/>
          </a:xfrm>
        </p:spPr>
        <p:txBody>
          <a:bodyPr>
            <a:normAutofit lnSpcReduction="10000"/>
          </a:bodyPr>
          <a:lstStyle/>
          <a:p>
            <a:pPr>
              <a:buClr>
                <a:srgbClr val="3691AA">
                  <a:lumMod val="75000"/>
                </a:srgbClr>
              </a:buClr>
              <a:buFont typeface="Arial"/>
              <a:buChar char="•"/>
            </a:pPr>
            <a:endParaRPr lang="da-DK" dirty="0">
              <a:solidFill>
                <a:srgbClr val="3691AA">
                  <a:lumMod val="75000"/>
                </a:srgbClr>
              </a:solidFill>
            </a:endParaRPr>
          </a:p>
          <a:p>
            <a:pPr>
              <a:buClr>
                <a:srgbClr val="3691AA">
                  <a:lumMod val="75000"/>
                </a:srgbClr>
              </a:buClr>
              <a:buFont typeface="Arial"/>
              <a:buChar char="•"/>
            </a:pPr>
            <a:r>
              <a:rPr lang="da-DK" sz="2800" dirty="0">
                <a:solidFill>
                  <a:srgbClr val="3691AA">
                    <a:lumMod val="75000"/>
                  </a:srgbClr>
                </a:solidFill>
              </a:rPr>
              <a:t>Indtagelse af mad er </a:t>
            </a:r>
            <a:r>
              <a:rPr lang="da-DK" sz="2800" dirty="0">
                <a:solidFill>
                  <a:srgbClr val="FF0000"/>
                </a:solidFill>
              </a:rPr>
              <a:t>ikke</a:t>
            </a:r>
            <a:r>
              <a:rPr lang="da-DK" sz="2800" dirty="0">
                <a:solidFill>
                  <a:srgbClr val="3691AA">
                    <a:lumMod val="75000"/>
                  </a:srgbClr>
                </a:solidFill>
              </a:rPr>
              <a:t> tilladt i undervisningslokalerne.</a:t>
            </a:r>
          </a:p>
          <a:p>
            <a:pPr>
              <a:buClr>
                <a:srgbClr val="3691AA">
                  <a:lumMod val="75000"/>
                </a:srgbClr>
              </a:buClr>
              <a:buFont typeface="Arial"/>
              <a:buChar char="•"/>
            </a:pPr>
            <a:endParaRPr lang="da-DK" dirty="0">
              <a:solidFill>
                <a:srgbClr val="3691AA">
                  <a:lumMod val="75000"/>
                </a:srgbClr>
              </a:solidFill>
            </a:endParaRPr>
          </a:p>
          <a:p>
            <a:pPr>
              <a:buClr>
                <a:srgbClr val="3691AA">
                  <a:lumMod val="75000"/>
                </a:srgbClr>
              </a:buClr>
              <a:buFont typeface="Arial"/>
              <a:buChar char="•"/>
            </a:pPr>
            <a:r>
              <a:rPr lang="da-DK" sz="2800" dirty="0">
                <a:solidFill>
                  <a:srgbClr val="3691AA">
                    <a:lumMod val="75000"/>
                  </a:srgbClr>
                </a:solidFill>
              </a:rPr>
              <a:t>Indtagelse af drikkevarer i lokalerne er tilladt, men det forpligter, det forventes at du selv rydder op efter dig.</a:t>
            </a:r>
          </a:p>
          <a:p>
            <a:pPr>
              <a:buClr>
                <a:srgbClr val="3691AA">
                  <a:lumMod val="75000"/>
                </a:srgbClr>
              </a:buClr>
              <a:buFont typeface="Arial"/>
              <a:buChar char="•"/>
            </a:pPr>
            <a:endParaRPr lang="da-DK" sz="2800" dirty="0">
              <a:solidFill>
                <a:srgbClr val="3691AA">
                  <a:lumMod val="75000"/>
                </a:srgbClr>
              </a:solidFill>
            </a:endParaRPr>
          </a:p>
          <a:p>
            <a:pPr>
              <a:buClr>
                <a:srgbClr val="3691AA">
                  <a:lumMod val="75000"/>
                </a:srgbClr>
              </a:buClr>
              <a:buFont typeface="Arial"/>
              <a:buChar char="•"/>
            </a:pPr>
            <a:r>
              <a:rPr lang="da-DK" sz="2800" dirty="0">
                <a:solidFill>
                  <a:srgbClr val="3691AA">
                    <a:lumMod val="75000"/>
                  </a:srgbClr>
                </a:solidFill>
              </a:rPr>
              <a:t>Oprydning i undervisningslokaler samt værksteder er en fælles forpligtigelse. Oprydning skal gennemføres hver dag, løbende samt ved undervisningstidens ophør.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88009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577968"/>
            <a:ext cx="9601252" cy="646251"/>
          </a:xfrm>
        </p:spPr>
        <p:txBody>
          <a:bodyPr>
            <a:normAutofit/>
          </a:bodyPr>
          <a:lstStyle/>
          <a:p>
            <a:r>
              <a:rPr lang="en-US" sz="3200" dirty="0" err="1"/>
              <a:t>Røgfri</a:t>
            </a:r>
            <a:r>
              <a:rPr lang="en-US" sz="3200" dirty="0"/>
              <a:t> Skole </a:t>
            </a:r>
            <a:r>
              <a:rPr lang="en-US" sz="3200" dirty="0" err="1"/>
              <a:t>og</a:t>
            </a:r>
            <a:r>
              <a:rPr lang="en-US" sz="3200" dirty="0"/>
              <a:t> </a:t>
            </a:r>
            <a:r>
              <a:rPr lang="en-US" sz="3200" dirty="0" err="1"/>
              <a:t>arbejstid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23138" y="7841168"/>
            <a:ext cx="5184649" cy="1215564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050" name="Picture 2" descr="Billedresultat for rygning forbud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916" y="2158473"/>
            <a:ext cx="4114801" cy="3559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felt 3"/>
          <p:cNvSpPr txBox="1"/>
          <p:nvPr/>
        </p:nvSpPr>
        <p:spPr>
          <a:xfrm>
            <a:off x="6012611" y="2061713"/>
            <a:ext cx="524486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accent2"/>
                </a:solidFill>
              </a:rPr>
              <a:t>Der må fra 1. august 2021 </a:t>
            </a:r>
            <a:r>
              <a:rPr lang="da-DK" sz="2000" b="1" u="sng" dirty="0">
                <a:solidFill>
                  <a:schemeClr val="accent2"/>
                </a:solidFill>
              </a:rPr>
              <a:t>ikke</a:t>
            </a:r>
            <a:r>
              <a:rPr lang="da-DK" sz="2000" dirty="0">
                <a:solidFill>
                  <a:schemeClr val="accent2"/>
                </a:solidFill>
              </a:rPr>
              <a:t> ryges, dampes, tage snus eller lignende i skoletiden eller arbejdstiden.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da-DK" sz="2000" dirty="0">
              <a:solidFill>
                <a:schemeClr val="accent2"/>
              </a:solidFill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accent2"/>
                </a:solidFill>
              </a:rPr>
              <a:t>Reglerne gælder for alle elever og for alle ansatte på skolen.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da-DK" sz="2000" dirty="0">
              <a:solidFill>
                <a:schemeClr val="accent2"/>
              </a:solidFill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accent2"/>
                </a:solidFill>
              </a:rPr>
              <a:t>Reglerne gælder også for alle udefra kommende som befinder sig på skolen.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da-DK" sz="20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057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68677" y="1445623"/>
            <a:ext cx="8762260" cy="4493623"/>
          </a:xfrm>
        </p:spPr>
        <p:txBody>
          <a:bodyPr>
            <a:normAutofit/>
          </a:bodyPr>
          <a:lstStyle/>
          <a:p>
            <a:pPr marL="45720" indent="0">
              <a:buNone/>
            </a:pPr>
            <a:endParaRPr lang="en-US" sz="2400" dirty="0"/>
          </a:p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Sygemelding med sms, læs nærmere i informationsmappen. 	</a:t>
            </a:r>
            <a:r>
              <a:rPr lang="en-US" sz="2400" dirty="0">
                <a:solidFill>
                  <a:srgbClr val="FF0000"/>
                </a:solidFill>
              </a:rPr>
              <a:t>Inden kl. 8.00 </a:t>
            </a:r>
            <a:r>
              <a:rPr lang="en-US" sz="2400" dirty="0" err="1">
                <a:solidFill>
                  <a:srgbClr val="FF0000"/>
                </a:solidFill>
              </a:rPr>
              <a:t>sms</a:t>
            </a:r>
            <a:r>
              <a:rPr lang="en-US" sz="2400" dirty="0">
                <a:solidFill>
                  <a:srgbClr val="FF0000"/>
                </a:solidFill>
              </a:rPr>
              <a:t> Bent </a:t>
            </a:r>
            <a:r>
              <a:rPr lang="en-US" sz="2400" dirty="0" err="1">
                <a:solidFill>
                  <a:srgbClr val="FF0000"/>
                </a:solidFill>
              </a:rPr>
              <a:t>på</a:t>
            </a:r>
            <a:r>
              <a:rPr lang="en-US" sz="2400" dirty="0">
                <a:solidFill>
                  <a:srgbClr val="FF0000"/>
                </a:solidFill>
              </a:rPr>
              <a:t> 2523 5898 </a:t>
            </a:r>
          </a:p>
          <a:p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Sygemelding telefonisk mellem 8 og 9.	Tlf. 2523 5900</a:t>
            </a:r>
            <a:br>
              <a:rPr lang="en-US" sz="2400" dirty="0">
                <a:solidFill>
                  <a:schemeClr val="accent1">
                    <a:lumMod val="75000"/>
                  </a:schemeClr>
                </a:solidFill>
              </a:rPr>
            </a:b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pPr marL="45720" indent="0"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en-US" sz="2400" dirty="0">
                <a:solidFill>
                  <a:srgbClr val="FF0000"/>
                </a:solidFill>
              </a:rPr>
              <a:t>Oplys navn, uddannelsen og by</a:t>
            </a:r>
            <a:br>
              <a:rPr lang="en-US" sz="2400" dirty="0">
                <a:solidFill>
                  <a:srgbClr val="FF0000"/>
                </a:solidFill>
              </a:rPr>
            </a:br>
            <a:br>
              <a:rPr lang="en-US" sz="2400" dirty="0">
                <a:solidFill>
                  <a:srgbClr val="FF0000"/>
                </a:solidFill>
              </a:rPr>
            </a:br>
            <a:r>
              <a:rPr lang="en-US" sz="2400" dirty="0">
                <a:solidFill>
                  <a:srgbClr val="FF0000"/>
                </a:solidFill>
              </a:rPr>
              <a:t>	f.eks.  Ole Svensen,  GF2-elektriker, Næstved.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Sygemelding</a:t>
            </a:r>
          </a:p>
        </p:txBody>
      </p:sp>
      <p:pic>
        <p:nvPicPr>
          <p:cNvPr id="3074" name="Picture 2" descr="Billedresultat for sygemeldin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9314" y="1804118"/>
            <a:ext cx="3362686" cy="3362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726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sz="half" idx="2"/>
          </p:nvPr>
        </p:nvSpPr>
        <p:spPr>
          <a:xfrm>
            <a:off x="896645" y="1953087"/>
            <a:ext cx="10653203" cy="3829404"/>
          </a:xfrm>
        </p:spPr>
        <p:txBody>
          <a:bodyPr>
            <a:normAutofit fontScale="92500"/>
          </a:bodyPr>
          <a:lstStyle/>
          <a:p>
            <a:r>
              <a:rPr lang="da-DK" sz="2200" dirty="0"/>
              <a:t>Alle elever skal screenes i sprog og talforståelse, denne vil Annette Poulsen fortælle mere om.</a:t>
            </a:r>
            <a:endParaRPr lang="da-DK" sz="2200" dirty="0">
              <a:solidFill>
                <a:srgbClr val="FF0000"/>
              </a:solidFill>
            </a:endParaRPr>
          </a:p>
          <a:p>
            <a:r>
              <a:rPr lang="da-DK" sz="2200" dirty="0"/>
              <a:t>Elever der er screenede på GF-1, her på skolen, skal ikke screenes igen</a:t>
            </a:r>
          </a:p>
          <a:p>
            <a:pPr marL="45720" indent="0">
              <a:buNone/>
            </a:pPr>
            <a:endParaRPr lang="da-DK" sz="2200" dirty="0"/>
          </a:p>
          <a:p>
            <a:r>
              <a:rPr lang="da-DK" sz="2200" dirty="0"/>
              <a:t>Det er rigtig godt, hvis du selv kan medbringe computer og høre-bøffer.</a:t>
            </a:r>
          </a:p>
          <a:p>
            <a:pPr marL="45720" indent="0">
              <a:buNone/>
            </a:pPr>
            <a:endParaRPr lang="da-DK" sz="2200" dirty="0"/>
          </a:p>
          <a:p>
            <a:r>
              <a:rPr lang="da-DK" sz="2200" dirty="0"/>
              <a:t>Hvis du ved at du har behov for specielpædagogiske hjælpemidler, eller anden form for </a:t>
            </a:r>
          </a:p>
          <a:p>
            <a:pPr marL="45720" indent="0">
              <a:buNone/>
            </a:pPr>
            <a:r>
              <a:rPr lang="da-DK" sz="2200" dirty="0"/>
              <a:t>    hjælp, er det vigtigt at du gør opmærksom på det, således at vi kan få gang i det.</a:t>
            </a:r>
          </a:p>
          <a:p>
            <a:endParaRPr lang="da-DK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2800" dirty="0"/>
              <a:t>Speciel-pædagogiske hjælpemidler / Screening af elever.</a:t>
            </a:r>
          </a:p>
        </p:txBody>
      </p:sp>
    </p:spTree>
    <p:extLst>
      <p:ext uri="{BB962C8B-B14F-4D97-AF65-F5344CB8AC3E}">
        <p14:creationId xmlns:p14="http://schemas.microsoft.com/office/powerpoint/2010/main" val="1567773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felt 1"/>
          <p:cNvSpPr txBox="1"/>
          <p:nvPr/>
        </p:nvSpPr>
        <p:spPr>
          <a:xfrm>
            <a:off x="2078966" y="198408"/>
            <a:ext cx="622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da-DK" sz="4000" dirty="0">
                <a:solidFill>
                  <a:schemeClr val="accent2"/>
                </a:solidFill>
              </a:rPr>
              <a:t>Ferie, Helligdage / fridage</a:t>
            </a:r>
          </a:p>
        </p:txBody>
      </p:sp>
      <p:pic>
        <p:nvPicPr>
          <p:cNvPr id="6146" name="Picture 2" descr="Billedresultat for ferie smile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87074">
            <a:off x="811102" y="1777436"/>
            <a:ext cx="2755854" cy="356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felt 2"/>
          <p:cNvSpPr txBox="1"/>
          <p:nvPr/>
        </p:nvSpPr>
        <p:spPr>
          <a:xfrm>
            <a:off x="4701573" y="1066071"/>
            <a:ext cx="783831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da-DK" sz="2600" dirty="0">
                <a:solidFill>
                  <a:srgbClr val="0070C0"/>
                </a:solidFill>
              </a:rPr>
              <a:t>Efterårsferie  10 - 14 februar</a:t>
            </a:r>
          </a:p>
          <a:p>
            <a:pPr>
              <a:lnSpc>
                <a:spcPct val="90000"/>
              </a:lnSpc>
            </a:pPr>
            <a:endParaRPr lang="da-DK" sz="2600" dirty="0">
              <a:solidFill>
                <a:srgbClr val="0070C0"/>
              </a:solidFill>
            </a:endParaRPr>
          </a:p>
          <a:p>
            <a:pPr>
              <a:lnSpc>
                <a:spcPct val="90000"/>
              </a:lnSpc>
            </a:pPr>
            <a:r>
              <a:rPr lang="da-DK" sz="2600" dirty="0">
                <a:solidFill>
                  <a:srgbClr val="0070C0"/>
                </a:solidFill>
              </a:rPr>
              <a:t>Efterårsferie                           13 – 17  oktober</a:t>
            </a:r>
          </a:p>
          <a:p>
            <a:pPr>
              <a:lnSpc>
                <a:spcPct val="90000"/>
              </a:lnSpc>
            </a:pPr>
            <a:endParaRPr lang="da-DK" sz="2600" dirty="0">
              <a:solidFill>
                <a:srgbClr val="0070C0"/>
              </a:solidFill>
            </a:endParaRPr>
          </a:p>
          <a:p>
            <a:pPr>
              <a:lnSpc>
                <a:spcPct val="90000"/>
              </a:lnSpc>
            </a:pPr>
            <a:r>
              <a:rPr lang="da-DK" sz="2600" dirty="0">
                <a:solidFill>
                  <a:srgbClr val="0070C0"/>
                </a:solidFill>
              </a:rPr>
              <a:t>Juleferie                   23 december – 5 januar </a:t>
            </a:r>
          </a:p>
          <a:p>
            <a:pPr>
              <a:lnSpc>
                <a:spcPct val="90000"/>
              </a:lnSpc>
            </a:pPr>
            <a:endParaRPr lang="da-DK" sz="2600" dirty="0">
              <a:solidFill>
                <a:srgbClr val="0070C0"/>
              </a:solidFill>
            </a:endParaRPr>
          </a:p>
          <a:p>
            <a:pPr>
              <a:lnSpc>
                <a:spcPct val="90000"/>
              </a:lnSpc>
            </a:pPr>
            <a:r>
              <a:rPr lang="da-DK" sz="2600" b="1" dirty="0">
                <a:solidFill>
                  <a:srgbClr val="0070C0"/>
                </a:solidFill>
              </a:rPr>
              <a:t>Sidste skoledag                         7 januar </a:t>
            </a:r>
          </a:p>
          <a:p>
            <a:pPr>
              <a:lnSpc>
                <a:spcPct val="90000"/>
              </a:lnSpc>
            </a:pPr>
            <a:endParaRPr lang="da-DK" sz="2600" dirty="0">
              <a:solidFill>
                <a:srgbClr val="0070C0"/>
              </a:solidFill>
            </a:endParaRPr>
          </a:p>
          <a:p>
            <a:pPr>
              <a:lnSpc>
                <a:spcPct val="90000"/>
              </a:lnSpc>
            </a:pPr>
            <a:endParaRPr lang="da-DK" sz="2600" dirty="0">
              <a:solidFill>
                <a:srgbClr val="0070C0"/>
              </a:solidFill>
            </a:endParaRPr>
          </a:p>
          <a:p>
            <a:pPr>
              <a:lnSpc>
                <a:spcPct val="90000"/>
              </a:lnSpc>
            </a:pPr>
            <a:endParaRPr lang="da-DK" sz="2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323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Vigtige</a:t>
            </a:r>
            <a:r>
              <a:rPr lang="en-US" dirty="0"/>
              <a:t> </a:t>
            </a:r>
            <a:r>
              <a:rPr lang="en-US" dirty="0" err="1"/>
              <a:t>redskaber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</a:t>
            </a:r>
            <a:r>
              <a:rPr lang="en-US" dirty="0" err="1"/>
              <a:t>undervisningen</a:t>
            </a:r>
            <a:r>
              <a:rPr lang="en-US" dirty="0"/>
              <a:t>.</a:t>
            </a:r>
          </a:p>
        </p:txBody>
      </p:sp>
      <p:pic>
        <p:nvPicPr>
          <p:cNvPr id="4102" name="Picture 6" descr="Billedresultat for skriveredskab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64775">
            <a:off x="606813" y="1981606"/>
            <a:ext cx="1844285" cy="1051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Billedresultat for skriveredskab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24852">
            <a:off x="594146" y="3648301"/>
            <a:ext cx="1811248" cy="943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Billedresultat for skriveredskaber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015" b="43668"/>
          <a:stretch/>
        </p:blipFill>
        <p:spPr bwMode="auto">
          <a:xfrm rot="1295221">
            <a:off x="1993004" y="3514493"/>
            <a:ext cx="2381250" cy="293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Billedresultat for notesblok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4" t="6295" r="7267" b="8736"/>
          <a:stretch/>
        </p:blipFill>
        <p:spPr bwMode="auto">
          <a:xfrm rot="1784469">
            <a:off x="3140014" y="1576220"/>
            <a:ext cx="1388853" cy="1846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Billedresultat for calculator texas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21" r="26226"/>
          <a:stretch/>
        </p:blipFill>
        <p:spPr bwMode="auto">
          <a:xfrm rot="2089461">
            <a:off x="2713489" y="4070670"/>
            <a:ext cx="940279" cy="1940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felt 4"/>
          <p:cNvSpPr txBox="1"/>
          <p:nvPr/>
        </p:nvSpPr>
        <p:spPr>
          <a:xfrm>
            <a:off x="6095999" y="1690919"/>
            <a:ext cx="503207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accent2"/>
                </a:solidFill>
              </a:rPr>
              <a:t>Blyant og Kuglepen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da-DK" sz="2000" dirty="0">
              <a:solidFill>
                <a:schemeClr val="accent2"/>
              </a:solidFill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accent2"/>
                </a:solidFill>
              </a:rPr>
              <a:t>Lineal og lignende redskaber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da-DK" sz="2000" dirty="0">
              <a:solidFill>
                <a:schemeClr val="accent2"/>
              </a:solidFill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accent2"/>
                </a:solidFill>
              </a:rPr>
              <a:t>Notesblok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da-DK" sz="2000" dirty="0">
              <a:solidFill>
                <a:schemeClr val="accent2"/>
              </a:solidFill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accent2"/>
                </a:solidFill>
              </a:rPr>
              <a:t>Mappe til papirer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da-DK" sz="2000" dirty="0">
              <a:solidFill>
                <a:schemeClr val="accent2"/>
              </a:solidFill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accent2"/>
                </a:solidFill>
              </a:rPr>
              <a:t>Kalkulator eller vanvittig god APP til din smartphone.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da-DK" sz="2000" dirty="0">
              <a:solidFill>
                <a:schemeClr val="accent2"/>
              </a:solidFill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accent2"/>
                </a:solidFill>
              </a:rPr>
              <a:t>Meget gerne PC eller Tablet.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da-DK" sz="20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357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cean 16x9">
  <a:themeElements>
    <a:clrScheme name="Ocean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4557A1"/>
      </a:accent1>
      <a:accent2>
        <a:srgbClr val="3691AA"/>
      </a:accent2>
      <a:accent3>
        <a:srgbClr val="893768"/>
      </a:accent3>
      <a:accent4>
        <a:srgbClr val="4E8542"/>
      </a:accent4>
      <a:accent5>
        <a:srgbClr val="A25A12"/>
      </a:accent5>
      <a:accent6>
        <a:srgbClr val="C19859"/>
      </a:accent6>
      <a:hlink>
        <a:srgbClr val="6B9F25"/>
      </a:hlink>
      <a:folHlink>
        <a:srgbClr val="B26B02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000">
            <a:solidFill>
              <a:schemeClr val="accent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cean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4557A1"/>
      </a:accent1>
      <a:accent2>
        <a:srgbClr val="3691AA"/>
      </a:accent2>
      <a:accent3>
        <a:srgbClr val="893768"/>
      </a:accent3>
      <a:accent4>
        <a:srgbClr val="4E8542"/>
      </a:accent4>
      <a:accent5>
        <a:srgbClr val="A25A12"/>
      </a:accent5>
      <a:accent6>
        <a:srgbClr val="C19859"/>
      </a:accent6>
      <a:hlink>
        <a:srgbClr val="6B9F25"/>
      </a:hlink>
      <a:folHlink>
        <a:srgbClr val="B26B02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000">
            <a:solidFill>
              <a:schemeClr val="accent2"/>
            </a:soli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cean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4557A1"/>
      </a:accent1>
      <a:accent2>
        <a:srgbClr val="3691AA"/>
      </a:accent2>
      <a:accent3>
        <a:srgbClr val="893768"/>
      </a:accent3>
      <a:accent4>
        <a:srgbClr val="4E8542"/>
      </a:accent4>
      <a:accent5>
        <a:srgbClr val="A25A12"/>
      </a:accent5>
      <a:accent6>
        <a:srgbClr val="C19859"/>
      </a:accent6>
      <a:hlink>
        <a:srgbClr val="6B9F25"/>
      </a:hlink>
      <a:folHlink>
        <a:srgbClr val="B26B02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000">
            <a:solidFill>
              <a:schemeClr val="accent2"/>
            </a:solidFill>
          </a:defRPr>
        </a:defPPr>
      </a:lst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2F3FC63-BF9C-4B26-82E5-BA4335A36E1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Præsentation af havmalerier (widescreen)</Template>
  <TotalTime>10</TotalTime>
  <Words>1023</Words>
  <Application>Microsoft Office PowerPoint</Application>
  <PresentationFormat>Widescreen</PresentationFormat>
  <Paragraphs>197</Paragraphs>
  <Slides>21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21</vt:i4>
      </vt:variant>
    </vt:vector>
  </HeadingPairs>
  <TitlesOfParts>
    <vt:vector size="25" baseType="lpstr">
      <vt:lpstr>Arial</vt:lpstr>
      <vt:lpstr>Calibri</vt:lpstr>
      <vt:lpstr>Georgia</vt:lpstr>
      <vt:lpstr>Ocean 16x9</vt:lpstr>
      <vt:lpstr>Velkommen</vt:lpstr>
      <vt:lpstr>Lidt Praktisk information</vt:lpstr>
      <vt:lpstr>Mødetider og Pauser</vt:lpstr>
      <vt:lpstr>Oprydning samt Indtagelse af Mad og Drikke</vt:lpstr>
      <vt:lpstr>Røgfri Skole og arbejstid</vt:lpstr>
      <vt:lpstr>Sygemelding</vt:lpstr>
      <vt:lpstr>Speciel-pædagogiske hjælpemidler / Screening af elever.</vt:lpstr>
      <vt:lpstr>PowerPoint-præsentation</vt:lpstr>
      <vt:lpstr>Vigtige redskaber til undervisningen.</vt:lpstr>
      <vt:lpstr>Praktikpladssøgning samt VFU-uge</vt:lpstr>
      <vt:lpstr>EMMA-kriterierne GF 2 elektriker </vt:lpstr>
      <vt:lpstr>PowerPoint-præsentation</vt:lpstr>
      <vt:lpstr>PowerPoint-præsentation</vt:lpstr>
      <vt:lpstr>Elektriker-uddannelsens opbygning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>Bent Rasmussen</cp:lastModifiedBy>
  <cp:revision>1</cp:revision>
  <dcterms:created xsi:type="dcterms:W3CDTF">2017-08-08T09:55:39Z</dcterms:created>
  <dcterms:modified xsi:type="dcterms:W3CDTF">2025-07-30T11:52:20Z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TC028952569991</vt:lpwstr>
  </property>
</Properties>
</file>