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AF304-4BFE-355D-A584-A43EF9654753}" v="4" dt="2026-01-16T08:16:1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Abkjær Kristensen (100000b695)" userId="S::100000b695@unv.eucsj.dk::0e062117-6fd5-4812-9f81-a44484877e3f" providerId="AD" clId="Web-{0F2AF304-4BFE-355D-A584-A43EF9654753}"/>
    <pc:docChg chg="modSld">
      <pc:chgData name="Frederik Abkjær Kristensen (100000b695)" userId="S::100000b695@unv.eucsj.dk::0e062117-6fd5-4812-9f81-a44484877e3f" providerId="AD" clId="Web-{0F2AF304-4BFE-355D-A584-A43EF9654753}" dt="2026-01-16T08:16:12.433" v="3" actId="1076"/>
      <pc:docMkLst>
        <pc:docMk/>
      </pc:docMkLst>
      <pc:sldChg chg="modSp">
        <pc:chgData name="Frederik Abkjær Kristensen (100000b695)" userId="S::100000b695@unv.eucsj.dk::0e062117-6fd5-4812-9f81-a44484877e3f" providerId="AD" clId="Web-{0F2AF304-4BFE-355D-A584-A43EF9654753}" dt="2026-01-16T08:16:12.433" v="3" actId="1076"/>
        <pc:sldMkLst>
          <pc:docMk/>
          <pc:sldMk cId="1444405068" sldId="261"/>
        </pc:sldMkLst>
        <pc:picChg chg="mod">
          <ac:chgData name="Frederik Abkjær Kristensen (100000b695)" userId="S::100000b695@unv.eucsj.dk::0e062117-6fd5-4812-9f81-a44484877e3f" providerId="AD" clId="Web-{0F2AF304-4BFE-355D-A584-A43EF9654753}" dt="2026-01-16T08:16:12.433" v="3" actId="1076"/>
          <ac:picMkLst>
            <pc:docMk/>
            <pc:sldMk cId="1444405068" sldId="261"/>
            <ac:picMk id="32" creationId="{00000000-0000-0000-0000-000000000000}"/>
          </ac:picMkLst>
        </pc:picChg>
      </pc:sldChg>
      <pc:sldChg chg="modSp">
        <pc:chgData name="Frederik Abkjær Kristensen (100000b695)" userId="S::100000b695@unv.eucsj.dk::0e062117-6fd5-4812-9f81-a44484877e3f" providerId="AD" clId="Web-{0F2AF304-4BFE-355D-A584-A43EF9654753}" dt="2026-01-15T11:41:42.529" v="2" actId="1076"/>
        <pc:sldMkLst>
          <pc:docMk/>
          <pc:sldMk cId="2430161495" sldId="262"/>
        </pc:sldMkLst>
        <pc:picChg chg="mod">
          <ac:chgData name="Frederik Abkjær Kristensen (100000b695)" userId="S::100000b695@unv.eucsj.dk::0e062117-6fd5-4812-9f81-a44484877e3f" providerId="AD" clId="Web-{0F2AF304-4BFE-355D-A584-A43EF9654753}" dt="2026-01-15T11:41:42.529" v="2" actId="1076"/>
          <ac:picMkLst>
            <pc:docMk/>
            <pc:sldMk cId="2430161495" sldId="262"/>
            <ac:picMk id="5" creationId="{00000000-0000-0000-0000-000000000000}"/>
          </ac:picMkLst>
        </pc:picChg>
      </pc:sldChg>
      <pc:sldChg chg="modSp">
        <pc:chgData name="Frederik Abkjær Kristensen (100000b695)" userId="S::100000b695@unv.eucsj.dk::0e062117-6fd5-4812-9f81-a44484877e3f" providerId="AD" clId="Web-{0F2AF304-4BFE-355D-A584-A43EF9654753}" dt="2026-01-15T10:58:04.959" v="0" actId="1076"/>
        <pc:sldMkLst>
          <pc:docMk/>
          <pc:sldMk cId="1690794438" sldId="263"/>
        </pc:sldMkLst>
        <pc:cxnChg chg="mod">
          <ac:chgData name="Frederik Abkjær Kristensen (100000b695)" userId="S::100000b695@unv.eucsj.dk::0e062117-6fd5-4812-9f81-a44484877e3f" providerId="AD" clId="Web-{0F2AF304-4BFE-355D-A584-A43EF9654753}" dt="2026-01-15T10:58:04.959" v="0" actId="1076"/>
          <ac:cxnSpMkLst>
            <pc:docMk/>
            <pc:sldMk cId="1690794438" sldId="263"/>
            <ac:cxnSpMk id="15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8656" y="3830781"/>
            <a:ext cx="10355090" cy="1630681"/>
          </a:xfrm>
        </p:spPr>
        <p:txBody>
          <a:bodyPr>
            <a:noAutofit/>
          </a:bodyPr>
          <a:lstStyle/>
          <a:p>
            <a:pPr algn="ctr"/>
            <a:r>
              <a:rPr lang="da-DK" sz="5400">
                <a:solidFill>
                  <a:schemeClr val="bg1"/>
                </a:solidFill>
              </a:rPr>
              <a:t>3-fasede vekselstrømsmotor </a:t>
            </a:r>
            <a:br>
              <a:rPr lang="da-DK" sz="5400">
                <a:solidFill>
                  <a:schemeClr val="bg1"/>
                </a:solidFill>
              </a:rPr>
            </a:br>
            <a:r>
              <a:rPr lang="da-DK" sz="5400">
                <a:solidFill>
                  <a:schemeClr val="bg1"/>
                </a:solidFill>
              </a:rPr>
              <a:t>opfølgning </a:t>
            </a:r>
            <a:br>
              <a:rPr lang="da-DK" sz="5400">
                <a:solidFill>
                  <a:schemeClr val="bg1"/>
                </a:solidFill>
              </a:rPr>
            </a:br>
            <a:r>
              <a:rPr lang="da-DK" sz="5400">
                <a:solidFill>
                  <a:schemeClr val="bg1"/>
                </a:solidFill>
              </a:rPr>
              <a:t>med </a:t>
            </a:r>
            <a:r>
              <a:rPr lang="da-DK" sz="5400" err="1">
                <a:solidFill>
                  <a:schemeClr val="bg1"/>
                </a:solidFill>
              </a:rPr>
              <a:t>dahlander</a:t>
            </a:r>
            <a:r>
              <a:rPr lang="da-DK" sz="5400">
                <a:solidFill>
                  <a:schemeClr val="bg1"/>
                </a:solidFill>
              </a:rPr>
              <a:t> og </a:t>
            </a:r>
            <a:r>
              <a:rPr lang="da-DK" sz="5400" err="1">
                <a:solidFill>
                  <a:schemeClr val="bg1"/>
                </a:solidFill>
              </a:rPr>
              <a:t>adskilteviklinger</a:t>
            </a:r>
            <a:endParaRPr lang="da-DK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2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52438" y="1066399"/>
            <a:ext cx="68162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>
                <a:solidFill>
                  <a:schemeClr val="bg1"/>
                </a:solidFill>
              </a:rPr>
              <a:t>Tommelfingerregler for en motors strømforbrug Hvis man kun kan se hvor mange Watt den er på, men man kan ikke se strømforbruget.</a:t>
            </a:r>
          </a:p>
          <a:p>
            <a:r>
              <a:rPr lang="da-DK" sz="2800">
                <a:solidFill>
                  <a:schemeClr val="bg1"/>
                </a:solidFill>
              </a:rPr>
              <a:t>SÅ lyder det sådan her</a:t>
            </a:r>
          </a:p>
          <a:p>
            <a:endParaRPr lang="da-DK" sz="2800">
              <a:solidFill>
                <a:schemeClr val="bg1"/>
              </a:solidFill>
            </a:endParaRPr>
          </a:p>
          <a:p>
            <a:r>
              <a:rPr lang="da-DK" sz="2800">
                <a:solidFill>
                  <a:schemeClr val="bg1"/>
                </a:solidFill>
              </a:rPr>
              <a:t>1 kW = 2 A</a:t>
            </a:r>
          </a:p>
          <a:p>
            <a:endParaRPr lang="da-DK" sz="2800">
              <a:solidFill>
                <a:schemeClr val="bg1"/>
              </a:solidFill>
            </a:endParaRPr>
          </a:p>
          <a:p>
            <a:r>
              <a:rPr lang="da-DK" sz="2800">
                <a:solidFill>
                  <a:schemeClr val="bg1"/>
                </a:solidFill>
              </a:rPr>
              <a:t>MEN DET ER KUN EN REGEL VI BRUGER UDE I DEN VIRKELIGE VERDEN</a:t>
            </a:r>
          </a:p>
        </p:txBody>
      </p:sp>
    </p:spTree>
    <p:extLst>
      <p:ext uri="{BB962C8B-B14F-4D97-AF65-F5344CB8AC3E}">
        <p14:creationId xmlns:p14="http://schemas.microsoft.com/office/powerpoint/2010/main" val="166533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1907" y="672098"/>
            <a:ext cx="8534400" cy="1507067"/>
          </a:xfrm>
        </p:spPr>
        <p:txBody>
          <a:bodyPr/>
          <a:lstStyle/>
          <a:p>
            <a:pPr algn="ctr"/>
            <a:r>
              <a:rPr lang="da-DK">
                <a:solidFill>
                  <a:schemeClr val="bg1"/>
                </a:solidFill>
              </a:rPr>
              <a:t>Hvad kan man aflæse ud fra en mærke plade på en motor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41907" y="2179165"/>
            <a:ext cx="9864638" cy="2592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Belastnings strømmen til indstilling af  termorelæet </a:t>
            </a:r>
          </a:p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P2 den afgivne effekt</a:t>
            </a:r>
          </a:p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Spændingen som angiver koblingen på motoren </a:t>
            </a:r>
          </a:p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Cos </a:t>
            </a:r>
            <a:r>
              <a:rPr lang="da-DK" sz="2400" err="1">
                <a:solidFill>
                  <a:schemeClr val="bg1"/>
                </a:solidFill>
              </a:rPr>
              <a:t>fi</a:t>
            </a:r>
            <a:endParaRPr lang="da-DK" sz="240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Motorens omdrejnings tal</a:t>
            </a:r>
          </a:p>
          <a:p>
            <a:pPr marL="742950" indent="-742950">
              <a:buAutoNum type="arabicPeriod"/>
            </a:pPr>
            <a:r>
              <a:rPr lang="da-DK" sz="2400">
                <a:solidFill>
                  <a:schemeClr val="bg1"/>
                </a:solidFill>
              </a:rPr>
              <a:t>Hvilken motor det er fx YY/Y = </a:t>
            </a:r>
            <a:r>
              <a:rPr lang="da-DK" sz="2400" err="1">
                <a:solidFill>
                  <a:schemeClr val="bg1"/>
                </a:solidFill>
              </a:rPr>
              <a:t>dahlander</a:t>
            </a:r>
            <a:endParaRPr lang="da-DK" sz="240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endParaRPr lang="da-DK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085" y="4728401"/>
            <a:ext cx="8534400" cy="1507067"/>
          </a:xfrm>
        </p:spPr>
        <p:txBody>
          <a:bodyPr>
            <a:normAutofit/>
          </a:bodyPr>
          <a:lstStyle/>
          <a:p>
            <a:pPr marL="742950" indent="-742950"/>
            <a:br>
              <a:rPr lang="da-DK">
                <a:solidFill>
                  <a:schemeClr val="bg1"/>
                </a:solidFill>
              </a:rPr>
            </a:br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46" y="1107427"/>
            <a:ext cx="4170217" cy="214285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203922" y="1107427"/>
            <a:ext cx="58578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1. Koblingen på motoren: Y-kobling= Stjerne</a:t>
            </a:r>
          </a:p>
          <a:p>
            <a:r>
              <a:rPr lang="da-DK">
                <a:solidFill>
                  <a:schemeClr val="bg1"/>
                </a:solidFill>
              </a:rPr>
              <a:t>2. Hvilken motor det er: asynkronkortslutningsmotor</a:t>
            </a:r>
          </a:p>
          <a:p>
            <a:r>
              <a:rPr lang="da-DK">
                <a:solidFill>
                  <a:schemeClr val="bg1"/>
                </a:solidFill>
              </a:rPr>
              <a:t>3. Indstilling af termorelæet: 7,6 A 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4. Cos </a:t>
            </a:r>
            <a:r>
              <a:rPr lang="da-DK" err="1">
                <a:solidFill>
                  <a:schemeClr val="bg1"/>
                </a:solidFill>
              </a:rPr>
              <a:t>fi</a:t>
            </a:r>
            <a:r>
              <a:rPr lang="da-DK">
                <a:solidFill>
                  <a:schemeClr val="bg1"/>
                </a:solidFill>
              </a:rPr>
              <a:t> </a:t>
            </a:r>
          </a:p>
          <a:p>
            <a:r>
              <a:rPr lang="da-DK">
                <a:solidFill>
                  <a:schemeClr val="bg1"/>
                </a:solidFill>
              </a:rPr>
              <a:t>5. P2 den afgivne effekt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6. Motorens omdrejnings tal kan vi aflæse hvor      mange </a:t>
            </a:r>
            <a:r>
              <a:rPr lang="da-DK" err="1">
                <a:solidFill>
                  <a:schemeClr val="bg1"/>
                </a:solidFill>
              </a:rPr>
              <a:t>polpar</a:t>
            </a:r>
            <a:r>
              <a:rPr lang="da-DK">
                <a:solidFill>
                  <a:schemeClr val="bg1"/>
                </a:solidFill>
              </a:rPr>
              <a:t> motoren har enten ved at regne det eller aflæse det i et skema.</a:t>
            </a:r>
            <a:br>
              <a:rPr lang="da-DK">
                <a:solidFill>
                  <a:schemeClr val="bg1"/>
                </a:solidFill>
              </a:rPr>
            </a:br>
            <a:endParaRPr lang="da-DK"/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2560320" y="1305098"/>
            <a:ext cx="3707477" cy="5902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4430148" y="1820487"/>
            <a:ext cx="1773774" cy="7481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V="1">
            <a:off x="4414058" y="2104035"/>
            <a:ext cx="1773774" cy="7481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2277688" y="2269374"/>
            <a:ext cx="3910144" cy="10249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2357653" y="2554753"/>
            <a:ext cx="3910144" cy="16072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Bille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66" y="3909726"/>
            <a:ext cx="7972425" cy="2543175"/>
          </a:xfrm>
          <a:prstGeom prst="rect">
            <a:avLst/>
          </a:prstGeom>
        </p:spPr>
      </p:pic>
      <p:cxnSp>
        <p:nvCxnSpPr>
          <p:cNvPr id="21" name="Lige pilforbindelse 20"/>
          <p:cNvCxnSpPr/>
          <p:nvPr/>
        </p:nvCxnSpPr>
        <p:spPr>
          <a:xfrm>
            <a:off x="2357653" y="2587124"/>
            <a:ext cx="3228500" cy="259418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>
            <a:off x="2369516" y="2552923"/>
            <a:ext cx="6450288" cy="266076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el 1"/>
          <p:cNvSpPr txBox="1">
            <a:spLocks/>
          </p:cNvSpPr>
          <p:nvPr/>
        </p:nvSpPr>
        <p:spPr>
          <a:xfrm>
            <a:off x="1487978" y="-18351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Mærkeplade</a:t>
            </a:r>
          </a:p>
        </p:txBody>
      </p:sp>
    </p:spTree>
    <p:extLst>
      <p:ext uri="{BB962C8B-B14F-4D97-AF65-F5344CB8AC3E}">
        <p14:creationId xmlns:p14="http://schemas.microsoft.com/office/powerpoint/2010/main" val="395892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04" y="0"/>
            <a:ext cx="10762414" cy="1107427"/>
          </a:xfrm>
        </p:spPr>
        <p:txBody>
          <a:bodyPr>
            <a:normAutofit fontScale="90000"/>
          </a:bodyPr>
          <a:lstStyle/>
          <a:p>
            <a:r>
              <a:rPr lang="da-DK">
                <a:solidFill>
                  <a:schemeClr val="bg1"/>
                </a:solidFill>
              </a:rPr>
              <a:t>Mærkeplade for motor med adskilte viklinger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300153" y="1107427"/>
            <a:ext cx="8761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1. Koblingen på motoren: D-kobling/ D-kobling = trekant/trekant</a:t>
            </a:r>
          </a:p>
          <a:p>
            <a:r>
              <a:rPr lang="da-DK">
                <a:solidFill>
                  <a:schemeClr val="bg1"/>
                </a:solidFill>
              </a:rPr>
              <a:t>2. Hvilken motor det er: asynkronkortslutningsmotor med adskilte viklinger.</a:t>
            </a:r>
          </a:p>
          <a:p>
            <a:r>
              <a:rPr lang="da-DK">
                <a:solidFill>
                  <a:schemeClr val="bg1"/>
                </a:solidFill>
              </a:rPr>
              <a:t>3. Indstilling af termorelæerne: Højhastighed = 2,2 A   og lavhastighed = 1,5 A 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4. Cos </a:t>
            </a:r>
            <a:r>
              <a:rPr lang="da-DK" err="1">
                <a:solidFill>
                  <a:schemeClr val="bg1"/>
                </a:solidFill>
              </a:rPr>
              <a:t>fi</a:t>
            </a:r>
            <a:r>
              <a:rPr lang="da-DK">
                <a:solidFill>
                  <a:schemeClr val="bg1"/>
                </a:solidFill>
              </a:rPr>
              <a:t> </a:t>
            </a:r>
          </a:p>
          <a:p>
            <a:r>
              <a:rPr lang="da-DK">
                <a:solidFill>
                  <a:schemeClr val="bg1"/>
                </a:solidFill>
              </a:rPr>
              <a:t>5. P2 den afgivne effekt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6. Motorens omdrejnings tal kan vi aflæse at det er en 2 hastigheds motor </a:t>
            </a:r>
            <a:br>
              <a:rPr lang="da-DK">
                <a:solidFill>
                  <a:schemeClr val="bg1"/>
                </a:solidFill>
              </a:rPr>
            </a:b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6" y="4437004"/>
            <a:ext cx="3514725" cy="1990725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 flipH="1">
            <a:off x="1903615" y="1321724"/>
            <a:ext cx="1396538" cy="411064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H="1">
            <a:off x="1579418" y="1911927"/>
            <a:ext cx="1778925" cy="352043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 flipH="1">
            <a:off x="2050879" y="2187053"/>
            <a:ext cx="1340717" cy="3448975"/>
          </a:xfrm>
          <a:prstGeom prst="straightConnector1">
            <a:avLst/>
          </a:prstGeom>
          <a:ln w="38100"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 flipH="1">
            <a:off x="2426740" y="2734887"/>
            <a:ext cx="960698" cy="2622104"/>
          </a:xfrm>
          <a:prstGeom prst="straightConnector1">
            <a:avLst/>
          </a:prstGeom>
          <a:ln w="38100"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 flipH="1">
            <a:off x="1081866" y="2405679"/>
            <a:ext cx="2452836" cy="2782820"/>
          </a:xfrm>
          <a:prstGeom prst="straightConnector1">
            <a:avLst/>
          </a:prstGeom>
          <a:ln w="38100">
            <a:solidFill>
              <a:srgbClr val="CC00CC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led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79" y="3737005"/>
            <a:ext cx="3050771" cy="2738952"/>
          </a:xfrm>
          <a:prstGeom prst="rect">
            <a:avLst/>
          </a:prstGeom>
        </p:spPr>
      </p:pic>
      <p:sp>
        <p:nvSpPr>
          <p:cNvPr id="33" name="Titel 1"/>
          <p:cNvSpPr txBox="1">
            <a:spLocks/>
          </p:cNvSpPr>
          <p:nvPr/>
        </p:nvSpPr>
        <p:spPr>
          <a:xfrm>
            <a:off x="7589521" y="3797089"/>
            <a:ext cx="3426428" cy="16834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1800">
                <a:solidFill>
                  <a:schemeClr val="bg1"/>
                </a:solidFill>
              </a:rPr>
              <a:t>Koblingen ligger sådan inden i denne motor med spolerne.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Spolerne 1u, 1v,1w er lav- hastighed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Spolerne 2u, 2v, 2w er høj – hastighed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Denne motor er med </a:t>
            </a:r>
          </a:p>
          <a:p>
            <a:r>
              <a:rPr lang="da-DK" sz="1800">
                <a:solidFill>
                  <a:schemeClr val="bg1"/>
                </a:solidFill>
              </a:rPr>
              <a:t>D-kobling / D-kobling 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endParaRPr lang="da-DK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964" y="2134208"/>
            <a:ext cx="3980498" cy="380085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69" y="3008378"/>
            <a:ext cx="2768744" cy="304264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078769" y="1495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Koblingen ligger sådan inden i denne motor med spolerne.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Spolerne 1u, 1v,1w er lav- hastighed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Spolerne 2u, 2v, 2w er høj – hastighed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Denne motor er med </a:t>
            </a:r>
          </a:p>
          <a:p>
            <a:r>
              <a:rPr lang="da-DK">
                <a:solidFill>
                  <a:schemeClr val="bg1"/>
                </a:solidFill>
              </a:rPr>
              <a:t>Y-kobling / Y-kobling og er nok den mest anvendte af disse to motorer med adskilte-viklinger</a:t>
            </a:r>
          </a:p>
        </p:txBody>
      </p:sp>
    </p:spTree>
    <p:extLst>
      <p:ext uri="{BB962C8B-B14F-4D97-AF65-F5344CB8AC3E}">
        <p14:creationId xmlns:p14="http://schemas.microsoft.com/office/powerpoint/2010/main" val="243016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76393" y="-22496"/>
            <a:ext cx="10695912" cy="11074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Mærkeplade for </a:t>
            </a:r>
            <a:r>
              <a:rPr lang="da-DK" err="1">
                <a:solidFill>
                  <a:schemeClr val="bg1"/>
                </a:solidFill>
              </a:rPr>
              <a:t>dahlander</a:t>
            </a:r>
            <a:r>
              <a:rPr lang="da-DK">
                <a:solidFill>
                  <a:schemeClr val="bg1"/>
                </a:solidFill>
              </a:rPr>
              <a:t> motor</a:t>
            </a:r>
          </a:p>
        </p:txBody>
      </p:sp>
      <p:sp>
        <p:nvSpPr>
          <p:cNvPr id="5" name="Rektangel 4"/>
          <p:cNvSpPr/>
          <p:nvPr/>
        </p:nvSpPr>
        <p:spPr>
          <a:xfrm>
            <a:off x="8113222" y="896729"/>
            <a:ext cx="38460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Koblingen ligger sådan inden i denne motor med spolerne.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D/Spolerne 1u, 1v,1w er lav- hastighed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YY/Spolerne 2u, 2v, 2w er høj – hastighed</a:t>
            </a:r>
          </a:p>
          <a:p>
            <a:endParaRPr lang="da-DK">
              <a:solidFill>
                <a:schemeClr val="bg1"/>
              </a:solidFill>
            </a:endParaRPr>
          </a:p>
          <a:p>
            <a:r>
              <a:rPr lang="da-DK">
                <a:solidFill>
                  <a:schemeClr val="bg1"/>
                </a:solidFill>
              </a:rPr>
              <a:t>Denne motor er med </a:t>
            </a:r>
          </a:p>
          <a:p>
            <a:r>
              <a:rPr lang="da-DK">
                <a:solidFill>
                  <a:schemeClr val="bg1"/>
                </a:solidFill>
              </a:rPr>
              <a:t>D-kobling / YY-kobling</a:t>
            </a:r>
          </a:p>
          <a:p>
            <a:r>
              <a:rPr lang="da-DK">
                <a:solidFill>
                  <a:schemeClr val="bg1"/>
                </a:solidFill>
              </a:rPr>
              <a:t>Her er motoren konstrueret sådan at spolerne er en tre inden i motoren og man kobler den om på klemmerne</a:t>
            </a:r>
          </a:p>
        </p:txBody>
      </p:sp>
      <p:sp>
        <p:nvSpPr>
          <p:cNvPr id="6" name="Rektangel 5"/>
          <p:cNvSpPr/>
          <p:nvPr/>
        </p:nvSpPr>
        <p:spPr>
          <a:xfrm>
            <a:off x="335077" y="8967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Fælles for denne motor med en motor med adskilte viklinger er, at der er 2 hastigheder på dem og at der er 2 indstillinger af termorelæet høj/lav hastighed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8" y="2004156"/>
            <a:ext cx="3257550" cy="161925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13" y="2004156"/>
            <a:ext cx="3122081" cy="189002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35077" y="39220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Ved tilslutning af motoren skal man være meget påpasselig,</a:t>
            </a:r>
          </a:p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da det er let at komme til at udsætte viklingerne for en for høj spænding og derved brænde motoren af.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97946" y="4950398"/>
            <a:ext cx="1317691" cy="207318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84135" y="5334981"/>
            <a:ext cx="1999050" cy="1310852"/>
          </a:xfrm>
          <a:prstGeom prst="rect">
            <a:avLst/>
          </a:prstGeom>
        </p:spPr>
      </p:pic>
      <p:cxnSp>
        <p:nvCxnSpPr>
          <p:cNvPr id="13" name="Lige pilforbindelse 12"/>
          <p:cNvCxnSpPr/>
          <p:nvPr/>
        </p:nvCxnSpPr>
        <p:spPr>
          <a:xfrm flipH="1">
            <a:off x="6431077" y="2004156"/>
            <a:ext cx="1756959" cy="338249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7955280" y="2914786"/>
            <a:ext cx="224444" cy="2568632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9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7763" y="786908"/>
            <a:ext cx="3136092" cy="218904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96" y="786908"/>
            <a:ext cx="3483033" cy="225848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87763" y="33414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Motoren kobles som reglen i dobbelt stjerne ved høj hastighed og stjerne ved lav hastighed.</a:t>
            </a:r>
          </a:p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Billede viser lav hastighed hvis det skal kobles i høj hastighed ligges der en lus imellem 1u, 1v, 1w som vist med den røde lus.</a:t>
            </a:r>
          </a:p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Og faserne monteres på 2u, 2v , 2w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4862945" y="1105593"/>
            <a:ext cx="914400" cy="8312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5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4662" y="62191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a-DK">
                <a:solidFill>
                  <a:schemeClr val="bg1"/>
                </a:solidFill>
              </a:rPr>
              <a:t>Konstatering af om det er en motor med adskilte viklinger med måleinstrument</a:t>
            </a:r>
          </a:p>
        </p:txBody>
      </p:sp>
      <p:sp>
        <p:nvSpPr>
          <p:cNvPr id="4" name="Rektangel 3"/>
          <p:cNvSpPr/>
          <p:nvPr/>
        </p:nvSpPr>
        <p:spPr>
          <a:xfrm>
            <a:off x="1174662" y="2435321"/>
            <a:ext cx="6096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  <a:cs typeface="Times New Roman"/>
              </a:rPr>
              <a:t>Man placer måler instrumentet på klemmerne som vist på billede mellem 1u og 2u Og instrumentet skal være indstillet på ohm- meter og brug nu et multimeter. Og derefter må man ikke kunne måle noget i mellem klemmerne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6" y="1601239"/>
            <a:ext cx="2215515" cy="43205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89" y="4140517"/>
            <a:ext cx="2838450" cy="1685925"/>
          </a:xfrm>
          <a:prstGeom prst="rect">
            <a:avLst/>
          </a:prstGeom>
        </p:spPr>
      </p:pic>
      <p:cxnSp>
        <p:nvCxnSpPr>
          <p:cNvPr id="8" name="Vinklet forbindelse 7"/>
          <p:cNvCxnSpPr/>
          <p:nvPr/>
        </p:nvCxnSpPr>
        <p:spPr>
          <a:xfrm rot="10800000">
            <a:off x="3150524" y="4596938"/>
            <a:ext cx="7207134" cy="465516"/>
          </a:xfrm>
          <a:prstGeom prst="bentConnector3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3075709" y="5062455"/>
            <a:ext cx="7705898" cy="340818"/>
          </a:xfrm>
          <a:prstGeom prst="straightConnector1">
            <a:avLst/>
          </a:prstGeom>
          <a:ln w="38100"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2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634336" y="203662"/>
            <a:ext cx="9033366" cy="993371"/>
          </a:xfrm>
        </p:spPr>
        <p:txBody>
          <a:bodyPr>
            <a:normAutofit fontScale="97500"/>
          </a:bodyPr>
          <a:lstStyle/>
          <a:p>
            <a:r>
              <a:rPr lang="da-DK" sz="3200">
                <a:solidFill>
                  <a:schemeClr val="bg1"/>
                </a:solidFill>
              </a:rPr>
              <a:t>Fejlfinding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34336" y="1037705"/>
            <a:ext cx="9033366" cy="993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Konstatering af om en motor er defekt i viklingerne, en helt almindelig motor som kobles i stjerne eller i trekant.</a:t>
            </a:r>
          </a:p>
        </p:txBody>
      </p:sp>
      <p:pic>
        <p:nvPicPr>
          <p:cNvPr id="6" name="Bille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5728" y="3700605"/>
            <a:ext cx="1562100" cy="2119630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15" y="1819100"/>
            <a:ext cx="2215515" cy="4320540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 flipH="1" flipV="1">
            <a:off x="7747462" y="4347556"/>
            <a:ext cx="3042458" cy="931026"/>
          </a:xfrm>
          <a:prstGeom prst="straightConnector1">
            <a:avLst/>
          </a:prstGeom>
          <a:ln w="38100"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7126778" y="5070764"/>
            <a:ext cx="4037215" cy="1995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1174662" y="243532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Man placer måler instrumentet på klemmerne som vist på billede mellem V1 og V2 Og instrumentet skal være indstillet på ohm- meter og brug nu et multimeter. Og derefter kan man  måle en </a:t>
            </a:r>
            <a:r>
              <a:rPr lang="da-DK" err="1">
                <a:solidFill>
                  <a:schemeClr val="bg1"/>
                </a:solidFill>
                <a:latin typeface="Times New Roman" panose="02020603050405020304" pitchFamily="18" charset="0"/>
              </a:rPr>
              <a:t>ohmsk</a:t>
            </a:r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-værdi og den skal være den samme antal ohm på alle 3 spoler, hvis en af de 3 værdier afviger meget er spolen  defekt.</a:t>
            </a:r>
          </a:p>
          <a:p>
            <a:r>
              <a:rPr lang="da-DK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057868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26F638500D6D4A9656A4FA4153055D" ma:contentTypeVersion="11" ma:contentTypeDescription="Opret et nyt dokument." ma:contentTypeScope="" ma:versionID="11c026761f4ae1f8fcd3b6481c64b27c">
  <xsd:schema xmlns:xsd="http://www.w3.org/2001/XMLSchema" xmlns:xs="http://www.w3.org/2001/XMLSchema" xmlns:p="http://schemas.microsoft.com/office/2006/metadata/properties" xmlns:ns2="0d57b4ed-a340-4faa-a072-06c5a7dacfcb" xmlns:ns3="4c06b067-62a2-4eab-bb82-92e098ec18d8" targetNamespace="http://schemas.microsoft.com/office/2006/metadata/properties" ma:root="true" ma:fieldsID="b01c5867e56e4548879a0872ab6a1a02" ns2:_="" ns3:_="">
    <xsd:import namespace="0d57b4ed-a340-4faa-a072-06c5a7dacfcb"/>
    <xsd:import namespace="4c06b067-62a2-4eab-bb82-92e098ec1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7b4ed-a340-4faa-a072-06c5a7dac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0a5e331e-e742-44a8-9495-482eefec6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6b067-62a2-4eab-bb82-92e098ec18d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41ed86-c786-4e56-b633-034fb0f2e87e}" ma:internalName="TaxCatchAll" ma:showField="CatchAllData" ma:web="4c06b067-62a2-4eab-bb82-92e098ec1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7b4ed-a340-4faa-a072-06c5a7dacfcb">
      <Terms xmlns="http://schemas.microsoft.com/office/infopath/2007/PartnerControls"/>
    </lcf76f155ced4ddcb4097134ff3c332f>
    <TaxCatchAll xmlns="4c06b067-62a2-4eab-bb82-92e098ec18d8" xsi:nil="true"/>
  </documentManagement>
</p:properties>
</file>

<file path=customXml/itemProps1.xml><?xml version="1.0" encoding="utf-8"?>
<ds:datastoreItem xmlns:ds="http://schemas.openxmlformats.org/officeDocument/2006/customXml" ds:itemID="{6D3511AA-6BC9-40D7-93F0-E99817BEF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DECA2-ED6F-426E-89D6-FF2ACE53D6E9}">
  <ds:schemaRefs>
    <ds:schemaRef ds:uri="0d57b4ed-a340-4faa-a072-06c5a7dacfcb"/>
    <ds:schemaRef ds:uri="4c06b067-62a2-4eab-bb82-92e098ec18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58534F-96B9-4AD9-AFEE-A45C1329D197}">
  <ds:schemaRefs>
    <ds:schemaRef ds:uri="0d57b4ed-a340-4faa-a072-06c5a7dacfcb"/>
    <ds:schemaRef ds:uri="4c06b067-62a2-4eab-bb82-92e098ec18d8"/>
    <ds:schemaRef ds:uri="7a748715-5f63-4627-9751-62208a5ebd46"/>
    <ds:schemaRef ds:uri="968bf9c0-e37b-4131-8f08-7eecafe50e80"/>
    <ds:schemaRef ds:uri="bfa34be1-19d4-483a-812f-91870b65f97f"/>
    <ds:schemaRef ds:uri="fe56f7f5-9f09-4e28-89f3-a55b2730cd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Udsnit</vt:lpstr>
      <vt:lpstr>3-fasede vekselstrømsmotor  opfølgning  med dahlander og adskilteviklinger</vt:lpstr>
      <vt:lpstr>Hvad kan man aflæse ud fra en mærke plade på en motor</vt:lpstr>
      <vt:lpstr> </vt:lpstr>
      <vt:lpstr>Mærkeplade for motor med adskilte viklinger</vt:lpstr>
      <vt:lpstr>PowerPoint Presentation</vt:lpstr>
      <vt:lpstr>PowerPoint Presentation</vt:lpstr>
      <vt:lpstr>PowerPoint Presentation</vt:lpstr>
      <vt:lpstr>Konstatering af om det er en motor med adskilte viklinger med måleinstrument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3-fasede vekselstrømsmotor  opfølgning  med dahlander og adskilteviklinger</dc:title>
  <dc:creator>Kim Rasmus Olsen</dc:creator>
  <cp:revision>1</cp:revision>
  <dcterms:created xsi:type="dcterms:W3CDTF">2020-04-14T04:35:02Z</dcterms:created>
  <dcterms:modified xsi:type="dcterms:W3CDTF">2026-01-16T08:16:13Z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0x0101000426F638500D6D4A9656A4FA4153055D</vt:lpwstr>
  </property>
  <property fmtid="{D5CDD505-2E9C-101B-9397-08002B2CF9AE}" pid="3" name="Order">
    <vt:r8>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