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5" r:id="rId2"/>
    <p:sldId id="349" r:id="rId3"/>
    <p:sldId id="394" r:id="rId4"/>
    <p:sldId id="395" r:id="rId5"/>
    <p:sldId id="396" r:id="rId6"/>
    <p:sldId id="397" r:id="rId7"/>
    <p:sldId id="398" r:id="rId8"/>
    <p:sldId id="399" r:id="rId9"/>
    <p:sldId id="400" r:id="rId10"/>
    <p:sldId id="401" r:id="rId11"/>
    <p:sldId id="402" r:id="rId12"/>
    <p:sldId id="403" r:id="rId13"/>
    <p:sldId id="362" r:id="rId14"/>
    <p:sldId id="339" r:id="rId15"/>
  </p:sldIdLst>
  <p:sldSz cx="12192000" cy="6858000"/>
  <p:notesSz cx="6858000" cy="9144000"/>
  <p:custDataLst>
    <p:tags r:id="rId1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BAE18F"/>
    <a:srgbClr val="002F8E"/>
    <a:srgbClr val="FF6600"/>
    <a:srgbClr val="190AF5"/>
    <a:srgbClr val="F3F6C6"/>
    <a:srgbClr val="CCFFCC"/>
    <a:srgbClr val="F7D8C5"/>
    <a:srgbClr val="FBEBE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0820" autoAdjust="0"/>
  </p:normalViewPr>
  <p:slideViewPr>
    <p:cSldViewPr snapToGrid="0">
      <p:cViewPr varScale="1">
        <p:scale>
          <a:sx n="66" d="100"/>
          <a:sy n="66" d="100"/>
        </p:scale>
        <p:origin x="127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8BF32-9E96-4F3F-B394-B518D7541D31}" type="datetimeFigureOut">
              <a:rPr lang="da-DK" smtClean="0"/>
              <a:t>26-01-2024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7159-4FC3-4D8F-8047-6F7DA5B2190B}" type="slidenum">
              <a:rPr lang="da-DK" smtClean="0"/>
              <a:t>‹nr.›</a:t>
            </a:fld>
            <a:endParaRPr lang="da-DK" dirty="0"/>
          </a:p>
        </p:txBody>
      </p:sp>
    </p:spTree>
    <p:extLst>
      <p:ext uri="{BB962C8B-B14F-4D97-AF65-F5344CB8AC3E}">
        <p14:creationId xmlns:p14="http://schemas.microsoft.com/office/powerpoint/2010/main" val="1871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DE07159-4FC3-4D8F-8047-6F7DA5B2190B}" type="slidenum">
              <a:rPr lang="da-DK" smtClean="0"/>
              <a:t>1</a:t>
            </a:fld>
            <a:endParaRPr lang="da-DK" dirty="0"/>
          </a:p>
        </p:txBody>
      </p:sp>
    </p:spTree>
    <p:extLst>
      <p:ext uri="{BB962C8B-B14F-4D97-AF65-F5344CB8AC3E}">
        <p14:creationId xmlns:p14="http://schemas.microsoft.com/office/powerpoint/2010/main" val="80383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video: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ikke påkrævet.)</a:t>
            </a:r>
          </a:p>
        </p:txBody>
      </p:sp>
      <p:sp>
        <p:nvSpPr>
          <p:cNvPr id="4" name="Pladsholder til slidenummer 3"/>
          <p:cNvSpPr>
            <a:spLocks noGrp="1"/>
          </p:cNvSpPr>
          <p:nvPr>
            <p:ph type="sldNum" sz="quarter" idx="5"/>
          </p:nvPr>
        </p:nvSpPr>
        <p:spPr/>
        <p:txBody>
          <a:bodyPr/>
          <a:lstStyle/>
          <a:p>
            <a:fld id="{8DE07159-4FC3-4D8F-8047-6F7DA5B2190B}" type="slidenum">
              <a:rPr lang="da-DK" smtClean="0"/>
              <a:t>10</a:t>
            </a:fld>
            <a:endParaRPr lang="da-DK"/>
          </a:p>
        </p:txBody>
      </p:sp>
    </p:spTree>
    <p:extLst>
      <p:ext uri="{BB962C8B-B14F-4D97-AF65-F5344CB8AC3E}">
        <p14:creationId xmlns:p14="http://schemas.microsoft.com/office/powerpoint/2010/main" val="51044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forbinder ofte ulykker med pludseligt opståede udefrakommende hændelser, som at rækværket knækker, bæreselen sprænger eller noget pludselig tabes fra kranen. Men som du lige hørte om fald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så er det ofte dagligdags ting, som er årsagen. Det samme gælder dine skader, det er ofte dagligdags handlinger, som man er i gang med, når det sker.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være i forbindelse med ubekvemme arbejdsstillinger eller pludselige bevægelser.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være i forbindelse med løft, træk og skub.</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er også det, som man kalder ensidigt, gentagende arbejde, og ensidigt, belastende arbejde, altså hvor man gentager den samme bevægelse i en arbejdsopgave igen og igen, eller hvor man belaster en bestemt del af kroppen igen og igen. Med tiden kan det udvikle sig til arbejdsskader.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er også alle de arbejdsopgaver, som udføres mens du går eller står, hvor der er risiko for pludselig bevægelse eller overbelastning.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Derfor er ergonomi også et vigtigt arbejdsmiljø emne, da dårlig ergonomi på kort sigt kan føre til akutte skader og på lang sigt kan føre til nedslidning og kroniske sygdomme.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ske hvis.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Arbejdet er ikke tilrettelagt ordentligt.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Arbejdspladsen, maskiner eller inventar er dårligt indrettet.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Pladsforholdene er trange.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Arbejdshøjden eller arbejdsstillingen er ubekvem.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løfter for tunge ting.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benytter ikke dine hjælpemidler til at aflaste 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Især tunge løft er noget, som ofte bagatelliseres.</a:t>
            </a:r>
          </a:p>
        </p:txBody>
      </p:sp>
      <p:sp>
        <p:nvSpPr>
          <p:cNvPr id="4" name="Pladsholder til slidenummer 3"/>
          <p:cNvSpPr>
            <a:spLocks noGrp="1"/>
          </p:cNvSpPr>
          <p:nvPr>
            <p:ph type="sldNum" sz="quarter" idx="5"/>
          </p:nvPr>
        </p:nvSpPr>
        <p:spPr/>
        <p:txBody>
          <a:bodyPr/>
          <a:lstStyle/>
          <a:p>
            <a:fld id="{8DE07159-4FC3-4D8F-8047-6F7DA5B2190B}" type="slidenum">
              <a:rPr lang="da-DK" smtClean="0"/>
              <a:t>11</a:t>
            </a:fld>
            <a:endParaRPr lang="da-DK"/>
          </a:p>
        </p:txBody>
      </p:sp>
    </p:spTree>
    <p:extLst>
      <p:ext uri="{BB962C8B-B14F-4D97-AF65-F5344CB8AC3E}">
        <p14:creationId xmlns:p14="http://schemas.microsoft.com/office/powerpoint/2010/main" val="22474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tænker måske, at et tungt løft ikke betyder noget, og du sagtens kan holde til det ind i mellem.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 lad os prøve at tælle.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du laver ét meget tungt løft i timen, og du er på arbejde 8 timer om dagen, 5 dage i ugen. Så bliver det til 40 tunge løft. Fratrukket ferieuger arbejder du måske 45 uger om året, så er vi på 1800 tunge løft. Hvis du bliver i samme arbejde og branche til du går på pension, lad os sige om 50 år, så bliver det 90000 tunge løft. Og det var bare den ene kasse, som du ikke tænker det gør noget, at du løfter selv. Og tænk så på, hvor mange forskellige tunge løft, du laver i løbet af en dag.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Næste udfordring er, at det måske ikke er et perfekt løft. Kort afstand, let vægt, tæt inde ved kroppen og nem at håndtere.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Faktisk er der en lang række faktorer, som påvirker det tunge løft.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Naturligvis byrdens vægt.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 også hvor langt fra kroppen, du løfter.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Hvor mange gange i løbet af dagen, du gentager løftet.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Om byrden er uhåndterlig, eller om du har foroverbøjet ryg, vrider i ryggen eller står i andre uhensigtsmæssige arbejdsstillinger.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Som diagrammet her viser, så skal der ikke ret meget til, før du overskrider en masse grænser i forhold til at belaste kroppen.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brug dine hjælpemidler, lad være med at presse dig selv unødigt og husk på, at din krop skal holde hele livet.</a:t>
            </a:r>
          </a:p>
        </p:txBody>
      </p:sp>
      <p:sp>
        <p:nvSpPr>
          <p:cNvPr id="4" name="Pladsholder til slidenummer 3"/>
          <p:cNvSpPr>
            <a:spLocks noGrp="1"/>
          </p:cNvSpPr>
          <p:nvPr>
            <p:ph type="sldNum" sz="quarter" idx="5"/>
          </p:nvPr>
        </p:nvSpPr>
        <p:spPr/>
        <p:txBody>
          <a:bodyPr/>
          <a:lstStyle/>
          <a:p>
            <a:fld id="{8DE07159-4FC3-4D8F-8047-6F7DA5B2190B}" type="slidenum">
              <a:rPr lang="da-DK" smtClean="0"/>
              <a:t>12</a:t>
            </a:fld>
            <a:endParaRPr lang="da-DK"/>
          </a:p>
        </p:txBody>
      </p:sp>
    </p:spTree>
    <p:extLst>
      <p:ext uri="{BB962C8B-B14F-4D97-AF65-F5344CB8AC3E}">
        <p14:creationId xmlns:p14="http://schemas.microsoft.com/office/powerpoint/2010/main" val="35546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opsummere, hvad vi har været igennem.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gennemgået krav til arbejdsstedets indretning og velfærdsfaciliteter.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ved, at adgang til velfærdsfaciliteter kan være en udfordring på midlertidige og skiftende arbejdssteder, men stadig noget, som arbejdsgiveren skal sikre adgang til.</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gennemgået fald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samt risici og ulykker forbundet hermed.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også gennemgået ergonomi og tunge løft.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 til sidst følger en lille test, som skal bekræfte, at du har forstået indholdet af lektionen.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næste side følger fem tilfældige spørgsmål, og du skal svare korrekt på de fire af dem for at bestå testen. Du har flere forsøg.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gennemført testen, er denne lektion færdig.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God fornøjelse!</a:t>
            </a:r>
          </a:p>
        </p:txBody>
      </p:sp>
      <p:sp>
        <p:nvSpPr>
          <p:cNvPr id="4" name="Pladsholder til slidenummer 3"/>
          <p:cNvSpPr>
            <a:spLocks noGrp="1"/>
          </p:cNvSpPr>
          <p:nvPr>
            <p:ph type="sldNum" sz="quarter" idx="5"/>
          </p:nvPr>
        </p:nvSpPr>
        <p:spPr/>
        <p:txBody>
          <a:bodyPr/>
          <a:lstStyle/>
          <a:p>
            <a:fld id="{8DE07159-4FC3-4D8F-8047-6F7DA5B2190B}" type="slidenum">
              <a:rPr lang="da-DK" smtClean="0"/>
              <a:t>13</a:t>
            </a:fld>
            <a:endParaRPr lang="da-DK"/>
          </a:p>
        </p:txBody>
      </p:sp>
    </p:spTree>
    <p:extLst>
      <p:ext uri="{BB962C8B-B14F-4D97-AF65-F5344CB8AC3E}">
        <p14:creationId xmlns:p14="http://schemas.microsoft.com/office/powerpoint/2010/main" val="183283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Speak: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(Ovenstående spørgsmålstekst ekskl. ordet ”</a:t>
            </a:r>
            <a:r>
              <a:rPr lang="da-DK" sz="1200" dirty="0"/>
              <a:t>Spørgsmålstekst</a:t>
            </a:r>
            <a:r>
              <a:rPr lang="da-DK" dirty="0"/>
              <a:t>” og ekskl. ordet ”Svartekst”.)</a:t>
            </a:r>
          </a:p>
        </p:txBody>
      </p:sp>
      <p:sp>
        <p:nvSpPr>
          <p:cNvPr id="4" name="Pladsholder til slidenummer 3"/>
          <p:cNvSpPr>
            <a:spLocks noGrp="1"/>
          </p:cNvSpPr>
          <p:nvPr>
            <p:ph type="sldNum" sz="quarter" idx="5"/>
          </p:nvPr>
        </p:nvSpPr>
        <p:spPr/>
        <p:txBody>
          <a:bodyPr/>
          <a:lstStyle/>
          <a:p>
            <a:fld id="{8DE07159-4FC3-4D8F-8047-6F7DA5B2190B}" type="slidenum">
              <a:rPr lang="da-DK" smtClean="0"/>
              <a:t>14</a:t>
            </a:fld>
            <a:endParaRPr lang="da-DK"/>
          </a:p>
        </p:txBody>
      </p:sp>
    </p:spTree>
    <p:extLst>
      <p:ext uri="{BB962C8B-B14F-4D97-AF65-F5344CB8AC3E}">
        <p14:creationId xmlns:p14="http://schemas.microsoft.com/office/powerpoint/2010/main" val="7378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Calibri" panose="020F0502020204030204" pitchFamily="34" charset="0"/>
                <a:sym typeface=""/>
              </a:rPr>
              <a:t>Velkommen til dette kursus i kursusrækken, som også handler om arbejdsmiljø. I dette kursus gennemgår vi emner som arbejdsstedets indretning, arbejdsstillinger, ergonomi, fald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og tunge løft. Lad os gå i gang.</a:t>
            </a:r>
          </a:p>
        </p:txBody>
      </p:sp>
      <p:sp>
        <p:nvSpPr>
          <p:cNvPr id="4" name="Pladsholder til slidenummer 3"/>
          <p:cNvSpPr>
            <a:spLocks noGrp="1"/>
          </p:cNvSpPr>
          <p:nvPr>
            <p:ph type="sldNum" sz="quarter" idx="5"/>
          </p:nvPr>
        </p:nvSpPr>
        <p:spPr/>
        <p:txBody>
          <a:bodyPr/>
          <a:lstStyle/>
          <a:p>
            <a:fld id="{8DE07159-4FC3-4D8F-8047-6F7DA5B2190B}" type="slidenum">
              <a:rPr lang="da-DK" smtClean="0"/>
              <a:t>2</a:t>
            </a:fld>
            <a:endParaRPr lang="da-DK"/>
          </a:p>
        </p:txBody>
      </p:sp>
    </p:spTree>
    <p:extLst>
      <p:ext uri="{BB962C8B-B14F-4D97-AF65-F5344CB8AC3E}">
        <p14:creationId xmlns:p14="http://schemas.microsoft.com/office/powerpoint/2010/main" val="34930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nye og eksisterende bygninger og værksteder er der oftest godt styr på arbejdsstedets indretning. Der er døre, vinduer og porte, der er belysning, der er ventilation og opvarmning, der er færdselsveje og arbejdsstationer. Der er adgang til spise, toilet og badefaciliteter. Der er adgang til førstehjælpsudstyr. Der har været arkitekter, ingeniører og håndværkere inde over, og der har sikkert også været besøg fra brandmyndighederne og Arbejdstilsynet. Så er du på en fast arbejdsplads, har du typisk adgang til de mest basale fornødenheder, selvom en fast arbejdsplads også kan forbedres og naturligvis skal vedligeholdes, opryddes og rengøres.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Lidt mere udfordrende er det på midlertidige arbejdspladser og skiftende arbejdssteder.</a:t>
            </a:r>
          </a:p>
        </p:txBody>
      </p:sp>
      <p:sp>
        <p:nvSpPr>
          <p:cNvPr id="4" name="Pladsholder til slidenummer 3"/>
          <p:cNvSpPr>
            <a:spLocks noGrp="1"/>
          </p:cNvSpPr>
          <p:nvPr>
            <p:ph type="sldNum" sz="quarter" idx="5"/>
          </p:nvPr>
        </p:nvSpPr>
        <p:spPr/>
        <p:txBody>
          <a:bodyPr/>
          <a:lstStyle/>
          <a:p>
            <a:fld id="{8DE07159-4FC3-4D8F-8047-6F7DA5B2190B}" type="slidenum">
              <a:rPr lang="da-DK" smtClean="0"/>
              <a:t>3</a:t>
            </a:fld>
            <a:endParaRPr lang="da-DK"/>
          </a:p>
        </p:txBody>
      </p:sp>
    </p:spTree>
    <p:extLst>
      <p:ext uri="{BB962C8B-B14F-4D97-AF65-F5344CB8AC3E}">
        <p14:creationId xmlns:p14="http://schemas.microsoft.com/office/powerpoint/2010/main" val="121333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Er du involveret i en større renovering eller nybyg, så er der typisk hverken vand eller varme eller mange andre ting til rådighed. Så det stiller nogle krav til arbejdsstedet eller byggepladsen.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Af hensyn til sikkerheden betyder det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etables sikre og forsvarlige adgangsveje til bygninger, udgravninger og stilladser.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Køre og gangveje skal være opbygget, så de kan klare den trafik, der kommer, og skal fungere uanset hvilken tid på det året, det 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være rækværk og afskærmning alle steder, hvor der er niveauforskelle og risiko for nedstyrtning, også ved udgravninger, huller og skakter.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være ordentligt og ryddeligt.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være tilstrækkelig belysning.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Elinstallationer skal være lovlige og sikre.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tages højde for opstilling af kraner, løft af byrder og montering i højden.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Adgangen til byggepladsen skal være afskærmet, og der skal være opsat skiltning med krav til sikkerheden, herunder påbud om personlige værnemidler, hastighedsgrænser, ensrettet kørsel og lignende.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så skal I have nødvendige velfærdsfaciliteter til rådighed. Lad os kigge på, hvad det er.</a:t>
            </a:r>
          </a:p>
        </p:txBody>
      </p:sp>
      <p:sp>
        <p:nvSpPr>
          <p:cNvPr id="4" name="Pladsholder til slidenummer 3"/>
          <p:cNvSpPr>
            <a:spLocks noGrp="1"/>
          </p:cNvSpPr>
          <p:nvPr>
            <p:ph type="sldNum" sz="quarter" idx="5"/>
          </p:nvPr>
        </p:nvSpPr>
        <p:spPr/>
        <p:txBody>
          <a:bodyPr/>
          <a:lstStyle/>
          <a:p>
            <a:fld id="{8DE07159-4FC3-4D8F-8047-6F7DA5B2190B}" type="slidenum">
              <a:rPr lang="da-DK" smtClean="0"/>
              <a:t>4</a:t>
            </a:fld>
            <a:endParaRPr lang="da-DK"/>
          </a:p>
        </p:txBody>
      </p:sp>
    </p:spTree>
    <p:extLst>
      <p:ext uri="{BB962C8B-B14F-4D97-AF65-F5344CB8AC3E}">
        <p14:creationId xmlns:p14="http://schemas.microsoft.com/office/powerpoint/2010/main" val="341662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Selvom du og dine kollegaer går på et midlertidigt arbejdssted eller byggeplads, så skal I stadig have ordentlige forhold. Det betyder, at I skal have adgang til.</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Toilet.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Håndvask med rindende vand.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Spiseplads, hvis der holdes spisepauser.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Forsvarlig opbevaring af tøj og personlige ejendele.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Omklædning, hvis der som følge af arbejdets art foretages omklædning.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Tørring af arbejdstøjet, hvis arbejdet medfører, at tøjet bliver vådt.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Brusebad, hvis der bades på arbejdsstedet.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større byggepladser er der opstillet hele såkaldte ”skurbyer”, som rummer alle velfærdsfaciliteter. Men på mindre steder kan det være løst med en enkelt vogn, som rummer alle de nødvendige faciliteter, som eksemplet her viser.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arbejdsgiverens ansvar at sørge for, at I har egnede velfærdsfaciliteter til rådighed.</a:t>
            </a:r>
          </a:p>
        </p:txBody>
      </p:sp>
      <p:sp>
        <p:nvSpPr>
          <p:cNvPr id="4" name="Pladsholder til slidenummer 3"/>
          <p:cNvSpPr>
            <a:spLocks noGrp="1"/>
          </p:cNvSpPr>
          <p:nvPr>
            <p:ph type="sldNum" sz="quarter" idx="5"/>
          </p:nvPr>
        </p:nvSpPr>
        <p:spPr/>
        <p:txBody>
          <a:bodyPr/>
          <a:lstStyle/>
          <a:p>
            <a:fld id="{8DE07159-4FC3-4D8F-8047-6F7DA5B2190B}" type="slidenum">
              <a:rPr lang="da-DK" smtClean="0"/>
              <a:t>5</a:t>
            </a:fld>
            <a:endParaRPr lang="da-DK"/>
          </a:p>
        </p:txBody>
      </p:sp>
    </p:spTree>
    <p:extLst>
      <p:ext uri="{BB962C8B-B14F-4D97-AF65-F5344CB8AC3E}">
        <p14:creationId xmlns:p14="http://schemas.microsoft.com/office/powerpoint/2010/main" val="375905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 hvad så, når du arbejder ud fra firmabilen? Ja, så skal arbejdsgiveren stadig sikre at, ”den ansatte har adgang til de krævede faciliteter på anden rimelig og forsvarlig måde”, som Arbejdstilsynet udtrykker det. Faktisk har Arbejdstilsynet udarbejdet en hel vejledning kun om emnet ”velfærdsforanstaltninger ved skiftende arbejdssteder”. Lad os tage et kig på nogle af kravene i vejledningen.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altid være adgang til toilet, og det skal være inden for passende transporttid, hvilket Arbejdstilsynet betragter som cirka 10 minutter.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accepteres, at man ved arbejde i private hjem kan henvises til at bruge toilettet her.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accepteres også, at man ved en transporttid på mere end 10 minutter kan henvises til at bruge et offentligt toilet eller et publikumstoilet.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Arbejdsgiveren skal dog sikre, at toilettet er vandskyllende eller har mindst samme hygiejniske standard.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Ligeledes gælder, at der skal være adgang til håndvask, så det er muligt at vaske hænder i forbindelse med toiletbesøg, spisning og så videre.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der er spisepauser i løbet af arbejdet, skal der også kunne henvises til en passende spiseplads. Og her gælder førersædet ikke, da rattet gør, at du ikke kan spise ordentligt og nemt komme til at sætte mad og drikke fra dig. Passagersædet kan dog benyttes, men det forudsætter at køretøjet er rent og ryddeligt og egnet til 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Klik dig videre, så kigger vi nærmere på hvad et sikkert og sundt arbejdsmiljø betyder for dig.</a:t>
            </a:r>
          </a:p>
        </p:txBody>
      </p:sp>
      <p:sp>
        <p:nvSpPr>
          <p:cNvPr id="4" name="Pladsholder til slidenummer 3"/>
          <p:cNvSpPr>
            <a:spLocks noGrp="1"/>
          </p:cNvSpPr>
          <p:nvPr>
            <p:ph type="sldNum" sz="quarter" idx="5"/>
          </p:nvPr>
        </p:nvSpPr>
        <p:spPr/>
        <p:txBody>
          <a:bodyPr/>
          <a:lstStyle/>
          <a:p>
            <a:fld id="{8DE07159-4FC3-4D8F-8047-6F7DA5B2190B}" type="slidenum">
              <a:rPr lang="da-DK" smtClean="0"/>
              <a:t>6</a:t>
            </a:fld>
            <a:endParaRPr lang="da-DK"/>
          </a:p>
        </p:txBody>
      </p:sp>
    </p:spTree>
    <p:extLst>
      <p:ext uri="{BB962C8B-B14F-4D97-AF65-F5344CB8AC3E}">
        <p14:creationId xmlns:p14="http://schemas.microsoft.com/office/powerpoint/2010/main" val="279152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Fald, gliden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er ofte uheld og ulykker, som bliver bagatelliseret, men det er faktisk den hyppigste form for ulykke på arbejdspladsen, og den er skyld i hver femte alvorlige arbejdsulykke.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 typiske skader ved fald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omfatter.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Brækkede arme og ben.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Kraftige forstuvninger.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værste fald skader på hovedet.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det er typisk dagligdagsting, som er årsagen til, at du snubler eller falder.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være væske eller anden spild på gulvet.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være rod og uorden, altså kabler, materialer, affald eller værktøj, som ligger og flyder.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være ujævn underlag eller belægning.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Glatte veje.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Huller i jorden.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går på trapper, stiger eller stilladser.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stiger ind og ud af transportmidler.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travlt.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belysningen er dårlig.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bærer på noget, og derfor ikke kan se dig for eller se, hvor du går.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kan selv være med til at forebygge faldulykker.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Ryd op og hold orden.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være med at skyde genvej, men brug de korrekte og egnede adgangsveje.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Undgå manuelt at bære ting, men brug hjælpemidler til transport, såsom vogne, trillebør, paller, lift og hejs. Og gør det helt frem til arbejdsstedet, ikke kun frem til parkeringspladsen.</a:t>
            </a:r>
          </a:p>
        </p:txBody>
      </p:sp>
      <p:sp>
        <p:nvSpPr>
          <p:cNvPr id="4" name="Pladsholder til slidenummer 3"/>
          <p:cNvSpPr>
            <a:spLocks noGrp="1"/>
          </p:cNvSpPr>
          <p:nvPr>
            <p:ph type="sldNum" sz="quarter" idx="5"/>
          </p:nvPr>
        </p:nvSpPr>
        <p:spPr/>
        <p:txBody>
          <a:bodyPr/>
          <a:lstStyle/>
          <a:p>
            <a:fld id="{8DE07159-4FC3-4D8F-8047-6F7DA5B2190B}" type="slidenum">
              <a:rPr lang="da-DK" smtClean="0"/>
              <a:t>7</a:t>
            </a:fld>
            <a:endParaRPr lang="da-DK"/>
          </a:p>
        </p:txBody>
      </p:sp>
    </p:spTree>
    <p:extLst>
      <p:ext uri="{BB962C8B-B14F-4D97-AF65-F5344CB8AC3E}">
        <p14:creationId xmlns:p14="http://schemas.microsoft.com/office/powerpoint/2010/main" val="403317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de færreste som tænker på sikkerhedskultur og faldulykker, når de ser </a:t>
            </a:r>
            <a:r>
              <a:rPr lang="da-DK" dirty="0" err="1">
                <a:solidFill>
                  <a:srgbClr val="000000"/>
                </a:solidFill>
                <a:latin typeface="Calibri" panose="020F0502020204030204" pitchFamily="34" charset="0"/>
                <a:sym typeface=""/>
              </a:rPr>
              <a:t>actionscenerne</a:t>
            </a:r>
            <a:r>
              <a:rPr lang="da-DK" dirty="0">
                <a:solidFill>
                  <a:srgbClr val="000000"/>
                </a:solidFill>
                <a:latin typeface="Calibri" panose="020F0502020204030204" pitchFamily="34" charset="0"/>
                <a:sym typeface=""/>
              </a:rPr>
              <a:t> i “Flammen og Citronen” eller “Broen”. Men Deni Jordan gør. Deni Jordan er stuntmand og stuntkoordinator, og det er hans ansvar, at scener som disse kan lade sig gøre, uden at nogen kommer i fare.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BFA Service har inviteret Deni Jordan med på filmoptagelse og fulgt ham i forberedelserne til sine stunts. Det er der kommet et par små film om sikkerhed og sikkerhedskultur ud af.</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se filmene.</a:t>
            </a:r>
          </a:p>
        </p:txBody>
      </p:sp>
      <p:sp>
        <p:nvSpPr>
          <p:cNvPr id="4" name="Pladsholder til slidenummer 3"/>
          <p:cNvSpPr>
            <a:spLocks noGrp="1"/>
          </p:cNvSpPr>
          <p:nvPr>
            <p:ph type="sldNum" sz="quarter" idx="5"/>
          </p:nvPr>
        </p:nvSpPr>
        <p:spPr/>
        <p:txBody>
          <a:bodyPr/>
          <a:lstStyle/>
          <a:p>
            <a:fld id="{8DE07159-4FC3-4D8F-8047-6F7DA5B2190B}" type="slidenum">
              <a:rPr lang="da-DK" smtClean="0"/>
              <a:t>8</a:t>
            </a:fld>
            <a:endParaRPr lang="da-DK"/>
          </a:p>
        </p:txBody>
      </p:sp>
    </p:spTree>
    <p:extLst>
      <p:ext uri="{BB962C8B-B14F-4D97-AF65-F5344CB8AC3E}">
        <p14:creationId xmlns:p14="http://schemas.microsoft.com/office/powerpoint/2010/main" val="351119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video: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ikke påkrævet.)</a:t>
            </a:r>
          </a:p>
        </p:txBody>
      </p:sp>
      <p:sp>
        <p:nvSpPr>
          <p:cNvPr id="4" name="Pladsholder til slidenummer 3"/>
          <p:cNvSpPr>
            <a:spLocks noGrp="1"/>
          </p:cNvSpPr>
          <p:nvPr>
            <p:ph type="sldNum" sz="quarter" idx="5"/>
          </p:nvPr>
        </p:nvSpPr>
        <p:spPr/>
        <p:txBody>
          <a:bodyPr/>
          <a:lstStyle/>
          <a:p>
            <a:fld id="{8DE07159-4FC3-4D8F-8047-6F7DA5B2190B}" type="slidenum">
              <a:rPr lang="da-DK" smtClean="0"/>
              <a:t>9</a:t>
            </a:fld>
            <a:endParaRPr lang="da-DK"/>
          </a:p>
        </p:txBody>
      </p:sp>
    </p:spTree>
    <p:extLst>
      <p:ext uri="{BB962C8B-B14F-4D97-AF65-F5344CB8AC3E}">
        <p14:creationId xmlns:p14="http://schemas.microsoft.com/office/powerpoint/2010/main" val="22531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5795-34E7-4848-8214-EED7475AE7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0D4705-E0E9-4669-9FEA-D8481ED8B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184CD09-B799-4DB2-B786-59340F086ACE}"/>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54E3419-D196-4C98-A1C6-D93423977B0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6D41F24-535B-42D1-92B0-FAAB3C960F4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8121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4CD7-198D-4E0F-B625-AAACF930753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B5226D5-CD95-4F4D-86DF-40E4EA38F8E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354945-5887-4C4F-8E04-70908B7F3AA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3B8EF525-1DAB-406F-8221-E0E3A9ED173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FBACDAF-8EB6-4342-B21D-96DB7100D80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2385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6AFAD31-8D18-4E7B-A823-9C1472F77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A9C24-6183-41CF-A3C6-3181DCF1EE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13E4FD-3334-4A45-B736-06D5B25AD425}"/>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D4109C8-5ADA-40C2-A0A9-1D8F83CC1D9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D5C7DC1-FAA8-4476-8E1E-D21B73DC0B2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6840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B098-5D62-400B-B989-1963C8FB91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73FD776-0FED-4D4C-ABCF-E9A7F0D8AAC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E27F3D-3876-48AC-8C09-04A113153F6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4E01D340-EEE9-44AA-A4C5-22ADC20C31F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07157-1653-484D-BDA1-5BD27E517AD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8639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67839-81DC-4D5B-97A6-1A5F89ECFCC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12F82AC-CEAA-4886-81B1-E1CA47888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BBF033-297C-43C7-BADD-BAAF89EB9F6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911AD7B3-59A2-483A-9EAF-871F7C7EDD0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16CF2B-9220-4BEE-9A36-311A3636DC1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763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83E0C-EAFA-48A4-9116-BAFA95BEBE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D4C648-71EA-44AA-8655-12CD2770EBF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445FF5-B6F1-4A86-BE7F-733D698688F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AE2754C-B8A0-4C64-9756-0F8512BAC2A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0584AA5B-6799-495B-8652-AFDAA8FA187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4D0B892-2FBE-441C-B310-BFBA8820D541}"/>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28006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79ABC-B0DD-4DD9-A756-CFB2526CEE3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F164C3F-DF55-4780-82D1-26AC4FC2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6631D2-D43F-4615-ABFD-B9AD6F6399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481467-F6EE-4929-95B1-BD0E21B6E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DAE304F-4B06-4E9A-8812-9D1EAC72B8D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CEA0666-7FC3-4B27-91DB-EDE363D70B5B}"/>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8" name="Pladsholder til sidefod 7">
            <a:extLst>
              <a:ext uri="{FF2B5EF4-FFF2-40B4-BE49-F238E27FC236}">
                <a16:creationId xmlns:a16="http://schemas.microsoft.com/office/drawing/2014/main" id="{BAF41E6C-CBCC-4FEB-AB19-F8C05750EEE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B31AA9F0-0618-47E7-94D1-7430A01B5409}"/>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41207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5E9B-DC64-4AD4-9213-C6FCEB53B81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FED29D5-51A3-40F2-BA63-F33D81E449C0}"/>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4" name="Pladsholder til sidefod 3">
            <a:extLst>
              <a:ext uri="{FF2B5EF4-FFF2-40B4-BE49-F238E27FC236}">
                <a16:creationId xmlns:a16="http://schemas.microsoft.com/office/drawing/2014/main" id="{95E43781-EBB0-483D-8A50-AAA310AE5C0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A009FC1-CAB3-4DD3-9710-516C3399F12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897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C4647E9-6472-44D2-B34D-0653513CBE8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3" name="Pladsholder til sidefod 2">
            <a:extLst>
              <a:ext uri="{FF2B5EF4-FFF2-40B4-BE49-F238E27FC236}">
                <a16:creationId xmlns:a16="http://schemas.microsoft.com/office/drawing/2014/main" id="{8BBD8A48-D777-47DB-974D-96E7416CC49C}"/>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91322838-B283-4BC3-A5F0-8A7D9904ED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723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CAFF-8BEA-45EC-8D1D-D39F448E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4755AD2-FC17-448B-943C-D934F767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69C67B5-DD67-466C-A59F-208AD9609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377F93-6556-4965-803D-AAB8EA2492B4}"/>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D561191A-3EEF-4156-AFBB-107D504E1D1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F29E7EE-5FFA-411C-9346-6B630111FD9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02759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04C15-6F03-4EAC-934A-6953D52D7B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EB30F8-DF1F-45E4-81FD-69761AF3A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474534B3-F67F-4CF9-8EF0-BE271C943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753C93-703D-4F39-AD56-7B80608ABDC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B9CE3533-20E5-44AE-94BC-6136597E7A2C}"/>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699710B-09B5-42E4-AC9C-B7B85E72EC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6190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2FA2FE-26BB-4981-BC5F-8AB5126B5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2FD5D9F-E0D7-4900-8447-17BF3907E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502072-B546-42BD-BDFE-2F3017B22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7FBAE28C-1855-4B13-BA95-CAABACFB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B74772EB-94B5-49D3-939F-937E397CF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76A67-15D1-4952-B9AE-C636F8C34A2D}" type="slidenum">
              <a:rPr lang="da-DK" smtClean="0"/>
              <a:t>‹nr.›</a:t>
            </a:fld>
            <a:endParaRPr lang="da-DK" dirty="0"/>
          </a:p>
        </p:txBody>
      </p:sp>
    </p:spTree>
    <p:extLst>
      <p:ext uri="{BB962C8B-B14F-4D97-AF65-F5344CB8AC3E}">
        <p14:creationId xmlns:p14="http://schemas.microsoft.com/office/powerpoint/2010/main" val="39088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CA70F8-F145-48BE-B5E2-15D05708B770}"/>
              </a:ext>
            </a:extLst>
          </p:cNvPr>
          <p:cNvSpPr/>
          <p:nvPr/>
        </p:nvSpPr>
        <p:spPr>
          <a:xfrm>
            <a:off x="0" y="6138000"/>
            <a:ext cx="12192000" cy="720000"/>
          </a:xfrm>
          <a:prstGeom prst="rect">
            <a:avLst/>
          </a:prstGeom>
          <a:pattFill prst="wd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FA9514D-F7CB-4575-A672-4EEB8198EC70}"/>
              </a:ext>
            </a:extLst>
          </p:cNvPr>
          <p:cNvSpPr txBox="1"/>
          <p:nvPr/>
        </p:nvSpPr>
        <p:spPr>
          <a:xfrm flipH="1">
            <a:off x="334392" y="6297945"/>
            <a:ext cx="11523216" cy="400110"/>
          </a:xfrm>
          <a:prstGeom prst="rect">
            <a:avLst/>
          </a:prstGeom>
          <a:noFill/>
        </p:spPr>
        <p:txBody>
          <a:bodyPr wrap="square" rtlCol="0">
            <a:spAutoFit/>
          </a:bodyPr>
          <a:lstStyle/>
          <a:p>
            <a:pPr algn="ctr"/>
            <a:r>
              <a:rPr lang="en-US" sz="2000" dirty="0">
                <a:solidFill>
                  <a:schemeClr val="bg1"/>
                </a:solidFill>
              </a:rPr>
              <a:t>INTERNE KOMMENTARER – </a:t>
            </a:r>
            <a:r>
              <a:rPr lang="en-US" sz="2000" b="1" u="sng" dirty="0">
                <a:solidFill>
                  <a:schemeClr val="bg1"/>
                </a:solidFill>
              </a:rPr>
              <a:t>IKKE</a:t>
            </a:r>
            <a:r>
              <a:rPr lang="en-US" sz="2000" dirty="0">
                <a:solidFill>
                  <a:schemeClr val="bg1"/>
                </a:solidFill>
              </a:rPr>
              <a:t> KURSUSINDHOLD</a:t>
            </a:r>
            <a:endParaRPr lang="da-DK" sz="1500" dirty="0">
              <a:solidFill>
                <a:schemeClr val="bg1"/>
              </a:solidFill>
            </a:endParaRPr>
          </a:p>
        </p:txBody>
      </p:sp>
      <p:sp>
        <p:nvSpPr>
          <p:cNvPr id="8" name="Tekstfelt 7">
            <a:extLst>
              <a:ext uri="{FF2B5EF4-FFF2-40B4-BE49-F238E27FC236}">
                <a16:creationId xmlns:a16="http://schemas.microsoft.com/office/drawing/2014/main" id="{11CEC627-9422-4DD6-A7AF-D1ACE8CB6AA6}"/>
              </a:ext>
            </a:extLst>
          </p:cNvPr>
          <p:cNvSpPr txBox="1"/>
          <p:nvPr/>
        </p:nvSpPr>
        <p:spPr>
          <a:xfrm>
            <a:off x="376404" y="263204"/>
            <a:ext cx="11481204" cy="2323713"/>
          </a:xfrm>
          <a:prstGeom prst="rect">
            <a:avLst/>
          </a:prstGeom>
          <a:noFill/>
        </p:spPr>
        <p:txBody>
          <a:bodyPr wrap="square" rtlCol="0">
            <a:spAutoFit/>
          </a:bodyPr>
          <a:lstStyle/>
          <a:p>
            <a:r>
              <a:rPr lang="da-DK" sz="2000" b="1" dirty="0" err="1"/>
              <a:t>Lektionsnr</a:t>
            </a:r>
            <a:r>
              <a:rPr lang="da-DK" sz="2000" b="1" dirty="0"/>
              <a:t>.:	3</a:t>
            </a:r>
          </a:p>
          <a:p>
            <a:r>
              <a:rPr lang="da-DK" sz="2000" b="1" dirty="0"/>
              <a:t>Lektionsemne:	Arbejdsstedets indretning, ergonomi og tunge løft</a:t>
            </a:r>
          </a:p>
          <a:p>
            <a:endParaRPr lang="da-DK" sz="1500" dirty="0"/>
          </a:p>
          <a:p>
            <a:r>
              <a:rPr lang="da-DK" sz="1500" dirty="0"/>
              <a:t>Formål:		</a:t>
            </a:r>
          </a:p>
          <a:p>
            <a:r>
              <a:rPr lang="da-DK" sz="1500" dirty="0"/>
              <a:t>Denne lektion har til formål at give kursisten et grundlæggende kendskab til forhold vedrørende arbejdsstedets indretning, arbejdsstillinger, ergonomi og tunge løft. Dette som en del af det overordnede emne ”et sikkert og sundt arbejdsmiljø”.</a:t>
            </a:r>
          </a:p>
          <a:p>
            <a:endParaRPr lang="da-DK" sz="1500" dirty="0"/>
          </a:p>
          <a:p>
            <a:r>
              <a:rPr lang="da-DK" sz="1500" dirty="0"/>
              <a:t>Bemærkninger:</a:t>
            </a:r>
          </a:p>
          <a:p>
            <a:r>
              <a:rPr lang="da-DK" sz="1500" dirty="0"/>
              <a:t>(ingen)</a:t>
            </a:r>
          </a:p>
        </p:txBody>
      </p:sp>
    </p:spTree>
    <p:custDataLst>
      <p:tags r:id="rId1"/>
    </p:custDataLst>
    <p:extLst>
      <p:ext uri="{BB962C8B-B14F-4D97-AF65-F5344CB8AC3E}">
        <p14:creationId xmlns:p14="http://schemas.microsoft.com/office/powerpoint/2010/main" val="10246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ikker på job med stuntman Deni Jordan Planlægning_1080p">
            <a:hlinkClick r:id="" action="ppaction://media"/>
            <a:extLst>
              <a:ext uri="{FF2B5EF4-FFF2-40B4-BE49-F238E27FC236}">
                <a16:creationId xmlns:a16="http://schemas.microsoft.com/office/drawing/2014/main" id="{10212664-B57A-D242-2359-620BCA9478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E4A7EC0A-8D67-77F6-7B23-EB49C77F3593}"/>
              </a:ext>
            </a:extLst>
          </p:cNvPr>
          <p:cNvSpPr txBox="1"/>
          <p:nvPr/>
        </p:nvSpPr>
        <p:spPr>
          <a:xfrm>
            <a:off x="376403" y="263204"/>
            <a:ext cx="6599750" cy="477054"/>
          </a:xfrm>
          <a:prstGeom prst="rect">
            <a:avLst/>
          </a:prstGeom>
          <a:noFill/>
        </p:spPr>
        <p:txBody>
          <a:bodyPr wrap="square" rtlCol="0">
            <a:spAutoFit/>
          </a:bodyPr>
          <a:lstStyle/>
          <a:p>
            <a:r>
              <a:rPr lang="da-DK" sz="2500" b="1" dirty="0"/>
              <a:t>Ulykker sker, når vi mindst venter det</a:t>
            </a:r>
            <a:endParaRPr lang="da-DK" sz="2500" dirty="0"/>
          </a:p>
        </p:txBody>
      </p:sp>
    </p:spTree>
    <p:custDataLst>
      <p:tags r:id="rId1"/>
    </p:custDataLst>
    <p:extLst>
      <p:ext uri="{BB962C8B-B14F-4D97-AF65-F5344CB8AC3E}">
        <p14:creationId xmlns:p14="http://schemas.microsoft.com/office/powerpoint/2010/main" val="19047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Ulykker sker, når vi mindst venter det</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2" name="Tekstfelt 1">
            <a:extLst>
              <a:ext uri="{FF2B5EF4-FFF2-40B4-BE49-F238E27FC236}">
                <a16:creationId xmlns:a16="http://schemas.microsoft.com/office/drawing/2014/main" id="{18537E90-092A-949F-028E-B213D3303ED1}"/>
              </a:ext>
            </a:extLst>
          </p:cNvPr>
          <p:cNvSpPr txBox="1"/>
          <p:nvPr/>
        </p:nvSpPr>
        <p:spPr>
          <a:xfrm>
            <a:off x="376402" y="1015337"/>
            <a:ext cx="6582538" cy="1631216"/>
          </a:xfrm>
          <a:prstGeom prst="rect">
            <a:avLst/>
          </a:prstGeom>
          <a:noFill/>
        </p:spPr>
        <p:txBody>
          <a:bodyPr wrap="square" rtlCol="0">
            <a:spAutoFit/>
          </a:bodyPr>
          <a:lstStyle/>
          <a:p>
            <a:pPr marL="342900" indent="-342900">
              <a:buFont typeface="Arial" panose="020B0604020202020204" pitchFamily="34" charset="0"/>
              <a:buChar char="•"/>
            </a:pPr>
            <a:r>
              <a:rPr lang="da-DK" sz="2000" dirty="0"/>
              <a:t>Arbejdsstillinger og -bevægelser.</a:t>
            </a:r>
          </a:p>
          <a:p>
            <a:pPr marL="342900" indent="-342900">
              <a:buFont typeface="Arial" panose="020B0604020202020204" pitchFamily="34" charset="0"/>
              <a:buChar char="•"/>
            </a:pPr>
            <a:r>
              <a:rPr lang="da-DK" sz="2000" dirty="0"/>
              <a:t>Løft, træk og skub.</a:t>
            </a:r>
          </a:p>
          <a:p>
            <a:pPr marL="342900" indent="-342900">
              <a:buFont typeface="Arial" panose="020B0604020202020204" pitchFamily="34" charset="0"/>
              <a:buChar char="•"/>
            </a:pPr>
            <a:r>
              <a:rPr lang="da-DK" sz="2000" dirty="0"/>
              <a:t>Ensidigt, gentagende arbejde.</a:t>
            </a:r>
          </a:p>
          <a:p>
            <a:pPr marL="342900" indent="-342900">
              <a:buFont typeface="Arial" panose="020B0604020202020204" pitchFamily="34" charset="0"/>
              <a:buChar char="•"/>
            </a:pPr>
            <a:r>
              <a:rPr lang="da-DK" sz="2000" dirty="0"/>
              <a:t>Ensidigt, belastende arbejde.</a:t>
            </a:r>
          </a:p>
          <a:p>
            <a:pPr marL="342900" indent="-342900">
              <a:buFont typeface="Arial" panose="020B0604020202020204" pitchFamily="34" charset="0"/>
              <a:buChar char="•"/>
            </a:pPr>
            <a:r>
              <a:rPr lang="da-DK" sz="2000" dirty="0"/>
              <a:t>Gående og stående arbejde.</a:t>
            </a:r>
          </a:p>
        </p:txBody>
      </p:sp>
      <p:sp>
        <p:nvSpPr>
          <p:cNvPr id="3" name="Tekstfelt 2">
            <a:extLst>
              <a:ext uri="{FF2B5EF4-FFF2-40B4-BE49-F238E27FC236}">
                <a16:creationId xmlns:a16="http://schemas.microsoft.com/office/drawing/2014/main" id="{E039882B-D22D-EEE4-85D7-A7BA3989B014}"/>
              </a:ext>
            </a:extLst>
          </p:cNvPr>
          <p:cNvSpPr txBox="1"/>
          <p:nvPr/>
        </p:nvSpPr>
        <p:spPr>
          <a:xfrm>
            <a:off x="376403" y="2921632"/>
            <a:ext cx="6599750" cy="477054"/>
          </a:xfrm>
          <a:prstGeom prst="rect">
            <a:avLst/>
          </a:prstGeom>
          <a:noFill/>
        </p:spPr>
        <p:txBody>
          <a:bodyPr wrap="square" rtlCol="0">
            <a:spAutoFit/>
          </a:bodyPr>
          <a:lstStyle/>
          <a:p>
            <a:r>
              <a:rPr lang="da-DK" sz="2500" b="1" dirty="0"/>
              <a:t>Ergonomi</a:t>
            </a:r>
            <a:endParaRPr lang="da-DK" sz="2500" dirty="0"/>
          </a:p>
        </p:txBody>
      </p:sp>
      <p:sp>
        <p:nvSpPr>
          <p:cNvPr id="6" name="Tekstfelt 5">
            <a:extLst>
              <a:ext uri="{FF2B5EF4-FFF2-40B4-BE49-F238E27FC236}">
                <a16:creationId xmlns:a16="http://schemas.microsoft.com/office/drawing/2014/main" id="{8F766B56-C366-8B1D-5C10-A45A5159C3D9}"/>
              </a:ext>
            </a:extLst>
          </p:cNvPr>
          <p:cNvSpPr txBox="1"/>
          <p:nvPr/>
        </p:nvSpPr>
        <p:spPr>
          <a:xfrm>
            <a:off x="393615" y="3673765"/>
            <a:ext cx="6582538" cy="1938992"/>
          </a:xfrm>
          <a:prstGeom prst="rect">
            <a:avLst/>
          </a:prstGeom>
          <a:noFill/>
        </p:spPr>
        <p:txBody>
          <a:bodyPr wrap="square" rtlCol="0">
            <a:spAutoFit/>
          </a:bodyPr>
          <a:lstStyle/>
          <a:p>
            <a:pPr marL="342900" indent="-342900">
              <a:buFont typeface="Arial" panose="020B0604020202020204" pitchFamily="34" charset="0"/>
              <a:buChar char="•"/>
            </a:pPr>
            <a:r>
              <a:rPr lang="da-DK" sz="2000" dirty="0"/>
              <a:t>Arbejdet er ikke tilrettelagt ordentligt.</a:t>
            </a:r>
          </a:p>
          <a:p>
            <a:pPr marL="342900" indent="-342900">
              <a:buFont typeface="Arial" panose="020B0604020202020204" pitchFamily="34" charset="0"/>
              <a:buChar char="•"/>
            </a:pPr>
            <a:r>
              <a:rPr lang="da-DK" sz="2000" dirty="0"/>
              <a:t>Arbejdspladsen er dårligt indrettet.</a:t>
            </a:r>
          </a:p>
          <a:p>
            <a:pPr marL="342900" indent="-342900">
              <a:buFont typeface="Arial" panose="020B0604020202020204" pitchFamily="34" charset="0"/>
              <a:buChar char="•"/>
            </a:pPr>
            <a:r>
              <a:rPr lang="da-DK" sz="2000" dirty="0"/>
              <a:t>Pladsforholdene er trange.</a:t>
            </a:r>
          </a:p>
          <a:p>
            <a:pPr marL="342900" indent="-342900">
              <a:buFont typeface="Arial" panose="020B0604020202020204" pitchFamily="34" charset="0"/>
              <a:buChar char="•"/>
            </a:pPr>
            <a:r>
              <a:rPr lang="da-DK" sz="2000" dirty="0"/>
              <a:t>Arbejdshøjden eller arbejdsstillingen er ubekvem.</a:t>
            </a:r>
          </a:p>
          <a:p>
            <a:pPr marL="342900" indent="-342900">
              <a:buFont typeface="Arial" panose="020B0604020202020204" pitchFamily="34" charset="0"/>
              <a:buChar char="•"/>
            </a:pPr>
            <a:r>
              <a:rPr lang="da-DK" sz="2000" dirty="0"/>
              <a:t>Du løfter for tunge ting.</a:t>
            </a:r>
          </a:p>
          <a:p>
            <a:pPr marL="342900" indent="-342900">
              <a:buFont typeface="Arial" panose="020B0604020202020204" pitchFamily="34" charset="0"/>
              <a:buChar char="•"/>
            </a:pPr>
            <a:r>
              <a:rPr lang="da-DK" sz="2000" dirty="0"/>
              <a:t>Du benytter ikke dine hjælpemidler til at aflaste dig.</a:t>
            </a:r>
          </a:p>
        </p:txBody>
      </p:sp>
    </p:spTree>
    <p:custDataLst>
      <p:tags r:id="rId1"/>
    </p:custDataLst>
    <p:extLst>
      <p:ext uri="{BB962C8B-B14F-4D97-AF65-F5344CB8AC3E}">
        <p14:creationId xmlns:p14="http://schemas.microsoft.com/office/powerpoint/2010/main" val="33415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fade">
                                      <p:cBhvr>
                                        <p:cTn id="6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Tunge løft</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2" name="Billede 1">
            <a:extLst>
              <a:ext uri="{FF2B5EF4-FFF2-40B4-BE49-F238E27FC236}">
                <a16:creationId xmlns:a16="http://schemas.microsoft.com/office/drawing/2014/main" id="{3C083E57-655F-B71D-AC70-07D19EC8C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403" y="1077130"/>
            <a:ext cx="4351285" cy="4703739"/>
          </a:xfrm>
          <a:prstGeom prst="rect">
            <a:avLst/>
          </a:prstGeom>
        </p:spPr>
      </p:pic>
      <p:sp>
        <p:nvSpPr>
          <p:cNvPr id="3" name="Tekstfelt 2">
            <a:extLst>
              <a:ext uri="{FF2B5EF4-FFF2-40B4-BE49-F238E27FC236}">
                <a16:creationId xmlns:a16="http://schemas.microsoft.com/office/drawing/2014/main" id="{FFC10DA2-610B-15AA-F5B0-33C76BEC51C6}"/>
              </a:ext>
            </a:extLst>
          </p:cNvPr>
          <p:cNvSpPr txBox="1"/>
          <p:nvPr/>
        </p:nvSpPr>
        <p:spPr>
          <a:xfrm>
            <a:off x="376402" y="1015337"/>
            <a:ext cx="2687432" cy="5016758"/>
          </a:xfrm>
          <a:prstGeom prst="rect">
            <a:avLst/>
          </a:prstGeom>
          <a:noFill/>
        </p:spPr>
        <p:txBody>
          <a:bodyPr wrap="square" rtlCol="0">
            <a:spAutoFit/>
          </a:bodyPr>
          <a:lstStyle/>
          <a:p>
            <a:pPr marL="342900" indent="-342900">
              <a:buFont typeface="Arial" panose="020B0604020202020204" pitchFamily="34" charset="0"/>
              <a:buChar char="•"/>
            </a:pPr>
            <a:r>
              <a:rPr lang="da-DK" sz="2000" dirty="0"/>
              <a:t>Byrdens vægt.</a:t>
            </a:r>
          </a:p>
          <a:p>
            <a:pPr marL="342900" indent="-342900">
              <a:buFont typeface="Arial" panose="020B0604020202020204" pitchFamily="34" charset="0"/>
              <a:buChar char="•"/>
            </a:pPr>
            <a:r>
              <a:rPr lang="da-DK" sz="2000" dirty="0"/>
              <a:t>Byrdens afstand fra kroppen.</a:t>
            </a:r>
          </a:p>
          <a:p>
            <a:pPr marL="342900" indent="-342900">
              <a:buFont typeface="Arial" panose="020B0604020202020204" pitchFamily="34" charset="0"/>
              <a:buChar char="•"/>
            </a:pPr>
            <a:r>
              <a:rPr lang="da-DK" sz="2000" dirty="0"/>
              <a:t>Hvor mange gange løftet gentages i løbet af dagen.</a:t>
            </a:r>
          </a:p>
          <a:p>
            <a:pPr marL="342900" indent="-342900">
              <a:buFont typeface="Arial" panose="020B0604020202020204" pitchFamily="34" charset="0"/>
              <a:buChar char="•"/>
            </a:pPr>
            <a:r>
              <a:rPr lang="da-DK" sz="2000" dirty="0"/>
              <a:t>Om der er øvrige faktorer såsom om byrden er uhåndterlig, om du har foroverbøjet ryg, vrid eller andre uhensigtsmæssige arbejdsstillinger i forbindelse med løftet.</a:t>
            </a:r>
          </a:p>
        </p:txBody>
      </p:sp>
    </p:spTree>
    <p:custDataLst>
      <p:tags r:id="rId1"/>
    </p:custDataLst>
    <p:extLst>
      <p:ext uri="{BB962C8B-B14F-4D97-AF65-F5344CB8AC3E}">
        <p14:creationId xmlns:p14="http://schemas.microsoft.com/office/powerpoint/2010/main" val="2666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Opsummering</a:t>
            </a:r>
            <a:endParaRPr lang="da-DK" sz="2500" dirty="0"/>
          </a:p>
        </p:txBody>
      </p:sp>
      <p:pic>
        <p:nvPicPr>
          <p:cNvPr id="3" name="Billede 2" descr="Et billede, der indeholder person&#10;&#10;Automatisk genereret beskrivelse">
            <a:extLst>
              <a:ext uri="{FF2B5EF4-FFF2-40B4-BE49-F238E27FC236}">
                <a16:creationId xmlns:a16="http://schemas.microsoft.com/office/drawing/2014/main" id="{DA42544C-C792-690E-FCD6-11680F24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52" y="0"/>
            <a:ext cx="4577715" cy="6858000"/>
          </a:xfrm>
          <a:prstGeom prst="rect">
            <a:avLst/>
          </a:prstGeom>
        </p:spPr>
      </p:pic>
      <p:pic>
        <p:nvPicPr>
          <p:cNvPr id="6" name="Billede 5" descr="Et billede, der indeholder tekst, sky, skilt/tegn, gul&#10;&#10;Automatisk genereret beskrivelse">
            <a:extLst>
              <a:ext uri="{FF2B5EF4-FFF2-40B4-BE49-F238E27FC236}">
                <a16:creationId xmlns:a16="http://schemas.microsoft.com/office/drawing/2014/main" id="{53345D29-8062-598D-8ECA-BE085CA1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2" y="4935121"/>
            <a:ext cx="1539373" cy="1524132"/>
          </a:xfrm>
          <a:prstGeom prst="rect">
            <a:avLst/>
          </a:prstGeom>
        </p:spPr>
      </p:pic>
      <p:sp>
        <p:nvSpPr>
          <p:cNvPr id="7" name="Tekstfelt 6">
            <a:extLst>
              <a:ext uri="{FF2B5EF4-FFF2-40B4-BE49-F238E27FC236}">
                <a16:creationId xmlns:a16="http://schemas.microsoft.com/office/drawing/2014/main" id="{A40543BA-9C93-8FAB-2B92-FC314DEFA4BC}"/>
              </a:ext>
            </a:extLst>
          </p:cNvPr>
          <p:cNvSpPr txBox="1"/>
          <p:nvPr/>
        </p:nvSpPr>
        <p:spPr>
          <a:xfrm>
            <a:off x="504930" y="1098752"/>
            <a:ext cx="7095277" cy="2246769"/>
          </a:xfrm>
          <a:prstGeom prst="rect">
            <a:avLst/>
          </a:prstGeom>
          <a:noFill/>
        </p:spPr>
        <p:txBody>
          <a:bodyPr wrap="square" rtlCol="0">
            <a:spAutoFit/>
          </a:bodyPr>
          <a:lstStyle/>
          <a:p>
            <a:pPr marL="342900" indent="-342900">
              <a:buFont typeface="Arial" panose="020B0604020202020204" pitchFamily="34" charset="0"/>
              <a:buChar char="•"/>
            </a:pPr>
            <a:r>
              <a:rPr lang="da-DK" sz="2000" dirty="0"/>
              <a:t>Du har gennemgået krav til arbejdsstedets indretning og velfærdsfaciliteter.</a:t>
            </a:r>
          </a:p>
          <a:p>
            <a:pPr marL="342900" indent="-342900">
              <a:buFont typeface="Arial" panose="020B0604020202020204" pitchFamily="34" charset="0"/>
              <a:buChar char="•"/>
            </a:pPr>
            <a:r>
              <a:rPr lang="da-DK" sz="2000" dirty="0"/>
              <a:t>Du ved, at adgang til velfærdsfaciliteter kan være en udfordring på midlertidige og skiftende arbejdssteder.</a:t>
            </a:r>
          </a:p>
          <a:p>
            <a:pPr marL="342900" indent="-342900">
              <a:buFont typeface="Arial" panose="020B0604020202020204" pitchFamily="34" charset="0"/>
              <a:buChar char="•"/>
            </a:pPr>
            <a:r>
              <a:rPr lang="da-DK" sz="2000" dirty="0"/>
              <a:t>Du har gennemgået fald og </a:t>
            </a:r>
            <a:r>
              <a:rPr lang="da-DK" sz="2000" dirty="0" err="1"/>
              <a:t>snublen</a:t>
            </a:r>
            <a:r>
              <a:rPr lang="da-DK" sz="2000" dirty="0"/>
              <a:t> samt risici og ulykker forbundet hermed.</a:t>
            </a:r>
          </a:p>
          <a:p>
            <a:pPr marL="342900" indent="-342900">
              <a:buFont typeface="Arial" panose="020B0604020202020204" pitchFamily="34" charset="0"/>
              <a:buChar char="•"/>
            </a:pPr>
            <a:r>
              <a:rPr lang="da-DK" sz="2000" dirty="0"/>
              <a:t>Du har gennemgået ergonomi og tunge løft.</a:t>
            </a:r>
          </a:p>
        </p:txBody>
      </p:sp>
      <p:sp>
        <p:nvSpPr>
          <p:cNvPr id="8" name="Tekstfelt 7">
            <a:extLst>
              <a:ext uri="{FF2B5EF4-FFF2-40B4-BE49-F238E27FC236}">
                <a16:creationId xmlns:a16="http://schemas.microsoft.com/office/drawing/2014/main" id="{35FF94F2-32E2-F1A4-1D4A-D54F23FD8B35}"/>
              </a:ext>
            </a:extLst>
          </p:cNvPr>
          <p:cNvSpPr txBox="1"/>
          <p:nvPr/>
        </p:nvSpPr>
        <p:spPr>
          <a:xfrm>
            <a:off x="2361804" y="5073939"/>
            <a:ext cx="5238404" cy="1246495"/>
          </a:xfrm>
          <a:prstGeom prst="rect">
            <a:avLst/>
          </a:prstGeom>
          <a:noFill/>
        </p:spPr>
        <p:txBody>
          <a:bodyPr wrap="square" rtlCol="0">
            <a:spAutoFit/>
          </a:bodyPr>
          <a:lstStyle/>
          <a:p>
            <a:r>
              <a:rPr lang="da-DK" sz="1500" dirty="0">
                <a:solidFill>
                  <a:srgbClr val="D68B1C"/>
                </a:solidFill>
              </a:rPr>
              <a:t>Her til sidst følger en lille test, som skal bekræfte, at du har forstået indholdet af lektionen.</a:t>
            </a:r>
          </a:p>
          <a:p>
            <a:r>
              <a:rPr lang="da-DK" sz="1500" dirty="0">
                <a:solidFill>
                  <a:srgbClr val="D68B1C"/>
                </a:solidFill>
              </a:rPr>
              <a:t>På næste side følger 5 tilfældige spørgsmål, og du skal svare korrekt på de 4 af dem for at bestå testen. Du har flere forsøg.</a:t>
            </a:r>
          </a:p>
          <a:p>
            <a:r>
              <a:rPr lang="da-DK" sz="1500" dirty="0">
                <a:solidFill>
                  <a:srgbClr val="D68B1C"/>
                </a:solidFill>
              </a:rPr>
              <a:t>Når du har gennemført testen, er denne lektion færdig.</a:t>
            </a:r>
          </a:p>
        </p:txBody>
      </p:sp>
    </p:spTree>
    <p:custDataLst>
      <p:tags r:id="rId1"/>
    </p:custDataLst>
    <p:extLst>
      <p:ext uri="{BB962C8B-B14F-4D97-AF65-F5344CB8AC3E}">
        <p14:creationId xmlns:p14="http://schemas.microsoft.com/office/powerpoint/2010/main" val="23898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11419356" cy="3170099"/>
          </a:xfrm>
          <a:prstGeom prst="rect">
            <a:avLst/>
          </a:prstGeom>
          <a:noFill/>
        </p:spPr>
        <p:txBody>
          <a:bodyPr wrap="square" rtlCol="0">
            <a:spAutoFit/>
          </a:bodyPr>
          <a:lstStyle/>
          <a:p>
            <a:r>
              <a:rPr lang="da-DK" sz="2000" i="1" dirty="0"/>
              <a:t>Spørgsmålstekst:</a:t>
            </a:r>
          </a:p>
          <a:p>
            <a:endParaRPr lang="da-DK" sz="2000" dirty="0"/>
          </a:p>
          <a:p>
            <a:r>
              <a:rPr lang="da-DK" sz="2000" dirty="0"/>
              <a:t>Tekst? (Bemærk: flere svar)</a:t>
            </a:r>
          </a:p>
          <a:p>
            <a:endParaRPr lang="da-DK" sz="2000" dirty="0"/>
          </a:p>
          <a:p>
            <a:r>
              <a:rPr lang="da-DK" sz="2000" i="1" dirty="0"/>
              <a:t>Svartekst:</a:t>
            </a:r>
          </a:p>
          <a:p>
            <a:endParaRPr lang="da-DK" sz="2000" dirty="0"/>
          </a:p>
          <a:p>
            <a:r>
              <a:rPr lang="da-DK" sz="2000" dirty="0"/>
              <a:t>Tekst.</a:t>
            </a:r>
          </a:p>
          <a:p>
            <a:r>
              <a:rPr lang="da-DK" sz="2000" dirty="0"/>
              <a:t>Tekst.</a:t>
            </a:r>
          </a:p>
          <a:p>
            <a:r>
              <a:rPr lang="da-DK" sz="2000" dirty="0"/>
              <a:t>Tekst.</a:t>
            </a:r>
          </a:p>
          <a:p>
            <a:r>
              <a:rPr lang="da-DK" sz="2000" dirty="0"/>
              <a:t>Tekst.</a:t>
            </a:r>
          </a:p>
        </p:txBody>
      </p:sp>
    </p:spTree>
    <p:custDataLst>
      <p:tags r:id="rId1"/>
    </p:custDataLst>
    <p:extLst>
      <p:ext uri="{BB962C8B-B14F-4D97-AF65-F5344CB8AC3E}">
        <p14:creationId xmlns:p14="http://schemas.microsoft.com/office/powerpoint/2010/main" val="64753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va-3">
            <a:hlinkClick r:id="" action="ppaction://media"/>
            <a:extLst>
              <a:ext uri="{FF2B5EF4-FFF2-40B4-BE49-F238E27FC236}">
                <a16:creationId xmlns:a16="http://schemas.microsoft.com/office/drawing/2014/main" id="{5287722C-35A9-E420-7B6D-44000451FC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192000" cy="6858000"/>
          </a:xfrm>
          <a:prstGeom prst="rect">
            <a:avLst/>
          </a:prstGeom>
        </p:spPr>
      </p:pic>
      <p:sp>
        <p:nvSpPr>
          <p:cNvPr id="4" name="Tekstfelt 2">
            <a:extLst>
              <a:ext uri="{FF2B5EF4-FFF2-40B4-BE49-F238E27FC236}">
                <a16:creationId xmlns:a16="http://schemas.microsoft.com/office/drawing/2014/main" id="{5C496DC1-C218-0510-99A2-7AF93822ED58}"/>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Indledning</a:t>
            </a:r>
          </a:p>
        </p:txBody>
      </p:sp>
    </p:spTree>
    <p:custDataLst>
      <p:tags r:id="rId1"/>
    </p:custDataLst>
    <p:extLst>
      <p:ext uri="{BB962C8B-B14F-4D97-AF65-F5344CB8AC3E}">
        <p14:creationId xmlns:p14="http://schemas.microsoft.com/office/powerpoint/2010/main" val="3314935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diagram&#10;&#10;Automatisk genereret beskrivelse">
            <a:extLst>
              <a:ext uri="{FF2B5EF4-FFF2-40B4-BE49-F238E27FC236}">
                <a16:creationId xmlns:a16="http://schemas.microsoft.com/office/drawing/2014/main" id="{237B517E-3C48-F374-DAEE-4C3CBC0ABC50}"/>
              </a:ext>
            </a:extLst>
          </p:cNvPr>
          <p:cNvPicPr>
            <a:picLocks noChangeAspect="1"/>
          </p:cNvPicPr>
          <p:nvPr/>
        </p:nvPicPr>
        <p:blipFill rotWithShape="1">
          <a:blip r:embed="rId4">
            <a:extLst>
              <a:ext uri="{28A0092B-C50C-407E-A947-70E740481C1C}">
                <a14:useLocalDpi xmlns:a14="http://schemas.microsoft.com/office/drawing/2010/main" val="0"/>
              </a:ext>
            </a:extLst>
          </a:blip>
          <a:srcRect t="20423" b="4577"/>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Arbejdsstedets indretning</a:t>
            </a:r>
            <a:endParaRPr lang="da-DK" sz="2500" dirty="0"/>
          </a:p>
        </p:txBody>
      </p:sp>
      <p:sp>
        <p:nvSpPr>
          <p:cNvPr id="6" name="Tekstfelt 5">
            <a:extLst>
              <a:ext uri="{FF2B5EF4-FFF2-40B4-BE49-F238E27FC236}">
                <a16:creationId xmlns:a16="http://schemas.microsoft.com/office/drawing/2014/main" id="{65FC6A03-D5B7-122D-008F-AAACAA7535C5}"/>
              </a:ext>
            </a:extLst>
          </p:cNvPr>
          <p:cNvSpPr txBox="1"/>
          <p:nvPr/>
        </p:nvSpPr>
        <p:spPr>
          <a:xfrm>
            <a:off x="9231436" y="3906372"/>
            <a:ext cx="2960564" cy="2785378"/>
          </a:xfrm>
          <a:prstGeom prst="rect">
            <a:avLst/>
          </a:prstGeom>
          <a:noFill/>
        </p:spPr>
        <p:txBody>
          <a:bodyPr wrap="square" rtlCol="0">
            <a:spAutoFit/>
          </a:bodyPr>
          <a:lstStyle/>
          <a:p>
            <a:pPr marL="342900" indent="-342900">
              <a:buFont typeface="Arial" panose="020B0604020202020204" pitchFamily="34" charset="0"/>
              <a:buChar char="•"/>
            </a:pPr>
            <a:r>
              <a:rPr lang="da-DK" sz="1750" dirty="0"/>
              <a:t>Døre, vinduer og porte</a:t>
            </a:r>
          </a:p>
          <a:p>
            <a:pPr marL="342900" indent="-342900">
              <a:buFont typeface="Arial" panose="020B0604020202020204" pitchFamily="34" charset="0"/>
              <a:buChar char="•"/>
            </a:pPr>
            <a:r>
              <a:rPr lang="da-DK" sz="1750" dirty="0"/>
              <a:t>Belysning</a:t>
            </a:r>
          </a:p>
          <a:p>
            <a:pPr marL="342900" indent="-342900">
              <a:buFont typeface="Arial" panose="020B0604020202020204" pitchFamily="34" charset="0"/>
              <a:buChar char="•"/>
            </a:pPr>
            <a:r>
              <a:rPr lang="da-DK" sz="1750" dirty="0"/>
              <a:t>Ventilation og opvarmning</a:t>
            </a:r>
          </a:p>
          <a:p>
            <a:pPr marL="342900" indent="-342900">
              <a:buFont typeface="Arial" panose="020B0604020202020204" pitchFamily="34" charset="0"/>
              <a:buChar char="•"/>
            </a:pPr>
            <a:r>
              <a:rPr lang="da-DK" sz="1750" dirty="0"/>
              <a:t>Færdselsveje</a:t>
            </a:r>
          </a:p>
          <a:p>
            <a:pPr marL="342900" indent="-342900">
              <a:buFont typeface="Arial" panose="020B0604020202020204" pitchFamily="34" charset="0"/>
              <a:buChar char="•"/>
            </a:pPr>
            <a:r>
              <a:rPr lang="da-DK" sz="1750" dirty="0"/>
              <a:t>Arbejdsstationer</a:t>
            </a:r>
          </a:p>
          <a:p>
            <a:pPr marL="342900" indent="-342900">
              <a:buFont typeface="Arial" panose="020B0604020202020204" pitchFamily="34" charset="0"/>
              <a:buChar char="•"/>
            </a:pPr>
            <a:r>
              <a:rPr lang="da-DK" sz="1750" dirty="0"/>
              <a:t>Spise-, toilet- og badefaciliteter</a:t>
            </a:r>
          </a:p>
          <a:p>
            <a:pPr marL="342900" indent="-342900">
              <a:buFont typeface="Arial" panose="020B0604020202020204" pitchFamily="34" charset="0"/>
              <a:buChar char="•"/>
            </a:pPr>
            <a:r>
              <a:rPr lang="da-DK" sz="1750" dirty="0"/>
              <a:t>Førstehjælpsudstyr og brandbekæmpelses-materiel</a:t>
            </a:r>
          </a:p>
        </p:txBody>
      </p:sp>
    </p:spTree>
    <p:custDataLst>
      <p:tags r:id="rId1"/>
    </p:custDataLst>
    <p:extLst>
      <p:ext uri="{BB962C8B-B14F-4D97-AF65-F5344CB8AC3E}">
        <p14:creationId xmlns:p14="http://schemas.microsoft.com/office/powerpoint/2010/main" val="207421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bygning, jord, person&#10;&#10;Automatisk genereret beskrivelse">
            <a:extLst>
              <a:ext uri="{FF2B5EF4-FFF2-40B4-BE49-F238E27FC236}">
                <a16:creationId xmlns:a16="http://schemas.microsoft.com/office/drawing/2014/main" id="{BD863A7D-19E8-5B6A-3F0A-474624D7BA38}"/>
              </a:ext>
            </a:extLst>
          </p:cNvPr>
          <p:cNvPicPr>
            <a:picLocks noChangeAspect="1"/>
          </p:cNvPicPr>
          <p:nvPr/>
        </p:nvPicPr>
        <p:blipFill rotWithShape="1">
          <a:blip r:embed="rId4">
            <a:extLst>
              <a:ext uri="{28A0092B-C50C-407E-A947-70E740481C1C}">
                <a14:useLocalDpi xmlns:a14="http://schemas.microsoft.com/office/drawing/2010/main" val="0"/>
              </a:ext>
            </a:extLst>
          </a:blip>
          <a:srcRect t="3928" b="11538"/>
          <a:stretch/>
        </p:blipFill>
        <p:spPr>
          <a:xfrm>
            <a:off x="1"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Arbejdsstedets indretning</a:t>
            </a:r>
            <a:endParaRPr lang="da-DK" sz="2500" dirty="0"/>
          </a:p>
        </p:txBody>
      </p:sp>
      <p:sp>
        <p:nvSpPr>
          <p:cNvPr id="5" name="Rektangel 4">
            <a:extLst>
              <a:ext uri="{FF2B5EF4-FFF2-40B4-BE49-F238E27FC236}">
                <a16:creationId xmlns:a16="http://schemas.microsoft.com/office/drawing/2014/main" id="{F8C4BF90-1571-388C-413F-CF4C3849744B}"/>
              </a:ext>
            </a:extLst>
          </p:cNvPr>
          <p:cNvSpPr/>
          <p:nvPr/>
        </p:nvSpPr>
        <p:spPr>
          <a:xfrm>
            <a:off x="293276" y="1091919"/>
            <a:ext cx="4670610" cy="41556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kstfelt 1">
            <a:extLst>
              <a:ext uri="{FF2B5EF4-FFF2-40B4-BE49-F238E27FC236}">
                <a16:creationId xmlns:a16="http://schemas.microsoft.com/office/drawing/2014/main" id="{946E0A4E-EEC5-EC90-AFFF-F3F33DA924C3}"/>
              </a:ext>
            </a:extLst>
          </p:cNvPr>
          <p:cNvSpPr txBox="1"/>
          <p:nvPr/>
        </p:nvSpPr>
        <p:spPr>
          <a:xfrm>
            <a:off x="376403" y="1115671"/>
            <a:ext cx="4456854" cy="4131900"/>
          </a:xfrm>
          <a:prstGeom prst="rect">
            <a:avLst/>
          </a:prstGeom>
          <a:noFill/>
        </p:spPr>
        <p:txBody>
          <a:bodyPr wrap="square" rtlCol="0">
            <a:spAutoFit/>
          </a:bodyPr>
          <a:lstStyle/>
          <a:p>
            <a:pPr marL="342900" indent="-342900">
              <a:buFont typeface="Arial" panose="020B0604020202020204" pitchFamily="34" charset="0"/>
              <a:buChar char="•"/>
            </a:pPr>
            <a:r>
              <a:rPr lang="da-DK" sz="1750" dirty="0"/>
              <a:t>Sikre og forsvarlige adgangsveje til bygninger, udgravninger og stilladser.</a:t>
            </a:r>
          </a:p>
          <a:p>
            <a:pPr marL="342900" indent="-342900">
              <a:buFont typeface="Arial" panose="020B0604020202020204" pitchFamily="34" charset="0"/>
              <a:buChar char="•"/>
            </a:pPr>
            <a:r>
              <a:rPr lang="da-DK" sz="1750" dirty="0"/>
              <a:t>Køre- og gangveje skal være opbygget, så de kan klare den trafik, der kommer.</a:t>
            </a:r>
          </a:p>
          <a:p>
            <a:pPr marL="342900" indent="-342900">
              <a:buFont typeface="Arial" panose="020B0604020202020204" pitchFamily="34" charset="0"/>
              <a:buChar char="•"/>
            </a:pPr>
            <a:r>
              <a:rPr lang="da-DK" sz="1750" dirty="0"/>
              <a:t>Rækværk og afskærmning alle steder, hvor der er niveauforskelle og risiko for nedstyrtning.</a:t>
            </a:r>
          </a:p>
          <a:p>
            <a:pPr marL="342900" indent="-342900">
              <a:buFont typeface="Arial" panose="020B0604020202020204" pitchFamily="34" charset="0"/>
              <a:buChar char="•"/>
            </a:pPr>
            <a:r>
              <a:rPr lang="da-DK" sz="1750" dirty="0"/>
              <a:t>Ordentligt og ryddeligt.</a:t>
            </a:r>
          </a:p>
          <a:p>
            <a:pPr marL="342900" indent="-342900">
              <a:buFont typeface="Arial" panose="020B0604020202020204" pitchFamily="34" charset="0"/>
              <a:buChar char="•"/>
            </a:pPr>
            <a:r>
              <a:rPr lang="da-DK" sz="1750" dirty="0"/>
              <a:t>Tilstrækkelig belysning.</a:t>
            </a:r>
          </a:p>
          <a:p>
            <a:pPr marL="342900" indent="-342900">
              <a:buFont typeface="Arial" panose="020B0604020202020204" pitchFamily="34" charset="0"/>
              <a:buChar char="•"/>
            </a:pPr>
            <a:r>
              <a:rPr lang="da-DK" sz="1750" dirty="0"/>
              <a:t>Elinstallationer skal være lovlige og sikre.</a:t>
            </a:r>
          </a:p>
          <a:p>
            <a:pPr marL="342900" indent="-342900">
              <a:buFont typeface="Arial" panose="020B0604020202020204" pitchFamily="34" charset="0"/>
              <a:buChar char="•"/>
            </a:pPr>
            <a:r>
              <a:rPr lang="da-DK" sz="1750" dirty="0"/>
              <a:t>Opstilling af kraner, løft af byrder og montering i højden.</a:t>
            </a:r>
          </a:p>
          <a:p>
            <a:pPr marL="342900" indent="-342900">
              <a:buFont typeface="Arial" panose="020B0604020202020204" pitchFamily="34" charset="0"/>
              <a:buChar char="•"/>
            </a:pPr>
            <a:r>
              <a:rPr lang="da-DK" sz="1750" dirty="0"/>
              <a:t>Adgangen til byggepladsen skal være afskærmet og skiltet.</a:t>
            </a:r>
          </a:p>
          <a:p>
            <a:pPr marL="342900" indent="-342900">
              <a:buFont typeface="Arial" panose="020B0604020202020204" pitchFamily="34" charset="0"/>
              <a:buChar char="•"/>
            </a:pPr>
            <a:r>
              <a:rPr lang="da-DK" sz="1750" dirty="0"/>
              <a:t>Velfærdsfaciliteter til rådighed.</a:t>
            </a:r>
          </a:p>
        </p:txBody>
      </p:sp>
    </p:spTree>
    <p:custDataLst>
      <p:tags r:id="rId1"/>
    </p:custDataLst>
    <p:extLst>
      <p:ext uri="{BB962C8B-B14F-4D97-AF65-F5344CB8AC3E}">
        <p14:creationId xmlns:p14="http://schemas.microsoft.com/office/powerpoint/2010/main" val="21526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Velfærdsfaciliteter</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3" name="Billede 2" descr="Et billede, der indeholder indendørs, mur, gulv, badeværelse&#10;&#10;Automatisk genereret beskrivelse">
            <a:extLst>
              <a:ext uri="{FF2B5EF4-FFF2-40B4-BE49-F238E27FC236}">
                <a16:creationId xmlns:a16="http://schemas.microsoft.com/office/drawing/2014/main" id="{7E14E27D-CFFD-FC5C-BD6B-D5ADD113C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03" y="1950276"/>
            <a:ext cx="4577715" cy="3432461"/>
          </a:xfrm>
          <a:prstGeom prst="rect">
            <a:avLst/>
          </a:prstGeom>
        </p:spPr>
      </p:pic>
      <p:pic>
        <p:nvPicPr>
          <p:cNvPr id="7" name="Billede 6" descr="Et billede, der indeholder gulv, indendørs, grøn&#10;&#10;Automatisk genereret beskrivelse">
            <a:extLst>
              <a:ext uri="{FF2B5EF4-FFF2-40B4-BE49-F238E27FC236}">
                <a16:creationId xmlns:a16="http://schemas.microsoft.com/office/drawing/2014/main" id="{9DAF03E5-DA08-CB4B-A35A-1D4851890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129" y="1950275"/>
            <a:ext cx="2573882" cy="3432461"/>
          </a:xfrm>
          <a:prstGeom prst="rect">
            <a:avLst/>
          </a:prstGeom>
        </p:spPr>
      </p:pic>
      <p:sp>
        <p:nvSpPr>
          <p:cNvPr id="8" name="Tekstfelt 7">
            <a:extLst>
              <a:ext uri="{FF2B5EF4-FFF2-40B4-BE49-F238E27FC236}">
                <a16:creationId xmlns:a16="http://schemas.microsoft.com/office/drawing/2014/main" id="{91EBBD0A-989A-CB7B-6DAE-F4E473BC10DD}"/>
              </a:ext>
            </a:extLst>
          </p:cNvPr>
          <p:cNvSpPr txBox="1"/>
          <p:nvPr/>
        </p:nvSpPr>
        <p:spPr>
          <a:xfrm>
            <a:off x="376403" y="6346534"/>
            <a:ext cx="2448000" cy="246221"/>
          </a:xfrm>
          <a:prstGeom prst="rect">
            <a:avLst/>
          </a:prstGeom>
          <a:noFill/>
        </p:spPr>
        <p:txBody>
          <a:bodyPr wrap="square" rtlCol="0">
            <a:spAutoFit/>
          </a:bodyPr>
          <a:lstStyle/>
          <a:p>
            <a:r>
              <a:rPr lang="da-DK" sz="1000" dirty="0"/>
              <a:t>Billeder/Kilde: EuroWagon.dk</a:t>
            </a:r>
          </a:p>
        </p:txBody>
      </p:sp>
    </p:spTree>
    <p:custDataLst>
      <p:tags r:id="rId1"/>
    </p:custDataLst>
    <p:extLst>
      <p:ext uri="{BB962C8B-B14F-4D97-AF65-F5344CB8AC3E}">
        <p14:creationId xmlns:p14="http://schemas.microsoft.com/office/powerpoint/2010/main" val="2261590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udendørs, køretøj, Landkøretøj, person&#10;&#10;Automatisk genereret beskrivelse">
            <a:extLst>
              <a:ext uri="{FF2B5EF4-FFF2-40B4-BE49-F238E27FC236}">
                <a16:creationId xmlns:a16="http://schemas.microsoft.com/office/drawing/2014/main" id="{99C47819-AE18-FABB-51CE-91D1A9D6EBFC}"/>
              </a:ext>
            </a:extLst>
          </p:cNvPr>
          <p:cNvPicPr>
            <a:picLocks noChangeAspect="1"/>
          </p:cNvPicPr>
          <p:nvPr/>
        </p:nvPicPr>
        <p:blipFill rotWithShape="1">
          <a:blip r:embed="rId4">
            <a:extLst>
              <a:ext uri="{28A0092B-C50C-407E-A947-70E740481C1C}">
                <a14:useLocalDpi xmlns:a14="http://schemas.microsoft.com/office/drawing/2010/main" val="0"/>
              </a:ext>
            </a:extLst>
          </a:blip>
          <a:srcRect t="17963" b="13710"/>
          <a:stretch/>
        </p:blipFill>
        <p:spPr>
          <a:xfrm>
            <a:off x="380897" y="1950274"/>
            <a:ext cx="7527114" cy="3432462"/>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Når du arbejder ud fra firmabilen…</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Tree>
    <p:custDataLst>
      <p:tags r:id="rId1"/>
    </p:custDataLst>
    <p:extLst>
      <p:ext uri="{BB962C8B-B14F-4D97-AF65-F5344CB8AC3E}">
        <p14:creationId xmlns:p14="http://schemas.microsoft.com/office/powerpoint/2010/main" val="264020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Fald og </a:t>
            </a:r>
            <a:r>
              <a:rPr lang="da-DK" sz="2500" b="1" dirty="0" err="1"/>
              <a:t>snublen</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2" name="Tekstfelt 1">
            <a:extLst>
              <a:ext uri="{FF2B5EF4-FFF2-40B4-BE49-F238E27FC236}">
                <a16:creationId xmlns:a16="http://schemas.microsoft.com/office/drawing/2014/main" id="{05CFE759-19A0-448F-5E3D-F78E38214F77}"/>
              </a:ext>
            </a:extLst>
          </p:cNvPr>
          <p:cNvSpPr txBox="1"/>
          <p:nvPr/>
        </p:nvSpPr>
        <p:spPr>
          <a:xfrm>
            <a:off x="376402" y="1015337"/>
            <a:ext cx="6582538" cy="1015663"/>
          </a:xfrm>
          <a:prstGeom prst="rect">
            <a:avLst/>
          </a:prstGeom>
          <a:noFill/>
        </p:spPr>
        <p:txBody>
          <a:bodyPr wrap="square" rtlCol="0">
            <a:spAutoFit/>
          </a:bodyPr>
          <a:lstStyle/>
          <a:p>
            <a:pPr marL="342900" indent="-342900">
              <a:buFont typeface="Arial" panose="020B0604020202020204" pitchFamily="34" charset="0"/>
              <a:buChar char="•"/>
            </a:pPr>
            <a:r>
              <a:rPr lang="da-DK" sz="2000" dirty="0"/>
              <a:t>Brækkede arme og ben.</a:t>
            </a:r>
          </a:p>
          <a:p>
            <a:pPr marL="342900" indent="-342900">
              <a:buFont typeface="Arial" panose="020B0604020202020204" pitchFamily="34" charset="0"/>
              <a:buChar char="•"/>
            </a:pPr>
            <a:r>
              <a:rPr lang="da-DK" sz="2000" dirty="0"/>
              <a:t>Kraftige forstuvninger.</a:t>
            </a:r>
          </a:p>
          <a:p>
            <a:pPr marL="342900" indent="-342900">
              <a:buFont typeface="Arial" panose="020B0604020202020204" pitchFamily="34" charset="0"/>
              <a:buChar char="•"/>
            </a:pPr>
            <a:r>
              <a:rPr lang="da-DK" sz="2000" dirty="0"/>
              <a:t>Skader på hovedet.</a:t>
            </a:r>
          </a:p>
        </p:txBody>
      </p:sp>
      <p:sp>
        <p:nvSpPr>
          <p:cNvPr id="3" name="Tekstfelt 2">
            <a:extLst>
              <a:ext uri="{FF2B5EF4-FFF2-40B4-BE49-F238E27FC236}">
                <a16:creationId xmlns:a16="http://schemas.microsoft.com/office/drawing/2014/main" id="{F9053862-2334-FC45-38A9-AA3BA3E656E8}"/>
              </a:ext>
            </a:extLst>
          </p:cNvPr>
          <p:cNvSpPr txBox="1"/>
          <p:nvPr/>
        </p:nvSpPr>
        <p:spPr>
          <a:xfrm>
            <a:off x="376402" y="2306079"/>
            <a:ext cx="6582538"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t>Væske og spild på gulvet.</a:t>
            </a:r>
          </a:p>
          <a:p>
            <a:pPr marL="342900" indent="-342900">
              <a:buFont typeface="Arial" panose="020B0604020202020204" pitchFamily="34" charset="0"/>
              <a:buChar char="•"/>
            </a:pPr>
            <a:r>
              <a:rPr lang="da-DK" sz="2000" dirty="0"/>
              <a:t>Rod og uorden.</a:t>
            </a:r>
          </a:p>
          <a:p>
            <a:pPr marL="342900" indent="-342900">
              <a:buFont typeface="Arial" panose="020B0604020202020204" pitchFamily="34" charset="0"/>
              <a:buChar char="•"/>
            </a:pPr>
            <a:r>
              <a:rPr lang="da-DK" sz="2000" dirty="0"/>
              <a:t>Ujævn underlag eller belægning.</a:t>
            </a:r>
          </a:p>
          <a:p>
            <a:pPr marL="342900" indent="-342900">
              <a:buFont typeface="Arial" panose="020B0604020202020204" pitchFamily="34" charset="0"/>
              <a:buChar char="•"/>
            </a:pPr>
            <a:r>
              <a:rPr lang="da-DK" sz="2000" dirty="0"/>
              <a:t>Huller i jorden.</a:t>
            </a:r>
          </a:p>
          <a:p>
            <a:pPr marL="342900" indent="-342900">
              <a:buFont typeface="Arial" panose="020B0604020202020204" pitchFamily="34" charset="0"/>
              <a:buChar char="•"/>
            </a:pPr>
            <a:r>
              <a:rPr lang="da-DK" sz="2000" dirty="0"/>
              <a:t>Trapper, stiger og stilladser.</a:t>
            </a:r>
          </a:p>
          <a:p>
            <a:pPr marL="342900" indent="-342900">
              <a:buFont typeface="Arial" panose="020B0604020202020204" pitchFamily="34" charset="0"/>
              <a:buChar char="•"/>
            </a:pPr>
            <a:r>
              <a:rPr lang="da-DK" sz="2000" dirty="0"/>
              <a:t>Når du stiger ind og ud af transportmidler.</a:t>
            </a:r>
          </a:p>
          <a:p>
            <a:pPr marL="342900" indent="-342900">
              <a:buFont typeface="Arial" panose="020B0604020202020204" pitchFamily="34" charset="0"/>
              <a:buChar char="•"/>
            </a:pPr>
            <a:r>
              <a:rPr lang="da-DK" sz="2000" dirty="0"/>
              <a:t>Når du har travlt.</a:t>
            </a:r>
          </a:p>
          <a:p>
            <a:pPr marL="342900" indent="-342900">
              <a:buFont typeface="Arial" panose="020B0604020202020204" pitchFamily="34" charset="0"/>
              <a:buChar char="•"/>
            </a:pPr>
            <a:r>
              <a:rPr lang="da-DK" sz="2000" dirty="0"/>
              <a:t>Når belysningen er dårlig.</a:t>
            </a:r>
          </a:p>
          <a:p>
            <a:pPr marL="342900" indent="-342900">
              <a:buFont typeface="Arial" panose="020B0604020202020204" pitchFamily="34" charset="0"/>
              <a:buChar char="•"/>
            </a:pPr>
            <a:r>
              <a:rPr lang="da-DK" sz="2000" dirty="0"/>
              <a:t>Når du bærer på noget, og ikke kan se dig for.</a:t>
            </a:r>
          </a:p>
        </p:txBody>
      </p:sp>
      <p:sp>
        <p:nvSpPr>
          <p:cNvPr id="6" name="Tekstfelt 5">
            <a:extLst>
              <a:ext uri="{FF2B5EF4-FFF2-40B4-BE49-F238E27FC236}">
                <a16:creationId xmlns:a16="http://schemas.microsoft.com/office/drawing/2014/main" id="{2C2580D0-E22F-9813-D11D-B3F46D36EDA3}"/>
              </a:ext>
            </a:extLst>
          </p:cNvPr>
          <p:cNvSpPr txBox="1"/>
          <p:nvPr/>
        </p:nvSpPr>
        <p:spPr>
          <a:xfrm>
            <a:off x="376402" y="5443480"/>
            <a:ext cx="6582538" cy="1323439"/>
          </a:xfrm>
          <a:prstGeom prst="rect">
            <a:avLst/>
          </a:prstGeom>
          <a:noFill/>
        </p:spPr>
        <p:txBody>
          <a:bodyPr wrap="square" rtlCol="0">
            <a:spAutoFit/>
          </a:bodyPr>
          <a:lstStyle/>
          <a:p>
            <a:pPr marL="342900" indent="-342900">
              <a:buFont typeface="Arial" panose="020B0604020202020204" pitchFamily="34" charset="0"/>
              <a:buChar char="•"/>
            </a:pPr>
            <a:r>
              <a:rPr lang="da-DK" sz="2000" dirty="0"/>
              <a:t>Ryd op og hold orden.</a:t>
            </a:r>
          </a:p>
          <a:p>
            <a:pPr marL="342900" indent="-342900">
              <a:buFont typeface="Arial" panose="020B0604020202020204" pitchFamily="34" charset="0"/>
              <a:buChar char="•"/>
            </a:pPr>
            <a:r>
              <a:rPr lang="da-DK" sz="2000" dirty="0"/>
              <a:t>Skyd ikke genvej, men brug korrekte adgangsveje.</a:t>
            </a:r>
          </a:p>
          <a:p>
            <a:pPr marL="342900" indent="-342900">
              <a:buFont typeface="Arial" panose="020B0604020202020204" pitchFamily="34" charset="0"/>
              <a:buChar char="•"/>
            </a:pPr>
            <a:r>
              <a:rPr lang="da-DK" sz="2000" dirty="0"/>
              <a:t>Undgå manuelt at bære ting, men brug hjælpemidler til transport (helt frem til arbejdsstedet).</a:t>
            </a:r>
          </a:p>
        </p:txBody>
      </p:sp>
    </p:spTree>
    <p:custDataLst>
      <p:tags r:id="rId1"/>
    </p:custDataLst>
    <p:extLst>
      <p:ext uri="{BB962C8B-B14F-4D97-AF65-F5344CB8AC3E}">
        <p14:creationId xmlns:p14="http://schemas.microsoft.com/office/powerpoint/2010/main" val="20764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fade">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Effect transition="in" filter="fade">
                                      <p:cBhvr>
                                        <p:cTn id="72" dur="500"/>
                                        <p:tgtEl>
                                          <p:spTgt spid="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Effect transition="in" filter="fade">
                                      <p:cBhvr>
                                        <p:cTn id="7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Fald og </a:t>
            </a:r>
            <a:r>
              <a:rPr lang="da-DK" sz="2500" b="1" dirty="0" err="1"/>
              <a:t>snublen</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8" name="Billede 7" descr="Et billede, der indeholder person, menneske, stående&#10;&#10;Automatisk genereret beskrivelse">
            <a:extLst>
              <a:ext uri="{FF2B5EF4-FFF2-40B4-BE49-F238E27FC236}">
                <a16:creationId xmlns:a16="http://schemas.microsoft.com/office/drawing/2014/main" id="{DF514750-2CB3-C83A-0303-0D87CBADF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903" y="1128156"/>
            <a:ext cx="3379650" cy="5084594"/>
          </a:xfrm>
          <a:prstGeom prst="rect">
            <a:avLst/>
          </a:prstGeom>
        </p:spPr>
      </p:pic>
      <p:sp>
        <p:nvSpPr>
          <p:cNvPr id="10" name="Tekstfelt 9">
            <a:extLst>
              <a:ext uri="{FF2B5EF4-FFF2-40B4-BE49-F238E27FC236}">
                <a16:creationId xmlns:a16="http://schemas.microsoft.com/office/drawing/2014/main" id="{004B5DE5-56EB-E5BA-8DDE-8BC90F494109}"/>
              </a:ext>
            </a:extLst>
          </p:cNvPr>
          <p:cNvSpPr txBox="1"/>
          <p:nvPr/>
        </p:nvSpPr>
        <p:spPr>
          <a:xfrm>
            <a:off x="376403" y="6346534"/>
            <a:ext cx="2448000" cy="246221"/>
          </a:xfrm>
          <a:prstGeom prst="rect">
            <a:avLst/>
          </a:prstGeom>
          <a:noFill/>
        </p:spPr>
        <p:txBody>
          <a:bodyPr wrap="square" rtlCol="0">
            <a:spAutoFit/>
          </a:bodyPr>
          <a:lstStyle/>
          <a:p>
            <a:r>
              <a:rPr lang="da-DK" sz="1000" dirty="0"/>
              <a:t>Billede/Kilde: </a:t>
            </a:r>
            <a:r>
              <a:rPr lang="da-DK" sz="1000" dirty="0" err="1"/>
              <a:t>IMDb</a:t>
            </a:r>
            <a:endParaRPr lang="da-DK" sz="1000" dirty="0"/>
          </a:p>
        </p:txBody>
      </p:sp>
      <p:sp>
        <p:nvSpPr>
          <p:cNvPr id="11" name="Tekstfelt 10">
            <a:extLst>
              <a:ext uri="{FF2B5EF4-FFF2-40B4-BE49-F238E27FC236}">
                <a16:creationId xmlns:a16="http://schemas.microsoft.com/office/drawing/2014/main" id="{7589C492-ACBC-CC22-C002-5D28A1D7E774}"/>
              </a:ext>
            </a:extLst>
          </p:cNvPr>
          <p:cNvSpPr txBox="1"/>
          <p:nvPr/>
        </p:nvSpPr>
        <p:spPr>
          <a:xfrm>
            <a:off x="4042845" y="1318161"/>
            <a:ext cx="3106100" cy="3170099"/>
          </a:xfrm>
          <a:prstGeom prst="rect">
            <a:avLst/>
          </a:prstGeom>
          <a:noFill/>
        </p:spPr>
        <p:txBody>
          <a:bodyPr wrap="square" rtlCol="0">
            <a:spAutoFit/>
          </a:bodyPr>
          <a:lstStyle/>
          <a:p>
            <a:r>
              <a:rPr lang="da-DK" sz="2000" dirty="0"/>
              <a:t>Deni Jordan.</a:t>
            </a:r>
          </a:p>
          <a:p>
            <a:endParaRPr lang="da-DK" sz="2000" dirty="0"/>
          </a:p>
          <a:p>
            <a:r>
              <a:rPr lang="da-DK" sz="2000" dirty="0"/>
              <a:t>Født 1966 i Bulgarien.</a:t>
            </a:r>
          </a:p>
          <a:p>
            <a:endParaRPr lang="da-DK" sz="2000" dirty="0"/>
          </a:p>
          <a:p>
            <a:r>
              <a:rPr lang="da-DK" sz="2000" dirty="0"/>
              <a:t>Stuntmand og stuntkoordinator.</a:t>
            </a:r>
          </a:p>
          <a:p>
            <a:endParaRPr lang="da-DK" sz="2000" dirty="0"/>
          </a:p>
          <a:p>
            <a:r>
              <a:rPr lang="da-DK" sz="2000" dirty="0"/>
              <a:t>Nomineret 3 gange til "Taurus World Stunt Award" (i 2010, 2014 og 2020).</a:t>
            </a:r>
          </a:p>
        </p:txBody>
      </p:sp>
    </p:spTree>
    <p:custDataLst>
      <p:tags r:id="rId1"/>
    </p:custDataLst>
    <p:extLst>
      <p:ext uri="{BB962C8B-B14F-4D97-AF65-F5344CB8AC3E}">
        <p14:creationId xmlns:p14="http://schemas.microsoft.com/office/powerpoint/2010/main" val="3634501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ikker på job med stuntman Deni Jordan Sikkerhedsrunderinger_1080p">
            <a:hlinkClick r:id="" action="ppaction://media"/>
            <a:extLst>
              <a:ext uri="{FF2B5EF4-FFF2-40B4-BE49-F238E27FC236}">
                <a16:creationId xmlns:a16="http://schemas.microsoft.com/office/drawing/2014/main" id="{7BFD9E9F-2993-FBC4-AA96-84D05BE59DF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DA615522-E2E4-0E04-E89A-C03F1070B352}"/>
              </a:ext>
            </a:extLst>
          </p:cNvPr>
          <p:cNvSpPr txBox="1"/>
          <p:nvPr/>
        </p:nvSpPr>
        <p:spPr>
          <a:xfrm>
            <a:off x="376403" y="263204"/>
            <a:ext cx="6599750" cy="477054"/>
          </a:xfrm>
          <a:prstGeom prst="rect">
            <a:avLst/>
          </a:prstGeom>
          <a:noFill/>
        </p:spPr>
        <p:txBody>
          <a:bodyPr wrap="square" rtlCol="0">
            <a:spAutoFit/>
          </a:bodyPr>
          <a:lstStyle/>
          <a:p>
            <a:r>
              <a:rPr lang="da-DK" sz="2500" b="1" dirty="0"/>
              <a:t>Fald og </a:t>
            </a:r>
            <a:r>
              <a:rPr lang="da-DK" sz="2500" b="1" dirty="0" err="1"/>
              <a:t>snublen</a:t>
            </a:r>
            <a:endParaRPr lang="da-DK" sz="2500" dirty="0"/>
          </a:p>
        </p:txBody>
      </p:sp>
    </p:spTree>
    <p:custDataLst>
      <p:tags r:id="rId1"/>
    </p:custDataLst>
    <p:extLst>
      <p:ext uri="{BB962C8B-B14F-4D97-AF65-F5344CB8AC3E}">
        <p14:creationId xmlns:p14="http://schemas.microsoft.com/office/powerpoint/2010/main" val="84242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F7794AF-92B0-455D-8672-EB9BFC8E8E5C}"/>
  <p:tag name="ISPRING_PROJECT_VERSION" val="9.3"/>
  <p:tag name="ISPRING_PROJECT_FOLDER_UPDATED" val="1"/>
  <p:tag name="ISPRING_SCREEN_RECS_UPDATED" val="C:\Users\kevin\Desktop\Arbejdsmiljø og sikkerhed, elektriker, grundforløb 2\LEKTIONER\Arbejdsmiljø og sikkerhed, elektriker, grundforløb 2 - lektion 2"/>
  <p:tag name="ISPRING_RESOURCE_FOLDER" val="C:\Users\kevin\Desktop\Arbejdsmiljø og sikkerhed, elektriker, grundforløb 2\LEKTIONER\Arbejdsmiljø og sikkerhed, elektriker, grundforløb 2 - lektion 2"/>
  <p:tag name="ISPRING_PRESENTATION_PATH" val="C:\Users\kevin\Desktop\Arbejdsmiljø og sikkerhed, elektriker, grundforløb 2\LEKTIONER\Arbejdsmiljø og sikkerhed, elektriker, grundforløb 2 - lektion 2.pptx"/>
  <p:tag name="FLASHSPRING_ZOOM_TAG" val="79"/>
  <p:tag name="ISPRING_PRESENTATION_INFO_2" val="&lt;?xml version=&quot;1.0&quot; encoding=&quot;UTF-8&quot; standalone=&quot;no&quot; ?&gt;&#10;&lt;presentation2&gt;&#10;&#10;  &lt;slides&gt;&#10;    &lt;slide id=&quot;{D8F616D4-28E7-4BB7-891D-C598F2D342B9}&quot; pptId=&quot;295&quot;/&gt;&#10;    &lt;slide id=&quot;{1DC88C6A-38AD-441C-9CAD-9E0608D58FAF}&quot; pptId=&quot;349&quot;/&gt;&#10;    &lt;slide id=&quot;{D7A4A045-04A0-49C5-8D52-C010201DB379}&quot; pptId=&quot;352&quot;/&gt;&#10;    &lt;slide id=&quot;{30C065B4-3EE4-4199-A553-CB5B80740EEB}&quot; pptId=&quot;291&quot;/&gt;&#10;    &lt;slide id=&quot;{34F139B7-EC49-4AC0-AF69-D2FEE87518F4}&quot; pptId=&quot;303&quot;/&gt;&#10;    &lt;slide id=&quot;{DF4A8367-0926-462E-B531-25419C2E0CFA}&quot; pptId=&quot;293&quot;/&gt;&#10;    &lt;slide id=&quot;{A7289E24-F562-4D25-9C99-3151A12667F1}&quot; pptId=&quot;371&quot;/&gt;&#10;    &lt;slide id=&quot;{81B082F8-B71B-4D62-B918-139D4626D39C}&quot; pptId=&quot;368&quot;/&gt;&#10;    &lt;slide id=&quot;{B6501A9A-573F-490C-B82B-8DA48113F3C9}&quot; pptId=&quot;373&quot;/&gt;&#10;    &lt;slide id=&quot;{10CD0479-D802-413A-8E2A-CD04B20E275C}&quot; pptId=&quot;374&quot;/&gt;&#10;    &lt;slide id=&quot;{4CD0551E-DC56-4521-A533-A672945AB3EF}&quot; pptId=&quot;372&quot;/&gt;&#10;    &lt;slide id=&quot;{0CC2F42C-60BB-415E-AC45-CEBA8AA3B242}&quot; pptId=&quot;377&quot;/&gt;&#10;    &lt;slide id=&quot;{C48BFEDE-F3C0-4495-9BA4-0AEC904CAB52}&quot; pptId=&quot;378&quot;/&gt;&#10;    &lt;slide id=&quot;{1B604037-E503-4711-9CFB-EEA37901EE64}&quot; pptId=&quot;376&quot;/&gt;&#10;    &lt;slide id=&quot;{8B3CAD0B-2FC3-4A2D-B24B-4A4E29AD436D}&quot; pptId=&quot;355&quot;/&gt;&#10;    &lt;slide id=&quot;{581805F9-4DB4-465C-9723-2C102A44EFA8}&quot; pptId=&quot;370&quot;/&gt;&#10;    &lt;slide id=&quot;{F41BBC19-B23F-4227-8317-2C9F01AF5E7C}&quot; pptId=&quot;375&quot;/&gt;&#10;    &lt;slide id=&quot;{DD036D68-98CA-45C3-9CDC-E6E2825E4E15}&quot; pptId=&quot;380&quot;/&gt;&#10;    &lt;slide id=&quot;{34E388DF-6539-44F8-A931-0E391BBD5E33}&quot; pptId=&quot;386&quot;/&gt;&#10;    &lt;slide id=&quot;{282565B8-F480-4937-AC3E-BBB3A53F2531}&quot; pptId=&quot;385&quot;/&gt;&#10;    &lt;slide id=&quot;{B865112B-A5A4-47B7-8686-8A20A81EDBFE}&quot; pptId=&quot;381&quot;/&gt;&#10;    &lt;slide id=&quot;{8BEF8F35-1C3C-4035-9BA9-17062F3D0B4C}&quot; pptId=&quot;379&quot;/&gt;&#10;    &lt;slide id=&quot;{E585D4B2-7176-4F0D-80FD-C61FC8076FF0}&quot; pptId=&quot;382&quot;/&gt;&#10;    &lt;slide id=&quot;{B0612F9A-B787-4BFB-9CA0-0D228E153FDC}&quot; pptId=&quot;383&quot;/&gt;&#10;    &lt;slide id=&quot;{1F20A88E-4C41-4B20-98B7-9D4A18E348F3}&quot; pptId=&quot;384&quot;/&gt;&#10;    &lt;slide id=&quot;{C7F2A9C7-49BF-4D1B-A419-A69137AFA472}&quot; pptId=&quot;389&quot;/&gt;&#10;    &lt;slide id=&quot;{2986EA4E-FACF-47C3-BE36-13A6AFDC5052}&quot; pptId=&quot;390&quot;/&gt;&#10;    &lt;slide id=&quot;{65CB083C-22F1-435F-AC47-BE7A1C3D5974}&quot; pptId=&quot;393&quot;/&gt;&#10;    &lt;slide id=&quot;{D97EC363-F59E-46EE-8158-3B8B0146E3CB}&quot; pptId=&quot;391&quot;/&gt;&#10;    &lt;slide id=&quot;{3D7A5041-DA4B-443C-BA94-213C61F82D85}&quot; pptId=&quot;392&quot;/&gt;&#10;    &lt;slide id=&quot;{8DD5FE72-A9BC-4F96-A171-D96E5ABE08FE}&quot; pptId=&quot;387&quot;/&gt;&#10;    &lt;slide id=&quot;{30784A6C-4351-4627-961B-A57EB046EFA2}&quot; pptId=&quot;388&quot;/&gt;&#10;    &lt;slide id=&quot;{D6B7A92F-02C4-44C7-BDEE-8BCBF442AB5A}&quot; pptId=&quot;362&quot;/&gt;&#10;    &lt;slide id=&quot;{5676F249-F3AC-49E0-B8B8-02462CA984BB}&quot; pptId=&quot;339&quot;/&gt;&#10;    &lt;slide id=&quot;{F1EA87C1-99A0-494B-ABDA-89994B54DD25}&quot; pptId=&quot;363&quot;/&gt;&#10;    &lt;slide id=&quot;{DFC756A7-9DA3-46B6-AF11-BA1353907411}&quot; pptId=&quot;364&quot;/&gt;&#10;    &lt;slide id=&quot;{6D592CF7-A065-4DB4-BCEB-8D25DD0C2186}&quot; pptId=&quot;365&quot;/&gt;&#10;    &lt;slide id=&quot;{5F4A93B0-209A-4F1B-9B2F-BD715AF8B3DE}&quot; pptId=&quot;366&quot;/&gt;&#10;  &lt;/slides&gt;&#10;&#10;  &lt;narration&gt;&#10;    &lt;audioTracks&gt;&#10;      &lt;audioTrack muted=&quot;false&quot; name=&quot;Text-to-speech clip — Audio  1&quot; resource=&quot;08c24fef&quot; slideId=&quot;{1DC88C6A-38AD-441C-9CAD-9E0608D58FAF}&quot; startTime=&quot;0&quot; volume=&quot;1&quot;&gt;&#10;        &lt;audio channels=&quot;1&quot; format=&quot;fltp&quot; sampleRate=&quot;24000&quot;/&gt;&#10;      &lt;/audioTrack&gt;&#10;      &lt;audioTrack muted=&quot;false&quot; name=&quot;Text-to-speech clip — Audio  2&quot; resource=&quot;f43273e7&quot; slideId=&quot;{D7A4A045-04A0-49C5-8D52-C010201DB379}&quot; startTime=&quot;0&quot; stepIndex=&quot;0&quot; volume=&quot;1&quot;&gt;&#10;        &lt;audio channels=&quot;1&quot; format=&quot;fltp&quot; sampleRate=&quot;24000&quot;/&gt;&#10;      &lt;/audioTrack&gt;&#10;      &lt;audioTrack muted=&quot;false&quot; name=&quot;Text-to-speech clip — Audio  3&quot; resource=&quot;7fe29256&quot; slideId=&quot;{30C065B4-3EE4-4199-A553-CB5B80740EEB}&quot; startTime=&quot;0&quot; stepIndex=&quot;0&quot; volume=&quot;1&quot;&gt;&#10;        &lt;audio channels=&quot;1&quot; format=&quot;fltp&quot; sampleRate=&quot;24000&quot;/&gt;&#10;      &lt;/audioTrack&gt;&#10;      &lt;audioTrack muted=&quot;false&quot; name=&quot;Text-to-speech clip — Audio  4&quot; resource=&quot;f38e8c7f&quot; slideId=&quot;{34F139B7-EC49-4AC0-AF69-D2FEE87518F4}&quot; startTime=&quot;0&quot; stepIndex=&quot;0&quot; volume=&quot;1&quot;&gt;&#10;        &lt;audio channels=&quot;1&quot; format=&quot;fltp&quot; sampleRate=&quot;24000&quot;/&gt;&#10;      &lt;/audioTrack&gt;&#10;      &lt;audioTrack muted=&quot;false&quot; name=&quot;Text-to-speech clip — Audio  5&quot; resource=&quot;3ab4a12b&quot; slideId=&quot;{DF4A8367-0926-462E-B531-25419C2E0CFA}&quot; startTime=&quot;0&quot; stepIndex=&quot;0&quot; volume=&quot;1&quot;&gt;&#10;        &lt;audio channels=&quot;1&quot; format=&quot;fltp&quot; sampleRate=&quot;24000&quot;/&gt;&#10;      &lt;/audioTrack&gt;&#10;      &lt;audioTrack muted=&quot;false&quot; name=&quot;Text-to-speech clip — Audio  6&quot; resource=&quot;2a58e7c9&quot; slideId=&quot;{A7289E24-F562-4D25-9C99-3151A12667F1}&quot; startTime=&quot;0&quot; stepIndex=&quot;0&quot; volume=&quot;1&quot;&gt;&#10;        &lt;audio channels=&quot;1&quot; format=&quot;fltp&quot; sampleRate=&quot;24000&quot;/&gt;&#10;      &lt;/audioTrack&gt;&#10;      &lt;audioTrack muted=&quot;false&quot; name=&quot;Text-to-speech clip — Audio  7&quot; resource=&quot;36271952&quot; slideId=&quot;{81B082F8-B71B-4D62-B918-139D4626D39C}&quot; startTime=&quot;0&quot; stepIndex=&quot;0&quot; volume=&quot;1&quot;&gt;&#10;        &lt;audio channels=&quot;1&quot; format=&quot;fltp&quot; sampleRate=&quot;24000&quot;/&gt;&#10;      &lt;/audioTrack&gt;&#10;      &lt;audioTrack muted=&quot;false&quot; name=&quot;Text-to-speech clip — Audio  8&quot; resource=&quot;5aa48dd2&quot; slideId=&quot;{B6501A9A-573F-490C-B82B-8DA48113F3C9}&quot; startTime=&quot;0&quot; stepIndex=&quot;0&quot; volume=&quot;1&quot;&gt;&#10;        &lt;audio channels=&quot;1&quot; format=&quot;fltp&quot; sampleRate=&quot;24000&quot;/&gt;&#10;      &lt;/audioTrack&gt;&#10;      &lt;audioTrack muted=&quot;false&quot; name=&quot;Text-to-speech clip — Audio  9&quot; resource=&quot;49cce71e&quot; slideId=&quot;{10CD0479-D802-413A-8E2A-CD04B20E275C}&quot; startTime=&quot;0&quot; stepIndex=&quot;0&quot; volume=&quot;1&quot;&gt;&#10;        &lt;audio channels=&quot;1&quot; format=&quot;fltp&quot; sampleRate=&quot;24000&quot;/&gt;&#10;      &lt;/audioTrack&gt;&#10;      &lt;audioTrack muted=&quot;false&quot; name=&quot;Text-to-speech clip — Audio  10&quot; resource=&quot;8d6ae722&quot; slideId=&quot;{4CD0551E-DC56-4521-A533-A672945AB3EF}&quot; startTime=&quot;0&quot; stepIndex=&quot;0&quot; volume=&quot;1&quot;&gt;&#10;        &lt;audio channels=&quot;1&quot; format=&quot;fltp&quot; sampleRate=&quot;24000&quot;/&gt;&#10;      &lt;/audioTrack&gt;&#10;      &lt;audioTrack muted=&quot;false&quot; name=&quot;Text-to-speech clip — Audio  11&quot; resource=&quot;a573423b&quot; slideId=&quot;{0CC2F42C-60BB-415E-AC45-CEBA8AA3B242}&quot; startTime=&quot;0&quot; stepIndex=&quot;0&quot; volume=&quot;1&quot;&gt;&#10;        &lt;audio channels=&quot;1&quot; format=&quot;fltp&quot; sampleRate=&quot;24000&quot;/&gt;&#10;      &lt;/audioTrack&gt;&#10;      &lt;audioTrack muted=&quot;false&quot; name=&quot;Text-to-speech clip — Audio  12&quot; resource=&quot;6ecfb58c&quot; slideId=&quot;{C48BFEDE-F3C0-4495-9BA4-0AEC904CAB52}&quot; startTime=&quot;0&quot; stepIndex=&quot;0&quot; volume=&quot;1&quot;&gt;&#10;        &lt;audio channels=&quot;1&quot; format=&quot;fltp&quot; sampleRate=&quot;24000&quot;/&gt;&#10;      &lt;/audioTrack&gt;&#10;      &lt;audioTrack muted=&quot;false&quot; name=&quot;Text-to-speech clip — Audio  13&quot; resource=&quot;bb5a70f3&quot; slideId=&quot;{1B604037-E503-4711-9CFB-EEA37901EE64}&quot; startTime=&quot;0&quot; stepIndex=&quot;0&quot; volume=&quot;1&quot;&gt;&#10;        &lt;audio channels=&quot;1&quot; format=&quot;fltp&quot; sampleRate=&quot;24000&quot;/&gt;&#10;      &lt;/audioTrack&gt;&#10;      &lt;audioTrack muted=&quot;false&quot; name=&quot;Text-to-speech clip — Audio  14&quot; resource=&quot;243f1d85&quot; slideId=&quot;{8B3CAD0B-2FC3-4A2D-B24B-4A4E29AD436D}&quot; startTime=&quot;0&quot; stepIndex=&quot;0&quot; volume=&quot;1&quot;&gt;&#10;        &lt;audio channels=&quot;1&quot; format=&quot;fltp&quot; sampleRate=&quot;24000&quot;/&gt;&#10;      &lt;/audioTrack&gt;&#10;      &lt;audioTrack muted=&quot;false&quot; name=&quot;Text-to-speech clip — Audio  15&quot; resource=&quot;1ebdf406&quot; slideId=&quot;{581805F9-4DB4-465C-9723-2C102A44EFA8}&quot; startTime=&quot;0&quot; stepIndex=&quot;0&quot; volume=&quot;1&quot;&gt;&#10;        &lt;audio channels=&quot;1&quot; format=&quot;fltp&quot; sampleRate=&quot;24000&quot;/&gt;&#10;      &lt;/audioTrack&gt;&#10;      &lt;audioTrack muted=&quot;false&quot; name=&quot;Text-to-speech clip — Audio  16&quot; resource=&quot;848a966b&quot; slideId=&quot;{F41BBC19-B23F-4227-8317-2C9F01AF5E7C}&quot; startTime=&quot;0&quot; stepIndex=&quot;0&quot; volume=&quot;1&quot;&gt;&#10;        &lt;audio channels=&quot;1&quot; format=&quot;fltp&quot; sampleRate=&quot;24000&quot;/&gt;&#10;      &lt;/audioTrack&gt;&#10;      &lt;audioTrack muted=&quot;false&quot; name=&quot;Text-to-speech clip — Audio  17&quot; resource=&quot;68471e0f&quot; slideId=&quot;{DD036D68-98CA-45C3-9CDC-E6E2825E4E15}&quot; startTime=&quot;0&quot; stepIndex=&quot;0&quot; volume=&quot;1&quot;&gt;&#10;        &lt;audio channels=&quot;1&quot; format=&quot;fltp&quot; sampleRate=&quot;24000&quot;/&gt;&#10;      &lt;/audioTrack&gt;&#10;      &lt;audioTrack muted=&quot;false&quot; name=&quot;Text-to-speech clip — Audio  18&quot; resource=&quot;11498626&quot; slideId=&quot;{34E388DF-6539-44F8-A931-0E391BBD5E33}&quot; startTime=&quot;0&quot; stepIndex=&quot;0&quot; volume=&quot;1&quot;&gt;&#10;        &lt;audio channels=&quot;1&quot; format=&quot;fltp&quot; sampleRate=&quot;24000&quot;/&gt;&#10;      &lt;/audioTrack&gt;&#10;      &lt;audioTrack muted=&quot;false&quot; name=&quot;Text-to-speech clip — Audio  19&quot; resource=&quot;07fe02b9&quot; slideId=&quot;{8BEF8F35-1C3C-4035-9BA9-17062F3D0B4C}&quot; startTime=&quot;0&quot; stepIndex=&quot;0&quot; volume=&quot;1&quot;&gt;&#10;        &lt;audio channels=&quot;1&quot; format=&quot;fltp&quot; sampleRate=&quot;24000&quot;/&gt;&#10;      &lt;/audioTrack&gt;&#10;      &lt;audioTrack muted=&quot;false&quot; name=&quot;Text-to-speech clip — Audio  20&quot; resource=&quot;8dd016de&quot; slideId=&quot;{E585D4B2-7176-4F0D-80FD-C61FC8076FF0}&quot; startTime=&quot;0&quot; stepIndex=&quot;0&quot; volume=&quot;1&quot;&gt;&#10;        &lt;audio channels=&quot;1&quot; format=&quot;fltp&quot; sampleRate=&quot;24000&quot;/&gt;&#10;      &lt;/audioTrack&gt;&#10;      &lt;audioTrack muted=&quot;false&quot; name=&quot;Text-to-speech clip — Audio  21&quot; resource=&quot;7ed113c3&quot; slideId=&quot;{B0612F9A-B787-4BFB-9CA0-0D228E153FDC}&quot; startTime=&quot;0&quot; stepIndex=&quot;0&quot; volume=&quot;1&quot;&gt;&#10;        &lt;audio channels=&quot;1&quot; format=&quot;fltp&quot; sampleRate=&quot;24000&quot;/&gt;&#10;      &lt;/audioTrack&gt;&#10;      &lt;audioTrack muted=&quot;false&quot; name=&quot;Text-to-speech clip — Audio  22&quot; resource=&quot;d1052f1d&quot; slideId=&quot;{1F20A88E-4C41-4B20-98B7-9D4A18E348F3}&quot; startTime=&quot;0&quot; stepIndex=&quot;0&quot; volume=&quot;1&quot;&gt;&#10;        &lt;audio channels=&quot;1&quot; format=&quot;fltp&quot; sampleRate=&quot;24000&quot;/&gt;&#10;      &lt;/audioTrack&gt;&#10;      &lt;audioTrack muted=&quot;false&quot; name=&quot;Text-to-speech clip — Audio  23&quot; resource=&quot;180c776e&quot; slideId=&quot;{C7F2A9C7-49BF-4D1B-A419-A69137AFA472}&quot; startTime=&quot;0&quot; stepIndex=&quot;0&quot; volume=&quot;1&quot;&gt;&#10;        &lt;audio channels=&quot;1&quot; format=&quot;fltp&quot; sampleRate=&quot;24000&quot;/&gt;&#10;      &lt;/audioTrack&gt;&#10;      &lt;audioTrack muted=&quot;false&quot; name=&quot;Text-to-speech clip — Audio  24&quot; resource=&quot;2615d2b0&quot; slideId=&quot;{2986EA4E-FACF-47C3-BE36-13A6AFDC5052}&quot; startTime=&quot;0&quot; stepIndex=&quot;0&quot; volume=&quot;1&quot;&gt;&#10;        &lt;audio channels=&quot;1&quot; format=&quot;fltp&quot; sampleRate=&quot;24000&quot;/&gt;&#10;      &lt;/audioTrack&gt;&#10;      &lt;audioTrack muted=&quot;false&quot; name=&quot;Text-to-speech clip — Audio  25&quot; resource=&quot;1d1f7c06&quot; slideId=&quot;{65CB083C-22F1-435F-AC47-BE7A1C3D5974}&quot; startTime=&quot;0&quot; stepIndex=&quot;0&quot; volume=&quot;1&quot;&gt;&#10;        &lt;audio channels=&quot;1&quot; format=&quot;fltp&quot; sampleRate=&quot;24000&quot;/&gt;&#10;      &lt;/audioTrack&gt;&#10;      &lt;audioTrack muted=&quot;false&quot; name=&quot;Text-to-speech clip — Audio  26&quot; resource=&quot;9931a2ac&quot; slideId=&quot;{D97EC363-F59E-46EE-8158-3B8B0146E3CB}&quot; startTime=&quot;0&quot; stepIndex=&quot;0&quot; volume=&quot;1&quot;&gt;&#10;        &lt;audio channels=&quot;1&quot; format=&quot;fltp&quot; sampleRate=&quot;24000&quot;/&gt;&#10;      &lt;/audioTrack&gt;&#10;      &lt;audioTrack muted=&quot;false&quot; name=&quot;Text-to-speech clip — Audio  27&quot; resource=&quot;a792fa6a&quot; slideId=&quot;{3D7A5041-DA4B-443C-BA94-213C61F82D85}&quot; startTime=&quot;0&quot; stepIndex=&quot;0&quot; volume=&quot;1&quot;&gt;&#10;        &lt;audio channels=&quot;1&quot; format=&quot;fltp&quot; sampleRate=&quot;24000&quot;/&gt;&#10;      &lt;/audioTrack&gt;&#10;      &lt;audioTrack muted=&quot;false&quot; name=&quot;Text-to-speech clip — Audio  28&quot; resource=&quot;a4861d9d&quot; slideId=&quot;{8DD5FE72-A9BC-4F96-A171-D96E5ABE08FE}&quot; startTime=&quot;0&quot; stepIndex=&quot;0&quot; volume=&quot;1&quot;&gt;&#10;        &lt;audio channels=&quot;1&quot; format=&quot;fltp&quot; sampleRate=&quot;24000&quot;/&gt;&#10;      &lt;/audioTrack&gt;&#10;      &lt;audioTrack muted=&quot;false&quot; name=&quot;Text-to-speech clip — Audio  29&quot; resource=&quot;4fb4d99d&quot; slideId=&quot;{30784A6C-4351-4627-961B-A57EB046EFA2}&quot; startTime=&quot;0&quot; stepIndex=&quot;0&quot; volume=&quot;1&quot;&gt;&#10;        &lt;audio channels=&quot;1&quot; format=&quot;fltp&quot; sampleRate=&quot;24000&quot;/&gt;&#10;      &lt;/audioTrack&gt;&#10;      &lt;audioTrack muted=&quot;false&quot; name=&quot;Text-to-speech clip — Audio  30&quot; resource=&quot;c185d0ae&quot; slideId=&quot;{D6B7A92F-02C4-44C7-BDEE-8BCBF442AB5A}&quot; startTime=&quot;0&quot; stepIndex=&quot;0&quot; volume=&quot;1&quot;&gt;&#10;        &lt;audio channels=&quot;1&quot; format=&quot;fltp&quot; sampleRate=&quot;240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17.000"/>
  <p:tag name="GENSWF_SLIDE_TITLE" val="Video"/>
  <p:tag name="TIMING" val="|0.001"/>
  <p:tag name="ISPRING_SLIDE_ID_2" val="{282565B8-F480-4937-AC3E-BBB3A53F2531}"/>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98.000"/>
  <p:tag name="GENSWF_SLIDE_TITLE" val="Video"/>
  <p:tag name="TIMING" val="|0.001"/>
  <p:tag name="ISPRING_SLIDE_ID_2" val="{B865112B-A5A4-47B7-8686-8A20A81EDBFE}"/>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Ulykker sker, når vi mindst venter det"/>
  <p:tag name="TIMING" val="|0.001|0.5|0.5|0.5|0.5|0.5|0.5|0.5|0.5|0.5|0.5|0.5"/>
  <p:tag name="GENSWF_ADVANCE_TIME" val="80.040"/>
  <p:tag name="ISPRING_SLIDE_ID_2" val="{8BEF8F35-1C3C-4035-9BA9-17062F3D0B4C}"/>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Tunge løft"/>
  <p:tag name="TIMING" val="|0.001|0.5|0.5|0.5"/>
  <p:tag name="GENSWF_ADVANCE_TIME" val="84.696"/>
  <p:tag name="ISPRING_SLIDE_ID_2" val="{E585D4B2-7176-4F0D-80FD-C61FC8076FF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Opsummering"/>
  <p:tag name="ISPRING_SLIDE_INDENT_LEVEL" val="0"/>
  <p:tag name="ISPRING_SLIDE_ID_2" val="{D6B7A92F-02C4-44C7-BDEE-8BCBF442AB5A}"/>
  <p:tag name="GENSWF_ADVANCE_TIME" val="51.192"/>
  <p:tag name="TIMING" val="|0.001|0.5|0.5|0.5|0.5|0.5|0.5|0.5"/>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5676F249-F3AC-49E0-B8B8-02462CA984B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D8F616D4-28E7-4BB7-891D-C598F2D342B9}"/>
</p:tagLst>
</file>

<file path=ppt/tags/tag3.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Velkommen"/>
  <p:tag name="ISPRING_SLIDE_INDENT_LEVEL" val="0"/>
  <p:tag name="GENSWF_ADVANCE_TIME" val="22.136"/>
  <p:tag name="ISPRING_SLIDE_ID_2" val="{1DC88C6A-38AD-441C-9CAD-9E0608D58FA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TIMING" val="|0.001|0.5|0.5|0.5|0.5|0.5|0.5"/>
  <p:tag name="GENSWF_SLIDE_TITLE" val="Arbejdsstedets indretning"/>
  <p:tag name="GENSWF_ADVANCE_TIME" val="42.624"/>
  <p:tag name="ISPRING_SLIDE_ID_2" val="{8B3CAD0B-2FC3-4A2D-B24B-4A4E29AD436D}"/>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stedets indretning"/>
  <p:tag name="TIMING" val="|0.001|0.5|0.5|0.5|0.5|0.5|0.5|0.5|0.5"/>
  <p:tag name="GENSWF_ADVANCE_TIME" val="62.232"/>
  <p:tag name="ISPRING_SLIDE_ID_2" val="{581805F9-4DB4-465C-9723-2C102A44EFA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Velfærdsfaciliteter"/>
  <p:tag name="GENSWF_ADVANCE_TIME" val="53.472"/>
  <p:tag name="ISPRING_SLIDE_ID_2" val="{F41BBC19-B23F-4227-8317-2C9F01AF5E7C}"/>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Velfærdsfaciliteter"/>
  <p:tag name="GENSWF_ADVANCE_TIME" val="53.472"/>
  <p:tag name="ISPRING_SLIDE_ID_2" val="{F41BBC19-B23F-4227-8317-2C9F01AF5E7C}"/>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Fald og snublen"/>
  <p:tag name="TIMING" val="|0.001|0.5|0.5|0.5|0.5|0.5|0.5|0.5|0.5|0.5|0.5|0.5|0.5|0.5|0.5"/>
  <p:tag name="GENSWF_ADVANCE_TIME" val="69.792"/>
  <p:tag name="ISPRING_SLIDE_ID_2" val="{DD036D68-98CA-45C3-9CDC-E6E2825E4E15}"/>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Fald og snublen"/>
  <p:tag name="GENSWF_ADVANCE_TIME" val="28.920"/>
  <p:tag name="ISPRING_SLIDE_ID_2" val="{34E388DF-6539-44F8-A931-0E391BBD5E33}"/>
</p:tagLst>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9968</TotalTime>
  <Words>2467</Words>
  <Application>Microsoft Office PowerPoint</Application>
  <PresentationFormat>Widescreen</PresentationFormat>
  <Paragraphs>213</Paragraphs>
  <Slides>14</Slides>
  <Notes>14</Notes>
  <HiddenSlides>0</HiddenSlides>
  <MMClips>3</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14</vt:i4>
      </vt:variant>
    </vt:vector>
  </HeadingPairs>
  <TitlesOfParts>
    <vt:vector size="18"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Kevin Svenningsen</dc:creator>
  <cp:lastModifiedBy>Michael Petersen</cp:lastModifiedBy>
  <cp:revision>464</cp:revision>
  <dcterms:created xsi:type="dcterms:W3CDTF">2020-05-18T13:04:06Z</dcterms:created>
  <dcterms:modified xsi:type="dcterms:W3CDTF">2024-01-26T12:43:24Z</dcterms:modified>
</cp:coreProperties>
</file>