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7559675" cy="10691813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2" d="100"/>
          <a:sy n="72" d="100"/>
        </p:scale>
        <p:origin x="1075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a-DK" sz="60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6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 idx="1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0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 indholdsobjekter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3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ammenligning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lang="da-DK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24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  <a:endParaRPr lang="da-DK" sz="24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4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19" name="PlaceHolder 6"/>
          <p:cNvSpPr>
            <a:spLocks noGrp="1"/>
          </p:cNvSpPr>
          <p:nvPr>
            <p:ph type="ftr" idx="4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dhold med billed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5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lede med billed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32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a-DK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Klik på ikonet for at tilføje et billede</a:t>
            </a:r>
            <a:endParaRPr lang="da-DK" sz="32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a-DK" sz="16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11372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33" name="PlaceHolder 3"/>
          <p:cNvSpPr>
            <a:spLocks noGrp="1"/>
          </p:cNvSpPr>
          <p:nvPr>
            <p:ph type="ftr" idx="7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606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6062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ftr" idx="8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 indholdsobjekter">
    <p:bg>
      <p:bgPr>
        <a:solidFill>
          <a:srgbClr val="193D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lede 11"/>
          <p:cNvPicPr/>
          <p:nvPr/>
        </p:nvPicPr>
        <p:blipFill>
          <a:blip r:embed="rId2"/>
          <a:stretch/>
        </p:blipFill>
        <p:spPr>
          <a:xfrm>
            <a:off x="0" y="6012360"/>
            <a:ext cx="12191760" cy="84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12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a-DK" sz="2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Klik for at redigere teksttypografierne i masteren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4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Andet niveau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20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Tredje niveau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Fjerde niveau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a-DK" sz="1800" b="0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Femte niveau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</a:pPr>
            <a:r>
              <a:rPr lang="da-DK" sz="4400" b="0" u="none" strike="noStrike">
                <a:solidFill>
                  <a:schemeClr val="lt1"/>
                </a:solidFill>
                <a:effectLst/>
                <a:uFillTx/>
                <a:latin typeface="Calibri Light"/>
              </a:rPr>
              <a:t>Klik for at redigere titeltypografien i masteren</a:t>
            </a:r>
            <a:endParaRPr lang="da-DK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9"/>
          </p:nvPr>
        </p:nvSpPr>
        <p:spPr>
          <a:xfrm>
            <a:off x="4038480" y="614700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IPv6 i forhold til IPv4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Kort tavleforklaring med private adresser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10058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800" b="1">
                <a:solidFill>
                  <a:srgbClr val="FFD755"/>
                </a:solidFill>
                <a:latin typeface="Arial"/>
              </a:rPr>
              <a:t>IPv4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965960"/>
            <a:ext cx="715518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192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75054" y="1965960"/>
            <a:ext cx="715518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168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27148" y="1965960"/>
            <a:ext cx="715518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79242" y="1965960"/>
            <a:ext cx="715518" cy="50292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606040"/>
            <a:ext cx="292608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IPv4 = 32 bit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7840" y="1508760"/>
            <a:ext cx="10058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800" b="1">
                <a:solidFill>
                  <a:srgbClr val="93DDAA"/>
                </a:solidFill>
                <a:latin typeface="Arial"/>
              </a:rPr>
              <a:t>IPv6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77840" y="1965960"/>
            <a:ext cx="448056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2001:db8:1234:5678::25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96128" y="2606040"/>
            <a:ext cx="43891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IPv6 = 128 bit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4160520"/>
            <a:ext cx="9966960" cy="502920"/>
          </a:xfrm>
          <a:prstGeom prst="roundRect">
            <a:avLst/>
          </a:prstGeom>
          <a:solidFill>
            <a:srgbClr val="E7614E"/>
          </a:solidFill>
          <a:ln w="12700">
            <a:solidFill>
              <a:srgbClr val="E76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IPv6 har ikke Class A, B og C. Det bruger prefix: /64, /48 osv.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IPv4 og IPv6 på én tavle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Samme idé: adresse + prefix. Forskellen er størrelsen og skrivemåden.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105156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IPv4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65960" y="1234440"/>
            <a:ext cx="886968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192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89504" y="1234440"/>
            <a:ext cx="886968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168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13048" y="1234440"/>
            <a:ext cx="886968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36592" y="1234440"/>
            <a:ext cx="886968" cy="41148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1298448"/>
            <a:ext cx="429768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Decimal-tal, 4 oktetter, 32 bit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148840"/>
            <a:ext cx="1051560" cy="41148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IPv6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965960" y="2148840"/>
            <a:ext cx="985266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2001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87802" y="2148840"/>
            <a:ext cx="985266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0db8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09644" y="2148840"/>
            <a:ext cx="985266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1234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31486" y="2148840"/>
            <a:ext cx="985266" cy="41148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5678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53328" y="2148840"/>
            <a:ext cx="985266" cy="41148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0000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75170" y="2148840"/>
            <a:ext cx="985266" cy="41148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0000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7012" y="2148840"/>
            <a:ext cx="985266" cy="41148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0000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18854" y="2148840"/>
            <a:ext cx="985266" cy="41148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050" b="1">
                <a:solidFill>
                  <a:srgbClr val="1A232D"/>
                </a:solidFill>
                <a:latin typeface="Arial"/>
              </a:rPr>
              <a:t>0025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0" y="2679192"/>
            <a:ext cx="384048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Hex-tal, 8 blokke, 128 bit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71600" y="3840480"/>
            <a:ext cx="4251960" cy="0"/>
          </a:xfrm>
          <a:prstGeom prst="line">
            <a:avLst/>
          </a:prstGeom>
          <a:ln w="25400">
            <a:solidFill>
              <a:srgbClr val="9DD9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806440" y="3840480"/>
            <a:ext cx="4251960" cy="0"/>
          </a:xfrm>
          <a:prstGeom prst="line">
            <a:avLst/>
          </a:prstGeom>
          <a:ln w="25400">
            <a:solidFill>
              <a:srgbClr val="F6A0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743200" y="3959352"/>
            <a:ext cx="1828800" cy="27432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400" b="1">
                <a:solidFill>
                  <a:srgbClr val="9DD9F0"/>
                </a:solidFill>
                <a:latin typeface="Arial"/>
              </a:rPr>
              <a:t>Netværk/prefix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49440" y="3959352"/>
            <a:ext cx="2011680" cy="27432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400" b="1">
                <a:solidFill>
                  <a:srgbClr val="F6A05C"/>
                </a:solidFill>
                <a:latin typeface="Arial"/>
              </a:rPr>
              <a:t>Interface/host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828800" y="4846320"/>
            <a:ext cx="7955279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Typisk IPv6 LAN: 2001:db8:1234:5678::/64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Overblik: hvor mange IP-adresser?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Adresse-rummet vokser fra lille værktøjskasse til planetarisk lagerhal.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34440"/>
            <a:ext cx="5257800" cy="1874519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582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04671" y="1362456"/>
            <a:ext cx="4928616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D755"/>
                </a:solidFill>
                <a:latin typeface="Arial"/>
              </a:rPr>
              <a:t>IPv4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1" y="1737360"/>
            <a:ext cx="4928616" cy="57862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rial"/>
              </a:rPr>
              <a:t>2^32 = 4.294.967.296</a:t>
            </a:r>
            <a:br>
              <a:rPr dirty="0"/>
            </a:br>
            <a:r>
              <a:rPr dirty="0" err="1">
                <a:solidFill>
                  <a:schemeClr val="bg1"/>
                </a:solidFill>
              </a:rPr>
              <a:t>adresser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63640" y="1234440"/>
            <a:ext cx="5257800" cy="1874519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582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28231" y="1362456"/>
            <a:ext cx="4928616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93DDAA"/>
                </a:solidFill>
                <a:latin typeface="Arial"/>
              </a:rPr>
              <a:t>IPv6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8231" y="1737360"/>
            <a:ext cx="4928616" cy="1132618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600" b="1" dirty="0">
                <a:solidFill>
                  <a:schemeClr val="bg1"/>
                </a:solidFill>
                <a:latin typeface="Arial"/>
              </a:rPr>
              <a:t>2^128 =</a:t>
            </a:r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340.282.366.920.938.463.463.374.607.431.768.211.456</a:t>
            </a:r>
            <a:br>
              <a:rPr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adresser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" y="3703320"/>
            <a:ext cx="10241280" cy="50292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IPv6 har ca. 79.228.162.514.264.337.593.543.950.336 gange flere adresser end IPv4.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34440" y="4800600"/>
            <a:ext cx="9692640" cy="621792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600" b="1" dirty="0">
                <a:solidFill>
                  <a:srgbClr val="1A232D"/>
                </a:solidFill>
                <a:latin typeface="Arial"/>
              </a:rPr>
              <a:t>Husk: </a:t>
            </a:r>
            <a:r>
              <a:rPr lang="da-DK" sz="1600" b="1" dirty="0">
                <a:solidFill>
                  <a:srgbClr val="1A232D"/>
                </a:solidFill>
                <a:latin typeface="Arial"/>
              </a:rPr>
              <a:t>I ip 6 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tæller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 vi 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normalt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ikke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 “hosts” 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i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 et IPv6 /64. Der er 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allerede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 2^64 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mulige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 interface-</a:t>
            </a:r>
            <a:r>
              <a:rPr sz="1600" b="1" dirty="0" err="1">
                <a:solidFill>
                  <a:srgbClr val="1A232D"/>
                </a:solidFill>
                <a:latin typeface="Arial"/>
              </a:rPr>
              <a:t>ID’er</a:t>
            </a:r>
            <a:r>
              <a:rPr sz="1600" b="1" dirty="0">
                <a:solidFill>
                  <a:srgbClr val="1A232D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6205545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chemeClr val="bg1"/>
                </a:solidFill>
                <a:latin typeface="Arial"/>
              </a:rPr>
              <a:t>Overblik: typiske netværksstørrelser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3621376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chemeClr val="bg1"/>
                </a:solidFill>
                <a:latin typeface="Arial"/>
              </a:rPr>
              <a:t>Tal der er gode at have i baglommen ved tavlen.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143000"/>
            <a:ext cx="5303520" cy="45262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4671" y="1252728"/>
            <a:ext cx="497433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chemeClr val="bg1"/>
                </a:solidFill>
                <a:latin typeface="Arial"/>
              </a:rPr>
              <a:t>IPv4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4754880" cy="2119555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/24 = 256 adresser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/24 = 254 normale host-adresser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10.0.0.0/8 = 16.777.216 adresser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172.16.0.0/12 = 1.048.576 adresser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192.168.0.0/16 = 65.536 adresser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Private IPv4 i alt = 17.891.328 adresser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143000"/>
            <a:ext cx="5303520" cy="452628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28231" y="1252728"/>
            <a:ext cx="497433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chemeClr val="bg1"/>
                </a:solidFill>
                <a:latin typeface="Arial"/>
              </a:rPr>
              <a:t>IPv6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1691640"/>
            <a:ext cx="4754880" cy="1755352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/64 = 2^64 interface-adresser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/64 = 18.446.744.073.709.551.616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/48 indeholder 65.536 stk. /64-net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ULA fc00::/7 = privat IPv6-område</a:t>
            </a:r>
          </a:p>
          <a:p>
            <a:pPr>
              <a:spcAft>
                <a:spcPts val="800"/>
              </a:spcAft>
              <a:defRPr sz="1700">
                <a:solidFill>
                  <a:srgbClr val="FFFFFF"/>
                </a:solidFill>
                <a:latin typeface="Arial"/>
              </a:defRPr>
            </a:pPr>
            <a:r>
              <a:rPr>
                <a:solidFill>
                  <a:schemeClr val="bg1"/>
                </a:solidFill>
              </a:rPr>
              <a:t>Typisk ULA-prefix: fdxx:xxxx:xxxx::/48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Sådan forkortes IPv6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IPv6 skrives med hex. Nul-blokke kan forkortes, ellers bliver det et tal-monster.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353312"/>
            <a:ext cx="2011680" cy="3657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Fuld adresse: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17520" y="1298448"/>
            <a:ext cx="7132320" cy="43891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2001:0db8:0000:0000:0000:0000:0000:0025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48840"/>
            <a:ext cx="2560320" cy="3657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Fjern foranstillede nuller: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6160" y="2093976"/>
            <a:ext cx="5166360" cy="43891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2001:db8:0:0:0:0:0:25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71800"/>
            <a:ext cx="2926080" cy="3657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Erstat én lang nul-serie med ::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31920" y="2898648"/>
            <a:ext cx="393192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800" b="1">
                <a:solidFill>
                  <a:srgbClr val="1A232D"/>
                </a:solidFill>
                <a:latin typeface="Arial"/>
              </a:rPr>
              <a:t>2001:db8::25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28800" y="4160520"/>
            <a:ext cx="8458200" cy="530352"/>
          </a:xfrm>
          <a:prstGeom prst="roundRect">
            <a:avLst/>
          </a:prstGeom>
          <a:solidFill>
            <a:srgbClr val="E7614E"/>
          </a:solidFill>
          <a:ln w="12700">
            <a:solidFill>
              <a:srgbClr val="E76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Vigtigt: :: må kun bruges én gang i samme adresse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4800600"/>
            <a:ext cx="80467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400" b="0">
                <a:solidFill>
                  <a:srgbClr val="DEEEF8"/>
                </a:solidFill>
                <a:latin typeface="Arial"/>
              </a:rPr>
              <a:t>Ellers kan man ikke se, hvor mange nul-blokke der mangler.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Prefix i IPv6: /64 er hverdagen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IPv6 bruger CIDR-prefix ligesom moderne IPv4, men klassesystemet er væk.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1508760"/>
            <a:ext cx="4389120" cy="59436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2001:db8:1234:5678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577840" y="1508760"/>
            <a:ext cx="4389120" cy="59436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0000:0000:0000:0025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504688" y="1234440"/>
            <a:ext cx="0" cy="1463040"/>
          </a:xfrm>
          <a:prstGeom prst="line">
            <a:avLst/>
          </a:prstGeom>
          <a:ln w="1905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103120" y="2304288"/>
            <a:ext cx="219456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800" b="1">
                <a:solidFill>
                  <a:srgbClr val="9DD9F0"/>
                </a:solidFill>
                <a:latin typeface="Arial"/>
              </a:rPr>
              <a:t>/64 prefix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2304288"/>
            <a:ext cx="292608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800" b="1">
                <a:solidFill>
                  <a:srgbClr val="F6A05C"/>
                </a:solidFill>
                <a:latin typeface="Arial"/>
              </a:rPr>
              <a:t>64 bit interface-ID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3310128"/>
            <a:ext cx="8869680" cy="12344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61872" y="3419856"/>
            <a:ext cx="854049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Eksempel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3703320"/>
            <a:ext cx="7406640" cy="5943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700" b="0">
                <a:solidFill>
                  <a:srgbClr val="FFFFFF"/>
                </a:solidFill>
                <a:latin typeface="Arial"/>
              </a:rPr>
              <a:t>Netværk:  2001:db8:1234:5678::/64</a:t>
            </a:r>
            <a:br/>
            <a:r>
              <a:t>Host:        2001:db8:1234:5678::25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80160" y="5074920"/>
            <a:ext cx="941832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I IPv6 tæller man normalt ikke hosts i et /64. Der er absurd mange.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Private adresser i IPv6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IPv6 har ikke “192.168.x.x”. Det nærmeste hedder ULA: Unique Local Address.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4663440" cy="32918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96112" y="1344168"/>
            <a:ext cx="4334255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IPv4 privat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1828800"/>
            <a:ext cx="4114800" cy="1280160"/>
          </a:xfrm>
          <a:prstGeom prst="rect">
            <a:avLst/>
          </a:prstGeom>
          <a:noFill/>
        </p:spPr>
        <p:txBody>
          <a:bodyPr wrap="square" lIns="45720" tIns="18288" rIns="45720" bIns="18288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rial"/>
              </a:defRPr>
            </a:pPr>
            <a:r>
              <a:t>10.0.0.0/8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rial"/>
              </a:defRPr>
            </a:pPr>
            <a:r>
              <a:t>172.16.0.0/12</a:t>
            </a:r>
          </a:p>
          <a:p>
            <a:pPr>
              <a:spcAft>
                <a:spcPts val="800"/>
              </a:spcAft>
              <a:defRPr sz="1800">
                <a:solidFill>
                  <a:srgbClr val="FFFFFF"/>
                </a:solidFill>
                <a:latin typeface="Arial"/>
              </a:defRPr>
            </a:pPr>
            <a:r>
              <a:t>192.168.0.0/16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0" y="1234440"/>
            <a:ext cx="5394960" cy="3291840"/>
          </a:xfrm>
          <a:prstGeom prst="roundRect">
            <a:avLst/>
          </a:prstGeom>
          <a:solidFill>
            <a:srgbClr val="113B5E"/>
          </a:solidFill>
          <a:ln w="15240">
            <a:solidFill>
              <a:srgbClr val="507D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879592" y="1344168"/>
            <a:ext cx="5065776" cy="25603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300" b="1">
                <a:solidFill>
                  <a:srgbClr val="FFD755"/>
                </a:solidFill>
                <a:latin typeface="Arial"/>
              </a:rPr>
              <a:t>IPv6 privat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847088"/>
            <a:ext cx="256032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800" b="1">
                <a:solidFill>
                  <a:srgbClr val="1A232D"/>
                </a:solidFill>
                <a:latin typeface="Arial"/>
              </a:rPr>
              <a:t>fc00::/7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15400" y="1874519"/>
            <a:ext cx="1965960" cy="68580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ULA-området. I praksis bruger man normalt adresser der starter med fd.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3154680"/>
            <a:ext cx="3200400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fd12:3456:789a::/48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5480" y="3154680"/>
            <a:ext cx="1463040" cy="68580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200" b="0">
                <a:solidFill>
                  <a:srgbClr val="DEEEF8"/>
                </a:solidFill>
                <a:latin typeface="Arial"/>
              </a:rPr>
              <a:t>Eksempel på privat IPv6-prefix til en virksomhed/skole/hjem.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" y="5074920"/>
            <a:ext cx="9966960" cy="548640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600" b="1">
                <a:solidFill>
                  <a:srgbClr val="1A232D"/>
                </a:solidFill>
                <a:latin typeface="Arial"/>
              </a:rPr>
              <a:t>ULA routes normalt ikke på internettet, men kan routes internt mellem egne net.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Tre vigtige IPv6-typer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Når eleverne kan disse tre, er de godt kørende.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417320"/>
            <a:ext cx="2011680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Global unicast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6120" y="1417320"/>
            <a:ext cx="1600200" cy="502920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2000::/3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7800" y="1490472"/>
            <a:ext cx="5303520" cy="3657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Public/routbar på internettet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468880"/>
            <a:ext cx="201168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ULA privat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2468880"/>
            <a:ext cx="160020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fc00::/7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7800" y="2542032"/>
            <a:ext cx="5303520" cy="3657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Privat internt net, typisk fd…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3520440"/>
            <a:ext cx="201168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Link-local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46120" y="3520440"/>
            <a:ext cx="1600200" cy="50292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fe80::/10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57800" y="3593592"/>
            <a:ext cx="5303520" cy="36576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rial"/>
              </a:rPr>
              <a:t>Kun samme kabel/VLAN. Findes automatisk på interfaces.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68680" y="4709160"/>
            <a:ext cx="9829800" cy="0"/>
          </a:xfrm>
          <a:prstGeom prst="line">
            <a:avLst/>
          </a:prstGeom>
          <a:ln w="12700">
            <a:solidFill>
              <a:srgbClr val="5A82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4400" y="4983480"/>
            <a:ext cx="30175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Link-local eksempel: fe80::1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4983480"/>
            <a:ext cx="521208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500" b="0">
                <a:solidFill>
                  <a:srgbClr val="DEEEF8"/>
                </a:solidFill>
                <a:latin typeface="Arial"/>
              </a:rPr>
              <a:t>Kun på det lokale link, ikke ude på internettet.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NAT i IPv4 vs firewall i IPv6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IPv6 er ikke farligt, men man skal tænke firewall i stedet for at gemme sig bag NAT.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2743200" y="1874519"/>
            <a:ext cx="2011680" cy="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852160" y="1874519"/>
            <a:ext cx="2011680" cy="0"/>
          </a:xfrm>
          <a:prstGeom prst="line">
            <a:avLst/>
          </a:prstGeom>
          <a:ln w="25400">
            <a:solidFill>
              <a:srgbClr val="FFD75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743200" y="3703320"/>
            <a:ext cx="2011680" cy="0"/>
          </a:xfrm>
          <a:prstGeom prst="line">
            <a:avLst/>
          </a:prstGeom>
          <a:ln w="254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080760" y="3703320"/>
            <a:ext cx="1783080" cy="0"/>
          </a:xfrm>
          <a:prstGeom prst="line">
            <a:avLst/>
          </a:prstGeom>
          <a:ln w="25400">
            <a:solidFill>
              <a:srgbClr val="93DD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822960" y="1234440"/>
            <a:ext cx="173736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IPv4 hjemme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1664208"/>
            <a:ext cx="1920240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500" b="1">
                <a:solidFill>
                  <a:srgbClr val="1A232D"/>
                </a:solidFill>
                <a:latin typeface="Arial"/>
              </a:rPr>
              <a:t>192.168.1.25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09160" y="1618488"/>
            <a:ext cx="1234440" cy="53035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350" b="1">
                <a:solidFill>
                  <a:srgbClr val="1A232D"/>
                </a:solidFill>
                <a:latin typeface="Arial"/>
              </a:rPr>
              <a:t>NAT/router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79" y="1618488"/>
            <a:ext cx="1645920" cy="530352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Internet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063240"/>
            <a:ext cx="2194560" cy="41148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IPv6 hjemme/skole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493008"/>
            <a:ext cx="2834640" cy="438912"/>
          </a:xfrm>
          <a:prstGeom prst="roundRect">
            <a:avLst/>
          </a:prstGeom>
          <a:solidFill>
            <a:srgbClr val="F6A05C"/>
          </a:solidFill>
          <a:ln w="12700">
            <a:solidFill>
              <a:srgbClr val="F6A0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280" b="1">
                <a:solidFill>
                  <a:srgbClr val="1A232D"/>
                </a:solidFill>
                <a:latin typeface="Arial"/>
              </a:rPr>
              <a:t>2001:db8:1234:5678::25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17720" y="3447288"/>
            <a:ext cx="1508760" cy="530352"/>
          </a:xfrm>
          <a:prstGeom prst="roundRect">
            <a:avLst/>
          </a:prstGeom>
          <a:solidFill>
            <a:srgbClr val="9DD9F0"/>
          </a:solidFill>
          <a:ln w="12700">
            <a:solidFill>
              <a:srgbClr val="9DD9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350" b="1">
                <a:solidFill>
                  <a:srgbClr val="1A232D"/>
                </a:solidFill>
                <a:latin typeface="Arial"/>
              </a:rPr>
              <a:t>Firewall/router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3456432"/>
            <a:ext cx="1645920" cy="530352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rial"/>
              </a:rPr>
              <a:t>Ingen NAT</a:t>
            </a:r>
            <a:br/>
            <a:r>
              <a:t>nødvendig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80160" y="5074920"/>
            <a:ext cx="9144000" cy="530352"/>
          </a:xfrm>
          <a:prstGeom prst="roundRect">
            <a:avLst/>
          </a:prstGeom>
          <a:solidFill>
            <a:srgbClr val="E7614E"/>
          </a:solidFill>
          <a:ln w="12700">
            <a:solidFill>
              <a:srgbClr val="E761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700" b="1">
                <a:solidFill>
                  <a:srgbClr val="1A232D"/>
                </a:solidFill>
                <a:latin typeface="Arial"/>
              </a:rPr>
              <a:t>Regel: Private IPv6 = ULA. Sikkerhed = firewallregler.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10896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Tavleøvelse: hvilken type IPv6?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22960"/>
            <a:ext cx="107899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50" b="0">
                <a:solidFill>
                  <a:srgbClr val="DEEEF8"/>
                </a:solidFill>
                <a:latin typeface="Arial"/>
              </a:rPr>
              <a:t>Lad eleverne gætte typen ud fra starten af adressen.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325880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1371600"/>
            <a:ext cx="43891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2001:db8:1234::10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2240" y="1371600"/>
            <a:ext cx="23774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Hvilken type?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075688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08760" y="2121408"/>
            <a:ext cx="43891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fd12:3456:789a::25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2121408"/>
            <a:ext cx="23774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Hvilken type?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2825496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871215"/>
            <a:ext cx="43891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fe80::a1b2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871215"/>
            <a:ext cx="23774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Hvilken type?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575303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3621023"/>
            <a:ext cx="43891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ff02::1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3621023"/>
            <a:ext cx="23774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Hvilken type?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4325112"/>
            <a:ext cx="411480" cy="411480"/>
          </a:xfrm>
          <a:prstGeom prst="roundRect">
            <a:avLst/>
          </a:prstGeom>
          <a:solidFill>
            <a:srgbClr val="FFD755"/>
          </a:solidFill>
          <a:ln w="12700">
            <a:solidFill>
              <a:srgbClr val="FFD7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4370831"/>
            <a:ext cx="438912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::1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4370831"/>
            <a:ext cx="2377440" cy="320040"/>
          </a:xfrm>
          <a:prstGeom prst="rect">
            <a:avLst/>
          </a:prstGeom>
          <a:noFill/>
        </p:spPr>
        <p:txBody>
          <a:bodyPr wrap="square" lIns="36576" tIns="27432" rIns="36576" bIns="27432" anchor="t">
            <a:spAutoFit/>
          </a:bodyPr>
          <a:lstStyle/>
          <a:p>
            <a:pPr algn="l"/>
            <a:r>
              <a:rPr sz="1400" b="0">
                <a:solidFill>
                  <a:srgbClr val="DEEEF8"/>
                </a:solidFill>
                <a:latin typeface="Arial"/>
              </a:rPr>
              <a:t>→ Hvilken type?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0120" y="5257800"/>
            <a:ext cx="10058400" cy="502920"/>
          </a:xfrm>
          <a:prstGeom prst="roundRect">
            <a:avLst/>
          </a:prstGeom>
          <a:solidFill>
            <a:srgbClr val="93DDAA"/>
          </a:solidFill>
          <a:ln w="12700">
            <a:solidFill>
              <a:srgbClr val="93DD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3152" tIns="27432" rIns="73152" bIns="27432" rtlCol="0" anchor="ctr"/>
          <a:lstStyle/>
          <a:p>
            <a:pPr algn="ctr"/>
            <a:r>
              <a:rPr sz="1400" b="1">
                <a:solidFill>
                  <a:srgbClr val="1A232D"/>
                </a:solidFill>
                <a:latin typeface="Arial"/>
              </a:rPr>
              <a:t>Facit: 1=global/dokumentation   2=privat ULA   3=link-local   4=multicast   5=loopback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UC v2">
  <a:themeElements>
    <a:clrScheme name="Gråtoneskala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664</Words>
  <Application>Microsoft Office PowerPoint</Application>
  <PresentationFormat>Widescreen</PresentationFormat>
  <Paragraphs>129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Symbol</vt:lpstr>
      <vt:lpstr>Times New Roman</vt:lpstr>
      <vt:lpstr>Wingdings</vt:lpstr>
      <vt:lpstr>EUC v2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Ivan Dan Kastrup Flændsdal</dc:creator>
  <cp:lastModifiedBy>Ivan Dan Kastrup Flændsdal</cp:lastModifiedBy>
  <cp:revision>1</cp:revision>
  <dcterms:modified xsi:type="dcterms:W3CDTF">2026-09-06T13:30:16Z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2024-02-20T19:10:53Z</dcterms:created>
  <dc:creator>Tommy Sulbæk Reinholdt Frederiksen</dc:creator>
  <dc:description/>
  <dc:language>en-US</dc:language>
  <cp:lastModifiedBy>Tommy Sulbæk Reinholdt Frederiksen</cp:lastModifiedBy>
  <dcterms:modified xsi:type="dcterms:W3CDTF">2024-02-20T19:11:25Z</dcterms:modified>
  <cp:revision>1</cp:revision>
  <dc:subject/>
  <dc:title>PowerPoint-præsentation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2</vt:r8>
  </property>
</Properties>
</file>