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</p:sldMasterIdLst>
  <p:notesMasterIdLst>
    <p:notesMasterId r:id="rId23"/>
  </p:notesMasterIdLst>
  <p:handoutMasterIdLst>
    <p:handoutMasterId r:id="rId24"/>
  </p:handoutMasterIdLst>
  <p:sldIdLst>
    <p:sldId id="256" r:id="rId3"/>
    <p:sldId id="266" r:id="rId4"/>
    <p:sldId id="260" r:id="rId5"/>
    <p:sldId id="273" r:id="rId6"/>
    <p:sldId id="259" r:id="rId7"/>
    <p:sldId id="261" r:id="rId8"/>
    <p:sldId id="262" r:id="rId9"/>
    <p:sldId id="275" r:id="rId10"/>
    <p:sldId id="267" r:id="rId11"/>
    <p:sldId id="263" r:id="rId12"/>
    <p:sldId id="274" r:id="rId13"/>
    <p:sldId id="264" r:id="rId14"/>
    <p:sldId id="265" r:id="rId15"/>
    <p:sldId id="269" r:id="rId16"/>
    <p:sldId id="270" r:id="rId17"/>
    <p:sldId id="271" r:id="rId18"/>
    <p:sldId id="277" r:id="rId19"/>
    <p:sldId id="278" r:id="rId20"/>
    <p:sldId id="272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8603FDC-E32A-4AB5-989C-0864C3EAD2B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172" y="1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18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1/9/2024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1/9/2024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i master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1/9/2024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1/9/2024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1/9/2024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1/9/2024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1/9/2024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1/9/2024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1/9/2024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1/9/2024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1/9/2024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1/9/2024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i master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/>
              <a:pPr/>
              <a:t>1/9/2024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840">
          <p15:clr>
            <a:srgbClr val="F26B43"/>
          </p15:clr>
        </p15:guide>
        <p15:guide id="4" orient="horz" pos="984">
          <p15:clr>
            <a:srgbClr val="F26B43"/>
          </p15:clr>
        </p15:guide>
        <p15:guide id="5" orient="horz" pos="3600">
          <p15:clr>
            <a:srgbClr val="F26B43"/>
          </p15:clr>
        </p15:guide>
        <p15:guide id="6" pos="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eucsj.dk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hyperlink" Target="http://www.elektrikeruddannelsen.dk/" TargetMode="Externa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5487" y="506790"/>
            <a:ext cx="9602789" cy="3357844"/>
          </a:xfrm>
        </p:spPr>
        <p:txBody>
          <a:bodyPr/>
          <a:lstStyle/>
          <a:p>
            <a:pPr algn="r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da-DK" sz="6000" b="0" i="0" dirty="0">
                <a:solidFill>
                  <a:srgbClr val="3691AA">
                    <a:lumMod val="50000"/>
                  </a:srgbClr>
                </a:solidFill>
                <a:latin typeface="Georgia"/>
                <a:ea typeface="+mj-ea"/>
                <a:cs typeface="+mj-cs"/>
              </a:rPr>
              <a:t>Velkommen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189" y="4666891"/>
            <a:ext cx="9601200" cy="990600"/>
          </a:xfrm>
        </p:spPr>
        <p:txBody>
          <a:bodyPr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da-DK" sz="4000" b="0" i="0" baseline="0" dirty="0">
                <a:solidFill>
                  <a:srgbClr val="3691AA"/>
                </a:solidFill>
              </a:rPr>
              <a:t>GF-2 Elektriker</a:t>
            </a:r>
          </a:p>
        </p:txBody>
      </p:sp>
      <p:pic>
        <p:nvPicPr>
          <p:cNvPr id="4" name="Billed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98" y="403273"/>
            <a:ext cx="4729264" cy="4772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5141" y="828136"/>
            <a:ext cx="5431616" cy="1262331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da-DK" sz="3400" b="0" i="0" dirty="0">
                <a:solidFill>
                  <a:srgbClr val="3691AA">
                    <a:lumMod val="50000"/>
                  </a:srgbClr>
                </a:solidFill>
                <a:latin typeface="Georgia"/>
                <a:ea typeface="+mj-ea"/>
                <a:cs typeface="+mj-cs"/>
              </a:rPr>
              <a:t>Lidt Praktisk information</a:t>
            </a:r>
          </a:p>
        </p:txBody>
      </p:sp>
      <p:pic>
        <p:nvPicPr>
          <p:cNvPr id="9" name="Billede 8" descr="Billedresultat for praktiske inf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73" y="668546"/>
            <a:ext cx="4339650" cy="4589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88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da-DK" sz="3800" b="0" i="0" dirty="0">
                <a:solidFill>
                  <a:srgbClr val="3691AA">
                    <a:lumMod val="50000"/>
                  </a:srgbClr>
                </a:solidFill>
                <a:latin typeface="Georgia"/>
                <a:ea typeface="+mj-ea"/>
                <a:cs typeface="+mj-cs"/>
              </a:rPr>
              <a:t>Mødetider og Pauser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400" dirty="0">
                <a:solidFill>
                  <a:srgbClr val="3691AA">
                    <a:lumMod val="75000"/>
                  </a:srgbClr>
                </a:solidFill>
                <a:latin typeface="Georgia"/>
              </a:rPr>
              <a:t>Undervisningen kan planlægges mellem 8.00 og 16.00</a:t>
            </a:r>
            <a:endParaRPr lang="da-DK" sz="2400" b="0" i="0" dirty="0">
              <a:solidFill>
                <a:srgbClr val="3691AA">
                  <a:lumMod val="75000"/>
                </a:srgbClr>
              </a:solidFill>
              <a:latin typeface="Georgia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endParaRPr lang="da-DK" sz="2400" b="0" i="0" dirty="0">
              <a:solidFill>
                <a:srgbClr val="3691AA">
                  <a:lumMod val="75000"/>
                </a:srgbClr>
              </a:solidFill>
              <a:latin typeface="Georgia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400" b="0" i="0" dirty="0">
                <a:solidFill>
                  <a:srgbClr val="3691AA">
                    <a:lumMod val="75000"/>
                  </a:srgbClr>
                </a:solidFill>
                <a:latin typeface="Georgia"/>
              </a:rPr>
              <a:t>Der forventes at du benytter de resterende timer til selvstudie.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endParaRPr lang="da-DK" sz="2400" b="0" i="0" dirty="0">
              <a:solidFill>
                <a:srgbClr val="3691AA">
                  <a:lumMod val="75000"/>
                </a:srgbClr>
              </a:solidFill>
              <a:latin typeface="Georgia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400" b="0" i="0" dirty="0">
                <a:solidFill>
                  <a:srgbClr val="3691AA">
                    <a:lumMod val="75000"/>
                  </a:srgbClr>
                </a:solidFill>
                <a:latin typeface="Georgia"/>
              </a:rPr>
              <a:t>Det er </a:t>
            </a:r>
            <a:r>
              <a:rPr lang="da-DK" sz="2400" b="0" i="0" dirty="0">
                <a:solidFill>
                  <a:srgbClr val="FF0000"/>
                </a:solidFill>
                <a:latin typeface="Georgia"/>
              </a:rPr>
              <a:t>vigtigt</a:t>
            </a:r>
            <a:r>
              <a:rPr lang="da-DK" sz="2400" b="0" i="0" dirty="0">
                <a:solidFill>
                  <a:srgbClr val="3691AA">
                    <a:lumMod val="75000"/>
                  </a:srgbClr>
                </a:solidFill>
                <a:latin typeface="Georgia"/>
              </a:rPr>
              <a:t> at komme til tiden !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endParaRPr lang="da-DK" sz="2400" dirty="0">
              <a:solidFill>
                <a:srgbClr val="3691AA">
                  <a:lumMod val="75000"/>
                </a:srgbClr>
              </a:solidFill>
              <a:latin typeface="Georgia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400" dirty="0">
                <a:solidFill>
                  <a:srgbClr val="3691AA">
                    <a:lumMod val="75000"/>
                  </a:srgbClr>
                </a:solidFill>
                <a:latin typeface="Georgia"/>
              </a:rPr>
              <a:t>Hold tiderne efter pauser!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5435792" cy="4142232"/>
          </a:xfrm>
        </p:spPr>
        <p:txBody>
          <a:bodyPr>
            <a:normAutofit fontScale="92500" lnSpcReduction="10000"/>
          </a:bodyPr>
          <a:lstStyle/>
          <a:p>
            <a:r>
              <a:rPr lang="da-DK" sz="2400" dirty="0"/>
              <a:t>8.00		Mødetid morgen</a:t>
            </a:r>
          </a:p>
          <a:p>
            <a:r>
              <a:rPr lang="da-DK" sz="2400" dirty="0"/>
              <a:t>9.30		Dagens første pause</a:t>
            </a:r>
          </a:p>
          <a:p>
            <a:r>
              <a:rPr lang="da-DK" sz="2400" dirty="0"/>
              <a:t>9.45		Arbejdet genoptages</a:t>
            </a:r>
          </a:p>
          <a:p>
            <a:r>
              <a:rPr lang="da-DK" sz="2400" dirty="0"/>
              <a:t>11.15		Frokostpause</a:t>
            </a:r>
          </a:p>
          <a:p>
            <a:r>
              <a:rPr lang="da-DK" sz="2400" dirty="0"/>
              <a:t>11.45		Arbejdet genoptages</a:t>
            </a:r>
          </a:p>
          <a:p>
            <a:r>
              <a:rPr lang="da-DK" sz="2400" dirty="0"/>
              <a:t>14.00	Sluttidspunkt (nogen dage)</a:t>
            </a:r>
          </a:p>
          <a:p>
            <a:r>
              <a:rPr lang="da-DK" sz="2400" dirty="0"/>
              <a:t>14.45	Sluttidspunkt (nogen dage)</a:t>
            </a:r>
          </a:p>
          <a:p>
            <a:r>
              <a:rPr lang="da-DK" sz="2400" dirty="0"/>
              <a:t>??.??		Hjemmestudie m.v.</a:t>
            </a:r>
          </a:p>
        </p:txBody>
      </p:sp>
    </p:spTree>
    <p:extLst>
      <p:ext uri="{BB962C8B-B14F-4D97-AF65-F5344CB8AC3E}">
        <p14:creationId xmlns:p14="http://schemas.microsoft.com/office/powerpoint/2010/main" val="195203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Oprydning samt Indtagelse af Mad og Drikke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1341119" y="1572768"/>
            <a:ext cx="9509759" cy="4142232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3691AA">
                  <a:lumMod val="75000"/>
                </a:srgbClr>
              </a:buClr>
              <a:buFont typeface="Arial"/>
              <a:buChar char="•"/>
            </a:pPr>
            <a:endParaRPr lang="da-DK" dirty="0">
              <a:solidFill>
                <a:srgbClr val="3691AA">
                  <a:lumMod val="75000"/>
                </a:srgbClr>
              </a:solidFill>
            </a:endParaRPr>
          </a:p>
          <a:p>
            <a:pPr>
              <a:buClr>
                <a:srgbClr val="3691AA">
                  <a:lumMod val="75000"/>
                </a:srgbClr>
              </a:buClr>
              <a:buFont typeface="Arial"/>
              <a:buChar char="•"/>
            </a:pPr>
            <a:r>
              <a:rPr lang="da-DK" sz="2800" dirty="0">
                <a:solidFill>
                  <a:srgbClr val="3691AA">
                    <a:lumMod val="75000"/>
                  </a:srgbClr>
                </a:solidFill>
              </a:rPr>
              <a:t>Indtagelse af mad er </a:t>
            </a:r>
            <a:r>
              <a:rPr lang="da-DK" sz="2800" dirty="0">
                <a:solidFill>
                  <a:srgbClr val="FF0000"/>
                </a:solidFill>
              </a:rPr>
              <a:t>”ikke”</a:t>
            </a:r>
            <a:r>
              <a:rPr lang="da-DK" sz="2800" dirty="0">
                <a:solidFill>
                  <a:srgbClr val="3691AA">
                    <a:lumMod val="75000"/>
                  </a:srgbClr>
                </a:solidFill>
              </a:rPr>
              <a:t> tilladt i undervisningslokalerne.</a:t>
            </a:r>
          </a:p>
          <a:p>
            <a:pPr>
              <a:buClr>
                <a:srgbClr val="3691AA">
                  <a:lumMod val="75000"/>
                </a:srgbClr>
              </a:buClr>
              <a:buFont typeface="Arial"/>
              <a:buChar char="•"/>
            </a:pPr>
            <a:endParaRPr lang="da-DK" dirty="0">
              <a:solidFill>
                <a:srgbClr val="3691AA">
                  <a:lumMod val="75000"/>
                </a:srgbClr>
              </a:solidFill>
            </a:endParaRPr>
          </a:p>
          <a:p>
            <a:pPr>
              <a:buClr>
                <a:srgbClr val="3691AA">
                  <a:lumMod val="75000"/>
                </a:srgbClr>
              </a:buClr>
              <a:buFont typeface="Arial"/>
              <a:buChar char="•"/>
            </a:pPr>
            <a:r>
              <a:rPr lang="da-DK" sz="2800" dirty="0">
                <a:solidFill>
                  <a:srgbClr val="3691AA">
                    <a:lumMod val="75000"/>
                  </a:srgbClr>
                </a:solidFill>
              </a:rPr>
              <a:t>Indtagelse af drikkevarer i lokalerne er tilladt, men det forpligter, det forventes at du selv rydder op efter dig.</a:t>
            </a:r>
          </a:p>
          <a:p>
            <a:pPr>
              <a:buClr>
                <a:srgbClr val="3691AA">
                  <a:lumMod val="75000"/>
                </a:srgbClr>
              </a:buClr>
              <a:buFont typeface="Arial"/>
              <a:buChar char="•"/>
            </a:pPr>
            <a:endParaRPr lang="da-DK" sz="2800" dirty="0">
              <a:solidFill>
                <a:srgbClr val="3691AA">
                  <a:lumMod val="75000"/>
                </a:srgbClr>
              </a:solidFill>
            </a:endParaRPr>
          </a:p>
          <a:p>
            <a:pPr>
              <a:buClr>
                <a:srgbClr val="3691AA">
                  <a:lumMod val="75000"/>
                </a:srgbClr>
              </a:buClr>
              <a:buFont typeface="Arial"/>
              <a:buChar char="•"/>
            </a:pPr>
            <a:r>
              <a:rPr lang="da-DK" sz="2800" dirty="0">
                <a:solidFill>
                  <a:srgbClr val="3691AA">
                    <a:lumMod val="75000"/>
                  </a:srgbClr>
                </a:solidFill>
              </a:rPr>
              <a:t>Oprydning i undervisningslokaler samt værksteder er en fælles forpligtigelse. Oprydning skal gennemføres hver dag, løbende samt ved undervisningstidens ophør.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800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da-DK" sz="3800" b="0" i="0" dirty="0">
                <a:solidFill>
                  <a:srgbClr val="3691AA">
                    <a:lumMod val="50000"/>
                  </a:srgbClr>
                </a:solidFill>
                <a:latin typeface="Georgia"/>
                <a:ea typeface="+mj-ea"/>
                <a:cs typeface="+mj-cs"/>
              </a:rPr>
              <a:t>Parkering på EUC-Sjælland i Køge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5992" y="1572767"/>
            <a:ext cx="5615796" cy="4479689"/>
          </a:xfrm>
        </p:spPr>
        <p:txBody>
          <a:bodyPr/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000" b="0" i="0" dirty="0">
                <a:solidFill>
                  <a:srgbClr val="3691AA">
                    <a:lumMod val="75000"/>
                  </a:srgbClr>
                </a:solidFill>
                <a:latin typeface="Georgia"/>
                <a:ea typeface="+mn-ea"/>
                <a:cs typeface="+mn-cs"/>
              </a:rPr>
              <a:t>Parkering er tilladt med parkerings-tilladelse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dirty="0">
                <a:solidFill>
                  <a:srgbClr val="3691AA">
                    <a:lumMod val="75000"/>
                  </a:srgbClr>
                </a:solidFill>
                <a:latin typeface="Georgia"/>
              </a:rPr>
              <a:t>Du kan </a:t>
            </a:r>
            <a:r>
              <a:rPr lang="da-DK" dirty="0" err="1">
                <a:solidFill>
                  <a:srgbClr val="3691AA">
                    <a:lumMod val="75000"/>
                  </a:srgbClr>
                </a:solidFill>
                <a:latin typeface="Georgia"/>
              </a:rPr>
              <a:t>taste</a:t>
            </a:r>
            <a:r>
              <a:rPr lang="da-DK" dirty="0">
                <a:solidFill>
                  <a:srgbClr val="3691AA">
                    <a:lumMod val="75000"/>
                  </a:srgbClr>
                </a:solidFill>
                <a:latin typeface="Georgia"/>
              </a:rPr>
              <a:t> dit bilnummer ind på tabletten i kantinen (det skal gøres hver dag)</a:t>
            </a:r>
            <a:endParaRPr lang="da-DK" sz="2000" b="0" i="0" dirty="0">
              <a:solidFill>
                <a:srgbClr val="3691AA">
                  <a:lumMod val="75000"/>
                </a:srgbClr>
              </a:solidFill>
              <a:latin typeface="Georgia"/>
              <a:ea typeface="+mn-ea"/>
              <a:cs typeface="+mn-cs"/>
            </a:endParaRP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000" b="0" i="0" dirty="0">
                <a:solidFill>
                  <a:srgbClr val="3691AA">
                    <a:lumMod val="75000"/>
                  </a:srgbClr>
                </a:solidFill>
                <a:latin typeface="Georgia"/>
                <a:ea typeface="+mn-ea"/>
                <a:cs typeface="+mn-cs"/>
              </a:rPr>
              <a:t>Du kan også vælge at søge en parkeringstilladelse for hele perioden, se nærmere på skolens hjemmeside.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dirty="0">
                <a:solidFill>
                  <a:srgbClr val="3691AA">
                    <a:lumMod val="75000"/>
                  </a:srgbClr>
                </a:solidFill>
                <a:latin typeface="Georgia"/>
                <a:hlinkClick r:id="rId2"/>
              </a:rPr>
              <a:t>www.eucsj.dk</a:t>
            </a:r>
            <a:r>
              <a:rPr lang="da-DK" dirty="0">
                <a:solidFill>
                  <a:srgbClr val="3691AA">
                    <a:lumMod val="75000"/>
                  </a:srgbClr>
                </a:solidFill>
                <a:latin typeface="Georgia"/>
              </a:rPr>
              <a:t> og klik på Genveje.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3691AA">
                  <a:lumMod val="75000"/>
                </a:srgbClr>
              </a:buClr>
              <a:buSzPct val="100000"/>
              <a:buFont typeface="Arial"/>
              <a:buChar char="•"/>
            </a:pPr>
            <a:r>
              <a:rPr lang="da-DK" sz="2000" b="0" i="0" dirty="0">
                <a:solidFill>
                  <a:srgbClr val="3691AA">
                    <a:lumMod val="75000"/>
                  </a:srgbClr>
                </a:solidFill>
                <a:latin typeface="Georgia"/>
                <a:ea typeface="+mn-ea"/>
                <a:cs typeface="+mn-cs"/>
              </a:rPr>
              <a:t>Vær opmærksom på at EUC-parkering er sort zone, Hvis der skal parkeres i zoner med anden farve, skal bilnummer indtastes i de respektive uddannelsesinstitutioner.</a:t>
            </a:r>
            <a:br>
              <a:rPr lang="da-DK" dirty="0">
                <a:solidFill>
                  <a:srgbClr val="3691AA">
                    <a:lumMod val="75000"/>
                  </a:srgbClr>
                </a:solidFill>
                <a:latin typeface="Georgia"/>
              </a:rPr>
            </a:br>
            <a:r>
              <a:rPr lang="da-DK" dirty="0">
                <a:solidFill>
                  <a:srgbClr val="3691AA">
                    <a:lumMod val="75000"/>
                  </a:srgbClr>
                </a:solidFill>
                <a:latin typeface="Georgia"/>
              </a:rPr>
              <a:t>(f.eks. SOSU-skolen eller </a:t>
            </a:r>
            <a:r>
              <a:rPr lang="da-DK" dirty="0" err="1">
                <a:solidFill>
                  <a:srgbClr val="3691AA">
                    <a:lumMod val="75000"/>
                  </a:srgbClr>
                </a:solidFill>
                <a:latin typeface="Georgia"/>
              </a:rPr>
              <a:t>Handelskolen</a:t>
            </a:r>
            <a:r>
              <a:rPr lang="da-DK" dirty="0">
                <a:solidFill>
                  <a:srgbClr val="3691AA">
                    <a:lumMod val="75000"/>
                  </a:srgbClr>
                </a:solidFill>
                <a:latin typeface="Georgia"/>
              </a:rPr>
              <a:t>)</a:t>
            </a:r>
            <a:endParaRPr lang="da-DK" sz="2000" b="0" i="0" dirty="0">
              <a:solidFill>
                <a:srgbClr val="3691AA">
                  <a:lumMod val="75000"/>
                </a:srgbClr>
              </a:solidFill>
              <a:latin typeface="Georgia"/>
              <a:ea typeface="+mn-ea"/>
              <a:cs typeface="+mn-cs"/>
            </a:endParaRPr>
          </a:p>
        </p:txBody>
      </p:sp>
      <p:pic>
        <p:nvPicPr>
          <p:cNvPr id="1026" name="Picture 2" descr="Billedresultat for parkerin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2" t="8773" r="21956" b="7818"/>
          <a:stretch/>
        </p:blipFill>
        <p:spPr bwMode="auto">
          <a:xfrm>
            <a:off x="7039155" y="1572768"/>
            <a:ext cx="3450566" cy="371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0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577968"/>
            <a:ext cx="9601252" cy="646251"/>
          </a:xfrm>
        </p:spPr>
        <p:txBody>
          <a:bodyPr>
            <a:normAutofit/>
          </a:bodyPr>
          <a:lstStyle/>
          <a:p>
            <a:r>
              <a:rPr lang="en-US" sz="3200" dirty="0" err="1"/>
              <a:t>Røgfri</a:t>
            </a:r>
            <a:r>
              <a:rPr lang="en-US" sz="3200" dirty="0"/>
              <a:t> Skole </a:t>
            </a:r>
            <a:r>
              <a:rPr lang="en-US" sz="3200" dirty="0" err="1"/>
              <a:t>og</a:t>
            </a:r>
            <a:r>
              <a:rPr lang="en-US" sz="3200" dirty="0"/>
              <a:t> </a:t>
            </a:r>
            <a:r>
              <a:rPr lang="en-US" sz="3200" dirty="0" err="1"/>
              <a:t>arbejstid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3138" y="7841168"/>
            <a:ext cx="5184649" cy="121556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Billedresultat for rygning forbud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16" y="2158473"/>
            <a:ext cx="4114801" cy="355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/>
          <p:cNvSpPr txBox="1"/>
          <p:nvPr/>
        </p:nvSpPr>
        <p:spPr>
          <a:xfrm>
            <a:off x="6012611" y="2061713"/>
            <a:ext cx="52448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Der må fra 1. august 2021 </a:t>
            </a:r>
            <a:r>
              <a:rPr lang="da-DK" sz="2000" b="1" u="sng" dirty="0">
                <a:solidFill>
                  <a:schemeClr val="accent2"/>
                </a:solidFill>
              </a:rPr>
              <a:t>ikke</a:t>
            </a:r>
            <a:r>
              <a:rPr lang="da-DK" sz="2000" dirty="0">
                <a:solidFill>
                  <a:schemeClr val="accent2"/>
                </a:solidFill>
              </a:rPr>
              <a:t> ryges, dampes eller lignende i skoletiden eller arbejdstiden.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Reglerne gælder for alle.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05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8677" y="1445623"/>
            <a:ext cx="8762260" cy="4493623"/>
          </a:xfrm>
        </p:spPr>
        <p:txBody>
          <a:bodyPr>
            <a:normAutofit/>
          </a:bodyPr>
          <a:lstStyle/>
          <a:p>
            <a:r>
              <a:rPr lang="en-US" sz="2400" dirty="0" err="1"/>
              <a:t>Sygemelding</a:t>
            </a:r>
            <a:r>
              <a:rPr lang="en-US" sz="2400" dirty="0"/>
              <a:t> </a:t>
            </a:r>
            <a:r>
              <a:rPr lang="en-US" sz="2400" dirty="0" err="1"/>
              <a:t>ved</a:t>
            </a:r>
            <a:r>
              <a:rPr lang="en-US" sz="2400" dirty="0"/>
              <a:t> at </a:t>
            </a:r>
            <a:r>
              <a:rPr lang="en-US" sz="2400" dirty="0" err="1"/>
              <a:t>logge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r>
              <a:rPr lang="en-US" sz="2400" dirty="0" err="1"/>
              <a:t>Studie</a:t>
            </a:r>
            <a:r>
              <a:rPr lang="en-US" sz="2400" dirty="0"/>
              <a:t>+ </a:t>
            </a:r>
            <a:r>
              <a:rPr lang="en-US" sz="2400" dirty="0" err="1"/>
              <a:t>eller</a:t>
            </a:r>
            <a:r>
              <a:rPr lang="en-US" sz="2400" dirty="0"/>
              <a:t> I </a:t>
            </a:r>
            <a:r>
              <a:rPr lang="en-US" sz="2400" dirty="0" err="1"/>
              <a:t>App`en</a:t>
            </a:r>
            <a:r>
              <a:rPr lang="en-US" sz="2400" dirty="0"/>
              <a:t> </a:t>
            </a:r>
            <a:r>
              <a:rPr lang="en-US" sz="2400" dirty="0" err="1"/>
              <a:t>Studie</a:t>
            </a:r>
            <a:r>
              <a:rPr lang="en-US" sz="2400" dirty="0"/>
              <a:t>+, </a:t>
            </a:r>
            <a:r>
              <a:rPr lang="en-US" sz="2400" dirty="0" err="1">
                <a:solidFill>
                  <a:srgbClr val="FF0000"/>
                </a:solidFill>
              </a:rPr>
              <a:t>inden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første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lektion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  <a:endParaRPr lang="en-US" sz="2400" dirty="0"/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Sygemelding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med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sms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læs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nærmere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informationsmappen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en-US" sz="2400" dirty="0" err="1">
                <a:solidFill>
                  <a:srgbClr val="FF0000"/>
                </a:solidFill>
              </a:rPr>
              <a:t>Inden</a:t>
            </a:r>
            <a:r>
              <a:rPr lang="en-US" sz="2400" dirty="0">
                <a:solidFill>
                  <a:srgbClr val="FF0000"/>
                </a:solidFill>
              </a:rPr>
              <a:t> kl. 9.00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Sygemelding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telefonisk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mellem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8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og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9.	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Tlf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. 25 23 59 00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US" sz="2400" dirty="0" err="1">
                <a:solidFill>
                  <a:srgbClr val="FF0000"/>
                </a:solidFill>
              </a:rPr>
              <a:t>Oplys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navn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uddannelse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og</a:t>
            </a:r>
            <a:r>
              <a:rPr lang="en-US" sz="2400" dirty="0">
                <a:solidFill>
                  <a:srgbClr val="FF0000"/>
                </a:solidFill>
              </a:rPr>
              <a:t> by</a:t>
            </a:r>
            <a:br>
              <a:rPr lang="en-US" sz="2400" dirty="0">
                <a:solidFill>
                  <a:srgbClr val="FF0000"/>
                </a:solidFill>
              </a:rPr>
            </a:b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	</a:t>
            </a:r>
            <a:r>
              <a:rPr lang="en-US" sz="2400" dirty="0" err="1">
                <a:solidFill>
                  <a:srgbClr val="FF0000"/>
                </a:solidFill>
              </a:rPr>
              <a:t>f.eks</a:t>
            </a:r>
            <a:r>
              <a:rPr lang="en-US" sz="2400" dirty="0">
                <a:solidFill>
                  <a:srgbClr val="FF0000"/>
                </a:solidFill>
              </a:rPr>
              <a:t>.  Ole </a:t>
            </a:r>
            <a:r>
              <a:rPr lang="en-US" sz="2400" dirty="0" err="1">
                <a:solidFill>
                  <a:srgbClr val="FF0000"/>
                </a:solidFill>
              </a:rPr>
              <a:t>Svensen</a:t>
            </a:r>
            <a:r>
              <a:rPr lang="en-US" sz="2400" dirty="0">
                <a:solidFill>
                  <a:srgbClr val="FF0000"/>
                </a:solidFill>
              </a:rPr>
              <a:t>,  GF2-elektriker, </a:t>
            </a:r>
            <a:r>
              <a:rPr lang="en-US" sz="2400" dirty="0" err="1">
                <a:solidFill>
                  <a:srgbClr val="FF0000"/>
                </a:solidFill>
              </a:rPr>
              <a:t>Køge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Sygemelding</a:t>
            </a:r>
            <a:endParaRPr lang="en-US" dirty="0"/>
          </a:p>
        </p:txBody>
      </p:sp>
      <p:pic>
        <p:nvPicPr>
          <p:cNvPr id="3074" name="Picture 2" descr="Billedresultat for sygemeldi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314" y="1804118"/>
            <a:ext cx="3362686" cy="336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2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>
          <a:xfrm>
            <a:off x="896645" y="1953087"/>
            <a:ext cx="10653203" cy="3829404"/>
          </a:xfrm>
        </p:spPr>
        <p:txBody>
          <a:bodyPr>
            <a:normAutofit fontScale="92500"/>
          </a:bodyPr>
          <a:lstStyle/>
          <a:p>
            <a:r>
              <a:rPr lang="da-DK" sz="2200" dirty="0"/>
              <a:t>Alle elever skal screenes i sprog og talforståelse, denne screening finder for vores hold sted 	</a:t>
            </a:r>
          </a:p>
          <a:p>
            <a:r>
              <a:rPr lang="da-DK" sz="2200" dirty="0"/>
              <a:t>Elever der er screenede på GF-1, her på skolen, skal ikke screenes igen</a:t>
            </a:r>
          </a:p>
          <a:p>
            <a:pPr marL="45720" indent="0">
              <a:buNone/>
            </a:pPr>
            <a:endParaRPr lang="da-DK" sz="2200" dirty="0"/>
          </a:p>
          <a:p>
            <a:r>
              <a:rPr lang="da-DK" sz="2200" dirty="0"/>
              <a:t>Det er rigtig godt, hvis du selv kan medbringe computer og høre-bøffer.</a:t>
            </a:r>
          </a:p>
          <a:p>
            <a:pPr marL="45720" indent="0">
              <a:buNone/>
            </a:pPr>
            <a:endParaRPr lang="da-DK" sz="2200" dirty="0"/>
          </a:p>
          <a:p>
            <a:r>
              <a:rPr lang="da-DK" sz="2200" dirty="0"/>
              <a:t>Hvis du ved at du har behov for specielpædagogiske hjælpemidler, eller anden form for </a:t>
            </a:r>
          </a:p>
          <a:p>
            <a:pPr marL="45720" indent="0">
              <a:buNone/>
            </a:pPr>
            <a:r>
              <a:rPr lang="da-DK" sz="2200" dirty="0"/>
              <a:t>    hjælp, er det vigtigt at du gør opmærksom på det, således at vi kan få gang i det.</a:t>
            </a:r>
          </a:p>
          <a:p>
            <a:endParaRPr lang="da-DK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Speciel-pædagogiske hjælpemidler / Screening af elever.</a:t>
            </a:r>
          </a:p>
        </p:txBody>
      </p:sp>
    </p:spTree>
    <p:extLst>
      <p:ext uri="{BB962C8B-B14F-4D97-AF65-F5344CB8AC3E}">
        <p14:creationId xmlns:p14="http://schemas.microsoft.com/office/powerpoint/2010/main" val="156777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2078966" y="198408"/>
            <a:ext cx="622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 dirty="0">
                <a:solidFill>
                  <a:schemeClr val="accent2"/>
                </a:solidFill>
              </a:rPr>
              <a:t>Ferie, Helligdage / fridage</a:t>
            </a:r>
          </a:p>
        </p:txBody>
      </p:sp>
      <p:pic>
        <p:nvPicPr>
          <p:cNvPr id="6146" name="Picture 2" descr="Billedresultat for ferie smil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7074">
            <a:off x="811102" y="1777436"/>
            <a:ext cx="2755854" cy="356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4821634" y="1328468"/>
            <a:ext cx="6717514" cy="405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600" dirty="0">
                <a:solidFill>
                  <a:srgbClr val="0070C0"/>
                </a:solidFill>
              </a:rPr>
              <a:t>Vinterferie i Uge 8   (19 til 23 februar)</a:t>
            </a:r>
          </a:p>
          <a:p>
            <a:pPr>
              <a:lnSpc>
                <a:spcPct val="90000"/>
              </a:lnSpc>
            </a:pPr>
            <a:endParaRPr lang="da-DK" sz="2600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da-DK" sz="2600" dirty="0">
                <a:solidFill>
                  <a:srgbClr val="0070C0"/>
                </a:solidFill>
              </a:rPr>
              <a:t>Påskeferie i Uge 13 (25 marts til 1 april)</a:t>
            </a:r>
          </a:p>
          <a:p>
            <a:pPr>
              <a:lnSpc>
                <a:spcPct val="90000"/>
              </a:lnSpc>
            </a:pPr>
            <a:endParaRPr lang="da-DK" sz="2600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da-DK" sz="2600" dirty="0">
                <a:solidFill>
                  <a:srgbClr val="0070C0"/>
                </a:solidFill>
              </a:rPr>
              <a:t>1. Maj (onsdag i uge 18)</a:t>
            </a:r>
            <a:br>
              <a:rPr lang="da-DK" sz="2600" dirty="0">
                <a:solidFill>
                  <a:srgbClr val="0070C0"/>
                </a:solidFill>
              </a:rPr>
            </a:br>
            <a:endParaRPr lang="da-DK" sz="2600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da-DK" sz="2600" dirty="0">
                <a:solidFill>
                  <a:srgbClr val="0070C0"/>
                </a:solidFill>
              </a:rPr>
              <a:t>Kristi Himmelfartsfri (9 maj)</a:t>
            </a:r>
          </a:p>
          <a:p>
            <a:pPr>
              <a:lnSpc>
                <a:spcPct val="90000"/>
              </a:lnSpc>
            </a:pPr>
            <a:endParaRPr lang="da-DK" sz="2600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da-DK" sz="2600" dirty="0">
                <a:solidFill>
                  <a:srgbClr val="0070C0"/>
                </a:solidFill>
              </a:rPr>
              <a:t>2. Pinsedag (20. maj)</a:t>
            </a:r>
          </a:p>
          <a:p>
            <a:pPr>
              <a:lnSpc>
                <a:spcPct val="90000"/>
              </a:lnSpc>
            </a:pPr>
            <a:endParaRPr lang="da-DK" sz="2600" dirty="0">
              <a:solidFill>
                <a:srgbClr val="0070C0"/>
              </a:solidFill>
            </a:endParaRPr>
          </a:p>
          <a:p>
            <a:pPr>
              <a:lnSpc>
                <a:spcPct val="90000"/>
              </a:lnSpc>
            </a:pPr>
            <a:r>
              <a:rPr lang="da-DK" sz="2600" dirty="0">
                <a:solidFill>
                  <a:srgbClr val="0070C0"/>
                </a:solidFill>
              </a:rPr>
              <a:t>Sidste skoledag er 21. juni 2024</a:t>
            </a:r>
          </a:p>
        </p:txBody>
      </p:sp>
    </p:spTree>
    <p:extLst>
      <p:ext uri="{BB962C8B-B14F-4D97-AF65-F5344CB8AC3E}">
        <p14:creationId xmlns:p14="http://schemas.microsoft.com/office/powerpoint/2010/main" val="320232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Vigtige</a:t>
            </a:r>
            <a:r>
              <a:rPr lang="en-US" dirty="0"/>
              <a:t> </a:t>
            </a:r>
            <a:r>
              <a:rPr lang="en-US" dirty="0" err="1"/>
              <a:t>redskaber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undervisningen</a:t>
            </a:r>
            <a:r>
              <a:rPr lang="en-US" dirty="0"/>
              <a:t>.</a:t>
            </a:r>
          </a:p>
        </p:txBody>
      </p:sp>
      <p:pic>
        <p:nvPicPr>
          <p:cNvPr id="4102" name="Picture 6" descr="Billedresultat for skriveredskab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75">
            <a:off x="606813" y="1981606"/>
            <a:ext cx="1844285" cy="1051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Billedresultat for skriveredskab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4852">
            <a:off x="594146" y="3648301"/>
            <a:ext cx="1811248" cy="94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Billedresultat for skriveredskab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5" b="43668"/>
          <a:stretch/>
        </p:blipFill>
        <p:spPr bwMode="auto">
          <a:xfrm rot="1295221">
            <a:off x="1993004" y="3514493"/>
            <a:ext cx="2381250" cy="29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Billedresultat for notesblok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4" t="6295" r="7267" b="8736"/>
          <a:stretch/>
        </p:blipFill>
        <p:spPr bwMode="auto">
          <a:xfrm rot="1784469">
            <a:off x="3140014" y="1576220"/>
            <a:ext cx="1388853" cy="184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Billedresultat for calculator texa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1" r="26226"/>
          <a:stretch/>
        </p:blipFill>
        <p:spPr bwMode="auto">
          <a:xfrm rot="2089461">
            <a:off x="2713489" y="4070670"/>
            <a:ext cx="940279" cy="194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/>
          <p:cNvSpPr txBox="1"/>
          <p:nvPr/>
        </p:nvSpPr>
        <p:spPr>
          <a:xfrm>
            <a:off x="6095999" y="1690919"/>
            <a:ext cx="50320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PC.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Blyant og Kuglepen</a:t>
            </a:r>
          </a:p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Notesblok</a:t>
            </a:r>
          </a:p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Lommeregner TI30X- eller god APP til din smartphone.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35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a-DK" sz="3200" dirty="0"/>
              <a:t>Praktikpladssøgning samt VFU-uge 6</a:t>
            </a:r>
          </a:p>
        </p:txBody>
      </p:sp>
      <p:sp>
        <p:nvSpPr>
          <p:cNvPr id="3" name="Tekstfelt 2"/>
          <p:cNvSpPr txBox="1"/>
          <p:nvPr/>
        </p:nvSpPr>
        <p:spPr>
          <a:xfrm>
            <a:off x="792480" y="1750423"/>
            <a:ext cx="10859589" cy="402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accent2"/>
                </a:solidFill>
              </a:rPr>
              <a:t>Du skal selv søge / finde en praktikplads, således at du kan fortsætte din uddannelse efter GF-2.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4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accent2"/>
                </a:solidFill>
              </a:rPr>
              <a:t>I den forbindelse skal du have en synlig profil, samt registrere dine ansøgninger på </a:t>
            </a:r>
            <a:r>
              <a:rPr lang="da-DK" sz="2400" dirty="0">
                <a:solidFill>
                  <a:srgbClr val="FF0000"/>
                </a:solidFill>
              </a:rPr>
              <a:t>lærepladsen.dk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4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accent2"/>
                </a:solidFill>
              </a:rPr>
              <a:t>Lærerne samt vores praktikpladskonsulenter hjælper gerne med dine ansøgninger samt eventuelle tvivlsspørgsmål.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4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accent2"/>
                </a:solidFill>
              </a:rPr>
              <a:t>I uge 6 SKAL du i Virksomheds-Forlagt Undervisning (VFU), du skal derfor finde et firma, der vil have jer i praktik.</a:t>
            </a:r>
          </a:p>
        </p:txBody>
      </p:sp>
    </p:spTree>
    <p:extLst>
      <p:ext uri="{BB962C8B-B14F-4D97-AF65-F5344CB8AC3E}">
        <p14:creationId xmlns:p14="http://schemas.microsoft.com/office/powerpoint/2010/main" val="207940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Vigtige</a:t>
            </a:r>
            <a:r>
              <a:rPr lang="en-US" dirty="0"/>
              <a:t> </a:t>
            </a:r>
            <a:r>
              <a:rPr lang="en-US" dirty="0" err="1"/>
              <a:t>personer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hverdagen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skolen</a:t>
            </a:r>
            <a:endParaRPr lang="en-US" dirty="0"/>
          </a:p>
        </p:txBody>
      </p:sp>
      <p:pic>
        <p:nvPicPr>
          <p:cNvPr id="5122" name="Picture 2" descr="Billedresultat for tegnede perso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11" y="1988620"/>
            <a:ext cx="4925684" cy="362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6202393" y="1988620"/>
            <a:ext cx="55381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Kontaktlæreren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Faglæreren / Grundfagslæreren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Vejlederne, såvel Studievejleder som Læsevejleder.</a:t>
            </a:r>
          </a:p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Praktikpladskonsulenten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Uddannelseslederen / Uddannelseschefen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IT-medarbejderne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Bygningstjenesten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Og ikke mindst DIG SELV</a:t>
            </a:r>
          </a:p>
        </p:txBody>
      </p:sp>
    </p:spTree>
    <p:extLst>
      <p:ext uri="{BB962C8B-B14F-4D97-AF65-F5344CB8AC3E}">
        <p14:creationId xmlns:p14="http://schemas.microsoft.com/office/powerpoint/2010/main" val="42824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illedresultat for forventnin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69466">
            <a:off x="767300" y="2181231"/>
            <a:ext cx="4308284" cy="217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/>
          <p:cNvSpPr txBox="1"/>
          <p:nvPr/>
        </p:nvSpPr>
        <p:spPr>
          <a:xfrm>
            <a:off x="1820174" y="138023"/>
            <a:ext cx="662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 dirty="0">
                <a:solidFill>
                  <a:schemeClr val="accent2"/>
                </a:solidFill>
              </a:rPr>
              <a:t>Forventninger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6107502" y="957532"/>
            <a:ext cx="5710687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accent2"/>
                </a:solidFill>
              </a:rPr>
              <a:t>Vi forventer at du deltager aktivt i ALT undervisning!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8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accent2"/>
                </a:solidFill>
              </a:rPr>
              <a:t>Vi forventer at du overholder aftaler der indgås.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8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chemeClr val="accent2"/>
                </a:solidFill>
              </a:rPr>
              <a:t>Vi forventer at du er velforberedt og generelt positiv.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6142008" y="5037826"/>
            <a:ext cx="5710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4000" dirty="0">
                <a:solidFill>
                  <a:srgbClr val="FF0000"/>
                </a:solidFill>
              </a:rPr>
              <a:t>Hvad forventer du ?</a:t>
            </a:r>
          </a:p>
        </p:txBody>
      </p:sp>
    </p:spTree>
    <p:extLst>
      <p:ext uri="{BB962C8B-B14F-4D97-AF65-F5344CB8AC3E}">
        <p14:creationId xmlns:p14="http://schemas.microsoft.com/office/powerpoint/2010/main" val="16180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8543" y="244415"/>
            <a:ext cx="10298544" cy="540589"/>
          </a:xfrm>
        </p:spPr>
        <p:txBody>
          <a:bodyPr/>
          <a:lstStyle/>
          <a:p>
            <a:pPr algn="ctr"/>
            <a:r>
              <a:rPr lang="da-DK" dirty="0"/>
              <a:t>Elektriker-uddannelsens opbygning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3942272" y="1413649"/>
            <a:ext cx="7927675" cy="439192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Efter GF-2 skal du gennem en praktisk del.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Derefter kommer du på Hovedforløb 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Den sidste del af uddannelsen former du sammen med din Mester og Skolen, den er således individuel for hver enkel elev.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a-DK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>
                <a:hlinkClick r:id="rId2"/>
              </a:rPr>
              <a:t>www.elektrikeruddannelsen.dk</a:t>
            </a:r>
            <a:endParaRPr lang="da-DK" sz="2800" dirty="0"/>
          </a:p>
        </p:txBody>
      </p:sp>
      <p:pic>
        <p:nvPicPr>
          <p:cNvPr id="8194" name="Picture 2" descr="Billedresultat for elektrik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27" y="1413650"/>
            <a:ext cx="3044825" cy="474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30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illedresultat for elektrik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25" y="1164441"/>
            <a:ext cx="4241651" cy="477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/>
          <p:cNvSpPr txBox="1"/>
          <p:nvPr/>
        </p:nvSpPr>
        <p:spPr>
          <a:xfrm>
            <a:off x="1000664" y="86264"/>
            <a:ext cx="931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 dirty="0">
                <a:solidFill>
                  <a:schemeClr val="accent2"/>
                </a:solidFill>
              </a:rPr>
              <a:t>GF-2 Elektriker opbygning og krav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5024846" y="1164441"/>
            <a:ext cx="66639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000" dirty="0">
                <a:solidFill>
                  <a:schemeClr val="accent2"/>
                </a:solidFill>
              </a:rPr>
              <a:t>Følgende fag indgår i GF-2</a:t>
            </a:r>
          </a:p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Overgangskrav</a:t>
            </a:r>
            <a:r>
              <a:rPr lang="da-DK" sz="2000" dirty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da-DK" sz="2000" dirty="0">
                <a:solidFill>
                  <a:schemeClr val="accent2"/>
                </a:solidFill>
              </a:rPr>
              <a:t>       (de fagrelaterede fag der kræves for at komme på H1)</a:t>
            </a:r>
          </a:p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Matematik</a:t>
            </a:r>
            <a:r>
              <a:rPr lang="da-DK" sz="2000" dirty="0">
                <a:solidFill>
                  <a:schemeClr val="accent2"/>
                </a:solidFill>
              </a:rPr>
              <a:t> (niveau D)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Fysik</a:t>
            </a:r>
            <a:r>
              <a:rPr lang="da-DK" sz="2000" dirty="0">
                <a:solidFill>
                  <a:schemeClr val="accent2"/>
                </a:solidFill>
              </a:rPr>
              <a:t> 	  (niveau E)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Dansk 	  </a:t>
            </a:r>
            <a:r>
              <a:rPr lang="da-DK" sz="2000" dirty="0">
                <a:solidFill>
                  <a:schemeClr val="accent2"/>
                </a:solidFill>
              </a:rPr>
              <a:t>(niveau E)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Rulle og bukke-stillads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Førstehjælp mellemniveau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Elementær brandbekæmpelse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Arbejde på eller nær ved spænding.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Grundforløbseksamen</a:t>
            </a:r>
          </a:p>
        </p:txBody>
      </p:sp>
    </p:spTree>
    <p:extLst>
      <p:ext uri="{BB962C8B-B14F-4D97-AF65-F5344CB8AC3E}">
        <p14:creationId xmlns:p14="http://schemas.microsoft.com/office/powerpoint/2010/main" val="358466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1000664" y="86264"/>
            <a:ext cx="931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 dirty="0">
                <a:solidFill>
                  <a:schemeClr val="accent2"/>
                </a:solidFill>
              </a:rPr>
              <a:t>GF-2 Elektriker opbygning og krav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3114136" y="1164441"/>
            <a:ext cx="8574656" cy="4283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000" dirty="0">
                <a:solidFill>
                  <a:schemeClr val="accent2"/>
                </a:solidFill>
              </a:rPr>
              <a:t>Overgangskrav er omfattende, men kan groft set beskrives således</a:t>
            </a:r>
          </a:p>
          <a:p>
            <a:pPr lvl="1"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Grundlæggende Ohms Lov og effektberegning.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Serieforbindelser, parallelforbindelser og blandede forbindelser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Ledningsmodstand, spændingsfald m.v.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Dimensioneringsberegninger på installationer.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Beregning på spændingskilder.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Kapaciteter, selvinduktioner og de tilhørende effekter, strømme, spændinger og faseforskydninger.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Transformer-beregninger.</a:t>
            </a:r>
          </a:p>
        </p:txBody>
      </p:sp>
      <p:pic>
        <p:nvPicPr>
          <p:cNvPr id="10242" name="Picture 2" descr="Billedresultat for elektri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74" y="2059731"/>
            <a:ext cx="2245072" cy="232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78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1000664" y="86264"/>
            <a:ext cx="931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 dirty="0">
                <a:solidFill>
                  <a:schemeClr val="accent2"/>
                </a:solidFill>
              </a:rPr>
              <a:t>GF-2 Elektriker opbygning og krav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3114136" y="1164441"/>
            <a:ext cx="85746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Øvrige kompetencer.</a:t>
            </a:r>
            <a:endParaRPr lang="da-DK" sz="20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Grundlæggende logik.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Tegning og forståelse af diagrammer, installationstegning, kredsskemaer og funktionsskemaer.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 err="1">
                <a:solidFill>
                  <a:schemeClr val="accent2"/>
                </a:solidFill>
              </a:rPr>
              <a:t>En-</a:t>
            </a:r>
            <a:r>
              <a:rPr lang="da-DK" sz="2000" dirty="0">
                <a:solidFill>
                  <a:schemeClr val="accent2"/>
                </a:solidFill>
              </a:rPr>
              <a:t> og flerfasede brugsgenstande, herunder kortslutningsmotoren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Arbejdsmiljø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Kundebetjening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Arbejde på eller nær ved installationer med spænding på.</a:t>
            </a:r>
          </a:p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</p:txBody>
      </p:sp>
      <p:pic>
        <p:nvPicPr>
          <p:cNvPr id="10242" name="Picture 2" descr="Billedresultat for elektri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74" y="2059731"/>
            <a:ext cx="2245072" cy="232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54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1000664" y="86264"/>
            <a:ext cx="931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 dirty="0">
                <a:solidFill>
                  <a:schemeClr val="accent2"/>
                </a:solidFill>
              </a:rPr>
              <a:t>GF-2 Elektriker opbygning og krav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3114136" y="1164441"/>
            <a:ext cx="857465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De praktiske opgaver samt de kompetencer det kræver.</a:t>
            </a:r>
          </a:p>
          <a:p>
            <a:pPr>
              <a:lnSpc>
                <a:spcPct val="90000"/>
              </a:lnSpc>
            </a:pPr>
            <a:endParaRPr lang="da-DK" sz="20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Installationsteori for mindre installationer, herunder benyttelse af de gældende love, reglementer og standarder.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Opbygning af automatiske styringer.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Praktisk udførelse af installationer, samt verifikation af installationer ud fra kravene i lovgivningen.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Opgaven der udføres praktisk, er en mindre installation, med alt hvad der kræves fra </a:t>
            </a:r>
            <a:r>
              <a:rPr lang="da-DK" sz="2000" dirty="0" err="1">
                <a:solidFill>
                  <a:schemeClr val="accent2"/>
                </a:solidFill>
              </a:rPr>
              <a:t>el-selskabets</a:t>
            </a:r>
            <a:r>
              <a:rPr lang="da-DK" sz="2000" dirty="0">
                <a:solidFill>
                  <a:schemeClr val="accent2"/>
                </a:solidFill>
              </a:rPr>
              <a:t> forsyning til den sidste stikkontakt, afbryder, motor eller andet.</a:t>
            </a:r>
          </a:p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</p:txBody>
      </p:sp>
      <p:pic>
        <p:nvPicPr>
          <p:cNvPr id="10242" name="Picture 2" descr="Billedresultat for elektri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74" y="2059731"/>
            <a:ext cx="2245072" cy="232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97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1000664" y="86264"/>
            <a:ext cx="931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 dirty="0">
                <a:solidFill>
                  <a:schemeClr val="accent2"/>
                </a:solidFill>
              </a:rPr>
              <a:t>GF-2 Elektriker opbygning og krav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3114136" y="1164441"/>
            <a:ext cx="85746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000" dirty="0">
                <a:solidFill>
                  <a:schemeClr val="accent2"/>
                </a:solidFill>
              </a:rPr>
              <a:t>Følgende eksamener og prøver, i fag der skal være bestået.</a:t>
            </a:r>
          </a:p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Eksamen i et af fagene </a:t>
            </a:r>
            <a:r>
              <a:rPr lang="da-DK" sz="2000" b="1" dirty="0">
                <a:solidFill>
                  <a:schemeClr val="accent2"/>
                </a:solidFill>
              </a:rPr>
              <a:t>Dansk, Matematik eller Fysik. </a:t>
            </a:r>
          </a:p>
          <a:p>
            <a:pPr>
              <a:lnSpc>
                <a:spcPct val="90000"/>
              </a:lnSpc>
            </a:pPr>
            <a:r>
              <a:rPr lang="da-DK" sz="2000" b="1" dirty="0">
                <a:solidFill>
                  <a:schemeClr val="accent2"/>
                </a:solidFill>
              </a:rPr>
              <a:t>     </a:t>
            </a:r>
            <a:r>
              <a:rPr lang="da-DK" sz="2000" dirty="0">
                <a:solidFill>
                  <a:schemeClr val="accent2"/>
                </a:solidFill>
              </a:rPr>
              <a:t>(der lodtrækkes mellem fagene således at der kun er et eksamensfag.)</a:t>
            </a:r>
          </a:p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Førstehjælp </a:t>
            </a:r>
            <a:r>
              <a:rPr lang="da-DK" sz="2000" dirty="0">
                <a:solidFill>
                  <a:schemeClr val="accent2"/>
                </a:solidFill>
              </a:rPr>
              <a:t>(bevis skal være opnået)</a:t>
            </a:r>
          </a:p>
          <a:p>
            <a:pPr>
              <a:lnSpc>
                <a:spcPct val="90000"/>
              </a:lnSpc>
            </a:pPr>
            <a:endParaRPr lang="da-DK" sz="2000" b="1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Elementær brandbekæmpelse. </a:t>
            </a:r>
            <a:r>
              <a:rPr lang="da-DK" sz="2000" dirty="0">
                <a:solidFill>
                  <a:schemeClr val="accent2"/>
                </a:solidFill>
              </a:rPr>
              <a:t>(bevis skal være opnået)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Rulle- og bukkestillads. </a:t>
            </a:r>
            <a:r>
              <a:rPr lang="da-DK" sz="2000" dirty="0">
                <a:solidFill>
                  <a:schemeClr val="accent2"/>
                </a:solidFill>
              </a:rPr>
              <a:t>(certifikatfag der skal være godkendt)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Arbejde nær ved eller under spænding</a:t>
            </a:r>
            <a:r>
              <a:rPr lang="da-DK" sz="2000" dirty="0">
                <a:solidFill>
                  <a:schemeClr val="accent2"/>
                </a:solidFill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da-DK" sz="2000" dirty="0">
                <a:solidFill>
                  <a:schemeClr val="accent2"/>
                </a:solidFill>
              </a:rPr>
              <a:t>      (certifikatfag der skal være godkendt)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</p:txBody>
      </p:sp>
      <p:pic>
        <p:nvPicPr>
          <p:cNvPr id="11266" name="Picture 2" descr="Billedresultat for eksamen sjo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63" y="2393858"/>
            <a:ext cx="2304516" cy="238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65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1000664" y="86264"/>
            <a:ext cx="9316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a-DK" sz="4000" dirty="0">
                <a:solidFill>
                  <a:schemeClr val="accent2"/>
                </a:solidFill>
              </a:rPr>
              <a:t>GF-2 Elektriker opbygning og krav</a:t>
            </a:r>
          </a:p>
        </p:txBody>
      </p:sp>
      <p:sp>
        <p:nvSpPr>
          <p:cNvPr id="6" name="Tekstfelt 5"/>
          <p:cNvSpPr txBox="1"/>
          <p:nvPr/>
        </p:nvSpPr>
        <p:spPr>
          <a:xfrm>
            <a:off x="3114136" y="1164441"/>
            <a:ext cx="85746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a-DK" sz="2000" dirty="0">
                <a:solidFill>
                  <a:schemeClr val="accent2"/>
                </a:solidFill>
              </a:rPr>
              <a:t>I overgangskrav er der er følgende eksamener og prøver</a:t>
            </a:r>
          </a:p>
          <a:p>
            <a:pPr>
              <a:lnSpc>
                <a:spcPct val="90000"/>
              </a:lnSpc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El-teoretisk skriftlig eksamen </a:t>
            </a:r>
            <a:r>
              <a:rPr lang="da-DK" sz="2000" dirty="0">
                <a:solidFill>
                  <a:schemeClr val="accent2"/>
                </a:solidFill>
              </a:rPr>
              <a:t>( 120 min.) </a:t>
            </a:r>
          </a:p>
          <a:p>
            <a:pPr>
              <a:lnSpc>
                <a:spcPct val="90000"/>
              </a:lnSpc>
            </a:pPr>
            <a:r>
              <a:rPr lang="da-DK" sz="2000" dirty="0">
                <a:solidFill>
                  <a:schemeClr val="accent2"/>
                </a:solidFill>
              </a:rPr>
              <a:t>      (med krav om bestået før mundtlig eksamen.)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b="1" dirty="0">
                <a:solidFill>
                  <a:schemeClr val="accent2"/>
                </a:solidFill>
              </a:rPr>
              <a:t>Praktisk mundtlig eksamen i standen. </a:t>
            </a:r>
            <a:r>
              <a:rPr lang="da-DK" sz="2000" dirty="0">
                <a:solidFill>
                  <a:schemeClr val="accent2"/>
                </a:solidFill>
              </a:rPr>
              <a:t>( ca. 30 minutter 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chemeClr val="accent2"/>
                </a:solidFill>
              </a:rPr>
              <a:t>Vurderingen til den praktisk mundtlige eksamen, er en kombination af vurderingen af </a:t>
            </a:r>
            <a:r>
              <a:rPr lang="da-DK" sz="2000" i="1" dirty="0">
                <a:solidFill>
                  <a:schemeClr val="accent2"/>
                </a:solidFill>
              </a:rPr>
              <a:t>rapporten</a:t>
            </a:r>
            <a:r>
              <a:rPr lang="da-DK" sz="2000" dirty="0">
                <a:solidFill>
                  <a:schemeClr val="accent2"/>
                </a:solidFill>
              </a:rPr>
              <a:t>, den </a:t>
            </a:r>
            <a:r>
              <a:rPr lang="da-DK" sz="2000" i="1" dirty="0">
                <a:solidFill>
                  <a:schemeClr val="accent2"/>
                </a:solidFill>
              </a:rPr>
              <a:t>mundtlige præstation </a:t>
            </a:r>
            <a:r>
              <a:rPr lang="da-DK" sz="2000" dirty="0">
                <a:solidFill>
                  <a:schemeClr val="accent2"/>
                </a:solidFill>
              </a:rPr>
              <a:t>og det </a:t>
            </a:r>
            <a:r>
              <a:rPr lang="da-DK" sz="2000" i="1" dirty="0">
                <a:solidFill>
                  <a:schemeClr val="accent2"/>
                </a:solidFill>
              </a:rPr>
              <a:t>praktiske arbejde</a:t>
            </a:r>
            <a:r>
              <a:rPr lang="da-DK" sz="2000" dirty="0">
                <a:solidFill>
                  <a:schemeClr val="accent2"/>
                </a:solidFill>
              </a:rPr>
              <a:t> der er udført.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da-DK" sz="2000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da-DK" sz="2000" dirty="0">
                <a:solidFill>
                  <a:schemeClr val="accent2"/>
                </a:solidFill>
              </a:rPr>
              <a:t>      </a:t>
            </a:r>
            <a:r>
              <a:rPr lang="da-DK" sz="2000" dirty="0">
                <a:solidFill>
                  <a:srgbClr val="FF0000"/>
                </a:solidFill>
              </a:rPr>
              <a:t>Den skriftlige og den mundtlige eksamen skal begge være bestået</a:t>
            </a:r>
            <a:endParaRPr lang="da-DK" sz="2000" dirty="0">
              <a:solidFill>
                <a:schemeClr val="accent2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7098" y="2177144"/>
            <a:ext cx="2150895" cy="260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92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000">
            <a:solidFill>
              <a:schemeClr val="accent2"/>
            </a:solidFill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2F3FC63-BF9C-4B26-82E5-BA4335A36E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Præsentation af havmalerier (widescreen)</Template>
  <TotalTime>0</TotalTime>
  <Words>1090</Words>
  <Application>Microsoft Office PowerPoint</Application>
  <PresentationFormat>Widescreen</PresentationFormat>
  <Paragraphs>178</Paragraphs>
  <Slides>20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3" baseType="lpstr">
      <vt:lpstr>Arial</vt:lpstr>
      <vt:lpstr>Georgia</vt:lpstr>
      <vt:lpstr>Ocean 16x9</vt:lpstr>
      <vt:lpstr>Velkommen</vt:lpstr>
      <vt:lpstr>Lidt Praktisk information</vt:lpstr>
      <vt:lpstr>Mødetider og Pauser</vt:lpstr>
      <vt:lpstr>Oprydning samt Indtagelse af Mad og Drikke</vt:lpstr>
      <vt:lpstr>Parkering på EUC-Sjælland i Køge</vt:lpstr>
      <vt:lpstr>Røgfri Skole og arbejstid</vt:lpstr>
      <vt:lpstr>Sygemelding</vt:lpstr>
      <vt:lpstr>Speciel-pædagogiske hjælpemidler / Screening af elever.</vt:lpstr>
      <vt:lpstr>PowerPoint-præsentation</vt:lpstr>
      <vt:lpstr>Vigtige redskaber til undervisningen.</vt:lpstr>
      <vt:lpstr>Praktikpladssøgning samt VFU-uge 6</vt:lpstr>
      <vt:lpstr>PowerPoint-præsentation</vt:lpstr>
      <vt:lpstr>PowerPoint-præsentation</vt:lpstr>
      <vt:lpstr>Elektriker-uddannelsens opbygning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2017-08-08T09:55:39Z</dcterms:created>
  <dcterms:modified xsi:type="dcterms:W3CDTF">2024-01-09T11:36:00Z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TC028952569991</vt:lpwstr>
  </property>
</Properties>
</file>