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40" r:id="rId2"/>
  </p:sldMasterIdLst>
  <p:notesMasterIdLst>
    <p:notesMasterId r:id="rId25"/>
  </p:notesMasterIdLst>
  <p:handoutMasterIdLst>
    <p:handoutMasterId r:id="rId26"/>
  </p:handoutMasterIdLst>
  <p:sldIdLst>
    <p:sldId id="256" r:id="rId3"/>
    <p:sldId id="266" r:id="rId4"/>
    <p:sldId id="260" r:id="rId5"/>
    <p:sldId id="273" r:id="rId6"/>
    <p:sldId id="261" r:id="rId7"/>
    <p:sldId id="262" r:id="rId8"/>
    <p:sldId id="275" r:id="rId9"/>
    <p:sldId id="267" r:id="rId10"/>
    <p:sldId id="263" r:id="rId11"/>
    <p:sldId id="274" r:id="rId12"/>
    <p:sldId id="279" r:id="rId13"/>
    <p:sldId id="264" r:id="rId14"/>
    <p:sldId id="281" r:id="rId15"/>
    <p:sldId id="265" r:id="rId16"/>
    <p:sldId id="269" r:id="rId17"/>
    <p:sldId id="270" r:id="rId18"/>
    <p:sldId id="271" r:id="rId19"/>
    <p:sldId id="277" r:id="rId20"/>
    <p:sldId id="278" r:id="rId21"/>
    <p:sldId id="272" r:id="rId22"/>
    <p:sldId id="276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38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180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1/2/2025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22.11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277 137 24575,'-1'13'0,"-1"0"0,0 0 0,-1 0 0,-1 0 0,0 0 0,0-1 0,-1 1 0,-1-1 0,0-1 0,-1 1 0,0-1 0,-11 14 0,5-5 0,0 0 0,-15 35 0,25-48 0,2 0 0,-1 1 0,1-1 0,0 1 0,0-1 0,1 1 0,0-1 0,1 1 0,0-1 0,0 1 0,0-1 0,1 0 0,0 1 0,0-1 0,1 0 0,0 0 0,0 0 0,1-1 0,5 8 0,8 13 0,2 0 0,45 47 0,-60-71 0,0 1 0,0-1 0,0 0 0,1 0 0,-1 0 0,1 0 0,0-1 0,-1 0 0,1 0 0,0 0 0,1-1 0,-1 1 0,0-1 0,0 0 0,1-1 0,-1 1 0,0-1 0,1 0 0,-1-1 0,0 1 0,1-1 0,-1 0 0,8-3 0,-1 1 0,-1-1 0,0-1 0,1 0 0,-2 0 0,1-1 0,-1 0 0,0-1 0,0 0 0,11-12 0,-4 5 0,0 1 0,22-14 0,-24 17 0,0 0 0,0-2 0,19-18 0,-28 21 0,0-1 0,-1 0 0,0 0 0,0-1 0,-1 0 0,0 1 0,-1-1 0,3-20 0,5-11 0,-4 7 0,-1 0 0,-1-1 0,-2 0 0,-2 0 0,-1 0 0,-7-48 0,7 81 0,-1 0 0,1-1 0,-1 1 0,0 0 0,0-1 0,0 1 0,0 0 0,-1 0 0,1 0 0,-1 0 0,1 0 0,-1 0 0,0 0 0,-1 1 0,1-1 0,0 1 0,-1-1 0,1 1 0,-1 0 0,0 0 0,1 0 0,-1 1 0,0-1 0,0 0 0,-1 1 0,1 0 0,0 0 0,0 0 0,-6-1 0,-8 0 0,-1 0 0,0 1 0,1 1 0,-30 3 0,3-1 0,-86-4 0,44 0 0,-100 9 0,182-6 0,-1-1 0,1 1 0,-1 0 0,1 0 0,-1 0 0,1 0 0,0 1 0,0 0 0,-1 0 0,1 0 0,0 0 0,1 1 0,-1-1 0,0 1 0,1 0 0,0 0 0,-6 7 0,5-4 0,1-1 0,1 1 0,-1 0 0,1 0 0,0 1 0,0-1 0,1 0 0,0 1 0,0-1 0,1 1 0,-1-1 0,2 8 0,-2 80 0,4 112 0,16-57 0,-17-141 0,-1-1 0,2 1 0,-1-1 0,1 1 0,0-1 0,0 0 0,1 0 0,-1 0 0,2-1 0,-1 1 0,1-1 0,0 0 0,0 0 0,1-1 0,0 0 0,0 1 0,0-2 0,0 1 0,1-1 0,9 5 0,12 5 0,0-2 0,1 0 0,54 14 0,-57-22 0,0-1 0,1 0 0,0-2 0,-1-2 0,38-4 0,-61 5 0,0 0 0,0-1 0,0 1 0,0-1 0,0 0 0,0 0 0,0 0 0,-1 0 0,1 0 0,0-1 0,-1 1 0,1-1 0,-1 0 0,0 0 0,1 0 0,-1 0 0,0 0 0,0 0 0,0-1 0,0 1 0,-1 0 0,1-1 0,-1 0 0,1 1 0,-1-1 0,1-3 0,2-7 0,-1-1 0,-1 1 0,0-1 0,1-23 0,5-27 0,1 35 0,20-42 0,-21 55 0,0-1 0,-1 0 0,-1 0 0,-1-1 0,-1 1 0,0-1 0,2-31 0,-4 9 0,-1 24 0,0 1 0,-1 0 0,-1-1 0,0 1 0,-7-29 0,7 41 0,-1-1 0,0 0 0,0 1 0,-1-1 0,1 1 0,-1 0 0,1 0 0,-1 0 0,0 0 0,0 1 0,0-1 0,-1 1 0,1-1 0,-1 1 0,1 0 0,-1 1 0,0-1 0,1 1 0,-1-1 0,0 1 0,0 0 0,0 0 0,-6 0 0,-12-1 0,-1 0 0,0 2 0,-24 1 0,13 1 0,-5-2 0,-114 6 0,132-4 0,2 0 0,-1 2 0,0 1 0,1 0 0,-28 12 0,43-14 0,0-1 0,-1 1 0,1 0 0,0 1 0,1-1 0,-1 1 0,1-1 0,-1 1 0,1 0 0,0 0 0,1 1 0,-1-1 0,1 0 0,-1 1 0,-1 7 0,-4 11 0,2 0 0,-5 27 0,1-3 0,7-38 0,1 1 0,1 0 0,0-1 0,0 1 0,1-1 0,0 1 0,1 0 0,0-1 0,1 1 0,-1-1 0,2 1 0,4 12 0,-5-17 0,0-1 0,0 1 0,0 0 0,1-1 0,0 1 0,0-1 0,0 0 0,0 0 0,1 0 0,0 0 0,-1-1 0,2 1 0,-1-1 0,0 0 0,0 0 0,1-1 0,0 1 0,-1-1 0,1 0 0,0 0 0,0-1 0,0 1 0,0-1 0,6 1 0,4-2 0,1 0 0,-1-1 0,0-1 0,0 0 0,0-1 0,0 0 0,24-10 0,-16 5 0,0-2 0,0-1 0,40-27 0,-57 33 0,0-1 0,0 1 0,-1-1 0,0-1 0,0 1 0,0 0 0,-1-1 0,0 0 0,0 0 0,3-11 0,0-1 0,0 0 0,7-39 0,-12 48 0,0 1 0,-1-1 0,0 1 0,0-1 0,-1 0 0,0 1 0,-1-1 0,-3-18 0,4 28 0,0-1 0,-1 0 0,1 1 0,0-1 0,0 1 0,-1-1 0,1 1 0,0-1 0,-1 1 0,1-1 0,-1 1 0,1-1 0,0 1 0,-1-1 0,1 1 0,-1 0 0,1-1 0,-1 1 0,1 0 0,-1-1 0,0 1 0,1 0 0,-1 0 0,1-1 0,-1 1 0,0 0 0,1 0 0,-1 0 0,1 0 0,-1 0 0,0 0 0,0 0 0,-19 13 0,-8 28 0,21-24 0,1 1 0,1 1 0,1-1 0,1 1 0,0-1 0,1 1 0,1 0 0,1 0 0,4 32 0,-4-49 0,0 0 0,0-1 0,0 1 0,1 0 0,-1 0 0,1-1 0,0 1 0,-1 0 0,1-1 0,0 1 0,0 0 0,0-1 0,0 1 0,0-1 0,0 0 0,1 1 0,-1-1 0,0 0 0,1 0 0,-1 0 0,1 0 0,-1 0 0,4 2 0,-1-2 0,-1 0 0,1 0 0,0-1 0,0 1 0,-1-1 0,1 1 0,0-1 0,0-1 0,0 1 0,0 0 0,3-2 0,1 1 0,-1-1 0,1 0 0,-1-1 0,0 1 0,0-1 0,-1-1 0,1 1 0,0-1 0,-1-1 0,0 1 0,9-9 0,-10 8 0,-1-1 0,1-1 0,-1 1 0,0-1 0,-1 1 0,4-9 0,-7 14 0,1 0 0,-1 0 0,0 0 0,0 0 0,0-1 0,1 1 0,-1 0 0,0 0 0,0 0 0,0-1 0,-1 1 0,1 0 0,0 0 0,0 0 0,-1 0 0,1-1 0,-1 1 0,1 0 0,-1 0 0,1 0 0,-1 0 0,1 0 0,-1 0 0,0 0 0,0 0 0,0 1 0,1-1 0,-1 0 0,0 0 0,0 1 0,0-1 0,0 0 0,0 1 0,0-1 0,-1 1 0,1-1 0,0 1 0,0 0 0,0-1 0,0 1 0,0 0 0,-1 0 0,1 0 0,0 0 0,0 0 0,-2 0 0,-2 0 0,0 0 0,0 0 0,0 0 0,0 0 0,0 1 0,0 0 0,0 0 0,1 0 0,-1 1 0,0-1 0,-7 5 0,10-5 0,1-1 0,-1 2 0,0-1 0,0 0 0,1 0 0,-1 0 0,1 1 0,-1-1 0,1 1 0,0-1 0,-1 1 0,1 0 0,0-1 0,0 1 0,0 0 0,0 0 0,0 0 0,1 0 0,-1 0 0,1 0 0,-1 0 0,1 0 0,0 0 0,-1 0 0,1 0 0,0 0 0,0 0 0,1 0 0,-1 0 0,1 4 0,0-5 0,-1 1 0,1 0 0,-1-1 0,1 1 0,0-1 0,0 1 0,0-1 0,0 0 0,0 1 0,0-1 0,0 0 0,0 0 0,1 0 0,-1 1 0,0-1 0,1 0 0,-1-1 0,1 1 0,-1 0 0,1 0 0,-1-1 0,1 1 0,0-1 0,-1 1 0,1-1 0,0 0 0,-1 0 0,1 1 0,0-1 0,0 0 0,-1-1 0,1 1 0,3-1 0,-3 1 0,0 0 0,1-1 0,-1 0 0,0 1 0,0-1 0,1 0 0,-1 0 0,0 0 0,0 0 0,0-1 0,0 1 0,0-1 0,-1 1 0,1-1 0,0 1 0,-1-1 0,1 0 0,-1 0 0,1 0 0,-1 0 0,0 0 0,0 0 0,0 0 0,1-3 0,-1-1 0,0 1 0,-1-1 0,0 0 0,0 1 0,0-1 0,-1 0 0,1 1 0,-1-1 0,-1 1 0,1-1 0,-1 1 0,0-1 0,0 1 0,-1 0 0,1 0 0,-1 0 0,-6-7 0,7 8 0,-1 1 0,0-1 0,0 1 0,-1 0 0,1 0 0,-1 0 0,1 0 0,-1 1 0,0 0 0,0-1 0,0 1 0,0 1 0,0-1 0,-1 0 0,1 1 0,0 0 0,-1 0 0,1 0 0,-1 1 0,1 0 0,-1 0 0,-8 0 0,11 1 0,0-1 0,0 1 0,-1 0 0,1-1 0,0 1 0,0 0 0,0 0 0,0 0 0,0 1 0,0-1 0,0 0 0,1 1 0,-1 0 0,0-1 0,1 1 0,-1 0 0,1 0 0,0-1 0,-1 1 0,1 0 0,0 0 0,-1 4 0,0 0 0,0-1 0,1 0 0,0 0 0,0 1 0,1-1 0,-1 1 0,1-1 0,0 1 0,1-1 0,0 6 0,0-6 0,0 1 0,0-1 0,1 0 0,-1 0 0,1-1 0,0 1 0,1 0 0,-1 0 0,1-1 0,4 7 0,-5-10 0,-1 1 0,1 0 0,0-1 0,0 1 0,-1-1 0,1 1 0,0-1 0,0 0 0,0 0 0,0 0 0,0 0 0,1 0 0,-1 0 0,0-1 0,0 1 0,1-1 0,-1 1 0,0-1 0,0 0 0,1 0 0,-1 0 0,0 0 0,3-1 0,-1 0 0,0-1 0,0 0 0,-1 0 0,1 0 0,-1 0 0,0 0 0,1-1 0,-1 1 0,0-1 0,0 0 0,-1 0 0,1 0 0,-1 0 0,1 0 0,-1-1 0,0 1 0,0-1 0,0 0 0,-1 1 0,0-1 0,1 0 0,-1 0 0,0 0 0,-1 0 0,1 0 0,-1 0 0,0 0 0,0-6 0,1 5 0,-1-1 0,0 1 0,0 0 0,-1-1 0,1 1 0,-1 0 0,0 0 0,0-1 0,-1 1 0,0 0 0,0 0 0,0 1 0,0-1 0,-1 0 0,0 1 0,0-1 0,0 1 0,0 0 0,-1 0 0,0 0 0,-6-5 0,-4 2 0,1 2 0,-1 0 0,0 0 0,0 2 0,-1 0 0,1 0 0,-1 1 0,-18 0 0,-118 6 0,147-4 0,0 0 0,0 0 0,0 1 0,0-1 0,0 1 0,0 0 0,1 0 0,-1 0 0,0 1 0,1 0 0,-1-1 0,1 1 0,-1 0 0,1 1 0,0-1 0,0 0 0,-5 5 0,5-2 0,0 1 0,0-1 0,0 1 0,1 0 0,0 0 0,0 0 0,0 0 0,1 0 0,0 0 0,-1 7 0,-5 31 0,-8 65 0,14-101 0,1 1 0,1-1 0,-1 0 0,1 0 0,0 1 0,1-1 0,0 0 0,0 0 0,1 0 0,5 10 0,-5-13 0,0-1 0,1 1 0,0-1 0,0 0 0,0 0 0,0-1 0,0 1 0,1-1 0,0 0 0,0 0 0,0 0 0,0-1 0,0 0 0,0 0 0,0 0 0,1 0 0,-1-1 0,10 1 0,12 1 0,-1-1 0,46-2 0,-37-1 0,7 1 0,90-4 0,-121 3 0,1 0 0,-1-1 0,0-1 0,0 0 0,0-1 0,0 0 0,0 0 0,19-12 0,-27 13 0,0 1 0,0-1 0,0 0 0,0 0 0,0 0 0,0-1 0,-1 1 0,0-1 0,0 1 0,0-1 0,0 0 0,0 1 0,-1-1 0,1 0 0,-1 0 0,1-5 0,0-8 0,0 0 0,-1-31 0,1-18 0,-1 65 0,-1-1 0,1 0 0,-1 0 0,0 1 0,1-1 0,-1 0 0,0 0 0,0 1 0,0-1 0,-1 0 0,1 0 0,0 1 0,-1-1 0,1 0 0,-1 0 0,0 1 0,1-1 0,-1 1 0,0-1 0,0 1 0,0-1 0,0 1 0,-2-3 0,1 3 0,0 0 0,1 1 0,-1-1 0,0 0 0,0 1 0,0-1 0,0 1 0,0 0 0,0 0 0,0-1 0,0 1 0,0 1 0,0-1 0,0 0 0,0 0 0,0 1 0,-3 0 0,-3 2 0,1-1 0,-1 2 0,0-1 0,1 1 0,0 0 0,0 0 0,0 1 0,0 0 0,-7 7 0,8-4 0,1 0 0,0 0 0,0 1 0,0 0 0,1-1 0,-4 15 0,4-12 0,0-1 0,-1 0 0,0 0 0,-8 11 0,16-29-1365,1 0-5461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28.29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24575,'0'542'0,"1"-533"0,0 0 0,1 0 0,0 0 0,0 0 0,1 0 0,1 0 0,-1-1 0,1 0 0,1 1 0,-1-2 0,1 1 0,1 0 0,0-1 0,0 0 0,7 7 0,5 3 0,0-1 0,1 0 0,0-2 0,34 20 0,-27-23 0,0 0 0,0-2 0,1-1 0,0-1 0,32 3 0,-33-5 0,-13-1 0,0 0 0,0 0 0,20 11 0,26 10 0,-2-10 0,-23-7 0,63 25 0,-55-16 0,-16-7 0,43 25 0,-23-8 0,1-1 0,2-2 0,0-3 0,88 26 0,523 105 0,-620-143 0,0 1 0,44 19 0,-30-10 0,44 13 0,-23-8 0,90 41 0,141 60 0,-250-100 0,-38-19 0,-1 1 0,0 2 0,-1-1 0,1 2 0,24 19 0,-27-19 0,0-1 0,0 0 0,1-1 0,25 10 0,27 15 0,268 180 0,-223-131 0,29 17 0,-17-19 0,-61-37 0,69 34 0,188 93 0,12 7 0,-295-156 0,-1 1 0,-1 2 0,35 32 0,-28-23 0,58 38 0,-58-44 0,41 35 0,-49-34 0,73 43 0,-87-61-1365,-3-3-5461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35.45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750 193 24575,'-1'-6'0,"-1"-1"0,0 1 0,0-1 0,-1 1 0,0 0 0,0 0 0,0 0 0,-8-9 0,7 11 0,-1 1 0,1 0 0,-1 0 0,0 0 0,0 0 0,0 1 0,0 0 0,0 0 0,0 0 0,-1 1 0,1 0 0,-1 0 0,-8 0 0,-80 0 0,62 3 0,8-1 0,0 1 0,0 2 0,1 0 0,0 1 0,0 2 0,0 0 0,1 1 0,0 2 0,0 0 0,1 1 0,-24 17 0,-9 4 0,34-22 0,-1 2 0,2 1 0,-32 25 0,46-33 0,0 0 0,1 1 0,-1-1 0,1 1 0,0-1 0,0 1 0,1 1 0,0-1 0,0 0 0,0 1 0,1-1 0,0 1 0,0 0 0,0 0 0,1 0 0,0 12 0,3 223 0,1-230 0,0 0 0,0 0 0,1 0 0,1-1 0,0 0 0,0 0 0,1 0 0,1-1 0,0 1 0,0-2 0,1 1 0,13 13 0,23 32 0,-21-25 0,1-1 0,1-1 0,1-2 0,2 0 0,0-2 0,2-1 0,0-2 0,50 27 0,-53-36 0,0-1 0,1-2 0,0-1 0,0-1 0,1-1 0,0-2 0,0 0 0,0-2 0,0-2 0,51-4 0,-66 1 0,-1-1 0,1 0 0,-1 0 0,0-2 0,0 1 0,0-2 0,20-13 0,6-2 0,-36 20 0,109-62 0,-100 55 0,0 0 0,-1-1 0,0 0 0,-1 0 0,0-1 0,16-22 0,5-11 0,-24 36 0,0 0 0,0-1 0,-1 1 0,-1-1 0,0 0 0,0 0 0,0-1 0,-2 1 0,1-1 0,-1 0 0,0 0 0,-1-1 0,0 1 0,0-14 0,-1-19 0,-3 1 0,-2 0 0,-1 0 0,-2 1 0,-2-1 0,-18-49 0,-1-5 0,4 13 0,22 77 0,-1 1 0,0-1 0,0 0 0,-1 1 0,0-1 0,0 1 0,0 0 0,-1 0 0,1 1 0,-11-8 0,-58-33 0,42 28 0,-1 1 0,-60-23 0,32 16 0,43 17 0,0 1 0,-1 1 0,1 1 0,-1 0 0,1 1 0,-1 1 0,0 0 0,0 1 0,1 2 0,-19 2 0,31-3 7,1 1 0,0 0 0,0-1 0,0 1 0,0 1 0,0-1 0,0 0 0,0 1 0,0 0 0,1 0 0,0 0 0,-1 0 0,1 1 0,1-1 0,-1 1 0,0 0 0,-3 7 0,2-5-220,0 0 0,0-1 0,0 1 0,-1-1 0,0 0 0,-8 7 0,3-6-6613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40.4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250 464 24575,'-2'-4'0,"1"0"0,-1 0 0,0 0 0,0 1 0,0-1 0,-1 1 0,1 0 0,-7-6 0,-3-7 0,-23-37 0,-9-15 0,-53-107 0,67 77-1365,24 82-5461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42.079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691 0 24575,'-10'8'0,"0"-1"0,-1-1 0,0 1 0,0-2 0,-1 0 0,1 0 0,-25 6 0,6-1 0,-93 16 0,107-21 0,0-1 0,0-1 0,-1 0 0,-26 1 0,22-3 0,1 1 0,-27 6 0,10 4 64,-37 17-1,-29 9-1555,87-34-5334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43.99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19 540 24575,'-14'-256'0,"10"193"-13,3-69-1,2 60-1324,-1 55-5488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2T19:45:45.66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878 1 24575,'-4'2'0,"1"0"0,0 0 0,-1 0 0,1 0 0,-1 0 0,1 0 0,-1-1 0,0 0 0,0 0 0,0 0 0,0 0 0,0-1 0,-4 1 0,-61-1 0,44-1 0,-99 10 0,5 0 0,-46 11 0,135-18 32,0 2 1,1 1-1,-41 12 0,39-9-530,-1 0 0,-48 3 0,63-10-6328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1/2/2025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a-DK"/>
              <a:t>Klik for at redigere i master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1/2/2025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1/2/2025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1/2/2025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1/2/2025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1/2/2025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1/2/2025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1/2/2025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1/2/2025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1/2/2025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1/2/2025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" r="9901"/>
          <a:stretch/>
        </p:blipFill>
        <p:spPr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r="6356"/>
          <a:stretch/>
        </p:blipFill>
        <p:spPr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/>
              <a:t>Klik for at redigere i master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/>
              <a:pPr/>
              <a:t>1/2/2025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/>
              <a:p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840">
          <p15:clr>
            <a:srgbClr val="F26B43"/>
          </p15:clr>
        </p15:guide>
        <p15:guide id="4" orient="horz" pos="984">
          <p15:clr>
            <a:srgbClr val="F26B43"/>
          </p15:clr>
        </p15:guide>
        <p15:guide id="5" orient="horz" pos="3600">
          <p15:clr>
            <a:srgbClr val="F26B43"/>
          </p15:clr>
        </p15:guide>
        <p15:guide id="6" pos="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25.png"/><Relationship Id="rId18" Type="http://schemas.openxmlformats.org/officeDocument/2006/relationships/customXml" Target="../ink/ink6.xml"/><Relationship Id="rId3" Type="http://schemas.openxmlformats.org/officeDocument/2006/relationships/image" Target="../media/image18.svg"/><Relationship Id="rId21" Type="http://schemas.openxmlformats.org/officeDocument/2006/relationships/image" Target="../media/image29.png"/><Relationship Id="rId7" Type="http://schemas.openxmlformats.org/officeDocument/2006/relationships/image" Target="../media/image22.png"/><Relationship Id="rId12" Type="http://schemas.openxmlformats.org/officeDocument/2006/relationships/customXml" Target="../ink/ink3.xml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customXml" Target="../ink/ink2.xml"/><Relationship Id="rId19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Relationship Id="rId14" Type="http://schemas.openxmlformats.org/officeDocument/2006/relationships/customXml" Target="../ink/ink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hyperlink" Target="http://www.elektrikeruddannelsen.dk/" TargetMode="Externa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er.ipaper.io/evu/elektrikeruddannelsen/den-store-blaa-bog/den-store-blaa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5487" y="506790"/>
            <a:ext cx="9602789" cy="3357844"/>
          </a:xfrm>
        </p:spPr>
        <p:txBody>
          <a:bodyPr/>
          <a:lstStyle/>
          <a:p>
            <a:pPr algn="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da-DK" sz="6000" b="0" i="0" dirty="0">
                <a:solidFill>
                  <a:srgbClr val="3691AA">
                    <a:lumMod val="50000"/>
                  </a:srgbClr>
                </a:solidFill>
                <a:latin typeface="Georgia"/>
                <a:ea typeface="+mj-ea"/>
                <a:cs typeface="+mj-cs"/>
              </a:rPr>
              <a:t>Velkommen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189" y="4666891"/>
            <a:ext cx="9601200" cy="990600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da-DK" sz="4000" b="0" i="0" baseline="0" dirty="0">
                <a:solidFill>
                  <a:srgbClr val="3691AA"/>
                </a:solidFill>
              </a:rPr>
              <a:t>GF-2 Elektriker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8BA9D45-FC2F-40F0-47BE-8734A6DE6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532" y="235323"/>
            <a:ext cx="3588271" cy="478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3200" dirty="0"/>
              <a:t>Praktikpladssøgning samt VFU-uge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792480" y="1750423"/>
            <a:ext cx="108595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2"/>
                </a:solidFill>
              </a:rPr>
              <a:t>Du skal selv søge / finde en praktikplads, således at du kan fortsætte din uddannelse efter GF-2.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2"/>
                </a:solidFill>
              </a:rPr>
              <a:t>I den forbindelse skal du have en synlig profil, samt registrere dine ansøgninger på </a:t>
            </a:r>
            <a:r>
              <a:rPr lang="da-DK" sz="2400" dirty="0">
                <a:solidFill>
                  <a:srgbClr val="FF0000"/>
                </a:solidFill>
              </a:rPr>
              <a:t>lærepladsen.dk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2"/>
                </a:solidFill>
              </a:rPr>
              <a:t>Lærerne samt vores praktikpladskonsulenter hjælper gerne med dine ansøgninger samt eventuelle tvivlsspørgsmål.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4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400" dirty="0">
                <a:solidFill>
                  <a:schemeClr val="accent2"/>
                </a:solidFill>
              </a:rPr>
              <a:t>VFU er i uge 12</a:t>
            </a:r>
          </a:p>
        </p:txBody>
      </p:sp>
    </p:spTree>
    <p:extLst>
      <p:ext uri="{BB962C8B-B14F-4D97-AF65-F5344CB8AC3E}">
        <p14:creationId xmlns:p14="http://schemas.microsoft.com/office/powerpoint/2010/main" val="20794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AE1A93-F4E4-8560-01FE-0052AC54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sz="3200" b="1" kern="1800" spc="-25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EMMA-kriterierne GF 2 elektriker</a:t>
            </a:r>
            <a:br>
              <a:rPr lang="da-DK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a-DK" dirty="0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FF14C613-C894-3DD4-60D3-D63D971A09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3658" y="1572768"/>
            <a:ext cx="5529463" cy="4142232"/>
          </a:xfrm>
        </p:spPr>
      </p:pic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7166453C-E221-AC8D-A20B-8F122B5CA0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46716" y="1572768"/>
            <a:ext cx="5828033" cy="4142232"/>
          </a:xfrm>
        </p:spPr>
      </p:pic>
    </p:spTree>
    <p:extLst>
      <p:ext uri="{BB962C8B-B14F-4D97-AF65-F5344CB8AC3E}">
        <p14:creationId xmlns:p14="http://schemas.microsoft.com/office/powerpoint/2010/main" val="17251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Vigtige </a:t>
            </a:r>
            <a:r>
              <a:rPr lang="en-US" dirty="0" err="1"/>
              <a:t>personer</a:t>
            </a:r>
            <a:r>
              <a:rPr lang="en-US" dirty="0"/>
              <a:t> i </a:t>
            </a:r>
            <a:r>
              <a:rPr lang="en-US" dirty="0" err="1"/>
              <a:t>hverdagen</a:t>
            </a:r>
            <a:r>
              <a:rPr lang="en-US" dirty="0"/>
              <a:t> på </a:t>
            </a:r>
            <a:r>
              <a:rPr lang="en-US" dirty="0" err="1"/>
              <a:t>skolen</a:t>
            </a:r>
            <a:endParaRPr lang="en-US" dirty="0"/>
          </a:p>
        </p:txBody>
      </p:sp>
      <p:pic>
        <p:nvPicPr>
          <p:cNvPr id="5122" name="Picture 2" descr="Billedresultat for tegnede person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8" y="1353312"/>
            <a:ext cx="4925684" cy="362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5421086" y="1688842"/>
            <a:ext cx="631946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Kontaktlæreren ; Michael Petersen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Faglæreren / Grundfagslæreren; Michael Petersen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Vejlederne, såvel Studievejleder som Læsevejleder; Morten Burkø og Annette Poulsen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Praktikpladskonsulenten; Kristian Stephensen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Uddannelseslederen / Uddannelseschefen; Jan Pedersen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IT-medarbejderne; Kontor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Bygningstjenesten; Bygning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Og ikke mindst DIG SELV</a:t>
            </a:r>
          </a:p>
        </p:txBody>
      </p:sp>
    </p:spTree>
    <p:extLst>
      <p:ext uri="{BB962C8B-B14F-4D97-AF65-F5344CB8AC3E}">
        <p14:creationId xmlns:p14="http://schemas.microsoft.com/office/powerpoint/2010/main" val="42824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A3499D-7D3E-8463-A143-68FBE03A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Elektriker afdelingen</a:t>
            </a:r>
          </a:p>
        </p:txBody>
      </p:sp>
      <p:pic>
        <p:nvPicPr>
          <p:cNvPr id="27" name="Pladsholder til indhold 26" descr="Mikroskop med kemiske flasker">
            <a:extLst>
              <a:ext uri="{FF2B5EF4-FFF2-40B4-BE49-F238E27FC236}">
                <a16:creationId xmlns:a16="http://schemas.microsoft.com/office/drawing/2014/main" id="{9AF159D2-6453-5324-6576-2FE7DAF6F0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325" y="265113"/>
            <a:ext cx="1630362" cy="1630362"/>
          </a:xfrm>
        </p:spPr>
      </p:pic>
      <p:pic>
        <p:nvPicPr>
          <p:cNvPr id="2050" name="Picture 2" descr="Museumsnumre 73 - Toilet og WC">
            <a:extLst>
              <a:ext uri="{FF2B5EF4-FFF2-40B4-BE49-F238E27FC236}">
                <a16:creationId xmlns:a16="http://schemas.microsoft.com/office/drawing/2014/main" id="{D4BF9051-BC08-063C-CAEF-B1C88868B29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18" y="2874792"/>
            <a:ext cx="1620390" cy="271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7470D6E-7ACD-5DEE-AB8B-CED03A41E056}"/>
              </a:ext>
            </a:extLst>
          </p:cNvPr>
          <p:cNvSpPr txBox="1"/>
          <p:nvPr/>
        </p:nvSpPr>
        <p:spPr>
          <a:xfrm>
            <a:off x="3052482" y="1835524"/>
            <a:ext cx="22120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Toilet findes i kælderen og lidt nede af gangen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A5DA6D1-12BD-BF88-46DA-DCEB8BBEA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56" y="2874793"/>
            <a:ext cx="1480392" cy="2714052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E81DAD1-0A99-9B92-7388-D9D49F59D85B}"/>
              </a:ext>
            </a:extLst>
          </p:cNvPr>
          <p:cNvSpPr txBox="1"/>
          <p:nvPr/>
        </p:nvSpPr>
        <p:spPr>
          <a:xfrm>
            <a:off x="887506" y="1896035"/>
            <a:ext cx="209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1.Hjælp findes ved yderdøren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F6E22C6-42BD-D7B1-995C-65D61FA42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504" y="2874792"/>
            <a:ext cx="2200352" cy="2714053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B2FDE58D-8D10-4AF9-72A3-65D930879935}"/>
              </a:ext>
            </a:extLst>
          </p:cNvPr>
          <p:cNvSpPr txBox="1"/>
          <p:nvPr/>
        </p:nvSpPr>
        <p:spPr>
          <a:xfrm>
            <a:off x="5661212" y="1996888"/>
            <a:ext cx="2141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Hjertestarter findes ved kantinen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05CA4DF3-ECBD-3DCF-5D51-DF6ECDC90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028" y="2874792"/>
            <a:ext cx="2948085" cy="271918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Håndskrift 14">
                <a:extLst>
                  <a:ext uri="{FF2B5EF4-FFF2-40B4-BE49-F238E27FC236}">
                    <a16:creationId xmlns:a16="http://schemas.microsoft.com/office/drawing/2014/main" id="{8E8D9CA8-29BA-E6CC-3E43-C5155FE1D745}"/>
                  </a:ext>
                </a:extLst>
              </p14:cNvPr>
              <p14:cNvContentPartPr/>
              <p14:nvPr/>
            </p14:nvContentPartPr>
            <p14:xfrm>
              <a:off x="8318202" y="3433627"/>
              <a:ext cx="270360" cy="286560"/>
            </p14:xfrm>
          </p:contentPart>
        </mc:Choice>
        <mc:Fallback>
          <p:pic>
            <p:nvPicPr>
              <p:cNvPr id="15" name="Håndskrift 14">
                <a:extLst>
                  <a:ext uri="{FF2B5EF4-FFF2-40B4-BE49-F238E27FC236}">
                    <a16:creationId xmlns:a16="http://schemas.microsoft.com/office/drawing/2014/main" id="{8E8D9CA8-29BA-E6CC-3E43-C5155FE1D7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12082" y="3427507"/>
                <a:ext cx="282600" cy="29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Håndskrift 15">
                <a:extLst>
                  <a:ext uri="{FF2B5EF4-FFF2-40B4-BE49-F238E27FC236}">
                    <a16:creationId xmlns:a16="http://schemas.microsoft.com/office/drawing/2014/main" id="{7BFCA873-B954-731D-22D5-87C1E4F9EF6A}"/>
                  </a:ext>
                </a:extLst>
              </p14:cNvPr>
              <p14:cNvContentPartPr/>
              <p14:nvPr/>
            </p14:nvContentPartPr>
            <p14:xfrm>
              <a:off x="8404242" y="3718027"/>
              <a:ext cx="1888920" cy="1142640"/>
            </p14:xfrm>
          </p:contentPart>
        </mc:Choice>
        <mc:Fallback>
          <p:pic>
            <p:nvPicPr>
              <p:cNvPr id="16" name="Håndskrift 15">
                <a:extLst>
                  <a:ext uri="{FF2B5EF4-FFF2-40B4-BE49-F238E27FC236}">
                    <a16:creationId xmlns:a16="http://schemas.microsoft.com/office/drawing/2014/main" id="{7BFCA873-B954-731D-22D5-87C1E4F9EF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98122" y="3711907"/>
                <a:ext cx="1901160" cy="11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8DAB68ED-58F4-8002-1D69-27266CB8FB50}"/>
                  </a:ext>
                </a:extLst>
              </p14:cNvPr>
              <p14:cNvContentPartPr/>
              <p14:nvPr/>
            </p14:nvContentPartPr>
            <p14:xfrm>
              <a:off x="10077522" y="4697587"/>
              <a:ext cx="452880" cy="427680"/>
            </p14:xfrm>
          </p:contentPart>
        </mc:Choice>
        <mc:Fallback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8DAB68ED-58F4-8002-1D69-27266CB8FB5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71402" y="4691467"/>
                <a:ext cx="465120" cy="43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uppe 22">
            <a:extLst>
              <a:ext uri="{FF2B5EF4-FFF2-40B4-BE49-F238E27FC236}">
                <a16:creationId xmlns:a16="http://schemas.microsoft.com/office/drawing/2014/main" id="{C876981C-E0A5-24E9-CC15-A37CA99AFB84}"/>
              </a:ext>
            </a:extLst>
          </p:cNvPr>
          <p:cNvGrpSpPr/>
          <p:nvPr/>
        </p:nvGrpSpPr>
        <p:grpSpPr>
          <a:xfrm>
            <a:off x="8659842" y="3974707"/>
            <a:ext cx="955080" cy="524160"/>
            <a:chOff x="8659842" y="3974707"/>
            <a:chExt cx="955080" cy="52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8" name="Håndskrift 17">
                  <a:extLst>
                    <a:ext uri="{FF2B5EF4-FFF2-40B4-BE49-F238E27FC236}">
                      <a16:creationId xmlns:a16="http://schemas.microsoft.com/office/drawing/2014/main" id="{F2CEF462-584D-FDBD-B72B-0375531B18D3}"/>
                    </a:ext>
                  </a:extLst>
                </p14:cNvPr>
                <p14:cNvContentPartPr/>
                <p14:nvPr/>
              </p14:nvContentPartPr>
              <p14:xfrm>
                <a:off x="8805282" y="3974707"/>
                <a:ext cx="90000" cy="167040"/>
              </p14:xfrm>
            </p:contentPart>
          </mc:Choice>
          <mc:Fallback>
            <p:pic>
              <p:nvPicPr>
                <p:cNvPr id="18" name="Håndskrift 17">
                  <a:extLst>
                    <a:ext uri="{FF2B5EF4-FFF2-40B4-BE49-F238E27FC236}">
                      <a16:creationId xmlns:a16="http://schemas.microsoft.com/office/drawing/2014/main" id="{F2CEF462-584D-FDBD-B72B-0375531B18D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799162" y="3968587"/>
                  <a:ext cx="10224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Håndskrift 18">
                  <a:extLst>
                    <a:ext uri="{FF2B5EF4-FFF2-40B4-BE49-F238E27FC236}">
                      <a16:creationId xmlns:a16="http://schemas.microsoft.com/office/drawing/2014/main" id="{C455B739-8273-0EE9-12AE-A1A6834213D2}"/>
                    </a:ext>
                  </a:extLst>
                </p14:cNvPr>
                <p14:cNvContentPartPr/>
                <p14:nvPr/>
              </p14:nvContentPartPr>
              <p14:xfrm>
                <a:off x="8659842" y="4161907"/>
                <a:ext cx="249120" cy="73440"/>
              </p14:xfrm>
            </p:contentPart>
          </mc:Choice>
          <mc:Fallback>
            <p:pic>
              <p:nvPicPr>
                <p:cNvPr id="19" name="Håndskrift 18">
                  <a:extLst>
                    <a:ext uri="{FF2B5EF4-FFF2-40B4-BE49-F238E27FC236}">
                      <a16:creationId xmlns:a16="http://schemas.microsoft.com/office/drawing/2014/main" id="{C455B739-8273-0EE9-12AE-A1A6834213D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653722" y="4155787"/>
                  <a:ext cx="2613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1" name="Håndskrift 20">
                  <a:extLst>
                    <a:ext uri="{FF2B5EF4-FFF2-40B4-BE49-F238E27FC236}">
                      <a16:creationId xmlns:a16="http://schemas.microsoft.com/office/drawing/2014/main" id="{CB21827F-61C0-2560-A662-9977427ABF3C}"/>
                    </a:ext>
                  </a:extLst>
                </p14:cNvPr>
                <p14:cNvContentPartPr/>
                <p14:nvPr/>
              </p14:nvContentPartPr>
              <p14:xfrm>
                <a:off x="9607722" y="4236427"/>
                <a:ext cx="7200" cy="194400"/>
              </p14:xfrm>
            </p:contentPart>
          </mc:Choice>
          <mc:Fallback>
            <p:pic>
              <p:nvPicPr>
                <p:cNvPr id="21" name="Håndskrift 20">
                  <a:extLst>
                    <a:ext uri="{FF2B5EF4-FFF2-40B4-BE49-F238E27FC236}">
                      <a16:creationId xmlns:a16="http://schemas.microsoft.com/office/drawing/2014/main" id="{CB21827F-61C0-2560-A662-9977427ABF3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01602" y="4230307"/>
                  <a:ext cx="19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2" name="Håndskrift 21">
                  <a:extLst>
                    <a:ext uri="{FF2B5EF4-FFF2-40B4-BE49-F238E27FC236}">
                      <a16:creationId xmlns:a16="http://schemas.microsoft.com/office/drawing/2014/main" id="{49D28023-4D0B-F1B1-B165-59EF25657CB9}"/>
                    </a:ext>
                  </a:extLst>
                </p14:cNvPr>
                <p14:cNvContentPartPr/>
                <p14:nvPr/>
              </p14:nvContentPartPr>
              <p14:xfrm>
                <a:off x="9285162" y="4457467"/>
                <a:ext cx="316080" cy="41400"/>
              </p14:xfrm>
            </p:contentPart>
          </mc:Choice>
          <mc:Fallback>
            <p:pic>
              <p:nvPicPr>
                <p:cNvPr id="22" name="Håndskrift 21">
                  <a:extLst>
                    <a:ext uri="{FF2B5EF4-FFF2-40B4-BE49-F238E27FC236}">
                      <a16:creationId xmlns:a16="http://schemas.microsoft.com/office/drawing/2014/main" id="{49D28023-4D0B-F1B1-B165-59EF25657CB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279042" y="4451347"/>
                  <a:ext cx="328320" cy="53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Tekstfelt 24">
            <a:extLst>
              <a:ext uri="{FF2B5EF4-FFF2-40B4-BE49-F238E27FC236}">
                <a16:creationId xmlns:a16="http://schemas.microsoft.com/office/drawing/2014/main" id="{0F07608C-6872-CA98-1A34-E5F3673BB99A}"/>
              </a:ext>
            </a:extLst>
          </p:cNvPr>
          <p:cNvSpPr txBox="1"/>
          <p:nvPr/>
        </p:nvSpPr>
        <p:spPr>
          <a:xfrm>
            <a:off x="8318202" y="1835524"/>
            <a:ext cx="2915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Samlepunkt på </a:t>
            </a:r>
          </a:p>
          <a:p>
            <a:pPr>
              <a:lnSpc>
                <a:spcPct val="90000"/>
              </a:lnSpc>
            </a:pPr>
            <a:r>
              <a:rPr lang="da-DK" sz="2000" dirty="0" err="1">
                <a:solidFill>
                  <a:schemeClr val="accent2"/>
                </a:solidFill>
              </a:rPr>
              <a:t>P-Pladsen</a:t>
            </a:r>
            <a:r>
              <a:rPr lang="da-DK" sz="2000" dirty="0">
                <a:solidFill>
                  <a:schemeClr val="accent2"/>
                </a:solidFill>
              </a:rPr>
              <a:t> ved sneppevej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0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ledresultat for forventn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9466">
            <a:off x="767300" y="2181231"/>
            <a:ext cx="4308284" cy="21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1820174" y="138023"/>
            <a:ext cx="6625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Forventninger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107502" y="957532"/>
            <a:ext cx="5710687" cy="358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accent2"/>
                </a:solidFill>
              </a:rPr>
              <a:t>Vi forventer at du deltager aktivt i såvel Praktisk som teoretisk undervisning.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accent2"/>
                </a:solidFill>
              </a:rPr>
              <a:t>Vi forventer at du overholder aftaler der indgås.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accent2"/>
                </a:solidFill>
              </a:rPr>
              <a:t>Vi forventer at du er velforberedt og generelt positiv.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6142008" y="5037826"/>
            <a:ext cx="571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4000" dirty="0">
                <a:solidFill>
                  <a:srgbClr val="FF0000"/>
                </a:solidFill>
              </a:rPr>
              <a:t>Hvad forventer du ?</a:t>
            </a:r>
          </a:p>
        </p:txBody>
      </p:sp>
    </p:spTree>
    <p:extLst>
      <p:ext uri="{BB962C8B-B14F-4D97-AF65-F5344CB8AC3E}">
        <p14:creationId xmlns:p14="http://schemas.microsoft.com/office/powerpoint/2010/main" val="1618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8543" y="244415"/>
            <a:ext cx="10298544" cy="540589"/>
          </a:xfrm>
        </p:spPr>
        <p:txBody>
          <a:bodyPr/>
          <a:lstStyle/>
          <a:p>
            <a:pPr algn="ctr"/>
            <a:r>
              <a:rPr lang="da-DK" dirty="0"/>
              <a:t>Elektriker-uddannelsens opbygning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3942272" y="1413649"/>
            <a:ext cx="7927675" cy="43919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Efter GF-2 skal du gennem en praktisk del.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Derefter kommer du på Hovedforløb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Den sidste del af uddannelsen former du sammen med din Mester og Skolen, den er således individuel for hver enkel elev.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hlinkClick r:id="rId2"/>
              </a:rPr>
              <a:t>www.elektrikeruddannelsen.dk</a:t>
            </a:r>
            <a:r>
              <a:rPr lang="da-DK" sz="2800" dirty="0"/>
              <a:t>    viser dette.</a:t>
            </a:r>
          </a:p>
        </p:txBody>
      </p:sp>
      <p:pic>
        <p:nvPicPr>
          <p:cNvPr id="8194" name="Picture 2" descr="Billedresultat for elektri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7" y="1413650"/>
            <a:ext cx="3044825" cy="474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30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lledresultat for elektrik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25" y="1164441"/>
            <a:ext cx="4241651" cy="477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5024846" y="1164441"/>
            <a:ext cx="66639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Følgende fag indgår i GF-2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Overgangskrav</a:t>
            </a:r>
            <a:r>
              <a:rPr lang="da-DK" sz="2000" dirty="0">
                <a:solidFill>
                  <a:schemeClr val="accent2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       (de fagrelaterede fag der kræves for at komme på H1)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Matematik</a:t>
            </a:r>
            <a:r>
              <a:rPr lang="da-DK" sz="2000" dirty="0">
                <a:solidFill>
                  <a:schemeClr val="accent2"/>
                </a:solidFill>
              </a:rPr>
              <a:t> (niveau D)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Fysik</a:t>
            </a:r>
            <a:r>
              <a:rPr lang="da-DK" sz="2000" dirty="0">
                <a:solidFill>
                  <a:schemeClr val="accent2"/>
                </a:solidFill>
              </a:rPr>
              <a:t> 	  (niveau 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Dansk 	  </a:t>
            </a:r>
            <a:r>
              <a:rPr lang="da-DK" sz="2000" dirty="0">
                <a:solidFill>
                  <a:schemeClr val="accent2"/>
                </a:solidFill>
              </a:rPr>
              <a:t>(niveau E)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Rulle og bukke-stillads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Førstehjælp mellemniveau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Elementær brandbekæmpelse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Arbejde på eller nær ved spænding. L-Aus</a:t>
            </a: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Grundforløbseksamen teoretisk og praktisk</a:t>
            </a:r>
          </a:p>
        </p:txBody>
      </p:sp>
    </p:spTree>
    <p:extLst>
      <p:ext uri="{BB962C8B-B14F-4D97-AF65-F5344CB8AC3E}">
        <p14:creationId xmlns:p14="http://schemas.microsoft.com/office/powerpoint/2010/main" val="358466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14136" y="1164441"/>
            <a:ext cx="8574656" cy="4837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Overgangskrav er omfattende, men kan groft set beskrives således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Beregning på elektriske kredsløb ved såvel AC som DC.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Grundlæggende Ohms Lov og effektberegning.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Serieforbindelser, parallelforbindelser og blandede forbindelser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Ledningsmodstand, spændingsfald m.v.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Dimensioneringsberegninger på installationer.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Beregning på spændingskilder.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Kapaciteter, selvinduktioner og de tilhørende effekter, strømme, spændinger og faseforskydninger.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Transformer-beregninger.</a:t>
            </a:r>
          </a:p>
        </p:txBody>
      </p:sp>
      <p:pic>
        <p:nvPicPr>
          <p:cNvPr id="10242" name="Picture 2" descr="Billedresultat for elektri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" y="2059731"/>
            <a:ext cx="2245072" cy="2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FC7CC6D-C317-1BC1-576C-2E88A75223C9}"/>
              </a:ext>
            </a:extLst>
          </p:cNvPr>
          <p:cNvSpPr txBox="1"/>
          <p:nvPr/>
        </p:nvSpPr>
        <p:spPr>
          <a:xfrm>
            <a:off x="721895" y="4698332"/>
            <a:ext cx="1116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  <a:hlinkClick r:id="rId3"/>
              </a:rPr>
              <a:t>Se EVU</a:t>
            </a:r>
          </a:p>
          <a:p>
            <a:pPr algn="ctr"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  <a:hlinkClick r:id="rId3"/>
              </a:rPr>
              <a:t>Den Store BLÅ </a:t>
            </a:r>
            <a:endParaRPr lang="da-DK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8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14136" y="1164441"/>
            <a:ext cx="857465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Øvrige kompetencer er følgende</a:t>
            </a:r>
          </a:p>
          <a:p>
            <a:pPr>
              <a:lnSpc>
                <a:spcPct val="90000"/>
              </a:lnSpc>
            </a:pPr>
            <a:endParaRPr lang="da-DK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Grundlæggende logik.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Tegning og forståelse af diagrammer, installationstegning, kredsskemaer og funktionsskemaer.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>
                <a:solidFill>
                  <a:schemeClr val="accent2"/>
                </a:solidFill>
              </a:rPr>
              <a:t>En-</a:t>
            </a:r>
            <a:r>
              <a:rPr lang="da-DK" sz="2000" dirty="0">
                <a:solidFill>
                  <a:schemeClr val="accent2"/>
                </a:solidFill>
              </a:rPr>
              <a:t> og flerfasede brugsgenstande, herunder kortslutningsmotoren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Arbejdsmiljø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Kundebetjening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Arbejde på eller nær ved installationer med spænding på.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</p:txBody>
      </p:sp>
      <p:pic>
        <p:nvPicPr>
          <p:cNvPr id="10242" name="Picture 2" descr="Billedresultat for elektri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" y="2059731"/>
            <a:ext cx="2245072" cy="2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14136" y="1164441"/>
            <a:ext cx="85746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457200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 praktiske opgaver samt de kompetencer det kræver.</a:t>
            </a:r>
          </a:p>
          <a:p>
            <a:pPr>
              <a:lnSpc>
                <a:spcPct val="90000"/>
              </a:lnSpc>
            </a:pPr>
            <a:endParaRPr lang="da-DK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Installationsteori for mindre installationer, herunder benyttelse af de gældende love, reglementer og standarder.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Opbygning af automatiske styringer.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Praktisk udførelse af installationer, samt verifikation af installationer ud fra kravene i lovgivningen.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Opgaven der udføres praktisk, er en mindre installation, med alt hvad der kræves fra el-selskabets forsyning til den sidste stikkontakt, afbryder, motor eller andet.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</p:txBody>
      </p:sp>
      <p:pic>
        <p:nvPicPr>
          <p:cNvPr id="10242" name="Picture 2" descr="Billedresultat for elektri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74" y="2059731"/>
            <a:ext cx="2245072" cy="232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7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5141" y="752757"/>
            <a:ext cx="5431616" cy="706249"/>
          </a:xfrm>
        </p:spPr>
        <p:txBody>
          <a:bodyPr>
            <a:normAutofit fontScale="90000"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br>
              <a:rPr lang="da-DK" sz="3400" b="0" i="0" dirty="0">
                <a:solidFill>
                  <a:srgbClr val="3691AA">
                    <a:lumMod val="50000"/>
                  </a:srgbClr>
                </a:solidFill>
                <a:latin typeface="Georgia"/>
                <a:ea typeface="+mj-ea"/>
                <a:cs typeface="+mj-cs"/>
              </a:rPr>
            </a:br>
            <a:r>
              <a:rPr lang="da-DK" sz="3400" b="0" i="0" dirty="0">
                <a:solidFill>
                  <a:srgbClr val="3691AA">
                    <a:lumMod val="50000"/>
                  </a:srgbClr>
                </a:solidFill>
                <a:latin typeface="Georgia"/>
                <a:ea typeface="+mj-ea"/>
                <a:cs typeface="+mj-cs"/>
              </a:rPr>
              <a:t>Lidt Praktisk information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7FBAE3C-F3BD-BC74-85F3-A16D491D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19" y="752757"/>
            <a:ext cx="4646238" cy="464623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5780777-AC8F-208B-71F7-35EEEF7B3BB3}"/>
              </a:ext>
            </a:extLst>
          </p:cNvPr>
          <p:cNvSpPr txBox="1"/>
          <p:nvPr/>
        </p:nvSpPr>
        <p:spPr>
          <a:xfrm>
            <a:off x="5637679" y="2971800"/>
            <a:ext cx="5720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Michael Petersen El Faglærer</a:t>
            </a:r>
          </a:p>
        </p:txBody>
      </p:sp>
    </p:spTree>
    <p:extLst>
      <p:ext uri="{BB962C8B-B14F-4D97-AF65-F5344CB8AC3E}">
        <p14:creationId xmlns:p14="http://schemas.microsoft.com/office/powerpoint/2010/main" val="36188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14136" y="1164441"/>
            <a:ext cx="8574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Følgende eksamener og prøver, i fag der skal være bestået.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Eksamen i et af fagene </a:t>
            </a:r>
            <a:r>
              <a:rPr lang="da-DK" sz="2000" b="1" dirty="0">
                <a:solidFill>
                  <a:schemeClr val="accent2"/>
                </a:solidFill>
              </a:rPr>
              <a:t>Dansk, Matematik eller Fysik. </a:t>
            </a:r>
          </a:p>
          <a:p>
            <a:pPr>
              <a:lnSpc>
                <a:spcPct val="90000"/>
              </a:lnSpc>
            </a:pPr>
            <a:r>
              <a:rPr lang="da-DK" sz="2000" b="1" dirty="0">
                <a:solidFill>
                  <a:schemeClr val="accent2"/>
                </a:solidFill>
              </a:rPr>
              <a:t>     </a:t>
            </a:r>
            <a:r>
              <a:rPr lang="da-DK" sz="2000" dirty="0">
                <a:solidFill>
                  <a:schemeClr val="accent2"/>
                </a:solidFill>
              </a:rPr>
              <a:t>(der lodtrækkes mellem fagene således at der kun er et eksamensfag.)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Førstehjælp </a:t>
            </a:r>
            <a:r>
              <a:rPr lang="da-DK" sz="2000" dirty="0">
                <a:solidFill>
                  <a:schemeClr val="accent2"/>
                </a:solidFill>
              </a:rPr>
              <a:t>(bevis skal være opnået)</a:t>
            </a:r>
          </a:p>
          <a:p>
            <a:pPr>
              <a:lnSpc>
                <a:spcPct val="90000"/>
              </a:lnSpc>
            </a:pPr>
            <a:endParaRPr lang="da-DK" sz="2000" b="1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Elementær brandbekæmpelse. </a:t>
            </a:r>
            <a:r>
              <a:rPr lang="da-DK" sz="2000" dirty="0">
                <a:solidFill>
                  <a:schemeClr val="accent2"/>
                </a:solidFill>
              </a:rPr>
              <a:t>(bevis skal være opnået)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Rulle- og bukkestillads. </a:t>
            </a:r>
            <a:r>
              <a:rPr lang="da-DK" sz="2000" dirty="0">
                <a:solidFill>
                  <a:schemeClr val="accent2"/>
                </a:solidFill>
              </a:rPr>
              <a:t>(certifikatfag der skal være godkendt)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Arbejde nær ved eller under spænding</a:t>
            </a:r>
            <a:r>
              <a:rPr lang="da-DK" sz="2000" dirty="0">
                <a:solidFill>
                  <a:schemeClr val="accent2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      (certifikatfag der skal være godkendt)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Ved udeblivelse fra et certifikat fag skal eleven have certifikat faget et andet sted. </a:t>
            </a:r>
            <a:r>
              <a:rPr lang="da-DK" sz="2000" u="sng" dirty="0">
                <a:solidFill>
                  <a:srgbClr val="FF0000"/>
                </a:solidFill>
              </a:rPr>
              <a:t>Dvs. at når der er certifikat fag er man til stæde……</a:t>
            </a:r>
          </a:p>
        </p:txBody>
      </p:sp>
      <p:pic>
        <p:nvPicPr>
          <p:cNvPr id="11266" name="Picture 2" descr="Billedresultat for eksamen sjo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3" y="2393858"/>
            <a:ext cx="2304516" cy="238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5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/>
          <p:cNvSpPr txBox="1"/>
          <p:nvPr/>
        </p:nvSpPr>
        <p:spPr>
          <a:xfrm>
            <a:off x="1000664" y="86264"/>
            <a:ext cx="931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GF-2 Elektriker opbygning og krav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3114136" y="1164441"/>
            <a:ext cx="85746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I overgangskrav er der er følgende eksamener og prøver</a:t>
            </a:r>
          </a:p>
          <a:p>
            <a:pPr>
              <a:lnSpc>
                <a:spcPct val="90000"/>
              </a:lnSpc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El-teoretisk skriftlig eksamen </a:t>
            </a:r>
            <a:r>
              <a:rPr lang="da-DK" sz="2000" dirty="0">
                <a:solidFill>
                  <a:schemeClr val="accent2"/>
                </a:solidFill>
              </a:rPr>
              <a:t>( 120 min.) </a:t>
            </a: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      (med krav om bestået før mundtlig eksamen.)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b="1" dirty="0">
                <a:solidFill>
                  <a:schemeClr val="accent2"/>
                </a:solidFill>
              </a:rPr>
              <a:t>Praktisk mundtlig eksamen i standen. </a:t>
            </a:r>
            <a:r>
              <a:rPr lang="da-DK" sz="2000" dirty="0">
                <a:solidFill>
                  <a:schemeClr val="accent2"/>
                </a:solidFill>
              </a:rPr>
              <a:t>( ca. 30 minutter 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Vurderingen til den praktisk mundtlige eksamen, er en kombination af vurderingen af </a:t>
            </a:r>
            <a:r>
              <a:rPr lang="da-DK" sz="2000" i="1" u="sng" dirty="0">
                <a:solidFill>
                  <a:schemeClr val="accent2"/>
                </a:solidFill>
              </a:rPr>
              <a:t>rapporten</a:t>
            </a:r>
            <a:r>
              <a:rPr lang="da-DK" sz="2000" dirty="0">
                <a:solidFill>
                  <a:schemeClr val="accent2"/>
                </a:solidFill>
              </a:rPr>
              <a:t>, den </a:t>
            </a:r>
            <a:r>
              <a:rPr lang="da-DK" sz="2000" i="1" dirty="0">
                <a:solidFill>
                  <a:schemeClr val="accent2"/>
                </a:solidFill>
              </a:rPr>
              <a:t>mundtlige præstation </a:t>
            </a:r>
            <a:r>
              <a:rPr lang="da-DK" sz="2000" dirty="0">
                <a:solidFill>
                  <a:schemeClr val="accent2"/>
                </a:solidFill>
              </a:rPr>
              <a:t>og det </a:t>
            </a:r>
            <a:r>
              <a:rPr lang="da-DK" sz="2000" i="1" dirty="0">
                <a:solidFill>
                  <a:schemeClr val="accent2"/>
                </a:solidFill>
              </a:rPr>
              <a:t>praktiske arbejde</a:t>
            </a:r>
            <a:r>
              <a:rPr lang="da-DK" sz="2000" dirty="0">
                <a:solidFill>
                  <a:schemeClr val="accent2"/>
                </a:solidFill>
              </a:rPr>
              <a:t> der er udført. Her lægges der vægt på korrekt udført håndværk.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Det vil sige det skal være pænt symmetrisk og lige.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000" dirty="0">
                <a:solidFill>
                  <a:schemeClr val="accent2"/>
                </a:solidFill>
              </a:rPr>
              <a:t>      </a:t>
            </a:r>
            <a:r>
              <a:rPr lang="da-DK" sz="2000" dirty="0">
                <a:solidFill>
                  <a:srgbClr val="FF0000"/>
                </a:solidFill>
              </a:rPr>
              <a:t>Den skriftlige og den mundtlige eksamen skal begge være bestået</a:t>
            </a:r>
            <a:endParaRPr lang="da-DK" sz="2000" dirty="0">
              <a:solidFill>
                <a:schemeClr val="accent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098" y="2177144"/>
            <a:ext cx="2150895" cy="260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92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521B4189-F73A-C05F-0328-C2922B6B8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>
            <a:normAutofit/>
          </a:bodyPr>
          <a:lstStyle/>
          <a:p>
            <a:r>
              <a:rPr lang="en-US" sz="4400" b="1" dirty="0"/>
              <a:t>Spørgsmål</a:t>
            </a:r>
          </a:p>
        </p:txBody>
      </p:sp>
      <p:pic>
        <p:nvPicPr>
          <p:cNvPr id="1026" name="Picture 2" descr="De top 7 sværeste spørgsmål fra indfødsretsprøven (den 6. juni 2018) –  Indfødsret Test 2024">
            <a:extLst>
              <a:ext uri="{FF2B5EF4-FFF2-40B4-BE49-F238E27FC236}">
                <a16:creationId xmlns:a16="http://schemas.microsoft.com/office/drawing/2014/main" id="{58C63BB1-D274-057F-3DF1-0E2D7513F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15436" b="-1"/>
          <a:stretch/>
        </p:blipFill>
        <p:spPr bwMode="auto">
          <a:xfrm>
            <a:off x="760413" y="685800"/>
            <a:ext cx="6858000" cy="4572000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Text Placeholder 3">
            <a:extLst>
              <a:ext uri="{FF2B5EF4-FFF2-40B4-BE49-F238E27FC236}">
                <a16:creationId xmlns:a16="http://schemas.microsoft.com/office/drawing/2014/main" id="{B5C0F5B0-54CA-C7FB-B767-362574298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2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da-DK" sz="3800" b="0" i="0" dirty="0">
                <a:solidFill>
                  <a:srgbClr val="3691AA">
                    <a:lumMod val="50000"/>
                  </a:srgbClr>
                </a:solidFill>
                <a:latin typeface="Georgia"/>
                <a:ea typeface="+mj-ea"/>
                <a:cs typeface="+mj-cs"/>
              </a:rPr>
              <a:t>Mødetider og Pauser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da-DK" sz="240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Undervisningen </a:t>
            </a:r>
            <a:r>
              <a:rPr lang="da-DK" sz="2400" u="sng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kan</a:t>
            </a:r>
            <a:r>
              <a:rPr lang="da-DK" sz="240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 planlægges hverdage mellem 8.00 og 16.00</a:t>
            </a:r>
            <a:endParaRPr lang="da-DK" sz="2400" b="0" i="0" dirty="0">
              <a:solidFill>
                <a:srgbClr val="3691AA">
                  <a:lumMod val="75000"/>
                </a:srgbClr>
              </a:solidFill>
              <a:latin typeface="Georg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endParaRPr lang="da-DK" sz="2400" b="0" i="0" dirty="0">
              <a:solidFill>
                <a:srgbClr val="3691AA">
                  <a:lumMod val="75000"/>
                </a:srgbClr>
              </a:solidFill>
              <a:latin typeface="Georg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da-DK" sz="2400" b="0" i="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Der forventes at du benytter de resterende timer til selvstudie.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endParaRPr lang="da-DK" sz="2400" b="0" i="0" dirty="0">
              <a:solidFill>
                <a:srgbClr val="3691AA">
                  <a:lumMod val="75000"/>
                </a:srgbClr>
              </a:solidFill>
              <a:latin typeface="Georg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da-DK" sz="2400" b="0" i="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Det er </a:t>
            </a:r>
            <a:r>
              <a:rPr lang="da-DK" sz="2400" b="0" i="0" dirty="0">
                <a:solidFill>
                  <a:srgbClr val="FF0000"/>
                </a:solidFill>
                <a:latin typeface="Georgia"/>
              </a:rPr>
              <a:t>vigtigt</a:t>
            </a:r>
            <a:r>
              <a:rPr lang="da-DK" sz="2400" b="0" i="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 at komme til tiden!</a:t>
            </a: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endParaRPr lang="da-DK" sz="2400" dirty="0">
              <a:solidFill>
                <a:srgbClr val="3691AA">
                  <a:lumMod val="75000"/>
                </a:srgbClr>
              </a:solidFill>
              <a:latin typeface="Georgia"/>
            </a:endParaRPr>
          </a:p>
          <a:p>
            <a:pPr marL="274320" indent="-228600" algn="l" defTabSz="914400">
              <a:lnSpc>
                <a:spcPct val="90000"/>
              </a:lnSpc>
              <a:spcBef>
                <a:spcPts val="1800"/>
              </a:spcBef>
              <a:buClr>
                <a:srgbClr val="3691AA">
                  <a:lumMod val="75000"/>
                </a:srgbClr>
              </a:buClr>
              <a:buSzPct val="100000"/>
              <a:buFont typeface="Arial"/>
              <a:buChar char="•"/>
            </a:pPr>
            <a:r>
              <a:rPr lang="da-DK" sz="2400" dirty="0">
                <a:solidFill>
                  <a:srgbClr val="3691AA">
                    <a:lumMod val="75000"/>
                  </a:srgbClr>
                </a:solidFill>
                <a:latin typeface="Georgia"/>
              </a:rPr>
              <a:t>Hold tiderne efter pauser!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5435792" cy="4142232"/>
          </a:xfrm>
        </p:spPr>
        <p:txBody>
          <a:bodyPr>
            <a:normAutofit fontScale="92500" lnSpcReduction="10000"/>
          </a:bodyPr>
          <a:lstStyle/>
          <a:p>
            <a:r>
              <a:rPr lang="da-DK" sz="2400" dirty="0"/>
              <a:t>8.15		Mødetid morgen</a:t>
            </a:r>
          </a:p>
          <a:p>
            <a:r>
              <a:rPr lang="da-DK" sz="2400" dirty="0"/>
              <a:t>9.45		Dagens første pause</a:t>
            </a:r>
          </a:p>
          <a:p>
            <a:r>
              <a:rPr lang="da-DK" sz="2400" dirty="0"/>
              <a:t>10.00	Arbejdet genoptages</a:t>
            </a:r>
          </a:p>
          <a:p>
            <a:r>
              <a:rPr lang="da-DK" sz="2400" dirty="0"/>
              <a:t>11.30	Frokostpause</a:t>
            </a:r>
          </a:p>
          <a:p>
            <a:r>
              <a:rPr lang="da-DK" sz="2400" dirty="0"/>
              <a:t>12.00	Arbejdet genoptages</a:t>
            </a:r>
          </a:p>
          <a:p>
            <a:r>
              <a:rPr lang="da-DK" sz="2400" dirty="0"/>
              <a:t>14.15		Sluttidspunkt (nogle dage)</a:t>
            </a:r>
          </a:p>
          <a:p>
            <a:r>
              <a:rPr lang="da-DK" sz="2400" dirty="0"/>
              <a:t>15.00	Sluttidspunkt (nogle dage)</a:t>
            </a:r>
          </a:p>
          <a:p>
            <a:r>
              <a:rPr lang="da-DK" sz="2400" dirty="0"/>
              <a:t>????		Hjemmestudie m.v.</a:t>
            </a:r>
          </a:p>
        </p:txBody>
      </p:sp>
    </p:spTree>
    <p:extLst>
      <p:ext uri="{BB962C8B-B14F-4D97-AF65-F5344CB8AC3E}">
        <p14:creationId xmlns:p14="http://schemas.microsoft.com/office/powerpoint/2010/main" val="195203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Oprydning samt Indtagelse af Mad og Drikke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1341119" y="1572768"/>
            <a:ext cx="9509759" cy="4142232"/>
          </a:xfrm>
        </p:spPr>
        <p:txBody>
          <a:bodyPr>
            <a:normAutofit lnSpcReduction="10000"/>
          </a:bodyPr>
          <a:lstStyle/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endParaRPr lang="da-DK" dirty="0">
              <a:solidFill>
                <a:srgbClr val="3691AA">
                  <a:lumMod val="75000"/>
                </a:srgbClr>
              </a:solidFill>
            </a:endParaRPr>
          </a:p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da-DK" sz="2800" dirty="0">
                <a:solidFill>
                  <a:srgbClr val="3691AA">
                    <a:lumMod val="75000"/>
                  </a:srgbClr>
                </a:solidFill>
              </a:rPr>
              <a:t>Indtagelse af mad er </a:t>
            </a:r>
            <a:r>
              <a:rPr lang="da-DK" sz="2800" dirty="0">
                <a:solidFill>
                  <a:srgbClr val="FF0000"/>
                </a:solidFill>
              </a:rPr>
              <a:t>ikke</a:t>
            </a:r>
            <a:r>
              <a:rPr lang="da-DK" sz="2800" dirty="0">
                <a:solidFill>
                  <a:srgbClr val="3691AA">
                    <a:lumMod val="75000"/>
                  </a:srgbClr>
                </a:solidFill>
              </a:rPr>
              <a:t> tilladt i undervisningslokalerne.</a:t>
            </a:r>
          </a:p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endParaRPr lang="da-DK" dirty="0">
              <a:solidFill>
                <a:srgbClr val="3691AA">
                  <a:lumMod val="75000"/>
                </a:srgbClr>
              </a:solidFill>
            </a:endParaRPr>
          </a:p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da-DK" sz="2800" dirty="0">
                <a:solidFill>
                  <a:srgbClr val="3691AA">
                    <a:lumMod val="75000"/>
                  </a:srgbClr>
                </a:solidFill>
              </a:rPr>
              <a:t>Indtagelse af drikkevarer i lokalerne er tilladt, men det forpligter, det forventes at du selv rydder op efter dig.</a:t>
            </a:r>
          </a:p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endParaRPr lang="da-DK" sz="2800" dirty="0">
              <a:solidFill>
                <a:srgbClr val="3691AA">
                  <a:lumMod val="75000"/>
                </a:srgbClr>
              </a:solidFill>
            </a:endParaRPr>
          </a:p>
          <a:p>
            <a:pPr>
              <a:buClr>
                <a:srgbClr val="3691AA">
                  <a:lumMod val="75000"/>
                </a:srgbClr>
              </a:buClr>
              <a:buFont typeface="Arial"/>
              <a:buChar char="•"/>
            </a:pPr>
            <a:r>
              <a:rPr lang="da-DK" sz="2800" dirty="0">
                <a:solidFill>
                  <a:srgbClr val="3691AA">
                    <a:lumMod val="75000"/>
                  </a:srgbClr>
                </a:solidFill>
              </a:rPr>
              <a:t>Oprydning i undervisningslokaler samt værksteder er en fælles forpligtigelse. Oprydning skal gennemføres hver dag, løbende samt ved undervisningstidens ophør.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880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577968"/>
            <a:ext cx="9601252" cy="646251"/>
          </a:xfrm>
        </p:spPr>
        <p:txBody>
          <a:bodyPr>
            <a:normAutofit/>
          </a:bodyPr>
          <a:lstStyle/>
          <a:p>
            <a:r>
              <a:rPr lang="en-US" sz="3200" dirty="0"/>
              <a:t>Røgfri Skole og arbejstid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23138" y="7841168"/>
            <a:ext cx="5184649" cy="121556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 descr="Billedresultat for rygning forbud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16" y="2158473"/>
            <a:ext cx="4114801" cy="355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/>
          <p:cNvSpPr txBox="1"/>
          <p:nvPr/>
        </p:nvSpPr>
        <p:spPr>
          <a:xfrm>
            <a:off x="6012611" y="2061713"/>
            <a:ext cx="524486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Der må fra 1. august 2021 </a:t>
            </a:r>
            <a:r>
              <a:rPr lang="da-DK" sz="2000" b="1" u="sng" dirty="0">
                <a:solidFill>
                  <a:schemeClr val="accent2"/>
                </a:solidFill>
              </a:rPr>
              <a:t>ikke</a:t>
            </a:r>
            <a:r>
              <a:rPr lang="da-DK" sz="2000" dirty="0">
                <a:solidFill>
                  <a:schemeClr val="accent2"/>
                </a:solidFill>
              </a:rPr>
              <a:t> ryges, dampes, tage snus eller lignende i skoletiden eller arbejdstiden.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Reglerne gælder for alle elever og for alle ansatte på skolen.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Reglerne gælder også for alle udefra kommende som befinder sig på skolen.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Man må heller ikke gå ud på gaden.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5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68677" y="1445623"/>
            <a:ext cx="8762260" cy="4493623"/>
          </a:xfrm>
        </p:spPr>
        <p:txBody>
          <a:bodyPr>
            <a:normAutofit/>
          </a:bodyPr>
          <a:lstStyle/>
          <a:p>
            <a:r>
              <a:rPr lang="en-US" sz="2400" dirty="0"/>
              <a:t>Sygemelding ved at logge på Studie+ eller I App`en Studie+, </a:t>
            </a:r>
            <a:r>
              <a:rPr lang="en-US" sz="2400" dirty="0">
                <a:solidFill>
                  <a:srgbClr val="FF0000"/>
                </a:solidFill>
              </a:rPr>
              <a:t>inden første lektion.</a:t>
            </a:r>
            <a:endParaRPr lang="en-US" sz="2400" dirty="0"/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Sygemelding med sms.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	</a:t>
            </a:r>
            <a:r>
              <a:rPr lang="en-US" sz="2400" dirty="0">
                <a:solidFill>
                  <a:srgbClr val="FF0000"/>
                </a:solidFill>
              </a:rPr>
              <a:t>Inden kl. 9.00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Sygemelding telefonisk mellem 8 og 9.	Tlf. 25 23 59 00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45720" indent="0">
              <a:buNone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en-US" sz="2400" dirty="0">
                <a:solidFill>
                  <a:srgbClr val="FF0000"/>
                </a:solidFill>
              </a:rPr>
              <a:t>Oplys navn, uddannelsen og by</a:t>
            </a:r>
            <a:br>
              <a:rPr lang="en-US" sz="2400" dirty="0">
                <a:solidFill>
                  <a:srgbClr val="FF0000"/>
                </a:solidFill>
              </a:rPr>
            </a:br>
            <a:br>
              <a:rPr lang="en-US" sz="2400" dirty="0">
                <a:solidFill>
                  <a:srgbClr val="FF0000"/>
                </a:solidFill>
              </a:rPr>
            </a:br>
            <a:r>
              <a:rPr lang="en-US" sz="2400" dirty="0">
                <a:solidFill>
                  <a:srgbClr val="FF0000"/>
                </a:solidFill>
              </a:rPr>
              <a:t>	f.eks.  Ole Svensen,  GF2-elektriker, Næstved.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Sygemelding</a:t>
            </a:r>
          </a:p>
        </p:txBody>
      </p:sp>
      <p:pic>
        <p:nvPicPr>
          <p:cNvPr id="3074" name="Picture 2" descr="Billedresultat for sygemeldi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14" y="1804118"/>
            <a:ext cx="3362686" cy="336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2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>
          <a:xfrm>
            <a:off x="896645" y="1953087"/>
            <a:ext cx="10653203" cy="3829404"/>
          </a:xfrm>
        </p:spPr>
        <p:txBody>
          <a:bodyPr>
            <a:normAutofit fontScale="92500" lnSpcReduction="20000"/>
          </a:bodyPr>
          <a:lstStyle/>
          <a:p>
            <a:r>
              <a:rPr lang="da-DK" sz="2200" dirty="0"/>
              <a:t>Alle elever skal screenes i sprog og talforståelse, denne screening finder for vores hold sted 	</a:t>
            </a:r>
          </a:p>
          <a:p>
            <a:pPr marL="45720" indent="0" algn="ctr">
              <a:buNone/>
            </a:pPr>
            <a:r>
              <a:rPr lang="da-DK" sz="2200" dirty="0" err="1">
                <a:solidFill>
                  <a:srgbClr val="FF0000"/>
                </a:solidFill>
              </a:rPr>
              <a:t>xxxxxxxxxxx</a:t>
            </a:r>
            <a:endParaRPr lang="da-DK" sz="2200" dirty="0">
              <a:solidFill>
                <a:srgbClr val="FF0000"/>
              </a:solidFill>
            </a:endParaRPr>
          </a:p>
          <a:p>
            <a:r>
              <a:rPr lang="da-DK" sz="2200" dirty="0"/>
              <a:t>Elever der er screenede på GF-1, her på skolen, skal ikke screenes igen</a:t>
            </a:r>
          </a:p>
          <a:p>
            <a:pPr marL="45720" indent="0">
              <a:buNone/>
            </a:pPr>
            <a:endParaRPr lang="da-DK" sz="2200" dirty="0"/>
          </a:p>
          <a:p>
            <a:r>
              <a:rPr lang="da-DK" sz="2200" dirty="0"/>
              <a:t>Det er rigtig godt, hvis du selv kan medbringe computer og høre-bøffer til screeningen.</a:t>
            </a:r>
          </a:p>
          <a:p>
            <a:pPr marL="45720" indent="0">
              <a:buNone/>
            </a:pPr>
            <a:endParaRPr lang="da-DK" sz="2200" dirty="0"/>
          </a:p>
          <a:p>
            <a:r>
              <a:rPr lang="da-DK" sz="2200" dirty="0"/>
              <a:t>Hvis du ved at du har behov for specielpædagogiske hjælpemidler, eller anden form for </a:t>
            </a:r>
          </a:p>
          <a:p>
            <a:pPr marL="45720" indent="0">
              <a:buNone/>
            </a:pPr>
            <a:r>
              <a:rPr lang="da-DK" sz="2200" dirty="0"/>
              <a:t>    hjælp, er det vigtigt at du gør opmærksom på det, således at vi kan få gang i det.</a:t>
            </a:r>
          </a:p>
          <a:p>
            <a:endParaRPr lang="da-DK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2800" dirty="0"/>
              <a:t>Speciel-pædagogiske hjælpemidler / Screening af elever.</a:t>
            </a:r>
          </a:p>
        </p:txBody>
      </p:sp>
    </p:spTree>
    <p:extLst>
      <p:ext uri="{BB962C8B-B14F-4D97-AF65-F5344CB8AC3E}">
        <p14:creationId xmlns:p14="http://schemas.microsoft.com/office/powerpoint/2010/main" val="156777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078966" y="198408"/>
            <a:ext cx="622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da-DK" sz="4000" dirty="0">
                <a:solidFill>
                  <a:schemeClr val="accent2"/>
                </a:solidFill>
              </a:rPr>
              <a:t>Ferie, Helligdage / fridage</a:t>
            </a:r>
          </a:p>
        </p:txBody>
      </p:sp>
      <p:pic>
        <p:nvPicPr>
          <p:cNvPr id="6146" name="Picture 2" descr="Billedresultat for ferie smi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7074">
            <a:off x="811102" y="1777436"/>
            <a:ext cx="2755854" cy="35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/>
          <p:cNvSpPr txBox="1"/>
          <p:nvPr/>
        </p:nvSpPr>
        <p:spPr>
          <a:xfrm>
            <a:off x="4833258" y="1328468"/>
            <a:ext cx="6717514" cy="4773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Vinterferie i Uge 7   (10. til 14. februar)</a:t>
            </a:r>
          </a:p>
          <a:p>
            <a:pPr>
              <a:lnSpc>
                <a:spcPct val="90000"/>
              </a:lnSpc>
            </a:pPr>
            <a:endParaRPr lang="da-DK" sz="2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Påskeferie i Uge 16 ( 14. til 21. april)</a:t>
            </a:r>
          </a:p>
          <a:p>
            <a:pPr>
              <a:lnSpc>
                <a:spcPct val="90000"/>
              </a:lnSpc>
            </a:pPr>
            <a:endParaRPr lang="da-DK" sz="2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1. Maj fri (torsdag i uge 18)</a:t>
            </a:r>
            <a:br>
              <a:rPr lang="da-DK" sz="2600" dirty="0">
                <a:solidFill>
                  <a:srgbClr val="0070C0"/>
                </a:solidFill>
              </a:rPr>
            </a:br>
            <a:br>
              <a:rPr lang="da-DK" sz="2600" dirty="0">
                <a:solidFill>
                  <a:srgbClr val="0070C0"/>
                </a:solidFill>
              </a:rPr>
            </a:br>
            <a:r>
              <a:rPr lang="da-DK" sz="2600" dirty="0">
                <a:solidFill>
                  <a:srgbClr val="0070C0"/>
                </a:solidFill>
              </a:rPr>
              <a:t>Kristi Himmelfartsfri	  29. og 30. maj</a:t>
            </a:r>
          </a:p>
          <a:p>
            <a:pPr>
              <a:lnSpc>
                <a:spcPct val="90000"/>
              </a:lnSpc>
            </a:pPr>
            <a:endParaRPr lang="da-DK" sz="2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2. Pinsedag	   9. juni</a:t>
            </a:r>
          </a:p>
          <a:p>
            <a:pPr>
              <a:lnSpc>
                <a:spcPct val="90000"/>
              </a:lnSpc>
            </a:pPr>
            <a:endParaRPr lang="da-DK" sz="2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Grundlovsdagen 5. juni  (torsdag i uge 23)</a:t>
            </a:r>
          </a:p>
          <a:p>
            <a:pPr>
              <a:lnSpc>
                <a:spcPct val="90000"/>
              </a:lnSpc>
            </a:pPr>
            <a:endParaRPr lang="da-DK" sz="2600" dirty="0">
              <a:solidFill>
                <a:srgbClr val="0070C0"/>
              </a:solidFill>
            </a:endParaRPr>
          </a:p>
          <a:p>
            <a:pPr>
              <a:lnSpc>
                <a:spcPct val="90000"/>
              </a:lnSpc>
            </a:pPr>
            <a:r>
              <a:rPr lang="da-DK" sz="2600" dirty="0">
                <a:solidFill>
                  <a:srgbClr val="0070C0"/>
                </a:solidFill>
              </a:rPr>
              <a:t>Sidste skoledag er 20. juni 2025 Uge 25</a:t>
            </a:r>
          </a:p>
        </p:txBody>
      </p:sp>
    </p:spTree>
    <p:extLst>
      <p:ext uri="{BB962C8B-B14F-4D97-AF65-F5344CB8AC3E}">
        <p14:creationId xmlns:p14="http://schemas.microsoft.com/office/powerpoint/2010/main" val="32023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Vigtige redskaber til undervisningen.</a:t>
            </a:r>
          </a:p>
        </p:txBody>
      </p:sp>
      <p:pic>
        <p:nvPicPr>
          <p:cNvPr id="4102" name="Picture 6" descr="Billedresultat for skriveredska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75">
            <a:off x="182469" y="1880555"/>
            <a:ext cx="1844285" cy="10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illedresultat for skriveredska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852">
            <a:off x="93878" y="3640363"/>
            <a:ext cx="1811248" cy="94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illedresultat for skriveredskab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15" b="43668"/>
          <a:stretch/>
        </p:blipFill>
        <p:spPr bwMode="auto">
          <a:xfrm rot="1295221">
            <a:off x="4169837" y="5000785"/>
            <a:ext cx="2381250" cy="29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illedresultat for notesblo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6295" r="7267" b="8736"/>
          <a:stretch/>
        </p:blipFill>
        <p:spPr bwMode="auto">
          <a:xfrm rot="1784469">
            <a:off x="2653408" y="1483152"/>
            <a:ext cx="1388853" cy="1846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Billedresultat for calculator texa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1" r="26226"/>
          <a:stretch/>
        </p:blipFill>
        <p:spPr bwMode="auto">
          <a:xfrm rot="2089461">
            <a:off x="4602945" y="2169212"/>
            <a:ext cx="940279" cy="19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6095999" y="1690919"/>
            <a:ext cx="50320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Blyant og Kuglepen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Lineal og lignende redskaber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Notesblok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Mappe til papirer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Lommeregner. TI-30XB/XS eller lignende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da-DK" sz="2000" dirty="0">
                <a:solidFill>
                  <a:schemeClr val="accent2"/>
                </a:solidFill>
              </a:rPr>
              <a:t>PC eller Tablet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da-DK" sz="2000" dirty="0">
              <a:solidFill>
                <a:schemeClr val="accent2"/>
              </a:solidFill>
            </a:endParaRP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6D3422F9-1EAD-661B-EAE0-39E9FE7B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0769" y="3607680"/>
            <a:ext cx="2256453" cy="18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000">
            <a:solidFill>
              <a:schemeClr val="accent2"/>
            </a:solidFill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2F3FC63-BF9C-4B26-82E5-BA4335A36E1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Præsentation af havmalerier (widescreen)</Template>
  <TotalTime>0</TotalTime>
  <Words>1165</Words>
  <Application>Microsoft Office PowerPoint</Application>
  <PresentationFormat>Widescreen</PresentationFormat>
  <Paragraphs>200</Paragraphs>
  <Slides>22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6" baseType="lpstr">
      <vt:lpstr>Arial</vt:lpstr>
      <vt:lpstr>Calibri</vt:lpstr>
      <vt:lpstr>Georgia</vt:lpstr>
      <vt:lpstr>Ocean 16x9</vt:lpstr>
      <vt:lpstr>Velkommen</vt:lpstr>
      <vt:lpstr> Lidt Praktisk information</vt:lpstr>
      <vt:lpstr>Mødetider og Pauser</vt:lpstr>
      <vt:lpstr>Oprydning samt Indtagelse af Mad og Drikke</vt:lpstr>
      <vt:lpstr>Røgfri Skole og arbejstid</vt:lpstr>
      <vt:lpstr>Sygemelding</vt:lpstr>
      <vt:lpstr>Speciel-pædagogiske hjælpemidler / Screening af elever.</vt:lpstr>
      <vt:lpstr>PowerPoint-præsentation</vt:lpstr>
      <vt:lpstr>Vigtige redskaber til undervisningen.</vt:lpstr>
      <vt:lpstr>Praktikpladssøgning samt VFU-uge</vt:lpstr>
      <vt:lpstr>EMMA-kriterierne GF 2 elektriker </vt:lpstr>
      <vt:lpstr>PowerPoint-præsentation</vt:lpstr>
      <vt:lpstr>Elektriker afdelingen</vt:lpstr>
      <vt:lpstr>PowerPoint-præsentation</vt:lpstr>
      <vt:lpstr>Elektriker-uddannelsens opbygning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Spørgsmål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2017-08-08T09:55:39Z</dcterms:created>
  <dcterms:modified xsi:type="dcterms:W3CDTF">2025-01-02T20:10:44Z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TC028952569991</vt:lpwstr>
  </property>
</Properties>
</file>