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4" r:id="rId26"/>
    <p:sldId id="289" r:id="rId27"/>
    <p:sldId id="290" r:id="rId28"/>
    <p:sldId id="292" r:id="rId29"/>
    <p:sldId id="293" r:id="rId30"/>
    <p:sldId id="300" r:id="rId31"/>
    <p:sldId id="301" r:id="rId32"/>
    <p:sldId id="302" r:id="rId33"/>
    <p:sldId id="305" r:id="rId34"/>
    <p:sldId id="307" r:id="rId35"/>
    <p:sldId id="308" r:id="rId36"/>
    <p:sldId id="309" r:id="rId37"/>
    <p:sldId id="311" r:id="rId38"/>
    <p:sldId id="312" r:id="rId39"/>
    <p:sldId id="314" r:id="rId40"/>
    <p:sldId id="315" r:id="rId41"/>
    <p:sldId id="316" r:id="rId42"/>
    <p:sldId id="317" r:id="rId43"/>
    <p:sldId id="318" r:id="rId44"/>
    <p:sldId id="320" r:id="rId45"/>
    <p:sldId id="321" r:id="rId46"/>
    <p:sldId id="322" r:id="rId47"/>
    <p:sldId id="324" r:id="rId48"/>
    <p:sldId id="325" r:id="rId49"/>
    <p:sldId id="326" r:id="rId50"/>
    <p:sldId id="327" r:id="rId51"/>
    <p:sldId id="328" r:id="rId52"/>
    <p:sldId id="329" r:id="rId53"/>
    <p:sldId id="330" r:id="rId54"/>
    <p:sldId id="331" r:id="rId55"/>
    <p:sldId id="332" r:id="rId56"/>
    <p:sldId id="333" r:id="rId57"/>
    <p:sldId id="335" r:id="rId58"/>
    <p:sldId id="336" r:id="rId59"/>
    <p:sldId id="337" r:id="rId60"/>
    <p:sldId id="338" r:id="rId61"/>
    <p:sldId id="339" r:id="rId62"/>
    <p:sldId id="340" r:id="rId63"/>
    <p:sldId id="341" r:id="rId64"/>
    <p:sldId id="342" r:id="rId65"/>
    <p:sldId id="343" r:id="rId66"/>
    <p:sldId id="344" r:id="rId67"/>
    <p:sldId id="345" r:id="rId68"/>
    <p:sldId id="346" r:id="rId69"/>
    <p:sldId id="347" r:id="rId70"/>
    <p:sldId id="348" r:id="rId71"/>
    <p:sldId id="349" r:id="rId72"/>
    <p:sldId id="350" r:id="rId73"/>
    <p:sldId id="351" r:id="rId74"/>
    <p:sldId id="352" r:id="rId75"/>
    <p:sldId id="353" r:id="rId76"/>
    <p:sldId id="354" r:id="rId77"/>
    <p:sldId id="355" r:id="rId78"/>
    <p:sldId id="356" r:id="rId79"/>
    <p:sldId id="357" r:id="rId80"/>
    <p:sldId id="358" r:id="rId81"/>
    <p:sldId id="359" r:id="rId82"/>
    <p:sldId id="360" r:id="rId83"/>
    <p:sldId id="361" r:id="rId84"/>
    <p:sldId id="362" r:id="rId85"/>
    <p:sldId id="363" r:id="rId86"/>
    <p:sldId id="364" r:id="rId87"/>
    <p:sldId id="365" r:id="rId88"/>
    <p:sldId id="366" r:id="rId89"/>
    <p:sldId id="367" r:id="rId90"/>
    <p:sldId id="368" r:id="rId91"/>
    <p:sldId id="369" r:id="rId92"/>
    <p:sldId id="370" r:id="rId93"/>
    <p:sldId id="371" r:id="rId94"/>
  </p:sldIdLst>
  <p:sldSz cx="12192000" cy="6858000"/>
  <p:notesSz cx="7559675" cy="10691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7" d="100"/>
          <a:sy n="77" d="100"/>
        </p:scale>
        <p:origin x="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a-DK" sz="60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6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ftr" idx="1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og indholdsobjek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0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ftr" idx="2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 indholdsobjekter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11" name="PlaceHolder 3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3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ammenligning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24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lang="da-DK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4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24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lang="da-DK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4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19" name="PlaceHolder 6"/>
          <p:cNvSpPr>
            <a:spLocks noGrp="1"/>
          </p:cNvSpPr>
          <p:nvPr>
            <p:ph type="ftr" idx="4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ndhold med billedteks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32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3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1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ftr" idx="5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llede med billedteks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32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a-DK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Klik på ikonet for at tilføje et billede</a:t>
            </a:r>
            <a:endParaRPr lang="da-DK" sz="32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1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</p:txBody>
      </p:sp>
      <p:sp>
        <p:nvSpPr>
          <p:cNvPr id="29" name="PlaceHolder 4"/>
          <p:cNvSpPr>
            <a:spLocks noGrp="1"/>
          </p:cNvSpPr>
          <p:nvPr>
            <p:ph type="ftr" idx="6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11372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33" name="PlaceHolder 3"/>
          <p:cNvSpPr>
            <a:spLocks noGrp="1"/>
          </p:cNvSpPr>
          <p:nvPr>
            <p:ph type="ftr" idx="7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6062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6062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37" name="PlaceHolder 3"/>
          <p:cNvSpPr>
            <a:spLocks noGrp="1"/>
          </p:cNvSpPr>
          <p:nvPr>
            <p:ph type="ftr" idx="8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 indholdsobjekter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9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>
            <a:extLst>
              <a:ext uri="{FF2B5EF4-FFF2-40B4-BE49-F238E27FC236}">
                <a16:creationId xmlns:a16="http://schemas.microsoft.com/office/drawing/2014/main" id="{5B9BCCA8-0183-4909-9931-975C6540B8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16000"/>
          </a:xfrm>
        </p:spPr>
        <p:txBody>
          <a:bodyPr>
            <a:normAutofit/>
          </a:bodyPr>
          <a:lstStyle/>
          <a:p>
            <a:r>
              <a:rPr lang="da-DK" sz="3600" b="1" dirty="0"/>
              <a:t>H1 data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6BE2305C-1845-40C9-97A1-C7E3BFD69168}"/>
              </a:ext>
            </a:extLst>
          </p:cNvPr>
          <p:cNvSpPr/>
          <p:nvPr/>
        </p:nvSpPr>
        <p:spPr>
          <a:xfrm>
            <a:off x="5151670" y="5473468"/>
            <a:ext cx="18886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dag</a:t>
            </a:r>
            <a:endParaRPr lang="da-DK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BA448AFF-C11B-4003-A78A-73682DBF4755}"/>
              </a:ext>
            </a:extLst>
          </p:cNvPr>
          <p:cNvGrpSpPr/>
          <p:nvPr/>
        </p:nvGrpSpPr>
        <p:grpSpPr>
          <a:xfrm>
            <a:off x="2190749" y="514350"/>
            <a:ext cx="7159915" cy="2741613"/>
            <a:chOff x="2190749" y="514350"/>
            <a:chExt cx="7159915" cy="2741613"/>
          </a:xfrm>
        </p:grpSpPr>
        <p:pic>
          <p:nvPicPr>
            <p:cNvPr id="6" name="Billede 5">
              <a:extLst>
                <a:ext uri="{FF2B5EF4-FFF2-40B4-BE49-F238E27FC236}">
                  <a16:creationId xmlns:a16="http://schemas.microsoft.com/office/drawing/2014/main" id="{95DDC280-66E3-40B1-824D-4B28D89CB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90749" y="514350"/>
              <a:ext cx="7159915" cy="2741613"/>
            </a:xfrm>
            <a:prstGeom prst="rect">
              <a:avLst/>
            </a:prstGeom>
          </p:spPr>
        </p:pic>
        <p:pic>
          <p:nvPicPr>
            <p:cNvPr id="7" name="Billede 6">
              <a:extLst>
                <a:ext uri="{FF2B5EF4-FFF2-40B4-BE49-F238E27FC236}">
                  <a16:creationId xmlns:a16="http://schemas.microsoft.com/office/drawing/2014/main" id="{8C9CC79E-D4AE-4058-BEBB-B7C910B080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546" t="42525" r="14453" b="50805"/>
            <a:stretch/>
          </p:blipFill>
          <p:spPr>
            <a:xfrm>
              <a:off x="4846320" y="2354580"/>
              <a:ext cx="3794760" cy="240030"/>
            </a:xfrm>
            <a:prstGeom prst="rect">
              <a:avLst/>
            </a:prstGeom>
          </p:spPr>
        </p:pic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DD906073-29BA-46CD-B8BD-07D99BC03000}"/>
              </a:ext>
            </a:extLst>
          </p:cNvPr>
          <p:cNvGrpSpPr/>
          <p:nvPr/>
        </p:nvGrpSpPr>
        <p:grpSpPr>
          <a:xfrm>
            <a:off x="-1" y="45719"/>
            <a:ext cx="12192001" cy="6812281"/>
            <a:chOff x="-1" y="45719"/>
            <a:chExt cx="12192001" cy="6812281"/>
          </a:xfrm>
        </p:grpSpPr>
        <p:cxnSp>
          <p:nvCxnSpPr>
            <p:cNvPr id="10" name="Lige forbindelse 9">
              <a:extLst>
                <a:ext uri="{FF2B5EF4-FFF2-40B4-BE49-F238E27FC236}">
                  <a16:creationId xmlns:a16="http://schemas.microsoft.com/office/drawing/2014/main" id="{4C0BDBBE-A098-4444-ADFB-F9A3F1469FC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720"/>
              <a:ext cx="12192000" cy="0"/>
            </a:xfrm>
            <a:prstGeom prst="line">
              <a:avLst/>
            </a:prstGeom>
            <a:ln w="149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ge forbindelse 14">
              <a:extLst>
                <a:ext uri="{FF2B5EF4-FFF2-40B4-BE49-F238E27FC236}">
                  <a16:creationId xmlns:a16="http://schemas.microsoft.com/office/drawing/2014/main" id="{19646BAE-7AF3-4036-A5D6-F60C651B8D54}"/>
                </a:ext>
              </a:extLst>
            </p:cNvPr>
            <p:cNvCxnSpPr>
              <a:cxnSpLocks/>
            </p:cNvCxnSpPr>
            <p:nvPr/>
          </p:nvCxnSpPr>
          <p:spPr>
            <a:xfrm>
              <a:off x="-1" y="6812280"/>
              <a:ext cx="12192000" cy="0"/>
            </a:xfrm>
            <a:prstGeom prst="line">
              <a:avLst/>
            </a:prstGeom>
            <a:ln w="149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ge forbindelse 16">
              <a:extLst>
                <a:ext uri="{FF2B5EF4-FFF2-40B4-BE49-F238E27FC236}">
                  <a16:creationId xmlns:a16="http://schemas.microsoft.com/office/drawing/2014/main" id="{BB9DCBC2-CD97-43A0-8D9B-AAAE79139A31}"/>
                </a:ext>
              </a:extLst>
            </p:cNvPr>
            <p:cNvCxnSpPr>
              <a:cxnSpLocks/>
            </p:cNvCxnSpPr>
            <p:nvPr/>
          </p:nvCxnSpPr>
          <p:spPr>
            <a:xfrm>
              <a:off x="16669" y="45719"/>
              <a:ext cx="16191" cy="6812281"/>
            </a:xfrm>
            <a:prstGeom prst="line">
              <a:avLst/>
            </a:prstGeom>
            <a:ln w="149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Lige forbindelse 21">
              <a:extLst>
                <a:ext uri="{FF2B5EF4-FFF2-40B4-BE49-F238E27FC236}">
                  <a16:creationId xmlns:a16="http://schemas.microsoft.com/office/drawing/2014/main" id="{C46B30E8-81FB-43B0-A68E-666551FEFE8B}"/>
                </a:ext>
              </a:extLst>
            </p:cNvPr>
            <p:cNvCxnSpPr>
              <a:cxnSpLocks/>
            </p:cNvCxnSpPr>
            <p:nvPr/>
          </p:nvCxnSpPr>
          <p:spPr>
            <a:xfrm>
              <a:off x="12136757" y="45719"/>
              <a:ext cx="16191" cy="6812281"/>
            </a:xfrm>
            <a:prstGeom prst="line">
              <a:avLst/>
            </a:prstGeom>
            <a:ln w="149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lledresultat for lÃ¦rer">
            <a:extLst>
              <a:ext uri="{FF2B5EF4-FFF2-40B4-BE49-F238E27FC236}">
                <a16:creationId xmlns:a16="http://schemas.microsoft.com/office/drawing/2014/main" id="{D491C98E-13EA-4926-A1BB-F3D07DE00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370" y="455745"/>
            <a:ext cx="8607260" cy="6161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C3E3349E-4318-DAF9-6CE1-40970D59CE49}"/>
              </a:ext>
            </a:extLst>
          </p:cNvPr>
          <p:cNvSpPr txBox="1"/>
          <p:nvPr/>
        </p:nvSpPr>
        <p:spPr>
          <a:xfrm>
            <a:off x="386688" y="154578"/>
            <a:ext cx="11614244" cy="5172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da-DK" sz="15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da-DK" sz="1500" dirty="0">
                <a:solidFill>
                  <a:schemeClr val="bg1"/>
                </a:solidFill>
              </a:rPr>
              <a:t>21594 Kommunikationsnetværk </a:t>
            </a:r>
            <a:endParaRPr lang="da-DK" sz="15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1) Lærlingen har kendskab til OSI-modellens lag 1-4 </a:t>
            </a:r>
            <a:endParaRPr lang="da-DK" sz="15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2) Lærlingen kan vælge og installere netværks- og datakabler og datakonnektorer (COAX og </a:t>
            </a:r>
            <a:r>
              <a:rPr lang="da-DK" sz="15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Twisted</a:t>
            </a:r>
            <a:r>
              <a:rPr lang="da-DK" sz="15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 Pair) efter korrekt installationspraksis herunder bøjningsradius og respektafstand til stærkstrømskabler og Remote </a:t>
            </a:r>
            <a:r>
              <a:rPr lang="da-DK" sz="15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Powering</a:t>
            </a:r>
            <a:r>
              <a:rPr lang="da-DK" sz="15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 (</a:t>
            </a:r>
            <a:r>
              <a:rPr lang="da-DK" sz="15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PoE</a:t>
            </a:r>
            <a:r>
              <a:rPr lang="da-DK" sz="15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) i føringsveje. </a:t>
            </a: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3) Lærlingen kan udføre varmetabsberegning i forbindelse med Remote </a:t>
            </a:r>
            <a:r>
              <a:rPr lang="da-DK" sz="15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Powering</a:t>
            </a:r>
            <a:r>
              <a:rPr lang="da-DK" sz="15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samt opmærke installationen i henhold til RP1, RP2 og RP3. </a:t>
            </a: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4) Lærlingen har kendskab til fremføring af fiberkabel, herunder bøjningsradius og særlige sikkerhedsforanstaltninger. </a:t>
            </a: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5) Lærlingen har kendskab til test af netværkskabler (COAX og </a:t>
            </a:r>
            <a:r>
              <a:rPr lang="da-DK" sz="15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Twisted</a:t>
            </a:r>
            <a:r>
              <a:rPr lang="da-DK" sz="15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 Pair) i henhold til gældende standarder. </a:t>
            </a: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6) Lærlingen har kendskab til TCP/IP-protokol, herunder IP-adresser, subnet og DHCP. </a:t>
            </a:r>
            <a:endParaRPr lang="da-DK" sz="15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7) Lærlingen kan anvende systemkommandoer som fx IPCONFIG og PING til at teste netværk via PC. </a:t>
            </a:r>
            <a:endParaRPr lang="da-DK" sz="15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8) Lærlingen kan installere og programmere forskellige netværkstyper i boliger fx </a:t>
            </a:r>
            <a:r>
              <a:rPr lang="da-DK" sz="15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mesh</a:t>
            </a:r>
            <a:r>
              <a:rPr lang="da-DK" sz="15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, herunder oprette to adskilte netværk fx et gæstenetværk og et privat netværk. </a:t>
            </a:r>
            <a:endParaRPr lang="da-DK" sz="15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9) Lærlingen kan planlægge, opbygge og installere et trådløst netværk under hensyn til bygningskonstruktioner, andre signaler og elektrisk støj.</a:t>
            </a:r>
            <a:r>
              <a:rPr lang="da-DK" sz="1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10) Lærlingen har kendskab til særlige hensyn ved industrielle netværksinstallationer, fx frekvensomformere, beskyttende potentialudligning og miljøpåvirkning. </a:t>
            </a: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11) Lærlingen kan vælge og indstille frekvens og kanal for trådløse netværk. </a:t>
            </a:r>
            <a:endParaRPr lang="da-DK" sz="15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12) Lærlingen har kendskab til data- og </a:t>
            </a:r>
            <a:r>
              <a:rPr lang="da-DK" sz="15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cybersikkerhed</a:t>
            </a:r>
            <a:r>
              <a:rPr lang="da-DK" sz="15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 i forbindelse med opbygning og drift af netværk, fx password, skjult SSID og port </a:t>
            </a:r>
            <a:r>
              <a:rPr lang="da-DK" sz="15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forwarding</a:t>
            </a:r>
            <a:r>
              <a:rPr lang="da-DK" sz="15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13) Lærlingen har kendskab til </a:t>
            </a:r>
            <a:r>
              <a:rPr lang="da-DK" sz="15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PoE</a:t>
            </a:r>
            <a:r>
              <a:rPr lang="da-DK" sz="15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 og </a:t>
            </a:r>
            <a:r>
              <a:rPr lang="da-DK" sz="15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IoT</a:t>
            </a:r>
            <a:r>
              <a:rPr lang="da-DK" sz="15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-teknologi. </a:t>
            </a: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14) Lærlingen kan anvende relevante love, regler og standarder i forhold til netværk. </a:t>
            </a: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15) Lærlingen har kendskab til måling, fejlfinding, dokumentation og kvalitetssikring i forhold til fagets læringsmål. </a:t>
            </a: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16) Lærlingen har kendskab til arbejdsmiljø- og sikkerhedsmæssige forhold, der er relevante for fagets læringsmål. </a:t>
            </a:r>
          </a:p>
          <a:p>
            <a:pPr>
              <a:lnSpc>
                <a:spcPct val="105000"/>
              </a:lnSpc>
            </a:pPr>
            <a:r>
              <a:rPr lang="da-DK" sz="15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17) Lærlingen kan inddrage el-tekniske elementer fra faget i forbindelse med udarbejdelse af fokusområde.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8B2E38AB-D7A0-65C2-BEBC-C541F86D6C6B}"/>
              </a:ext>
            </a:extLst>
          </p:cNvPr>
          <p:cNvSpPr txBox="1"/>
          <p:nvPr/>
        </p:nvSpPr>
        <p:spPr>
          <a:xfrm>
            <a:off x="90535" y="461724"/>
            <a:ext cx="1199584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21594 Kommunikationsnetværk </a:t>
            </a:r>
          </a:p>
          <a:p>
            <a:r>
              <a:rPr lang="da-DK" dirty="0">
                <a:solidFill>
                  <a:schemeClr val="bg1"/>
                </a:solidFill>
              </a:rPr>
              <a:t>               </a:t>
            </a:r>
          </a:p>
          <a:p>
            <a:r>
              <a:rPr lang="da-DK" dirty="0">
                <a:solidFill>
                  <a:schemeClr val="bg1"/>
                </a:solidFill>
              </a:rPr>
              <a:t>       H1        </a:t>
            </a:r>
          </a:p>
          <a:p>
            <a:r>
              <a:rPr lang="da-DK" sz="1600" dirty="0">
                <a:highlight>
                  <a:srgbClr val="FFFF00"/>
                </a:highlight>
              </a:rPr>
              <a:t>1) Lærlingen har kendskab til OSI-modellens lag 1-4 </a:t>
            </a:r>
          </a:p>
          <a:p>
            <a:r>
              <a:rPr lang="da-DK" sz="1600" dirty="0">
                <a:highlight>
                  <a:srgbClr val="FFFF00"/>
                </a:highlight>
              </a:rPr>
              <a:t>6) Lærlingen har kendskab til TCP/IP-protokol, herunder IP-adresser, subnet og DHCP. </a:t>
            </a:r>
          </a:p>
          <a:p>
            <a:r>
              <a:rPr lang="da-DK" sz="1600" dirty="0">
                <a:highlight>
                  <a:srgbClr val="FFFF00"/>
                </a:highlight>
              </a:rPr>
              <a:t>7) Lærlingen kan anvende systemkommandoer som fx IPCONFIG og PING til at teste netværk via PC. </a:t>
            </a:r>
          </a:p>
          <a:p>
            <a:r>
              <a:rPr lang="da-DK" sz="1600" dirty="0">
                <a:highlight>
                  <a:srgbClr val="FFFF00"/>
                </a:highlight>
              </a:rPr>
              <a:t>8) Lærlingen kan installere og programmere forskellige netværkstyper i boliger fx </a:t>
            </a:r>
            <a:r>
              <a:rPr lang="da-DK" sz="1600" dirty="0" err="1">
                <a:highlight>
                  <a:srgbClr val="FFFF00"/>
                </a:highlight>
              </a:rPr>
              <a:t>mesh</a:t>
            </a:r>
            <a:r>
              <a:rPr lang="da-DK" sz="1600" dirty="0">
                <a:highlight>
                  <a:srgbClr val="FFFF00"/>
                </a:highlight>
              </a:rPr>
              <a:t>, herunder oprette to adskilte netværk fx et gæstenetværk og et privat netværk. </a:t>
            </a:r>
          </a:p>
          <a:p>
            <a:r>
              <a:rPr lang="da-DK" sz="1600" dirty="0">
                <a:highlight>
                  <a:srgbClr val="FFFF00"/>
                </a:highlight>
              </a:rPr>
              <a:t>9) Lærlingen kan planlægge, opbygge og installere et trådløst netværk under hensyn til bygningskonstruktioner, andre signaler og elektrisk støj.</a:t>
            </a:r>
          </a:p>
          <a:p>
            <a:r>
              <a:rPr lang="da-DK" sz="1600" dirty="0">
                <a:highlight>
                  <a:srgbClr val="FFFF00"/>
                </a:highlight>
              </a:rPr>
              <a:t>11) Lærlingen kan vælge og indstille frekvens og kanal for trådløse netværk.</a:t>
            </a:r>
          </a:p>
          <a:p>
            <a:pPr marL="342900" indent="-342900">
              <a:buAutoNum type="arabicParenR"/>
            </a:pPr>
            <a:endParaRPr lang="da-DK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27235D33-139D-2D51-E9A5-03C8ED5FB185}"/>
              </a:ext>
            </a:extLst>
          </p:cNvPr>
          <p:cNvSpPr txBox="1"/>
          <p:nvPr/>
        </p:nvSpPr>
        <p:spPr>
          <a:xfrm>
            <a:off x="90535" y="3919589"/>
            <a:ext cx="11995841" cy="2451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                    H2</a:t>
            </a:r>
          </a:p>
          <a:p>
            <a:r>
              <a:rPr lang="da-DK" sz="1600" dirty="0">
                <a:highlight>
                  <a:srgbClr val="00FF00"/>
                </a:highlight>
              </a:rPr>
              <a:t>2) Lærlingen kan vælge og installere netværks- og datakabler og datakonnektorer (COAX og </a:t>
            </a:r>
            <a:r>
              <a:rPr lang="da-DK" sz="1600" dirty="0" err="1">
                <a:highlight>
                  <a:srgbClr val="00FF00"/>
                </a:highlight>
              </a:rPr>
              <a:t>Twisted</a:t>
            </a:r>
            <a:r>
              <a:rPr lang="da-DK" sz="1600" dirty="0">
                <a:highlight>
                  <a:srgbClr val="00FF00"/>
                </a:highlight>
              </a:rPr>
              <a:t> Pair) efter korrekt installationspraksis herunder bøjningsradius og respektafstand til stærkstrømskabler og Remote </a:t>
            </a:r>
            <a:r>
              <a:rPr lang="da-DK" sz="1600" dirty="0" err="1">
                <a:highlight>
                  <a:srgbClr val="00FF00"/>
                </a:highlight>
              </a:rPr>
              <a:t>Powering</a:t>
            </a:r>
            <a:r>
              <a:rPr lang="da-DK" sz="1600" dirty="0">
                <a:highlight>
                  <a:srgbClr val="00FF00"/>
                </a:highlight>
              </a:rPr>
              <a:t> (PoE) i føringsveje.</a:t>
            </a:r>
          </a:p>
          <a:p>
            <a:r>
              <a:rPr lang="da-DK" sz="1600" dirty="0">
                <a:highlight>
                  <a:srgbClr val="00FF00"/>
                </a:highlight>
              </a:rPr>
              <a:t>5) Lærlingen har kendskab til test af netværkskabler (COAX og </a:t>
            </a:r>
            <a:r>
              <a:rPr lang="da-DK" sz="1600" dirty="0" err="1">
                <a:highlight>
                  <a:srgbClr val="00FF00"/>
                </a:highlight>
              </a:rPr>
              <a:t>Twisted</a:t>
            </a:r>
            <a:r>
              <a:rPr lang="da-DK" sz="1600" dirty="0">
                <a:highlight>
                  <a:srgbClr val="00FF00"/>
                </a:highlight>
              </a:rPr>
              <a:t> Pair) i henhold til gældende standarder. </a:t>
            </a:r>
          </a:p>
          <a:p>
            <a:pPr>
              <a:lnSpc>
                <a:spcPct val="105000"/>
              </a:lnSpc>
            </a:pPr>
            <a:r>
              <a:rPr lang="da-DK" sz="1600" dirty="0">
                <a:highlight>
                  <a:srgbClr val="00FF00"/>
                </a:highlight>
              </a:rPr>
              <a:t>12) Lærlingen har kendskab til data- og </a:t>
            </a:r>
            <a:r>
              <a:rPr lang="da-DK" sz="1600" dirty="0" err="1">
                <a:highlight>
                  <a:srgbClr val="00FF00"/>
                </a:highlight>
              </a:rPr>
              <a:t>cybersikkerhed</a:t>
            </a:r>
            <a:r>
              <a:rPr lang="da-DK" sz="1600" dirty="0">
                <a:highlight>
                  <a:srgbClr val="00FF00"/>
                </a:highlight>
              </a:rPr>
              <a:t> i forbindelse med opbygning og drift af netværk, fx password, skjult SSID og port </a:t>
            </a:r>
            <a:r>
              <a:rPr lang="da-DK" sz="1600" dirty="0" err="1">
                <a:highlight>
                  <a:srgbClr val="00FF00"/>
                </a:highlight>
              </a:rPr>
              <a:t>forwarding</a:t>
            </a:r>
            <a:r>
              <a:rPr lang="da-DK" sz="1600" dirty="0">
                <a:highlight>
                  <a:srgbClr val="00FF00"/>
                </a:highlight>
              </a:rPr>
              <a:t>. </a:t>
            </a:r>
          </a:p>
          <a:p>
            <a:pPr>
              <a:lnSpc>
                <a:spcPct val="105000"/>
              </a:lnSpc>
            </a:pPr>
            <a:r>
              <a:rPr lang="da-DK" sz="1600" dirty="0">
                <a:highlight>
                  <a:srgbClr val="00FF00"/>
                </a:highlight>
              </a:rPr>
              <a:t>13) Lærlingen har kendskab til PoE og </a:t>
            </a:r>
            <a:r>
              <a:rPr lang="da-DK" sz="1600" dirty="0" err="1">
                <a:highlight>
                  <a:srgbClr val="00FF00"/>
                </a:highlight>
              </a:rPr>
              <a:t>IoT</a:t>
            </a:r>
            <a:r>
              <a:rPr lang="da-DK" sz="1600" dirty="0">
                <a:highlight>
                  <a:srgbClr val="00FF00"/>
                </a:highlight>
              </a:rPr>
              <a:t>-teknologi. </a:t>
            </a:r>
          </a:p>
          <a:p>
            <a:pPr>
              <a:lnSpc>
                <a:spcPct val="105000"/>
              </a:lnSpc>
            </a:pPr>
            <a:r>
              <a:rPr lang="da-DK" sz="1600" dirty="0">
                <a:highlight>
                  <a:srgbClr val="00FF00"/>
                </a:highlight>
              </a:rPr>
              <a:t>14) Lærlingen kan anvende relevante love, regler og standarder i forhold til netværk. 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95" y="1352549"/>
            <a:ext cx="7265689" cy="4831683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3352856" y="91786"/>
            <a:ext cx="339685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a-DK" sz="66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Prøve !!!</a:t>
            </a:r>
            <a:endParaRPr lang="da-DK" sz="6600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B9384C2A-3C8E-4F31-9A2F-D4E601671F09}"/>
              </a:ext>
            </a:extLst>
          </p:cNvPr>
          <p:cNvSpPr txBox="1"/>
          <p:nvPr/>
        </p:nvSpPr>
        <p:spPr>
          <a:xfrm>
            <a:off x="8113295" y="1352549"/>
            <a:ext cx="407870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/>
              <a:t>Enkeltmandsprøve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/>
              <a:t>Udleverede papirer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/>
              <a:t>Egne noter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/>
              <a:t>Ingen Mobil, tablet eller PC</a:t>
            </a:r>
          </a:p>
          <a:p>
            <a:endParaRPr lang="da-DK" sz="2000"/>
          </a:p>
          <a:p>
            <a:endParaRPr lang="da-DK" sz="2000"/>
          </a:p>
          <a:p>
            <a:r>
              <a:rPr lang="da-DK" sz="2000"/>
              <a:t>Prøve er karaktergivende.</a:t>
            </a:r>
          </a:p>
          <a:p>
            <a:r>
              <a:rPr lang="da-DK" sz="2000"/>
              <a:t>Efter hver undervisningsdag lægges et sammendrag af PowerPoint ud.</a:t>
            </a:r>
          </a:p>
          <a:p>
            <a:endParaRPr lang="da-DK" sz="2000"/>
          </a:p>
          <a:p>
            <a:r>
              <a:rPr lang="da-DK" sz="2000"/>
              <a:t>Sørg for at kunne printe ud, </a:t>
            </a:r>
            <a:r>
              <a:rPr lang="da-DK" sz="2000" u="sng"/>
              <a:t>inden</a:t>
            </a:r>
            <a:r>
              <a:rPr lang="da-DK" sz="2000"/>
              <a:t> prøven.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3F57C5F-31C8-43DF-BB39-623E1BA82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727" y="463550"/>
            <a:ext cx="5426127" cy="2647950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9FF0DFAE-D63A-4659-9EFB-4CF625DC1E80}"/>
              </a:ext>
            </a:extLst>
          </p:cNvPr>
          <p:cNvSpPr txBox="1"/>
          <p:nvPr/>
        </p:nvSpPr>
        <p:spPr>
          <a:xfrm>
            <a:off x="393405" y="463550"/>
            <a:ext cx="3359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/>
              <a:t>IP-adresse (IPv4)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CFFF457-8864-B81B-0F01-A954688BC27E}"/>
              </a:ext>
            </a:extLst>
          </p:cNvPr>
          <p:cNvSpPr txBox="1"/>
          <p:nvPr/>
        </p:nvSpPr>
        <p:spPr>
          <a:xfrm>
            <a:off x="1943885" y="1593457"/>
            <a:ext cx="2246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/>
              <a:t>180.65.11.101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090D47EF-1641-1650-FECB-DCFDAD0D784F}"/>
              </a:ext>
            </a:extLst>
          </p:cNvPr>
          <p:cNvSpPr txBox="1"/>
          <p:nvPr/>
        </p:nvSpPr>
        <p:spPr>
          <a:xfrm>
            <a:off x="9908441" y="4216619"/>
            <a:ext cx="2246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/>
              <a:t>29.90.100.5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996A84D0-3AB5-9D0C-509E-7B27D17CC064}"/>
              </a:ext>
            </a:extLst>
          </p:cNvPr>
          <p:cNvSpPr txBox="1"/>
          <p:nvPr/>
        </p:nvSpPr>
        <p:spPr>
          <a:xfrm>
            <a:off x="334066" y="4031953"/>
            <a:ext cx="2246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/>
              <a:t>199.66.1.77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2C8E43F2-ADB9-DFB1-6B9D-2047C6789C6F}"/>
              </a:ext>
            </a:extLst>
          </p:cNvPr>
          <p:cNvSpPr txBox="1"/>
          <p:nvPr/>
        </p:nvSpPr>
        <p:spPr>
          <a:xfrm>
            <a:off x="10276189" y="5335357"/>
            <a:ext cx="1475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/>
              <a:t>10.40.1.46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B6CB5081-5173-374D-B185-171209479064}"/>
              </a:ext>
            </a:extLst>
          </p:cNvPr>
          <p:cNvSpPr txBox="1"/>
          <p:nvPr/>
        </p:nvSpPr>
        <p:spPr>
          <a:xfrm>
            <a:off x="10276189" y="1593457"/>
            <a:ext cx="2246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/>
              <a:t>47.208.65.89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213FA6C3-DA40-B732-0CDA-77B2B1D82A71}"/>
              </a:ext>
            </a:extLst>
          </p:cNvPr>
          <p:cNvSpPr txBox="1"/>
          <p:nvPr/>
        </p:nvSpPr>
        <p:spPr>
          <a:xfrm>
            <a:off x="854574" y="2394982"/>
            <a:ext cx="1725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/>
              <a:t>228.28.45.255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6657B10-E7C4-B395-1696-473A10C0D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605" y="4031953"/>
            <a:ext cx="8008249" cy="226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8D919C6-C98B-443E-9C0F-3290ADEF1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267" y="1846219"/>
            <a:ext cx="5279594" cy="3353091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9495E079-4AB7-45CA-B12F-6BC428B09B5B}"/>
              </a:ext>
            </a:extLst>
          </p:cNvPr>
          <p:cNvSpPr txBox="1"/>
          <p:nvPr/>
        </p:nvSpPr>
        <p:spPr>
          <a:xfrm>
            <a:off x="7541997" y="2070100"/>
            <a:ext cx="26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err="1"/>
              <a:t>f.eks</a:t>
            </a:r>
            <a:r>
              <a:rPr lang="da-DK"/>
              <a:t> </a:t>
            </a:r>
            <a:r>
              <a:rPr lang="da-DK">
                <a:solidFill>
                  <a:srgbClr val="FF0000"/>
                </a:solidFill>
              </a:rPr>
              <a:t>86</a:t>
            </a:r>
            <a:r>
              <a:rPr lang="da-DK"/>
              <a:t>.</a:t>
            </a:r>
            <a:r>
              <a:rPr lang="da-DK">
                <a:solidFill>
                  <a:srgbClr val="0000CC"/>
                </a:solidFill>
              </a:rPr>
              <a:t>155.2.65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401B5DB7-FFCE-4CF2-B932-AABC4D5D6353}"/>
              </a:ext>
            </a:extLst>
          </p:cNvPr>
          <p:cNvSpPr txBox="1"/>
          <p:nvPr/>
        </p:nvSpPr>
        <p:spPr>
          <a:xfrm>
            <a:off x="7541997" y="3216634"/>
            <a:ext cx="26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err="1"/>
              <a:t>f.eks</a:t>
            </a:r>
            <a:r>
              <a:rPr lang="da-DK"/>
              <a:t> </a:t>
            </a:r>
            <a:r>
              <a:rPr lang="da-DK">
                <a:solidFill>
                  <a:srgbClr val="FF0000"/>
                </a:solidFill>
              </a:rPr>
              <a:t>186.18</a:t>
            </a:r>
            <a:r>
              <a:rPr lang="da-DK"/>
              <a:t>.</a:t>
            </a:r>
            <a:r>
              <a:rPr lang="da-DK">
                <a:solidFill>
                  <a:srgbClr val="0000CC"/>
                </a:solidFill>
              </a:rPr>
              <a:t>30.141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3C8DC573-3245-441E-A96E-CF322E2ECDE6}"/>
              </a:ext>
            </a:extLst>
          </p:cNvPr>
          <p:cNvSpPr txBox="1"/>
          <p:nvPr/>
        </p:nvSpPr>
        <p:spPr>
          <a:xfrm>
            <a:off x="7694397" y="4533900"/>
            <a:ext cx="26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err="1"/>
              <a:t>f.eks</a:t>
            </a:r>
            <a:r>
              <a:rPr lang="da-DK"/>
              <a:t> </a:t>
            </a:r>
            <a:r>
              <a:rPr lang="da-DK">
                <a:solidFill>
                  <a:srgbClr val="FF0000"/>
                </a:solidFill>
              </a:rPr>
              <a:t>195.7.60</a:t>
            </a:r>
            <a:r>
              <a:rPr lang="da-DK"/>
              <a:t>.</a:t>
            </a:r>
            <a:r>
              <a:rPr lang="da-DK">
                <a:solidFill>
                  <a:srgbClr val="0000CC"/>
                </a:solidFill>
              </a:rPr>
              <a:t>11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5E7F7BA-4613-4AEC-82DC-A2474DB72676}"/>
              </a:ext>
            </a:extLst>
          </p:cNvPr>
          <p:cNvSpPr/>
          <p:nvPr/>
        </p:nvSpPr>
        <p:spPr bwMode="auto">
          <a:xfrm>
            <a:off x="2433537" y="2080772"/>
            <a:ext cx="1215957" cy="415323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124" tIns="41061" rIns="82124" bIns="41061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a-DK" sz="2400">
              <a:latin typeface="Arial" charset="0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AD302AB-1052-4FA1-801D-A7B5147E8AE4}"/>
              </a:ext>
            </a:extLst>
          </p:cNvPr>
          <p:cNvSpPr/>
          <p:nvPr/>
        </p:nvSpPr>
        <p:spPr bwMode="auto">
          <a:xfrm>
            <a:off x="3683542" y="2080772"/>
            <a:ext cx="1215957" cy="415323"/>
          </a:xfrm>
          <a:prstGeom prst="rect">
            <a:avLst/>
          </a:prstGeom>
          <a:solidFill>
            <a:srgbClr val="00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124" tIns="41061" rIns="82124" bIns="41061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a-DK" sz="2400">
              <a:latin typeface="Arial" charset="0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28A4374-0A25-4CAF-B5CB-54444685DA97}"/>
              </a:ext>
            </a:extLst>
          </p:cNvPr>
          <p:cNvSpPr/>
          <p:nvPr/>
        </p:nvSpPr>
        <p:spPr bwMode="auto">
          <a:xfrm>
            <a:off x="4933547" y="2080772"/>
            <a:ext cx="1215957" cy="415323"/>
          </a:xfrm>
          <a:prstGeom prst="rect">
            <a:avLst/>
          </a:prstGeom>
          <a:solidFill>
            <a:srgbClr val="00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124" tIns="41061" rIns="82124" bIns="41061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a-DK" sz="2400">
              <a:latin typeface="Arial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FF3FE73-C982-4C46-81F4-2ABC64B4A20E}"/>
              </a:ext>
            </a:extLst>
          </p:cNvPr>
          <p:cNvSpPr/>
          <p:nvPr/>
        </p:nvSpPr>
        <p:spPr bwMode="auto">
          <a:xfrm>
            <a:off x="6178505" y="2080772"/>
            <a:ext cx="1215957" cy="415323"/>
          </a:xfrm>
          <a:prstGeom prst="rect">
            <a:avLst/>
          </a:prstGeom>
          <a:solidFill>
            <a:srgbClr val="00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124" tIns="41061" rIns="82124" bIns="41061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a-DK" sz="2400">
              <a:latin typeface="Arial" charset="0"/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836F6183-895F-4352-9E38-7F704158B918}"/>
              </a:ext>
            </a:extLst>
          </p:cNvPr>
          <p:cNvSpPr/>
          <p:nvPr/>
        </p:nvSpPr>
        <p:spPr bwMode="auto">
          <a:xfrm>
            <a:off x="4933547" y="3206748"/>
            <a:ext cx="1215957" cy="415323"/>
          </a:xfrm>
          <a:prstGeom prst="rect">
            <a:avLst/>
          </a:prstGeom>
          <a:solidFill>
            <a:srgbClr val="00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124" tIns="41061" rIns="82124" bIns="41061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a-DK" sz="2400">
              <a:latin typeface="Arial" charset="0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9FB7604D-0FEA-4A4E-89BC-7B9AE110FC11}"/>
              </a:ext>
            </a:extLst>
          </p:cNvPr>
          <p:cNvSpPr/>
          <p:nvPr/>
        </p:nvSpPr>
        <p:spPr bwMode="auto">
          <a:xfrm>
            <a:off x="6178505" y="3206748"/>
            <a:ext cx="1215957" cy="415323"/>
          </a:xfrm>
          <a:prstGeom prst="rect">
            <a:avLst/>
          </a:prstGeom>
          <a:solidFill>
            <a:srgbClr val="00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124" tIns="41061" rIns="82124" bIns="41061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a-DK" sz="2400">
              <a:latin typeface="Arial" charset="0"/>
            </a:endParaRP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141E5C5C-5367-4349-9624-F7A40BEB0C08}"/>
              </a:ext>
            </a:extLst>
          </p:cNvPr>
          <p:cNvSpPr/>
          <p:nvPr/>
        </p:nvSpPr>
        <p:spPr bwMode="auto">
          <a:xfrm>
            <a:off x="6178505" y="4489178"/>
            <a:ext cx="1215957" cy="415323"/>
          </a:xfrm>
          <a:prstGeom prst="rect">
            <a:avLst/>
          </a:prstGeom>
          <a:solidFill>
            <a:srgbClr val="00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124" tIns="41061" rIns="82124" bIns="41061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a-DK" sz="2400">
              <a:latin typeface="Arial" charset="0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F9C2BDED-6ED5-4031-8FDE-1A16A984C88A}"/>
              </a:ext>
            </a:extLst>
          </p:cNvPr>
          <p:cNvSpPr/>
          <p:nvPr/>
        </p:nvSpPr>
        <p:spPr bwMode="auto">
          <a:xfrm>
            <a:off x="2433537" y="3206748"/>
            <a:ext cx="1211630" cy="415323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124" tIns="41061" rIns="82124" bIns="41061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a-DK" sz="2400">
              <a:latin typeface="Arial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45FEBC17-C1CC-43FD-AC8C-A3259CABA64A}"/>
              </a:ext>
            </a:extLst>
          </p:cNvPr>
          <p:cNvSpPr/>
          <p:nvPr/>
        </p:nvSpPr>
        <p:spPr bwMode="auto">
          <a:xfrm>
            <a:off x="3683542" y="3206748"/>
            <a:ext cx="1211630" cy="415323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124" tIns="41061" rIns="82124" bIns="41061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a-DK" sz="2400">
              <a:latin typeface="Arial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A3DBCD2C-7C7A-4235-9463-25B541467A3C}"/>
              </a:ext>
            </a:extLst>
          </p:cNvPr>
          <p:cNvSpPr/>
          <p:nvPr/>
        </p:nvSpPr>
        <p:spPr bwMode="auto">
          <a:xfrm>
            <a:off x="2433537" y="4489178"/>
            <a:ext cx="1211630" cy="415323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124" tIns="41061" rIns="82124" bIns="41061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a-DK" sz="2400">
              <a:latin typeface="Arial" charset="0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7F9C5B6A-1670-4EE6-8515-D081E1B4BF95}"/>
              </a:ext>
            </a:extLst>
          </p:cNvPr>
          <p:cNvSpPr/>
          <p:nvPr/>
        </p:nvSpPr>
        <p:spPr bwMode="auto">
          <a:xfrm>
            <a:off x="3678139" y="4487909"/>
            <a:ext cx="1215957" cy="415323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124" tIns="41061" rIns="82124" bIns="41061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a-DK" sz="2400">
              <a:latin typeface="Arial" charset="0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56D71541-97BB-4D18-BA57-4D879CCBB433}"/>
              </a:ext>
            </a:extLst>
          </p:cNvPr>
          <p:cNvSpPr/>
          <p:nvPr/>
        </p:nvSpPr>
        <p:spPr bwMode="auto">
          <a:xfrm>
            <a:off x="4927068" y="4489178"/>
            <a:ext cx="1222436" cy="415323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124" tIns="41061" rIns="82124" bIns="41061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8143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a-DK" sz="2400"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1A8D9326-20FB-A22C-33B0-18C311CDA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815774"/>
            <a:ext cx="8924051" cy="5744052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88FACA12-B45B-9C5E-070F-E5317AB695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869"/>
          <a:stretch/>
        </p:blipFill>
        <p:spPr>
          <a:xfrm>
            <a:off x="8796130" y="0"/>
            <a:ext cx="3319670" cy="2187083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ACB2F3E6-7B1F-F31B-156A-05A5215B28C8}"/>
              </a:ext>
            </a:extLst>
          </p:cNvPr>
          <p:cNvSpPr txBox="1"/>
          <p:nvPr/>
        </p:nvSpPr>
        <p:spPr>
          <a:xfrm>
            <a:off x="665922" y="129209"/>
            <a:ext cx="3568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>
                <a:solidFill>
                  <a:srgbClr val="0000CC"/>
                </a:solidFill>
              </a:rPr>
              <a:t>Hvad er et Netværk???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F1A5C1A0-89AD-4271-9C2B-CBC3C1E0D3F5}"/>
              </a:ext>
            </a:extLst>
          </p:cNvPr>
          <p:cNvSpPr txBox="1"/>
          <p:nvPr/>
        </p:nvSpPr>
        <p:spPr>
          <a:xfrm>
            <a:off x="3215015" y="2329841"/>
            <a:ext cx="4972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6AD2F7A9-71DF-4A23-B66D-DA8DF98C7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482" y="2329841"/>
            <a:ext cx="8089343" cy="4264402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87A4066-789C-2511-7BF7-6221CEFF3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6223" y="0"/>
            <a:ext cx="4115777" cy="20084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626" name="Lige pilforbindelse 10"/>
          <p:cNvCxnSpPr>
            <a:cxnSpLocks noChangeShapeType="1"/>
          </p:cNvCxnSpPr>
          <p:nvPr/>
        </p:nvCxnSpPr>
        <p:spPr bwMode="auto">
          <a:xfrm>
            <a:off x="3695538" y="3593974"/>
            <a:ext cx="5394722" cy="0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 type="oval" w="lg" len="lg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27" name="Tekstboks 12"/>
          <p:cNvSpPr txBox="1">
            <a:spLocks noChangeArrowheads="1"/>
          </p:cNvSpPr>
          <p:nvPr/>
        </p:nvSpPr>
        <p:spPr bwMode="auto">
          <a:xfrm>
            <a:off x="3390040" y="3122118"/>
            <a:ext cx="90601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350">
                <a:solidFill>
                  <a:schemeClr val="bg1"/>
                </a:solidFill>
              </a:rPr>
              <a:t>128.0.0.0</a:t>
            </a:r>
          </a:p>
        </p:txBody>
      </p:sp>
      <p:sp>
        <p:nvSpPr>
          <p:cNvPr id="26628" name="Tekstboks 13"/>
          <p:cNvSpPr txBox="1">
            <a:spLocks noChangeArrowheads="1"/>
          </p:cNvSpPr>
          <p:nvPr/>
        </p:nvSpPr>
        <p:spPr bwMode="auto">
          <a:xfrm>
            <a:off x="7846715" y="3116412"/>
            <a:ext cx="148309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350">
                <a:solidFill>
                  <a:schemeClr val="bg1"/>
                </a:solidFill>
              </a:rPr>
              <a:t>191.255.255.255</a:t>
            </a:r>
          </a:p>
        </p:txBody>
      </p:sp>
      <p:cxnSp>
        <p:nvCxnSpPr>
          <p:cNvPr id="26629" name="Lige pilforbindelse 14"/>
          <p:cNvCxnSpPr>
            <a:cxnSpLocks noChangeShapeType="1"/>
          </p:cNvCxnSpPr>
          <p:nvPr/>
        </p:nvCxnSpPr>
        <p:spPr bwMode="auto">
          <a:xfrm>
            <a:off x="7426295" y="3584080"/>
            <a:ext cx="274556" cy="9894"/>
          </a:xfrm>
          <a:prstGeom prst="straightConnector1">
            <a:avLst/>
          </a:prstGeom>
          <a:noFill/>
          <a:ln w="25400" algn="ctr">
            <a:solidFill>
              <a:srgbClr val="2B06B2"/>
            </a:solidFill>
            <a:round/>
            <a:headEnd type="oval" w="lg" len="lg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0" name="Tekstboks 22"/>
          <p:cNvSpPr txBox="1">
            <a:spLocks noChangeArrowheads="1"/>
          </p:cNvSpPr>
          <p:nvPr/>
        </p:nvSpPr>
        <p:spPr bwMode="auto">
          <a:xfrm>
            <a:off x="6533104" y="3754276"/>
            <a:ext cx="100219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350">
                <a:solidFill>
                  <a:schemeClr val="bg1"/>
                </a:solidFill>
              </a:rPr>
              <a:t>172.16.0.0</a:t>
            </a:r>
          </a:p>
        </p:txBody>
      </p:sp>
      <p:sp>
        <p:nvSpPr>
          <p:cNvPr id="26631" name="Tekstboks 23"/>
          <p:cNvSpPr txBox="1">
            <a:spLocks noChangeArrowheads="1"/>
          </p:cNvSpPr>
          <p:nvPr/>
        </p:nvSpPr>
        <p:spPr bwMode="auto">
          <a:xfrm>
            <a:off x="7549560" y="3777850"/>
            <a:ext cx="138691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350">
                <a:solidFill>
                  <a:schemeClr val="bg1"/>
                </a:solidFill>
              </a:rPr>
              <a:t>172.31.255.255</a:t>
            </a:r>
          </a:p>
        </p:txBody>
      </p:sp>
      <p:cxnSp>
        <p:nvCxnSpPr>
          <p:cNvPr id="26632" name="Lige pilforbindelse 43"/>
          <p:cNvCxnSpPr>
            <a:cxnSpLocks noChangeShapeType="1"/>
          </p:cNvCxnSpPr>
          <p:nvPr/>
        </p:nvCxnSpPr>
        <p:spPr bwMode="auto">
          <a:xfrm>
            <a:off x="3763074" y="1913891"/>
            <a:ext cx="5387134" cy="0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 type="oval" w="lg" len="lg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3" name="Tekstboks 44"/>
          <p:cNvSpPr txBox="1">
            <a:spLocks noChangeArrowheads="1"/>
          </p:cNvSpPr>
          <p:nvPr/>
        </p:nvSpPr>
        <p:spPr bwMode="auto">
          <a:xfrm>
            <a:off x="3406247" y="1455126"/>
            <a:ext cx="71365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350">
                <a:solidFill>
                  <a:schemeClr val="bg1"/>
                </a:solidFill>
              </a:rPr>
              <a:t>0.0.0.0</a:t>
            </a:r>
          </a:p>
        </p:txBody>
      </p:sp>
      <p:sp>
        <p:nvSpPr>
          <p:cNvPr id="26634" name="Tekstboks 45"/>
          <p:cNvSpPr txBox="1">
            <a:spLocks noChangeArrowheads="1"/>
          </p:cNvSpPr>
          <p:nvPr/>
        </p:nvSpPr>
        <p:spPr bwMode="auto">
          <a:xfrm>
            <a:off x="7815299" y="1471778"/>
            <a:ext cx="148309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350">
                <a:solidFill>
                  <a:schemeClr val="bg1"/>
                </a:solidFill>
              </a:rPr>
              <a:t>127.255.255.255</a:t>
            </a:r>
          </a:p>
        </p:txBody>
      </p:sp>
      <p:cxnSp>
        <p:nvCxnSpPr>
          <p:cNvPr id="26635" name="Lige pilforbindelse 46"/>
          <p:cNvCxnSpPr>
            <a:cxnSpLocks noChangeShapeType="1"/>
          </p:cNvCxnSpPr>
          <p:nvPr/>
        </p:nvCxnSpPr>
        <p:spPr bwMode="auto">
          <a:xfrm>
            <a:off x="4102299" y="1906361"/>
            <a:ext cx="247304" cy="0"/>
          </a:xfrm>
          <a:prstGeom prst="straightConnector1">
            <a:avLst/>
          </a:prstGeom>
          <a:noFill/>
          <a:ln w="25400" algn="ctr">
            <a:solidFill>
              <a:srgbClr val="2B06B2"/>
            </a:solidFill>
            <a:round/>
            <a:headEnd type="oval" w="lg" len="lg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6" name="Tekstboks 47"/>
          <p:cNvSpPr txBox="1">
            <a:spLocks noChangeArrowheads="1"/>
          </p:cNvSpPr>
          <p:nvPr/>
        </p:nvSpPr>
        <p:spPr bwMode="auto">
          <a:xfrm>
            <a:off x="3447786" y="2078039"/>
            <a:ext cx="80983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350">
                <a:solidFill>
                  <a:schemeClr val="bg1"/>
                </a:solidFill>
              </a:rPr>
              <a:t>10.0.0.0</a:t>
            </a:r>
          </a:p>
        </p:txBody>
      </p:sp>
      <p:sp>
        <p:nvSpPr>
          <p:cNvPr id="26637" name="Tekstboks 48"/>
          <p:cNvSpPr txBox="1">
            <a:spLocks noChangeArrowheads="1"/>
          </p:cNvSpPr>
          <p:nvPr/>
        </p:nvSpPr>
        <p:spPr bwMode="auto">
          <a:xfrm>
            <a:off x="4199585" y="2073387"/>
            <a:ext cx="138691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350">
                <a:solidFill>
                  <a:schemeClr val="bg1"/>
                </a:solidFill>
              </a:rPr>
              <a:t>10.255.255.255</a:t>
            </a:r>
          </a:p>
        </p:txBody>
      </p:sp>
      <p:sp>
        <p:nvSpPr>
          <p:cNvPr id="26638" name="Tekstboks 49"/>
          <p:cNvSpPr txBox="1">
            <a:spLocks noChangeArrowheads="1"/>
          </p:cNvSpPr>
          <p:nvPr/>
        </p:nvSpPr>
        <p:spPr bwMode="auto">
          <a:xfrm>
            <a:off x="5160647" y="797077"/>
            <a:ext cx="938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350">
                <a:solidFill>
                  <a:schemeClr val="bg1"/>
                </a:solidFill>
              </a:rPr>
              <a:t>Offentligt</a:t>
            </a:r>
            <a:r>
              <a:rPr lang="da-DK" altLang="da-DK" sz="18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6639" name="Tekstboks 50"/>
          <p:cNvSpPr txBox="1">
            <a:spLocks noChangeArrowheads="1"/>
          </p:cNvSpPr>
          <p:nvPr/>
        </p:nvSpPr>
        <p:spPr bwMode="auto">
          <a:xfrm>
            <a:off x="6096000" y="859618"/>
            <a:ext cx="62709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350">
                <a:solidFill>
                  <a:schemeClr val="bg1"/>
                </a:solidFill>
              </a:rPr>
              <a:t>Privat</a:t>
            </a:r>
          </a:p>
        </p:txBody>
      </p:sp>
      <p:cxnSp>
        <p:nvCxnSpPr>
          <p:cNvPr id="26640" name="Lige pilforbindelse 52"/>
          <p:cNvCxnSpPr>
            <a:cxnSpLocks noChangeShapeType="1"/>
          </p:cNvCxnSpPr>
          <p:nvPr/>
        </p:nvCxnSpPr>
        <p:spPr bwMode="auto">
          <a:xfrm>
            <a:off x="3777858" y="5286413"/>
            <a:ext cx="5308553" cy="0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 type="oval" w="lg" len="lg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1" name="Tekstboks 53"/>
          <p:cNvSpPr txBox="1">
            <a:spLocks noChangeArrowheads="1"/>
          </p:cNvSpPr>
          <p:nvPr/>
        </p:nvSpPr>
        <p:spPr bwMode="auto">
          <a:xfrm>
            <a:off x="3324846" y="4807744"/>
            <a:ext cx="90601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350">
                <a:solidFill>
                  <a:schemeClr val="bg1"/>
                </a:solidFill>
              </a:rPr>
              <a:t>192.0.0.0</a:t>
            </a:r>
          </a:p>
        </p:txBody>
      </p:sp>
      <p:sp>
        <p:nvSpPr>
          <p:cNvPr id="26642" name="Tekstboks 54"/>
          <p:cNvSpPr txBox="1">
            <a:spLocks noChangeArrowheads="1"/>
          </p:cNvSpPr>
          <p:nvPr/>
        </p:nvSpPr>
        <p:spPr bwMode="auto">
          <a:xfrm>
            <a:off x="7737964" y="4797705"/>
            <a:ext cx="148309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350">
                <a:solidFill>
                  <a:schemeClr val="bg1"/>
                </a:solidFill>
              </a:rPr>
              <a:t>223.255.255.255</a:t>
            </a:r>
          </a:p>
        </p:txBody>
      </p:sp>
      <p:cxnSp>
        <p:nvCxnSpPr>
          <p:cNvPr id="26643" name="Lige pilforbindelse 55"/>
          <p:cNvCxnSpPr>
            <a:cxnSpLocks noChangeShapeType="1"/>
          </p:cNvCxnSpPr>
          <p:nvPr/>
        </p:nvCxnSpPr>
        <p:spPr bwMode="auto">
          <a:xfrm flipV="1">
            <a:off x="3927082" y="5286417"/>
            <a:ext cx="459797" cy="10669"/>
          </a:xfrm>
          <a:prstGeom prst="straightConnector1">
            <a:avLst/>
          </a:prstGeom>
          <a:noFill/>
          <a:ln w="25400" algn="ctr">
            <a:solidFill>
              <a:srgbClr val="2B06B2"/>
            </a:solidFill>
            <a:round/>
            <a:headEnd type="oval" w="lg" len="lg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4" name="Tekstboks 56"/>
          <p:cNvSpPr txBox="1">
            <a:spLocks noChangeArrowheads="1"/>
          </p:cNvSpPr>
          <p:nvPr/>
        </p:nvSpPr>
        <p:spPr bwMode="auto">
          <a:xfrm>
            <a:off x="2953691" y="5414634"/>
            <a:ext cx="109837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350">
                <a:solidFill>
                  <a:schemeClr val="bg1"/>
                </a:solidFill>
              </a:rPr>
              <a:t>192.168.0.0</a:t>
            </a:r>
          </a:p>
        </p:txBody>
      </p:sp>
      <p:sp>
        <p:nvSpPr>
          <p:cNvPr id="26645" name="Tekstboks 57"/>
          <p:cNvSpPr txBox="1">
            <a:spLocks noChangeArrowheads="1"/>
          </p:cNvSpPr>
          <p:nvPr/>
        </p:nvSpPr>
        <p:spPr bwMode="auto">
          <a:xfrm>
            <a:off x="4284005" y="5439407"/>
            <a:ext cx="148309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350">
                <a:solidFill>
                  <a:schemeClr val="bg1"/>
                </a:solidFill>
              </a:rPr>
              <a:t>192.168.255.255</a:t>
            </a:r>
          </a:p>
        </p:txBody>
      </p:sp>
      <p:sp>
        <p:nvSpPr>
          <p:cNvPr id="26646" name="Tekstboks 28"/>
          <p:cNvSpPr txBox="1">
            <a:spLocks noChangeArrowheads="1"/>
          </p:cNvSpPr>
          <p:nvPr/>
        </p:nvSpPr>
        <p:spPr bwMode="auto">
          <a:xfrm>
            <a:off x="2644276" y="1700214"/>
            <a:ext cx="966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800">
                <a:solidFill>
                  <a:schemeClr val="bg1"/>
                </a:solidFill>
              </a:rPr>
              <a:t>Class A</a:t>
            </a:r>
          </a:p>
        </p:txBody>
      </p:sp>
      <p:sp>
        <p:nvSpPr>
          <p:cNvPr id="26647" name="Tekstboks 29"/>
          <p:cNvSpPr txBox="1">
            <a:spLocks noChangeArrowheads="1"/>
          </p:cNvSpPr>
          <p:nvPr/>
        </p:nvSpPr>
        <p:spPr bwMode="auto">
          <a:xfrm>
            <a:off x="2719454" y="3399632"/>
            <a:ext cx="9797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800">
                <a:solidFill>
                  <a:schemeClr val="bg1"/>
                </a:solidFill>
              </a:rPr>
              <a:t>Class B</a:t>
            </a:r>
          </a:p>
        </p:txBody>
      </p:sp>
      <p:sp>
        <p:nvSpPr>
          <p:cNvPr id="26648" name="Tekstboks 30"/>
          <p:cNvSpPr txBox="1">
            <a:spLocks noChangeArrowheads="1"/>
          </p:cNvSpPr>
          <p:nvPr/>
        </p:nvSpPr>
        <p:spPr bwMode="auto">
          <a:xfrm>
            <a:off x="2706494" y="5071308"/>
            <a:ext cx="9925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800">
                <a:solidFill>
                  <a:schemeClr val="bg1"/>
                </a:solidFill>
              </a:rPr>
              <a:t>Class C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1" r="4064" b="32672"/>
          <a:stretch/>
        </p:blipFill>
        <p:spPr>
          <a:xfrm>
            <a:off x="1524000" y="342901"/>
            <a:ext cx="4775283" cy="4381283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3116CECA-4B4A-410E-89D1-2ECA64353D32}"/>
              </a:ext>
            </a:extLst>
          </p:cNvPr>
          <p:cNvSpPr txBox="1"/>
          <p:nvPr/>
        </p:nvSpPr>
        <p:spPr>
          <a:xfrm>
            <a:off x="5008419" y="342901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Network </a:t>
            </a:r>
            <a:r>
              <a:rPr lang="da-DK" b="1">
                <a:solidFill>
                  <a:srgbClr val="222222"/>
                </a:solidFill>
                <a:latin typeface="arial" panose="020B0604020202020204" pitchFamily="34" charset="0"/>
              </a:rPr>
              <a:t>A</a:t>
            </a:r>
            <a:r>
              <a:rPr lang="da-DK" b="1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ddress </a:t>
            </a:r>
            <a:r>
              <a:rPr lang="da-DK" b="1">
                <a:solidFill>
                  <a:srgbClr val="222222"/>
                </a:solidFill>
                <a:latin typeface="arial" panose="020B0604020202020204" pitchFamily="34" charset="0"/>
              </a:rPr>
              <a:t>T</a:t>
            </a:r>
            <a:r>
              <a:rPr lang="da-DK" b="1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ranslation</a:t>
            </a:r>
            <a:r>
              <a:rPr lang="da-DK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da-DK" b="1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NAT</a:t>
            </a:r>
            <a:r>
              <a:rPr lang="da-DK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</a:t>
            </a:r>
            <a:endParaRPr lang="da-DK"/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F9DF0036-5B53-40DB-8F04-77E83BB12DDE}"/>
              </a:ext>
            </a:extLst>
          </p:cNvPr>
          <p:cNvGrpSpPr/>
          <p:nvPr/>
        </p:nvGrpSpPr>
        <p:grpSpPr>
          <a:xfrm>
            <a:off x="6710990" y="3204670"/>
            <a:ext cx="4775282" cy="3653330"/>
            <a:chOff x="6272592" y="3471865"/>
            <a:chExt cx="4395408" cy="3351011"/>
          </a:xfrm>
        </p:grpSpPr>
        <p:pic>
          <p:nvPicPr>
            <p:cNvPr id="4" name="Billed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2592" y="3471865"/>
              <a:ext cx="4395408" cy="3266857"/>
            </a:xfrm>
            <a:prstGeom prst="rect">
              <a:avLst/>
            </a:prstGeom>
          </p:spPr>
        </p:pic>
        <p:sp>
          <p:nvSpPr>
            <p:cNvPr id="9" name="Tekstfelt 8">
              <a:extLst>
                <a:ext uri="{FF2B5EF4-FFF2-40B4-BE49-F238E27FC236}">
                  <a16:creationId xmlns:a16="http://schemas.microsoft.com/office/drawing/2014/main" id="{2F8463EA-A0C9-4C8A-AEDF-C94BE7D5E053}"/>
                </a:ext>
              </a:extLst>
            </p:cNvPr>
            <p:cNvSpPr txBox="1"/>
            <p:nvPr/>
          </p:nvSpPr>
          <p:spPr>
            <a:xfrm>
              <a:off x="9105406" y="6515099"/>
              <a:ext cx="128550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400" b="1"/>
                <a:t>NAT-router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03C8AE2-C905-47CE-85D5-C7EBF954A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67" y="102871"/>
            <a:ext cx="11758107" cy="6640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A6A965AA-9DAC-444A-9477-4D35B1485413}"/>
              </a:ext>
            </a:extLst>
          </p:cNvPr>
          <p:cNvSpPr txBox="1"/>
          <p:nvPr/>
        </p:nvSpPr>
        <p:spPr>
          <a:xfrm>
            <a:off x="9711690" y="2740223"/>
            <a:ext cx="12573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sz="1400" b="1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3991B38-D61B-4BF4-B2E9-35685CF7A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14" y="251460"/>
            <a:ext cx="12085586" cy="60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68903CE-5DAF-44F4-94E4-FBF94E2928DD}"/>
              </a:ext>
            </a:extLst>
          </p:cNvPr>
          <p:cNvSpPr txBox="1"/>
          <p:nvPr/>
        </p:nvSpPr>
        <p:spPr>
          <a:xfrm>
            <a:off x="9559290" y="2587823"/>
            <a:ext cx="12573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sz="1400" b="1"/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DFE35B9D-DD61-4509-9095-ED1E392713BD}"/>
              </a:ext>
            </a:extLst>
          </p:cNvPr>
          <p:cNvSpPr txBox="1"/>
          <p:nvPr/>
        </p:nvSpPr>
        <p:spPr>
          <a:xfrm>
            <a:off x="4572000" y="3126521"/>
            <a:ext cx="12573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sz="1400" b="1"/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C91B46CC-4358-4F5D-B584-06CAE2514A9F}"/>
              </a:ext>
            </a:extLst>
          </p:cNvPr>
          <p:cNvSpPr txBox="1"/>
          <p:nvPr/>
        </p:nvSpPr>
        <p:spPr>
          <a:xfrm>
            <a:off x="1143000" y="2587823"/>
            <a:ext cx="12573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sz="14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9A912F0-F9C8-40F5-BE85-97625D8E5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737" y="439201"/>
            <a:ext cx="4377104" cy="3729038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267D423E-FDAA-4C4F-8D3D-6110C03611A4}"/>
              </a:ext>
            </a:extLst>
          </p:cNvPr>
          <p:cNvSpPr txBox="1"/>
          <p:nvPr/>
        </p:nvSpPr>
        <p:spPr>
          <a:xfrm>
            <a:off x="1849387" y="439201"/>
            <a:ext cx="29498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a-DK">
                <a:solidFill>
                  <a:srgbClr val="FF0000"/>
                </a:solidFill>
              </a:rPr>
              <a:t>192.168.66.0 / 255.255.255.0</a:t>
            </a:r>
          </a:p>
          <a:p>
            <a:pPr algn="l"/>
            <a:r>
              <a:rPr lang="da-DK"/>
              <a:t>192.168.66.1</a:t>
            </a:r>
          </a:p>
          <a:p>
            <a:pPr algn="l"/>
            <a:r>
              <a:rPr lang="da-DK"/>
              <a:t>192.168.66.2</a:t>
            </a:r>
          </a:p>
          <a:p>
            <a:pPr algn="l"/>
            <a:r>
              <a:rPr lang="da-DK"/>
              <a:t>192.168.66.3</a:t>
            </a:r>
          </a:p>
          <a:p>
            <a:pPr algn="l"/>
            <a:r>
              <a:rPr lang="da-DK"/>
              <a:t>192.168.66.4</a:t>
            </a:r>
          </a:p>
          <a:p>
            <a:pPr algn="l"/>
            <a:r>
              <a:rPr lang="da-DK"/>
              <a:t>.</a:t>
            </a:r>
          </a:p>
          <a:p>
            <a:pPr algn="l"/>
            <a:r>
              <a:rPr lang="da-DK"/>
              <a:t>.</a:t>
            </a:r>
          </a:p>
          <a:p>
            <a:pPr algn="l"/>
            <a:r>
              <a:rPr lang="da-DK"/>
              <a:t>.</a:t>
            </a:r>
          </a:p>
          <a:p>
            <a:pPr algn="l"/>
            <a:r>
              <a:rPr lang="da-DK"/>
              <a:t>.</a:t>
            </a:r>
          </a:p>
          <a:p>
            <a:pPr algn="l"/>
            <a:r>
              <a:rPr lang="da-DK"/>
              <a:t>192.168.66.253</a:t>
            </a:r>
          </a:p>
          <a:p>
            <a:pPr algn="l"/>
            <a:r>
              <a:rPr lang="da-DK"/>
              <a:t>192.168.66.254</a:t>
            </a:r>
          </a:p>
          <a:p>
            <a:pPr algn="l"/>
            <a:r>
              <a:rPr lang="da-DK"/>
              <a:t>192.168.66.255</a:t>
            </a:r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5C2D21D9-A379-4EAF-BF1A-2996CB312751}"/>
              </a:ext>
            </a:extLst>
          </p:cNvPr>
          <p:cNvGraphicFramePr/>
          <p:nvPr/>
        </p:nvGraphicFramePr>
        <p:xfrm>
          <a:off x="3352800" y="4917150"/>
          <a:ext cx="2256313" cy="1674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313">
                  <a:extLst>
                    <a:ext uri="{9D8B030D-6E8A-4147-A177-3AD203B41FA5}">
                      <a16:colId xmlns:a16="http://schemas.microsoft.com/office/drawing/2014/main" val="2672162137"/>
                    </a:ext>
                  </a:extLst>
                </a:gridCol>
              </a:tblGrid>
              <a:tr h="414195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Network Address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471610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effectLst/>
                          <a:latin typeface="Arial" panose="020B0604020202020204" pitchFamily="34" charset="0"/>
                        </a:rPr>
                        <a:t>First Host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296402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effectLst/>
                          <a:latin typeface="Arial" panose="020B0604020202020204" pitchFamily="34" charset="0"/>
                        </a:rPr>
                        <a:t>Last Host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229339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effectLst/>
                          <a:latin typeface="Arial" panose="020B0604020202020204" pitchFamily="34" charset="0"/>
                        </a:rPr>
                        <a:t>Broadcast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619214"/>
                  </a:ext>
                </a:extLst>
              </a:tr>
            </a:tbl>
          </a:graphicData>
        </a:graphic>
      </p:graphicFrame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C4A0948B-BA1F-4255-A0E8-8511480B424E}"/>
              </a:ext>
            </a:extLst>
          </p:cNvPr>
          <p:cNvGraphicFramePr/>
          <p:nvPr/>
        </p:nvGraphicFramePr>
        <p:xfrm>
          <a:off x="5609113" y="4917150"/>
          <a:ext cx="3526969" cy="1674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3153">
                  <a:extLst>
                    <a:ext uri="{9D8B030D-6E8A-4147-A177-3AD203B41FA5}">
                      <a16:colId xmlns:a16="http://schemas.microsoft.com/office/drawing/2014/main" val="3747631835"/>
                    </a:ext>
                  </a:extLst>
                </a:gridCol>
                <a:gridCol w="2493816">
                  <a:extLst>
                    <a:ext uri="{9D8B030D-6E8A-4147-A177-3AD203B41FA5}">
                      <a16:colId xmlns:a16="http://schemas.microsoft.com/office/drawing/2014/main" val="3622987645"/>
                    </a:ext>
                  </a:extLst>
                </a:gridCol>
              </a:tblGrid>
              <a:tr h="414195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da-DK" sz="18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 kern="1200">
                          <a:solidFill>
                            <a:srgbClr val="FF0000"/>
                          </a:solidFill>
                          <a:effectLst/>
                        </a:rPr>
                        <a:t>192.168.66.0</a:t>
                      </a:r>
                      <a:endParaRPr lang="da-DK" sz="18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471610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>
                          <a:effectLst/>
                        </a:rPr>
                        <a:t>FHA</a:t>
                      </a:r>
                      <a:endParaRPr lang="da-DK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>
                          <a:solidFill>
                            <a:srgbClr val="FF0000"/>
                          </a:solidFill>
                          <a:effectLst/>
                        </a:rPr>
                        <a:t>192.168.66.1</a:t>
                      </a:r>
                      <a:endParaRPr lang="da-DK" sz="18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296402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>
                          <a:effectLst/>
                        </a:rPr>
                        <a:t>LHA</a:t>
                      </a:r>
                      <a:endParaRPr lang="da-DK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>
                          <a:solidFill>
                            <a:srgbClr val="FF0000"/>
                          </a:solidFill>
                          <a:effectLst/>
                        </a:rPr>
                        <a:t>192.168.66.254</a:t>
                      </a:r>
                      <a:endParaRPr lang="da-DK" sz="18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229339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>
                          <a:effectLst/>
                        </a:rPr>
                        <a:t>BC</a:t>
                      </a:r>
                      <a:endParaRPr lang="da-DK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 kern="1200">
                          <a:solidFill>
                            <a:srgbClr val="FF0000"/>
                          </a:solidFill>
                          <a:effectLst/>
                        </a:rPr>
                        <a:t>192.168.66.255</a:t>
                      </a:r>
                      <a:endParaRPr lang="da-DK" sz="18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619214"/>
                  </a:ext>
                </a:extLst>
              </a:tr>
            </a:tbl>
          </a:graphicData>
        </a:graphic>
      </p:graphicFrame>
      <p:sp>
        <p:nvSpPr>
          <p:cNvPr id="9" name="Tekstfelt 8">
            <a:extLst>
              <a:ext uri="{FF2B5EF4-FFF2-40B4-BE49-F238E27FC236}">
                <a16:creationId xmlns:a16="http://schemas.microsoft.com/office/drawing/2014/main" id="{91664A5D-A6C2-4077-9285-DE1C24C464EE}"/>
              </a:ext>
            </a:extLst>
          </p:cNvPr>
          <p:cNvSpPr txBox="1"/>
          <p:nvPr/>
        </p:nvSpPr>
        <p:spPr>
          <a:xfrm>
            <a:off x="1849386" y="712946"/>
            <a:ext cx="2256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>
                <a:solidFill>
                  <a:srgbClr val="FF0000"/>
                </a:solidFill>
              </a:rPr>
              <a:t>192.168.66.1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35E28053-B826-48DA-A1F9-CD09AB2D7EE9}"/>
              </a:ext>
            </a:extLst>
          </p:cNvPr>
          <p:cNvSpPr txBox="1"/>
          <p:nvPr/>
        </p:nvSpPr>
        <p:spPr>
          <a:xfrm>
            <a:off x="1849387" y="3182143"/>
            <a:ext cx="24047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>
                <a:solidFill>
                  <a:srgbClr val="FF0000"/>
                </a:solidFill>
              </a:rPr>
              <a:t>192.168.66.254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206FBB6E-F0F8-4A3E-A940-6DB194F4D2DC}"/>
              </a:ext>
            </a:extLst>
          </p:cNvPr>
          <p:cNvSpPr txBox="1"/>
          <p:nvPr/>
        </p:nvSpPr>
        <p:spPr>
          <a:xfrm>
            <a:off x="1849386" y="3459783"/>
            <a:ext cx="4595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>
                <a:solidFill>
                  <a:srgbClr val="FF0000"/>
                </a:solidFill>
              </a:rPr>
              <a:t>192.168.66.255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5C2D21D9-A379-4EAF-BF1A-2996CB312751}"/>
              </a:ext>
            </a:extLst>
          </p:cNvPr>
          <p:cNvGraphicFramePr/>
          <p:nvPr/>
        </p:nvGraphicFramePr>
        <p:xfrm>
          <a:off x="3352800" y="4917150"/>
          <a:ext cx="2256313" cy="1674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313">
                  <a:extLst>
                    <a:ext uri="{9D8B030D-6E8A-4147-A177-3AD203B41FA5}">
                      <a16:colId xmlns:a16="http://schemas.microsoft.com/office/drawing/2014/main" val="2672162137"/>
                    </a:ext>
                  </a:extLst>
                </a:gridCol>
              </a:tblGrid>
              <a:tr h="414195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Network Address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471610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effectLst/>
                          <a:latin typeface="Arial" panose="020B0604020202020204" pitchFamily="34" charset="0"/>
                        </a:rPr>
                        <a:t>First Host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296402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effectLst/>
                          <a:latin typeface="Arial" panose="020B0604020202020204" pitchFamily="34" charset="0"/>
                        </a:rPr>
                        <a:t>Last Host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229339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effectLst/>
                          <a:latin typeface="Arial" panose="020B0604020202020204" pitchFamily="34" charset="0"/>
                        </a:rPr>
                        <a:t>Broadcast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619214"/>
                  </a:ext>
                </a:extLst>
              </a:tr>
            </a:tbl>
          </a:graphicData>
        </a:graphic>
      </p:graphicFrame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C4A0948B-BA1F-4255-A0E8-8511480B42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1158791"/>
              </p:ext>
            </p:extLst>
          </p:nvPr>
        </p:nvGraphicFramePr>
        <p:xfrm>
          <a:off x="5609113" y="4917150"/>
          <a:ext cx="3526969" cy="1674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3153">
                  <a:extLst>
                    <a:ext uri="{9D8B030D-6E8A-4147-A177-3AD203B41FA5}">
                      <a16:colId xmlns:a16="http://schemas.microsoft.com/office/drawing/2014/main" val="3747631835"/>
                    </a:ext>
                  </a:extLst>
                </a:gridCol>
                <a:gridCol w="2493816">
                  <a:extLst>
                    <a:ext uri="{9D8B030D-6E8A-4147-A177-3AD203B41FA5}">
                      <a16:colId xmlns:a16="http://schemas.microsoft.com/office/drawing/2014/main" val="3622987645"/>
                    </a:ext>
                  </a:extLst>
                </a:gridCol>
              </a:tblGrid>
              <a:tr h="414195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da-DK" sz="18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a-DK" sz="18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471610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>
                          <a:effectLst/>
                        </a:rPr>
                        <a:t>FHA</a:t>
                      </a:r>
                      <a:endParaRPr lang="da-DK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a-DK" sz="18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296402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>
                          <a:effectLst/>
                        </a:rPr>
                        <a:t>LHA</a:t>
                      </a:r>
                      <a:endParaRPr lang="da-DK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a-DK" sz="18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229339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>
                          <a:effectLst/>
                        </a:rPr>
                        <a:t>BC</a:t>
                      </a:r>
                      <a:endParaRPr lang="da-DK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a-DK" sz="18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619214"/>
                  </a:ext>
                </a:extLst>
              </a:tr>
            </a:tbl>
          </a:graphicData>
        </a:graphic>
      </p:graphicFrame>
      <p:sp>
        <p:nvSpPr>
          <p:cNvPr id="9" name="Tekstfelt 8">
            <a:extLst>
              <a:ext uri="{FF2B5EF4-FFF2-40B4-BE49-F238E27FC236}">
                <a16:creationId xmlns:a16="http://schemas.microsoft.com/office/drawing/2014/main" id="{91664A5D-A6C2-4077-9285-DE1C24C464EE}"/>
              </a:ext>
            </a:extLst>
          </p:cNvPr>
          <p:cNvSpPr txBox="1"/>
          <p:nvPr/>
        </p:nvSpPr>
        <p:spPr>
          <a:xfrm>
            <a:off x="1849386" y="712946"/>
            <a:ext cx="2734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 sz="2400">
                <a:solidFill>
                  <a:srgbClr val="FF0000"/>
                </a:solidFill>
              </a:rPr>
              <a:t>10.0.0.0 /255.0.0.0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48F1109-CA21-43F0-A506-356B77FDF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015" y="221325"/>
            <a:ext cx="5362575" cy="46958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5C2D21D9-A379-4EAF-BF1A-2996CB312751}"/>
              </a:ext>
            </a:extLst>
          </p:cNvPr>
          <p:cNvGraphicFramePr/>
          <p:nvPr/>
        </p:nvGraphicFramePr>
        <p:xfrm>
          <a:off x="3352800" y="4917150"/>
          <a:ext cx="2256313" cy="1674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313">
                  <a:extLst>
                    <a:ext uri="{9D8B030D-6E8A-4147-A177-3AD203B41FA5}">
                      <a16:colId xmlns:a16="http://schemas.microsoft.com/office/drawing/2014/main" val="2672162137"/>
                    </a:ext>
                  </a:extLst>
                </a:gridCol>
              </a:tblGrid>
              <a:tr h="414195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Network Address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471610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effectLst/>
                          <a:latin typeface="Arial" panose="020B0604020202020204" pitchFamily="34" charset="0"/>
                        </a:rPr>
                        <a:t>First Host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296402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effectLst/>
                          <a:latin typeface="Arial" panose="020B0604020202020204" pitchFamily="34" charset="0"/>
                        </a:rPr>
                        <a:t>Last Host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229339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0" i="0" u="none" strike="noStrike">
                          <a:effectLst/>
                          <a:latin typeface="Arial" panose="020B0604020202020204" pitchFamily="34" charset="0"/>
                        </a:rPr>
                        <a:t>Broadcast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619214"/>
                  </a:ext>
                </a:extLst>
              </a:tr>
            </a:tbl>
          </a:graphicData>
        </a:graphic>
      </p:graphicFrame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C4A0948B-BA1F-4255-A0E8-8511480B424E}"/>
              </a:ext>
            </a:extLst>
          </p:cNvPr>
          <p:cNvGraphicFramePr/>
          <p:nvPr/>
        </p:nvGraphicFramePr>
        <p:xfrm>
          <a:off x="5609113" y="4917150"/>
          <a:ext cx="3526969" cy="1674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3153">
                  <a:extLst>
                    <a:ext uri="{9D8B030D-6E8A-4147-A177-3AD203B41FA5}">
                      <a16:colId xmlns:a16="http://schemas.microsoft.com/office/drawing/2014/main" val="3747631835"/>
                    </a:ext>
                  </a:extLst>
                </a:gridCol>
                <a:gridCol w="2493816">
                  <a:extLst>
                    <a:ext uri="{9D8B030D-6E8A-4147-A177-3AD203B41FA5}">
                      <a16:colId xmlns:a16="http://schemas.microsoft.com/office/drawing/2014/main" val="3622987645"/>
                    </a:ext>
                  </a:extLst>
                </a:gridCol>
              </a:tblGrid>
              <a:tr h="414195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da-DK" sz="18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a-DK" sz="18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471610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>
                          <a:effectLst/>
                        </a:rPr>
                        <a:t>FHA</a:t>
                      </a:r>
                      <a:endParaRPr lang="da-DK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a-DK" sz="18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296402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>
                          <a:effectLst/>
                        </a:rPr>
                        <a:t>LHA</a:t>
                      </a:r>
                      <a:endParaRPr lang="da-DK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a-DK" sz="18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229339"/>
                  </a:ext>
                </a:extLst>
              </a:tr>
              <a:tr h="41994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800" b="1" u="none" strike="noStrike">
                          <a:effectLst/>
                        </a:rPr>
                        <a:t>BC</a:t>
                      </a:r>
                      <a:endParaRPr lang="da-DK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a-DK" sz="18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619214"/>
                  </a:ext>
                </a:extLst>
              </a:tr>
            </a:tbl>
          </a:graphicData>
        </a:graphic>
      </p:graphicFrame>
      <p:pic>
        <p:nvPicPr>
          <p:cNvPr id="3" name="Billede 2">
            <a:extLst>
              <a:ext uri="{FF2B5EF4-FFF2-40B4-BE49-F238E27FC236}">
                <a16:creationId xmlns:a16="http://schemas.microsoft.com/office/drawing/2014/main" id="{BCEB6C71-84C6-4B8A-832C-980FD9CBC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967" y="226350"/>
            <a:ext cx="4047983" cy="458262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lede 13">
            <a:extLst>
              <a:ext uri="{FF2B5EF4-FFF2-40B4-BE49-F238E27FC236}">
                <a16:creationId xmlns:a16="http://schemas.microsoft.com/office/drawing/2014/main" id="{FA406919-A5AA-0FD9-4517-523A98C87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352" y="550457"/>
            <a:ext cx="9508120" cy="5757085"/>
          </a:xfrm>
          <a:prstGeom prst="rect">
            <a:avLst/>
          </a:prstGeom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0EC683F2-3225-338B-658A-616071DAADFC}"/>
              </a:ext>
            </a:extLst>
          </p:cNvPr>
          <p:cNvSpPr/>
          <p:nvPr/>
        </p:nvSpPr>
        <p:spPr>
          <a:xfrm>
            <a:off x="1292352" y="399289"/>
            <a:ext cx="9508120" cy="605332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ABB8012B-0681-0D37-EC54-5163481AFA7C}"/>
              </a:ext>
            </a:extLst>
          </p:cNvPr>
          <p:cNvSpPr/>
          <p:nvPr/>
        </p:nvSpPr>
        <p:spPr>
          <a:xfrm>
            <a:off x="1255776" y="6394706"/>
            <a:ext cx="9741408" cy="209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D261B21F-252A-32DB-0FFC-FE1187A2F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140" y="-38100"/>
            <a:ext cx="5133234" cy="6858000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2E87219A-5B98-563B-186E-14188D31E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015" y="0"/>
            <a:ext cx="2399370" cy="68084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B1CB4E96-3139-4563-B511-21B7D9D87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83126">
            <a:off x="2115355" y="1229342"/>
            <a:ext cx="7961291" cy="4221431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68F50BF9-A8B2-A36F-1850-5281E7F59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55" y="1381742"/>
            <a:ext cx="7961291" cy="422143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t binære talsystem - YouTube">
            <a:extLst>
              <a:ext uri="{FF2B5EF4-FFF2-40B4-BE49-F238E27FC236}">
                <a16:creationId xmlns:a16="http://schemas.microsoft.com/office/drawing/2014/main" id="{7713E03C-418E-4B39-9686-911E781E9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2798EC98-4E0C-4ADB-B74A-A580264F144B}"/>
              </a:ext>
            </a:extLst>
          </p:cNvPr>
          <p:cNvSpPr txBox="1"/>
          <p:nvPr/>
        </p:nvSpPr>
        <p:spPr>
          <a:xfrm>
            <a:off x="9046923" y="0"/>
            <a:ext cx="39801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>
                <a:solidFill>
                  <a:srgbClr val="FFFF00"/>
                </a:solidFill>
              </a:rPr>
              <a:t>Binære talsystem.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09A4202-E4BE-75C0-9456-02C93656A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14" y="1048682"/>
            <a:ext cx="4187693" cy="4760636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4FB6E225-13AB-62D2-51A2-CE9ABF9DFECD}"/>
              </a:ext>
            </a:extLst>
          </p:cNvPr>
          <p:cNvSpPr txBox="1"/>
          <p:nvPr/>
        </p:nvSpPr>
        <p:spPr>
          <a:xfrm>
            <a:off x="536713" y="337930"/>
            <a:ext cx="1391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/>
              <a:t>Undermaske</a:t>
            </a:r>
          </a:p>
        </p:txBody>
      </p:sp>
      <p:pic>
        <p:nvPicPr>
          <p:cNvPr id="7" name="Picture 2" descr="Addressing - Computer Network">
            <a:extLst>
              <a:ext uri="{FF2B5EF4-FFF2-40B4-BE49-F238E27FC236}">
                <a16:creationId xmlns:a16="http://schemas.microsoft.com/office/drawing/2014/main" id="{E36EF165-D7B9-CB05-A30A-87D29CF0A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826" y="0"/>
            <a:ext cx="4489173" cy="293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CE46E76C-1BFE-6B48-6B2A-C126DF79B830}"/>
              </a:ext>
            </a:extLst>
          </p:cNvPr>
          <p:cNvSpPr txBox="1"/>
          <p:nvPr/>
        </p:nvSpPr>
        <p:spPr>
          <a:xfrm>
            <a:off x="6172201" y="4144617"/>
            <a:ext cx="1530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/>
              <a:t>114.5.1.6</a:t>
            </a:r>
          </a:p>
          <a:p>
            <a:r>
              <a:rPr lang="da-DK"/>
              <a:t>255.0.0.0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546CE9F9-5B40-9DF9-89E6-CBF4D74DCC36}"/>
              </a:ext>
            </a:extLst>
          </p:cNvPr>
          <p:cNvSpPr txBox="1"/>
          <p:nvPr/>
        </p:nvSpPr>
        <p:spPr>
          <a:xfrm>
            <a:off x="8019222" y="4730882"/>
            <a:ext cx="2315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/>
              <a:t>141.202.8.4</a:t>
            </a:r>
          </a:p>
          <a:p>
            <a:r>
              <a:rPr lang="da-DK"/>
              <a:t>255.255.0.0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DE5A62B7-CC61-2252-6F75-6ACC3D8E750E}"/>
              </a:ext>
            </a:extLst>
          </p:cNvPr>
          <p:cNvSpPr txBox="1"/>
          <p:nvPr/>
        </p:nvSpPr>
        <p:spPr>
          <a:xfrm>
            <a:off x="9700592" y="5776833"/>
            <a:ext cx="2166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/>
              <a:t>197.144.137.2</a:t>
            </a:r>
          </a:p>
          <a:p>
            <a:r>
              <a:rPr lang="da-DK"/>
              <a:t>255.255.255.0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3">
            <a:extLst>
              <a:ext uri="{FF2B5EF4-FFF2-40B4-BE49-F238E27FC236}">
                <a16:creationId xmlns:a16="http://schemas.microsoft.com/office/drawing/2014/main" id="{EFE8C9CD-70AE-3FE5-FCC3-B53DE59E6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611680"/>
              </p:ext>
            </p:extLst>
          </p:nvPr>
        </p:nvGraphicFramePr>
        <p:xfrm>
          <a:off x="1019176" y="3931646"/>
          <a:ext cx="10160010" cy="15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6454">
                  <a:extLst>
                    <a:ext uri="{9D8B030D-6E8A-4147-A177-3AD203B41FA5}">
                      <a16:colId xmlns:a16="http://schemas.microsoft.com/office/drawing/2014/main" val="4174771060"/>
                    </a:ext>
                  </a:extLst>
                </a:gridCol>
                <a:gridCol w="5297557">
                  <a:extLst>
                    <a:ext uri="{9D8B030D-6E8A-4147-A177-3AD203B41FA5}">
                      <a16:colId xmlns:a16="http://schemas.microsoft.com/office/drawing/2014/main" val="1615804656"/>
                    </a:ext>
                  </a:extLst>
                </a:gridCol>
                <a:gridCol w="2285999">
                  <a:extLst>
                    <a:ext uri="{9D8B030D-6E8A-4147-A177-3AD203B41FA5}">
                      <a16:colId xmlns:a16="http://schemas.microsoft.com/office/drawing/2014/main" val="1694537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400" dirty="0"/>
                        <a:t>Decimal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400" dirty="0"/>
                        <a:t>Binær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400" dirty="0" err="1"/>
                        <a:t>Præfix</a:t>
                      </a:r>
                      <a:endParaRPr lang="da-DK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699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/>
                        <a:t>255.0.0.0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11111111.00000000.00000000.00000000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/8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71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/>
                        <a:t>255.255.0.0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11111111.11111111.00000000.00000000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/16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530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/>
                        <a:t>255.255.255.0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/>
                        <a:t>11111111. 11111111.11111111.00000000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/24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182147"/>
                  </a:ext>
                </a:extLst>
              </a:tr>
            </a:tbl>
          </a:graphicData>
        </a:graphic>
      </p:graphicFrame>
      <p:pic>
        <p:nvPicPr>
          <p:cNvPr id="5" name="Billede 4">
            <a:extLst>
              <a:ext uri="{FF2B5EF4-FFF2-40B4-BE49-F238E27FC236}">
                <a16:creationId xmlns:a16="http://schemas.microsoft.com/office/drawing/2014/main" id="{DD9D227B-3F1D-4400-B413-98A46CE51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760" y="4828331"/>
            <a:ext cx="4000914" cy="28575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F71F3CCD-D43A-8790-4540-29FF4A1D9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155" y="4828331"/>
            <a:ext cx="971550" cy="285750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2194F596-4799-B4C8-BCF3-48B14AC42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760" y="5179136"/>
            <a:ext cx="4000914" cy="257175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72EE3F50-4E2D-C0E1-E496-647F96466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155" y="5179136"/>
            <a:ext cx="1019175" cy="257175"/>
          </a:xfrm>
          <a:prstGeom prst="rect">
            <a:avLst/>
          </a:prstGeom>
        </p:spPr>
      </p:pic>
      <p:pic>
        <p:nvPicPr>
          <p:cNvPr id="13" name="Picture 2" descr="Addressing - Computer Network">
            <a:extLst>
              <a:ext uri="{FF2B5EF4-FFF2-40B4-BE49-F238E27FC236}">
                <a16:creationId xmlns:a16="http://schemas.microsoft.com/office/drawing/2014/main" id="{AC4E226B-D4B0-214F-81EA-01A2E090F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674" y="-1"/>
            <a:ext cx="4521326" cy="296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felt 13">
            <a:extLst>
              <a:ext uri="{FF2B5EF4-FFF2-40B4-BE49-F238E27FC236}">
                <a16:creationId xmlns:a16="http://schemas.microsoft.com/office/drawing/2014/main" id="{1F68CDBA-21BA-63F5-9FB4-B70278306B90}"/>
              </a:ext>
            </a:extLst>
          </p:cNvPr>
          <p:cNvSpPr txBox="1"/>
          <p:nvPr/>
        </p:nvSpPr>
        <p:spPr>
          <a:xfrm>
            <a:off x="536713" y="337930"/>
            <a:ext cx="1391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>
                <a:solidFill>
                  <a:schemeClr val="bg1"/>
                </a:solidFill>
              </a:rPr>
              <a:t>Undermaske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096DB903-CB2D-2743-BD6A-6E4F5D4976C4}"/>
              </a:ext>
            </a:extLst>
          </p:cNvPr>
          <p:cNvSpPr txBox="1"/>
          <p:nvPr/>
        </p:nvSpPr>
        <p:spPr>
          <a:xfrm>
            <a:off x="0" y="1235338"/>
            <a:ext cx="26006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>
                <a:solidFill>
                  <a:schemeClr val="bg1"/>
                </a:solidFill>
              </a:rPr>
              <a:t>255.255.240.0 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D3DFDBC9-E1F9-BB46-A5A0-F1DE93EA85B6}"/>
              </a:ext>
            </a:extLst>
          </p:cNvPr>
          <p:cNvSpPr txBox="1"/>
          <p:nvPr/>
        </p:nvSpPr>
        <p:spPr>
          <a:xfrm>
            <a:off x="3061894" y="1235340"/>
            <a:ext cx="71753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>
                <a:solidFill>
                  <a:schemeClr val="bg1"/>
                </a:solidFill>
              </a:rPr>
              <a:t>11111111.11111111.11110000.00000000 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A82F1CC4-A447-1667-C0C3-552B847B418B}"/>
              </a:ext>
            </a:extLst>
          </p:cNvPr>
          <p:cNvSpPr txBox="1"/>
          <p:nvPr/>
        </p:nvSpPr>
        <p:spPr>
          <a:xfrm>
            <a:off x="10780506" y="1235339"/>
            <a:ext cx="9870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>
                <a:solidFill>
                  <a:schemeClr val="bg1"/>
                </a:solidFill>
              </a:rPr>
              <a:t>/20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6FD2C922-3DD3-167D-44AC-B15C42EEB750}"/>
              </a:ext>
            </a:extLst>
          </p:cNvPr>
          <p:cNvSpPr txBox="1"/>
          <p:nvPr/>
        </p:nvSpPr>
        <p:spPr>
          <a:xfrm>
            <a:off x="0" y="2841534"/>
            <a:ext cx="2985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>
                <a:solidFill>
                  <a:schemeClr val="bg1"/>
                </a:solidFill>
              </a:rPr>
              <a:t>255.255.255.192 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EC0316C7-E2D9-0C29-A3F5-D29A0945C7FF}"/>
              </a:ext>
            </a:extLst>
          </p:cNvPr>
          <p:cNvSpPr txBox="1"/>
          <p:nvPr/>
        </p:nvSpPr>
        <p:spPr>
          <a:xfrm>
            <a:off x="3061895" y="2844224"/>
            <a:ext cx="71753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>
                <a:solidFill>
                  <a:schemeClr val="bg1"/>
                </a:solidFill>
              </a:rPr>
              <a:t>11111111.11111111.11111111.11000000 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71EEEB84-1DCA-8840-A57A-8F71670D3E54}"/>
              </a:ext>
            </a:extLst>
          </p:cNvPr>
          <p:cNvSpPr txBox="1"/>
          <p:nvPr/>
        </p:nvSpPr>
        <p:spPr>
          <a:xfrm>
            <a:off x="10780506" y="2841534"/>
            <a:ext cx="9870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>
                <a:solidFill>
                  <a:schemeClr val="bg1"/>
                </a:solidFill>
              </a:rPr>
              <a:t>/26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7D1C9520-B144-9413-C1F4-1621883EA830}"/>
              </a:ext>
            </a:extLst>
          </p:cNvPr>
          <p:cNvSpPr txBox="1"/>
          <p:nvPr/>
        </p:nvSpPr>
        <p:spPr>
          <a:xfrm>
            <a:off x="0" y="4844248"/>
            <a:ext cx="26006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>
                <a:solidFill>
                  <a:schemeClr val="bg1"/>
                </a:solidFill>
              </a:rPr>
              <a:t>255.255.248.0 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E9B4A036-DF84-3690-54BA-575AF0068C62}"/>
              </a:ext>
            </a:extLst>
          </p:cNvPr>
          <p:cNvSpPr txBox="1"/>
          <p:nvPr/>
        </p:nvSpPr>
        <p:spPr>
          <a:xfrm>
            <a:off x="3061895" y="4846939"/>
            <a:ext cx="71753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>
                <a:solidFill>
                  <a:schemeClr val="bg1"/>
                </a:solidFill>
              </a:rPr>
              <a:t>11111111.11111111.11111000.00000000 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155111D2-AE59-B5E7-9D90-F9DB74AEC963}"/>
              </a:ext>
            </a:extLst>
          </p:cNvPr>
          <p:cNvSpPr txBox="1"/>
          <p:nvPr/>
        </p:nvSpPr>
        <p:spPr>
          <a:xfrm>
            <a:off x="10780506" y="4844249"/>
            <a:ext cx="9870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>
                <a:solidFill>
                  <a:schemeClr val="bg1"/>
                </a:solidFill>
              </a:rPr>
              <a:t>/21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1F4676AE-409D-711C-97CB-7916E6FD73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311950"/>
              </p:ext>
            </p:extLst>
          </p:nvPr>
        </p:nvGraphicFramePr>
        <p:xfrm>
          <a:off x="1055077" y="1558752"/>
          <a:ext cx="10068448" cy="3832686"/>
        </p:xfrm>
        <a:graphic>
          <a:graphicData uri="http://schemas.openxmlformats.org/drawingml/2006/table">
            <a:tbl>
              <a:tblPr/>
              <a:tblGrid>
                <a:gridCol w="1502946">
                  <a:extLst>
                    <a:ext uri="{9D8B030D-6E8A-4147-A177-3AD203B41FA5}">
                      <a16:colId xmlns:a16="http://schemas.microsoft.com/office/drawing/2014/main" val="4158788231"/>
                    </a:ext>
                  </a:extLst>
                </a:gridCol>
                <a:gridCol w="1502946">
                  <a:extLst>
                    <a:ext uri="{9D8B030D-6E8A-4147-A177-3AD203B41FA5}">
                      <a16:colId xmlns:a16="http://schemas.microsoft.com/office/drawing/2014/main" val="2352309230"/>
                    </a:ext>
                  </a:extLst>
                </a:gridCol>
                <a:gridCol w="1502946">
                  <a:extLst>
                    <a:ext uri="{9D8B030D-6E8A-4147-A177-3AD203B41FA5}">
                      <a16:colId xmlns:a16="http://schemas.microsoft.com/office/drawing/2014/main" val="2234935012"/>
                    </a:ext>
                  </a:extLst>
                </a:gridCol>
                <a:gridCol w="1168481">
                  <a:extLst>
                    <a:ext uri="{9D8B030D-6E8A-4147-A177-3AD203B41FA5}">
                      <a16:colId xmlns:a16="http://schemas.microsoft.com/office/drawing/2014/main" val="3630078851"/>
                    </a:ext>
                  </a:extLst>
                </a:gridCol>
                <a:gridCol w="1266092">
                  <a:extLst>
                    <a:ext uri="{9D8B030D-6E8A-4147-A177-3AD203B41FA5}">
                      <a16:colId xmlns:a16="http://schemas.microsoft.com/office/drawing/2014/main" val="192827872"/>
                    </a:ext>
                  </a:extLst>
                </a:gridCol>
                <a:gridCol w="3125037">
                  <a:extLst>
                    <a:ext uri="{9D8B030D-6E8A-4147-A177-3AD203B41FA5}">
                      <a16:colId xmlns:a16="http://schemas.microsoft.com/office/drawing/2014/main" val="1976982449"/>
                    </a:ext>
                  </a:extLst>
                </a:gridCol>
              </a:tblGrid>
              <a:tr h="589821">
                <a:tc>
                  <a:txBody>
                    <a:bodyPr/>
                    <a:lstStyle/>
                    <a:p>
                      <a:pPr algn="ctr"/>
                      <a:r>
                        <a:rPr lang="da-DK" sz="1800" b="1">
                          <a:effectLst/>
                        </a:rPr>
                        <a:t>Class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 b="1">
                          <a:effectLst/>
                        </a:rPr>
                        <a:t>Address Range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 b="1">
                          <a:effectLst/>
                        </a:rPr>
                        <a:t>Subnet </a:t>
                      </a:r>
                      <a:r>
                        <a:rPr lang="da-DK" sz="1800" b="1" err="1">
                          <a:effectLst/>
                        </a:rPr>
                        <a:t>masking</a:t>
                      </a:r>
                      <a:endParaRPr lang="da-DK" sz="1800" b="1">
                        <a:effectLst/>
                      </a:endParaRP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 b="1">
                          <a:effectLst/>
                        </a:rPr>
                        <a:t>Max </a:t>
                      </a:r>
                      <a:r>
                        <a:rPr lang="da-DK" sz="1800" b="1" err="1">
                          <a:effectLst/>
                        </a:rPr>
                        <a:t>number</a:t>
                      </a:r>
                      <a:r>
                        <a:rPr lang="da-DK" sz="1800" b="1">
                          <a:effectLst/>
                        </a:rPr>
                        <a:t> of </a:t>
                      </a:r>
                      <a:r>
                        <a:rPr lang="da-DK" sz="1800" b="1" err="1">
                          <a:effectLst/>
                        </a:rPr>
                        <a:t>networks</a:t>
                      </a:r>
                      <a:endParaRPr lang="da-DK" sz="1800" b="1">
                        <a:effectLst/>
                      </a:endParaRP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 b="1">
                          <a:effectLst/>
                        </a:rPr>
                        <a:t>Max </a:t>
                      </a:r>
                      <a:r>
                        <a:rPr lang="da-DK" sz="1800" b="1" err="1">
                          <a:effectLst/>
                        </a:rPr>
                        <a:t>number</a:t>
                      </a:r>
                      <a:r>
                        <a:rPr lang="da-DK" sz="1800" b="1">
                          <a:effectLst/>
                        </a:rPr>
                        <a:t> of hosts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 b="1">
                          <a:effectLst/>
                        </a:rPr>
                        <a:t>Application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405781"/>
                  </a:ext>
                </a:extLst>
              </a:tr>
              <a:tr h="589821">
                <a:tc>
                  <a:txBody>
                    <a:bodyPr/>
                    <a:lstStyle/>
                    <a:p>
                      <a:r>
                        <a:rPr lang="da-DK" sz="1800">
                          <a:effectLst/>
                        </a:rPr>
                        <a:t> Class A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1 to 126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255.0.0.0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126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16.777.214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Used for large number of hosts.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832720"/>
                  </a:ext>
                </a:extLst>
              </a:tr>
              <a:tr h="589821">
                <a:tc>
                  <a:txBody>
                    <a:bodyPr/>
                    <a:lstStyle/>
                    <a:p>
                      <a:r>
                        <a:rPr lang="da-DK" sz="1800">
                          <a:effectLst/>
                        </a:rPr>
                        <a:t> Class B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128 to 191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255.255.0.0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16.384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65.534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Used for medium size network.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55295"/>
                  </a:ext>
                </a:extLst>
              </a:tr>
              <a:tr h="453546">
                <a:tc>
                  <a:txBody>
                    <a:bodyPr/>
                    <a:lstStyle/>
                    <a:p>
                      <a:r>
                        <a:rPr lang="da-DK" sz="1800">
                          <a:effectLst/>
                        </a:rPr>
                        <a:t> Class C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192 to 223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255.255.255.0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2.097.157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254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Used for local area network.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168695"/>
                  </a:ext>
                </a:extLst>
              </a:tr>
              <a:tr h="453546">
                <a:tc>
                  <a:txBody>
                    <a:bodyPr/>
                    <a:lstStyle/>
                    <a:p>
                      <a:r>
                        <a:rPr lang="da-DK" sz="1800">
                          <a:effectLst/>
                        </a:rPr>
                        <a:t> Class D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224 to 239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NA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NA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NA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800">
                          <a:effectLst/>
                        </a:rPr>
                        <a:t>Reserve for multicast.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750503"/>
                  </a:ext>
                </a:extLst>
              </a:tr>
              <a:tr h="628095">
                <a:tc>
                  <a:txBody>
                    <a:bodyPr/>
                    <a:lstStyle/>
                    <a:p>
                      <a:r>
                        <a:rPr lang="da-DK" sz="1800">
                          <a:effectLst/>
                        </a:rPr>
                        <a:t> Class E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240 to 254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NA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NA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800">
                          <a:effectLst/>
                        </a:rPr>
                        <a:t>NA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This class is reserved for research and Development Purposes.</a:t>
                      </a:r>
                    </a:p>
                  </a:txBody>
                  <a:tcPr marL="50015" marR="50015" marT="25008" marB="25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252187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305292E2-CA0A-24FD-ED15-1D0E84F1D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9457" y="878463"/>
            <a:ext cx="4253180" cy="6802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935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100" b="1" i="0" u="none" strike="noStrike" cap="none" normalizeH="0" baseline="0">
                <a:ln>
                  <a:noFill/>
                </a:ln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IP Header Classes: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3A1E0E6F-6D62-AF58-AFD5-42F25AD36850}"/>
              </a:ext>
            </a:extLst>
          </p:cNvPr>
          <p:cNvSpPr/>
          <p:nvPr/>
        </p:nvSpPr>
        <p:spPr>
          <a:xfrm>
            <a:off x="627320" y="3475095"/>
            <a:ext cx="7581014" cy="680483"/>
          </a:xfrm>
          <a:prstGeom prst="ellipse">
            <a:avLst/>
          </a:prstGeom>
          <a:noFill/>
          <a:ln w="19050">
            <a:solidFill>
              <a:srgbClr val="000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14D54B-912C-7BD3-6FCD-8411C8474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" y="19844"/>
            <a:ext cx="10467976" cy="1027907"/>
          </a:xfrm>
        </p:spPr>
        <p:txBody>
          <a:bodyPr/>
          <a:lstStyle/>
          <a:p>
            <a:r>
              <a:rPr lang="da-DK" b="1">
                <a:cs typeface="Calibri Light"/>
              </a:rPr>
              <a:t>Netværks-topologier</a:t>
            </a:r>
            <a:endParaRPr lang="da-DK" b="1" err="1"/>
          </a:p>
        </p:txBody>
      </p:sp>
      <p:pic>
        <p:nvPicPr>
          <p:cNvPr id="5" name="Billede 4" descr="Et billede, der indeholder diagram, linje/række, skærmbillede, design&#10;&#10;Beskrivelsen er genereret automatisk">
            <a:extLst>
              <a:ext uri="{FF2B5EF4-FFF2-40B4-BE49-F238E27FC236}">
                <a16:creationId xmlns:a16="http://schemas.microsoft.com/office/drawing/2014/main" id="{1EB63FB5-E588-F3EE-9AC5-127EAEE5D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737" y="902493"/>
            <a:ext cx="9498806" cy="581501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3CEA2012-A7AA-4FC1-AAF4-FB2EF85A5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584" y="198464"/>
            <a:ext cx="7790832" cy="6461072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41F3118A-E333-4DA6-9869-90B2F69CF31C}"/>
              </a:ext>
            </a:extLst>
          </p:cNvPr>
          <p:cNvSpPr/>
          <p:nvPr/>
        </p:nvSpPr>
        <p:spPr>
          <a:xfrm>
            <a:off x="1814591" y="6233038"/>
            <a:ext cx="1282535" cy="558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chemeClr val="bg1"/>
                </a:solidFill>
                <a:latin typeface="Arial" charset="0"/>
              </a:rPr>
              <a:t>The Internet, Intranets, and Extranets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6980" y="2649912"/>
            <a:ext cx="4993592" cy="2001496"/>
          </a:xfrm>
        </p:spPr>
        <p:txBody>
          <a:bodyPr/>
          <a:lstStyle/>
          <a:p>
            <a:r>
              <a:rPr lang="en-US" sz="2000" dirty="0">
                <a:solidFill>
                  <a:schemeClr val="bg1"/>
                </a:solidFill>
              </a:rPr>
              <a:t>The Internet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Worldwide collection of interconnected networks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Not owned by any individual or group</a:t>
            </a:r>
          </a:p>
          <a:p>
            <a:r>
              <a:rPr lang="en-US" sz="2000" dirty="0">
                <a:solidFill>
                  <a:schemeClr val="bg1"/>
                </a:solidFill>
              </a:rPr>
              <a:t>Intranets and Extranets</a:t>
            </a:r>
          </a:p>
          <a:p>
            <a:pPr lvl="1"/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628" y="1860489"/>
            <a:ext cx="4624032" cy="460114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AF87A4A-C444-4349-8928-377497A2B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64" y="92394"/>
            <a:ext cx="5609492" cy="3831836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52CFA3C7-4212-4034-AB7B-155690562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514" y="2324040"/>
            <a:ext cx="6265761" cy="449923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22AAEC8-487B-53C9-536F-D0D36A9A9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21" y="2543934"/>
            <a:ext cx="10197551" cy="231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A88F76E3-5F1C-FF93-49A3-EEF93D03ADC8}"/>
              </a:ext>
            </a:extLst>
          </p:cNvPr>
          <p:cNvSpPr txBox="1"/>
          <p:nvPr/>
        </p:nvSpPr>
        <p:spPr>
          <a:xfrm>
            <a:off x="214313" y="192524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b="1" i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Gateway</a:t>
            </a:r>
            <a:r>
              <a:rPr lang="da-DK" sz="1800" b="0" i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a-DK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8858D71-3DD8-973D-985E-A731A50B0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910" y="615233"/>
            <a:ext cx="6425058" cy="6068109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C854774E-8C3D-84CD-E799-510BF5B1FD88}"/>
              </a:ext>
            </a:extLst>
          </p:cNvPr>
          <p:cNvSpPr txBox="1"/>
          <p:nvPr/>
        </p:nvSpPr>
        <p:spPr>
          <a:xfrm>
            <a:off x="827104" y="4237765"/>
            <a:ext cx="42112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>
                <a:solidFill>
                  <a:schemeClr val="bg1"/>
                </a:solidFill>
              </a:rPr>
              <a:t>Devices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>
                <a:solidFill>
                  <a:schemeClr val="bg1"/>
                </a:solidFill>
              </a:rPr>
              <a:t>Ethernet eller </a:t>
            </a:r>
            <a:r>
              <a:rPr lang="da-DK" err="1">
                <a:solidFill>
                  <a:schemeClr val="bg1"/>
                </a:solidFill>
              </a:rPr>
              <a:t>wireless</a:t>
            </a:r>
            <a:endParaRPr lang="da-DK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>
                <a:solidFill>
                  <a:schemeClr val="bg1"/>
                </a:solidFill>
              </a:rPr>
              <a:t>ISP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>
                <a:solidFill>
                  <a:schemeClr val="bg1"/>
                </a:solidFill>
              </a:rPr>
              <a:t>IP-add ?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33CFF31-8426-7C93-35C0-BFF05B092C25}"/>
              </a:ext>
            </a:extLst>
          </p:cNvPr>
          <p:cNvSpPr txBox="1"/>
          <p:nvPr/>
        </p:nvSpPr>
        <p:spPr>
          <a:xfrm>
            <a:off x="85344" y="369730"/>
            <a:ext cx="6097904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a-DK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4_Eget netværk i </a:t>
            </a:r>
            <a:r>
              <a:rPr lang="da-DK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Packet</a:t>
            </a:r>
            <a:r>
              <a:rPr lang="da-DK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Tracer</a:t>
            </a:r>
          </a:p>
          <a:p>
            <a:endParaRPr lang="da-DK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 en skitse, og opbyg det i Lav </a:t>
            </a:r>
            <a:r>
              <a:rPr lang="da-DK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Packet</a:t>
            </a:r>
            <a:r>
              <a:rPr lang="da-DK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Tracer.</a:t>
            </a:r>
          </a:p>
          <a:p>
            <a:r>
              <a:rPr lang="da-DK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Oplæg ligger i Studie+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B7E5F0AF-6873-9DBE-4B98-CF27F32FD14A}"/>
              </a:ext>
            </a:extLst>
          </p:cNvPr>
          <p:cNvSpPr txBox="1"/>
          <p:nvPr/>
        </p:nvSpPr>
        <p:spPr>
          <a:xfrm>
            <a:off x="0" y="395287"/>
            <a:ext cx="6097904" cy="17543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a-DK" b="1"/>
              <a:t>5_Fejlfind på netværk</a:t>
            </a:r>
          </a:p>
          <a:p>
            <a:endParaRPr lang="da-DK"/>
          </a:p>
          <a:p>
            <a:r>
              <a:rPr lang="da-DK"/>
              <a:t>Lav </a:t>
            </a:r>
            <a:r>
              <a:rPr lang="da-DK" err="1"/>
              <a:t>Packet</a:t>
            </a:r>
            <a:r>
              <a:rPr lang="da-DK"/>
              <a:t> Tracer opgaven.</a:t>
            </a:r>
          </a:p>
          <a:p>
            <a:r>
              <a:rPr lang="da-DK"/>
              <a:t>Test om alle kan pinge alle.</a:t>
            </a:r>
          </a:p>
          <a:p>
            <a:r>
              <a:rPr lang="da-DK"/>
              <a:t>Fix problemet, hvis de ikke kan.</a:t>
            </a:r>
          </a:p>
          <a:p>
            <a:endParaRPr lang="da-DK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362C3070-2964-13AC-0990-D8FBB94150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894" y="1383434"/>
            <a:ext cx="7858506" cy="5079279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>
            <a:extLst>
              <a:ext uri="{FF2B5EF4-FFF2-40B4-BE49-F238E27FC236}">
                <a16:creationId xmlns:a16="http://schemas.microsoft.com/office/drawing/2014/main" id="{5B9BCCA8-0183-4909-9931-975C6540B8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da-DK" sz="3600" b="1"/>
              <a:t>H1 data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6BE2305C-1845-40C9-97A1-C7E3BFD69168}"/>
              </a:ext>
            </a:extLst>
          </p:cNvPr>
          <p:cNvSpPr/>
          <p:nvPr/>
        </p:nvSpPr>
        <p:spPr>
          <a:xfrm>
            <a:off x="5151670" y="5473468"/>
            <a:ext cx="18886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dag</a:t>
            </a:r>
            <a:endParaRPr lang="da-DK" sz="5400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5A713BEC-2632-4DE9-97D0-E0EADD653F49}"/>
              </a:ext>
            </a:extLst>
          </p:cNvPr>
          <p:cNvGrpSpPr/>
          <p:nvPr/>
        </p:nvGrpSpPr>
        <p:grpSpPr>
          <a:xfrm>
            <a:off x="2190749" y="514350"/>
            <a:ext cx="7159915" cy="2741613"/>
            <a:chOff x="2190749" y="514350"/>
            <a:chExt cx="7159915" cy="2741613"/>
          </a:xfrm>
        </p:grpSpPr>
        <p:pic>
          <p:nvPicPr>
            <p:cNvPr id="4" name="Billede 3">
              <a:extLst>
                <a:ext uri="{FF2B5EF4-FFF2-40B4-BE49-F238E27FC236}">
                  <a16:creationId xmlns:a16="http://schemas.microsoft.com/office/drawing/2014/main" id="{4D1DDB1F-C7FB-4CAA-AEA0-0FD323682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90749" y="514350"/>
              <a:ext cx="7159915" cy="2741613"/>
            </a:xfrm>
            <a:prstGeom prst="rect">
              <a:avLst/>
            </a:prstGeom>
          </p:spPr>
        </p:pic>
        <p:pic>
          <p:nvPicPr>
            <p:cNvPr id="6" name="Billede 5">
              <a:extLst>
                <a:ext uri="{FF2B5EF4-FFF2-40B4-BE49-F238E27FC236}">
                  <a16:creationId xmlns:a16="http://schemas.microsoft.com/office/drawing/2014/main" id="{38981FBA-86C8-439A-A71F-A4128484AD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546" t="42525" r="14453" b="50805"/>
            <a:stretch/>
          </p:blipFill>
          <p:spPr>
            <a:xfrm>
              <a:off x="4846320" y="2354580"/>
              <a:ext cx="3794760" cy="240030"/>
            </a:xfrm>
            <a:prstGeom prst="rect">
              <a:avLst/>
            </a:prstGeom>
          </p:spPr>
        </p:pic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C774DF40-5541-4B11-9CA4-19E889344AA3}"/>
              </a:ext>
            </a:extLst>
          </p:cNvPr>
          <p:cNvGrpSpPr/>
          <p:nvPr/>
        </p:nvGrpSpPr>
        <p:grpSpPr>
          <a:xfrm>
            <a:off x="-1" y="45719"/>
            <a:ext cx="12192001" cy="6812281"/>
            <a:chOff x="-1" y="45719"/>
            <a:chExt cx="12192001" cy="6812281"/>
          </a:xfrm>
        </p:grpSpPr>
        <p:cxnSp>
          <p:nvCxnSpPr>
            <p:cNvPr id="9" name="Lige forbindelse 8">
              <a:extLst>
                <a:ext uri="{FF2B5EF4-FFF2-40B4-BE49-F238E27FC236}">
                  <a16:creationId xmlns:a16="http://schemas.microsoft.com/office/drawing/2014/main" id="{5724F929-397A-4568-A0B6-439E4F919F1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720"/>
              <a:ext cx="12192000" cy="0"/>
            </a:xfrm>
            <a:prstGeom prst="line">
              <a:avLst/>
            </a:prstGeom>
            <a:ln w="149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Lige forbindelse 9">
              <a:extLst>
                <a:ext uri="{FF2B5EF4-FFF2-40B4-BE49-F238E27FC236}">
                  <a16:creationId xmlns:a16="http://schemas.microsoft.com/office/drawing/2014/main" id="{DF8C8B80-B89D-4FD2-8251-82B8A0ADAC51}"/>
                </a:ext>
              </a:extLst>
            </p:cNvPr>
            <p:cNvCxnSpPr>
              <a:cxnSpLocks/>
            </p:cNvCxnSpPr>
            <p:nvPr/>
          </p:nvCxnSpPr>
          <p:spPr>
            <a:xfrm>
              <a:off x="-1" y="6812280"/>
              <a:ext cx="12192000" cy="0"/>
            </a:xfrm>
            <a:prstGeom prst="line">
              <a:avLst/>
            </a:prstGeom>
            <a:ln w="149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ge forbindelse 10">
              <a:extLst>
                <a:ext uri="{FF2B5EF4-FFF2-40B4-BE49-F238E27FC236}">
                  <a16:creationId xmlns:a16="http://schemas.microsoft.com/office/drawing/2014/main" id="{67067ABC-A47F-4F3B-BDA6-2CF1D200AD23}"/>
                </a:ext>
              </a:extLst>
            </p:cNvPr>
            <p:cNvCxnSpPr>
              <a:cxnSpLocks/>
            </p:cNvCxnSpPr>
            <p:nvPr/>
          </p:nvCxnSpPr>
          <p:spPr>
            <a:xfrm>
              <a:off x="16669" y="45719"/>
              <a:ext cx="16191" cy="6812281"/>
            </a:xfrm>
            <a:prstGeom prst="line">
              <a:avLst/>
            </a:prstGeom>
            <a:ln w="149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ge forbindelse 11">
              <a:extLst>
                <a:ext uri="{FF2B5EF4-FFF2-40B4-BE49-F238E27FC236}">
                  <a16:creationId xmlns:a16="http://schemas.microsoft.com/office/drawing/2014/main" id="{46B00AD4-51C4-4D2C-829A-B3E1D4744D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36757" y="45719"/>
              <a:ext cx="16191" cy="6812281"/>
            </a:xfrm>
            <a:prstGeom prst="line">
              <a:avLst/>
            </a:prstGeom>
            <a:ln w="149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AAA72B3-80AE-40B4-B77B-55E88964E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617">
            <a:off x="1528762" y="1138237"/>
            <a:ext cx="9134475" cy="4581525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9F5110F-442B-82DA-0450-1F945B2EE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162" y="1290637"/>
            <a:ext cx="9134475" cy="458152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0C72A030-6531-4C1F-BA4F-329FBB32F8F8}"/>
              </a:ext>
            </a:extLst>
          </p:cNvPr>
          <p:cNvSpPr txBox="1"/>
          <p:nvPr/>
        </p:nvSpPr>
        <p:spPr>
          <a:xfrm>
            <a:off x="2123374" y="345079"/>
            <a:ext cx="654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/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E708C12-838B-4D84-9BE1-1DA5F48D4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614" y="991410"/>
            <a:ext cx="9696512" cy="5240112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ED31A5F-64D9-4E52-91C0-8B7CB9935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347" y="1086412"/>
            <a:ext cx="9211045" cy="4494990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EDAC40D9-4BE0-42F7-B8AA-DA8E5C49BC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160" y="991410"/>
            <a:ext cx="8881679" cy="465822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F97793AC-F340-4E77-B5C9-9328735253D6}"/>
              </a:ext>
            </a:extLst>
          </p:cNvPr>
          <p:cNvSpPr txBox="1"/>
          <p:nvPr/>
        </p:nvSpPr>
        <p:spPr>
          <a:xfrm>
            <a:off x="2123374" y="345079"/>
            <a:ext cx="654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/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DBFF46B-6C6F-4C8D-93BC-D692D8EAA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" y="720090"/>
            <a:ext cx="10627360" cy="597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3862F5A-87EB-415D-A54D-FD43DB185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1" y="547277"/>
            <a:ext cx="7535820" cy="6114779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F6506EEC-A333-4B7C-82D9-E43FF854249A}"/>
              </a:ext>
            </a:extLst>
          </p:cNvPr>
          <p:cNvSpPr txBox="1"/>
          <p:nvPr/>
        </p:nvSpPr>
        <p:spPr>
          <a:xfrm>
            <a:off x="2123374" y="345079"/>
            <a:ext cx="654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/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5338" y="1675595"/>
            <a:ext cx="3590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LAN Interface Properties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0518" y="1704623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Configuring a Static IPv4 Address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521" y="2046253"/>
            <a:ext cx="40481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335" y="2046254"/>
            <a:ext cx="3733800" cy="466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DE9CDC5E-865F-61A4-61E6-6B14CCF21506}"/>
              </a:ext>
            </a:extLst>
          </p:cNvPr>
          <p:cNvSpPr txBox="1"/>
          <p:nvPr/>
        </p:nvSpPr>
        <p:spPr>
          <a:xfrm>
            <a:off x="2123374" y="345079"/>
            <a:ext cx="654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/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w to master IP Subnetting - Part One - Connected Dots Online">
            <a:extLst>
              <a:ext uri="{FF2B5EF4-FFF2-40B4-BE49-F238E27FC236}">
                <a16:creationId xmlns:a16="http://schemas.microsoft.com/office/drawing/2014/main" id="{F9811F0E-DA8E-49F8-B00B-630B66556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59" y="1716875"/>
            <a:ext cx="11504861" cy="3057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3724B871-CFD9-4063-8070-1B41F88D89B1}"/>
              </a:ext>
            </a:extLst>
          </p:cNvPr>
          <p:cNvSpPr/>
          <p:nvPr/>
        </p:nvSpPr>
        <p:spPr>
          <a:xfrm>
            <a:off x="534390" y="2351314"/>
            <a:ext cx="10129652" cy="17575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7D032405-DF5E-4740-B9EA-0017E32F28BA}"/>
              </a:ext>
            </a:extLst>
          </p:cNvPr>
          <p:cNvSpPr txBox="1"/>
          <p:nvPr/>
        </p:nvSpPr>
        <p:spPr>
          <a:xfrm>
            <a:off x="2123374" y="345079"/>
            <a:ext cx="654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/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3AB16B32-6645-6E4A-7621-0DFBA713565A}"/>
              </a:ext>
            </a:extLst>
          </p:cNvPr>
          <p:cNvSpPr txBox="1"/>
          <p:nvPr/>
        </p:nvSpPr>
        <p:spPr>
          <a:xfrm>
            <a:off x="3291840" y="390144"/>
            <a:ext cx="551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>
                <a:solidFill>
                  <a:schemeClr val="bg1"/>
                </a:solidFill>
              </a:rPr>
              <a:t>Er disse to IP-adresser i samme netværk?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2A449CF9-4D9C-B154-8040-57132A9A6A1B}"/>
              </a:ext>
            </a:extLst>
          </p:cNvPr>
          <p:cNvSpPr txBox="1"/>
          <p:nvPr/>
        </p:nvSpPr>
        <p:spPr>
          <a:xfrm>
            <a:off x="1182624" y="1706880"/>
            <a:ext cx="1999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>
                <a:solidFill>
                  <a:schemeClr val="bg1"/>
                </a:solidFill>
              </a:rPr>
              <a:t>192.168.80.40</a:t>
            </a:r>
          </a:p>
          <a:p>
            <a:endParaRPr lang="da-DK" sz="700">
              <a:solidFill>
                <a:schemeClr val="bg1"/>
              </a:solidFill>
            </a:endParaRPr>
          </a:p>
          <a:p>
            <a:r>
              <a:rPr lang="da-DK">
                <a:solidFill>
                  <a:schemeClr val="bg1"/>
                </a:solidFill>
              </a:rPr>
              <a:t>192.168.11.200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B1BA3FA1-9D8B-CA12-44FE-F0963980BE39}"/>
              </a:ext>
            </a:extLst>
          </p:cNvPr>
          <p:cNvSpPr txBox="1"/>
          <p:nvPr/>
        </p:nvSpPr>
        <p:spPr>
          <a:xfrm>
            <a:off x="6248400" y="2322576"/>
            <a:ext cx="1999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>
                <a:solidFill>
                  <a:schemeClr val="bg1"/>
                </a:solidFill>
              </a:rPr>
              <a:t>13.45.11.251</a:t>
            </a:r>
          </a:p>
          <a:p>
            <a:endParaRPr lang="da-DK" sz="700">
              <a:solidFill>
                <a:schemeClr val="bg1"/>
              </a:solidFill>
            </a:endParaRPr>
          </a:p>
          <a:p>
            <a:r>
              <a:rPr lang="da-DK">
                <a:solidFill>
                  <a:schemeClr val="bg1"/>
                </a:solidFill>
              </a:rPr>
              <a:t>13.26.72.33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E55851A-8305-2F80-70B2-F40605773E36}"/>
              </a:ext>
            </a:extLst>
          </p:cNvPr>
          <p:cNvSpPr txBox="1"/>
          <p:nvPr/>
        </p:nvSpPr>
        <p:spPr>
          <a:xfrm>
            <a:off x="2865120" y="3791712"/>
            <a:ext cx="1999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>
                <a:solidFill>
                  <a:schemeClr val="bg1"/>
                </a:solidFill>
              </a:rPr>
              <a:t>221.22.54.81</a:t>
            </a:r>
          </a:p>
          <a:p>
            <a:endParaRPr lang="da-DK" sz="700">
              <a:solidFill>
                <a:schemeClr val="bg1"/>
              </a:solidFill>
            </a:endParaRPr>
          </a:p>
          <a:p>
            <a:r>
              <a:rPr lang="da-DK">
                <a:solidFill>
                  <a:schemeClr val="bg1"/>
                </a:solidFill>
              </a:rPr>
              <a:t>221.22.103.7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E62972BF-E82B-B8B0-EB1D-5F85A4368CF8}"/>
              </a:ext>
            </a:extLst>
          </p:cNvPr>
          <p:cNvSpPr txBox="1"/>
          <p:nvPr/>
        </p:nvSpPr>
        <p:spPr>
          <a:xfrm>
            <a:off x="7510272" y="5157216"/>
            <a:ext cx="1999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>
                <a:solidFill>
                  <a:schemeClr val="bg1"/>
                </a:solidFill>
              </a:rPr>
              <a:t>144.60.22.40</a:t>
            </a:r>
          </a:p>
          <a:p>
            <a:endParaRPr lang="da-DK" sz="700">
              <a:solidFill>
                <a:schemeClr val="bg1"/>
              </a:solidFill>
            </a:endParaRPr>
          </a:p>
          <a:p>
            <a:r>
              <a:rPr lang="da-DK">
                <a:solidFill>
                  <a:schemeClr val="bg1"/>
                </a:solidFill>
              </a:rPr>
              <a:t>144.61.22.211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A16DE0F7-725F-7A58-77F1-47BA3CD91DF0}"/>
              </a:ext>
            </a:extLst>
          </p:cNvPr>
          <p:cNvSpPr txBox="1"/>
          <p:nvPr/>
        </p:nvSpPr>
        <p:spPr>
          <a:xfrm>
            <a:off x="9314688" y="2859024"/>
            <a:ext cx="1999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>
                <a:solidFill>
                  <a:schemeClr val="bg1"/>
                </a:solidFill>
              </a:rPr>
              <a:t>191.17.59.177</a:t>
            </a:r>
          </a:p>
          <a:p>
            <a:endParaRPr lang="da-DK" sz="700">
              <a:solidFill>
                <a:schemeClr val="bg1"/>
              </a:solidFill>
            </a:endParaRPr>
          </a:p>
          <a:p>
            <a:r>
              <a:rPr lang="da-DK">
                <a:solidFill>
                  <a:schemeClr val="bg1"/>
                </a:solidFill>
              </a:rPr>
              <a:t>191.17.48.177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4E8CBA54-B1B0-A634-B204-FCA6F73F8C79}"/>
              </a:ext>
            </a:extLst>
          </p:cNvPr>
          <p:cNvSpPr txBox="1"/>
          <p:nvPr/>
        </p:nvSpPr>
        <p:spPr>
          <a:xfrm>
            <a:off x="1133856" y="669512"/>
            <a:ext cx="97657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 b="0" i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Host-A har en IPv4 adresse og en subnetmaske: </a:t>
            </a:r>
            <a:r>
              <a:rPr lang="da-DK" b="1" i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214.61.60.49   255.255.255.0.</a:t>
            </a:r>
            <a:br>
              <a:rPr lang="da-DK" b="1" i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</a:br>
            <a:endParaRPr lang="da-DK" b="1" i="0"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r>
              <a:rPr lang="da-DK" b="0" i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Hvilke af nedenstående adresser, er på samme netværk som Host-A?(flere muligheder)?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A368EBD9-AFD9-6B13-CBB9-5FCD8272CFE9}"/>
              </a:ext>
            </a:extLst>
          </p:cNvPr>
          <p:cNvSpPr txBox="1"/>
          <p:nvPr/>
        </p:nvSpPr>
        <p:spPr>
          <a:xfrm>
            <a:off x="2535936" y="2499360"/>
            <a:ext cx="620572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da-DK" sz="2400">
                <a:solidFill>
                  <a:schemeClr val="bg1"/>
                </a:solidFill>
              </a:rPr>
              <a:t>  214.61.60.200</a:t>
            </a:r>
          </a:p>
          <a:p>
            <a:pPr marL="514350" indent="-514350">
              <a:buFont typeface="+mj-lt"/>
              <a:buAutoNum type="romanUcPeriod"/>
            </a:pPr>
            <a:endParaRPr lang="da-DK" sz="160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da-DK" sz="2400">
                <a:solidFill>
                  <a:schemeClr val="bg1"/>
                </a:solidFill>
              </a:rPr>
              <a:t>  214.67.30.11</a:t>
            </a:r>
          </a:p>
          <a:p>
            <a:pPr marL="514350" indent="-514350">
              <a:buFont typeface="+mj-lt"/>
              <a:buAutoNum type="romanUcPeriod"/>
            </a:pPr>
            <a:endParaRPr lang="da-DK" sz="160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da-DK" sz="2400">
                <a:solidFill>
                  <a:schemeClr val="bg1"/>
                </a:solidFill>
              </a:rPr>
              <a:t>  214.61.60.1</a:t>
            </a:r>
          </a:p>
          <a:p>
            <a:pPr marL="514350" indent="-514350">
              <a:buFont typeface="+mj-lt"/>
              <a:buAutoNum type="romanUcPeriod"/>
            </a:pPr>
            <a:endParaRPr lang="da-DK" sz="160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da-DK" sz="2400">
                <a:solidFill>
                  <a:schemeClr val="bg1"/>
                </a:solidFill>
              </a:rPr>
              <a:t>  214.214.77.40</a:t>
            </a:r>
          </a:p>
          <a:p>
            <a:pPr marL="514350" indent="-514350">
              <a:buFont typeface="+mj-lt"/>
              <a:buAutoNum type="romanUcPeriod"/>
            </a:pPr>
            <a:endParaRPr lang="da-DK" sz="160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da-DK" sz="2400">
                <a:solidFill>
                  <a:schemeClr val="bg1"/>
                </a:solidFill>
              </a:rPr>
              <a:t>  214.88.6.6.65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9A6C584-B5BD-4550-9E6D-260E0C1B7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910" y="51268"/>
            <a:ext cx="4998531" cy="6806732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5C686969-E6C0-439D-9E0F-C41F5A290E11}"/>
              </a:ext>
            </a:extLst>
          </p:cNvPr>
          <p:cNvSpPr/>
          <p:nvPr/>
        </p:nvSpPr>
        <p:spPr>
          <a:xfrm>
            <a:off x="3405352" y="2254469"/>
            <a:ext cx="5376041" cy="2349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296955A-28CF-4E65-B987-A7CA20505BD3}"/>
              </a:ext>
            </a:extLst>
          </p:cNvPr>
          <p:cNvSpPr/>
          <p:nvPr/>
        </p:nvSpPr>
        <p:spPr>
          <a:xfrm>
            <a:off x="3577910" y="4457670"/>
            <a:ext cx="5376041" cy="2349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B1021EBE-0888-4E76-9689-7B7983F2F035}"/>
              </a:ext>
            </a:extLst>
          </p:cNvPr>
          <p:cNvSpPr txBox="1"/>
          <p:nvPr/>
        </p:nvSpPr>
        <p:spPr>
          <a:xfrm>
            <a:off x="688712" y="183372"/>
            <a:ext cx="654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/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F2E501A5-7A7C-4D17-9E50-E7FAE78E33ED}"/>
              </a:ext>
            </a:extLst>
          </p:cNvPr>
          <p:cNvSpPr txBox="1"/>
          <p:nvPr/>
        </p:nvSpPr>
        <p:spPr>
          <a:xfrm>
            <a:off x="2123374" y="345079"/>
            <a:ext cx="654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/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3E75F76-DF9C-4F8F-9CDC-9BA2224C7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41" y="1702678"/>
            <a:ext cx="11375449" cy="260130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093B1E8E-8708-4AB7-8112-A17C39CB441F}"/>
              </a:ext>
            </a:extLst>
          </p:cNvPr>
          <p:cNvSpPr txBox="1"/>
          <p:nvPr/>
        </p:nvSpPr>
        <p:spPr>
          <a:xfrm>
            <a:off x="2123374" y="345079"/>
            <a:ext cx="654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>
                <a:solidFill>
                  <a:schemeClr val="bg1"/>
                </a:solidFill>
              </a:rPr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>
              <a:solidFill>
                <a:schemeClr val="bg1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947671E-342C-4FC7-A8EE-3F6E9756B0D4}"/>
              </a:ext>
            </a:extLst>
          </p:cNvPr>
          <p:cNvSpPr txBox="1"/>
          <p:nvPr/>
        </p:nvSpPr>
        <p:spPr>
          <a:xfrm>
            <a:off x="3970722" y="314486"/>
            <a:ext cx="60979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 b="1">
                <a:solidFill>
                  <a:schemeClr val="bg1"/>
                </a:solidFill>
              </a:rPr>
              <a:t>NAT</a:t>
            </a:r>
            <a:r>
              <a:rPr lang="da-DK" sz="2800">
                <a:solidFill>
                  <a:schemeClr val="bg1"/>
                </a:solidFill>
              </a:rPr>
              <a:t> (</a:t>
            </a:r>
            <a:r>
              <a:rPr lang="da-DK" sz="2800" b="1">
                <a:solidFill>
                  <a:schemeClr val="bg1"/>
                </a:solidFill>
              </a:rPr>
              <a:t>N</a:t>
            </a:r>
            <a:r>
              <a:rPr lang="da-DK" sz="2800">
                <a:solidFill>
                  <a:schemeClr val="bg1"/>
                </a:solidFill>
              </a:rPr>
              <a:t>etwork </a:t>
            </a:r>
            <a:r>
              <a:rPr lang="da-DK" sz="2800" b="1">
                <a:solidFill>
                  <a:schemeClr val="bg1"/>
                </a:solidFill>
              </a:rPr>
              <a:t>A</a:t>
            </a:r>
            <a:r>
              <a:rPr lang="da-DK" sz="2800">
                <a:solidFill>
                  <a:schemeClr val="bg1"/>
                </a:solidFill>
              </a:rPr>
              <a:t>ddress </a:t>
            </a:r>
            <a:r>
              <a:rPr lang="da-DK" sz="2800" b="1">
                <a:solidFill>
                  <a:schemeClr val="bg1"/>
                </a:solidFill>
              </a:rPr>
              <a:t>T</a:t>
            </a:r>
            <a:r>
              <a:rPr lang="da-DK" sz="2800">
                <a:solidFill>
                  <a:schemeClr val="bg1"/>
                </a:solidFill>
              </a:rPr>
              <a:t>ranslation)</a:t>
            </a: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3719F805-F0BB-4286-83FD-F129646FBB06}"/>
              </a:ext>
            </a:extLst>
          </p:cNvPr>
          <p:cNvGrpSpPr/>
          <p:nvPr/>
        </p:nvGrpSpPr>
        <p:grpSpPr>
          <a:xfrm>
            <a:off x="453202" y="1600200"/>
            <a:ext cx="11285596" cy="4446270"/>
            <a:chOff x="453202" y="1600200"/>
            <a:chExt cx="11285596" cy="4446270"/>
          </a:xfrm>
        </p:grpSpPr>
        <p:pic>
          <p:nvPicPr>
            <p:cNvPr id="3074" name="Picture 2" descr="Aoraki Digital Technologies/Level 2/DT 2.50 AS91377/More Advanced Networking /Network Address Translation - WikiEducator">
              <a:extLst>
                <a:ext uri="{FF2B5EF4-FFF2-40B4-BE49-F238E27FC236}">
                  <a16:creationId xmlns:a16="http://schemas.microsoft.com/office/drawing/2014/main" id="{BF66D6B2-AD58-49FE-9D1C-76F7C83B65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202" y="1600200"/>
              <a:ext cx="11285596" cy="44462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Billede 6">
              <a:extLst>
                <a:ext uri="{FF2B5EF4-FFF2-40B4-BE49-F238E27FC236}">
                  <a16:creationId xmlns:a16="http://schemas.microsoft.com/office/drawing/2014/main" id="{EE0B336B-125F-452C-9DA3-AAC9F7689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02567" y="5503544"/>
              <a:ext cx="1472565" cy="3201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15AE62C-63EC-4E22-9136-CB96FF00F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03" y="629392"/>
            <a:ext cx="10368876" cy="5495503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E19BA4D9-E4A9-4A38-9246-04301ACFCD00}"/>
              </a:ext>
            </a:extLst>
          </p:cNvPr>
          <p:cNvSpPr txBox="1"/>
          <p:nvPr/>
        </p:nvSpPr>
        <p:spPr>
          <a:xfrm>
            <a:off x="2157664" y="306226"/>
            <a:ext cx="654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/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9C40727-0DFA-4F22-AA7D-DC3D09E67C72}"/>
              </a:ext>
            </a:extLst>
          </p:cNvPr>
          <p:cNvSpPr/>
          <p:nvPr/>
        </p:nvSpPr>
        <p:spPr>
          <a:xfrm>
            <a:off x="2483873" y="2571750"/>
            <a:ext cx="662940" cy="32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9D2595DF-D919-40BA-B5C4-BC0C9697090B}"/>
              </a:ext>
            </a:extLst>
          </p:cNvPr>
          <p:cNvSpPr/>
          <p:nvPr/>
        </p:nvSpPr>
        <p:spPr>
          <a:xfrm>
            <a:off x="5862371" y="2787763"/>
            <a:ext cx="662940" cy="32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5DCB6A5D-F75C-4ED9-9E3C-D7BC1C027BFF}"/>
              </a:ext>
            </a:extLst>
          </p:cNvPr>
          <p:cNvSpPr/>
          <p:nvPr/>
        </p:nvSpPr>
        <p:spPr>
          <a:xfrm>
            <a:off x="9557934" y="3057103"/>
            <a:ext cx="662940" cy="32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17373765-8D8E-42CE-9A2A-DAF2467E7A22}"/>
              </a:ext>
            </a:extLst>
          </p:cNvPr>
          <p:cNvSpPr/>
          <p:nvPr/>
        </p:nvSpPr>
        <p:spPr>
          <a:xfrm>
            <a:off x="2242734" y="5455775"/>
            <a:ext cx="662940" cy="32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22FC8A6-7827-4444-BEB9-AF63297629AB}"/>
              </a:ext>
            </a:extLst>
          </p:cNvPr>
          <p:cNvSpPr/>
          <p:nvPr/>
        </p:nvSpPr>
        <p:spPr>
          <a:xfrm>
            <a:off x="6084854" y="5455775"/>
            <a:ext cx="662940" cy="32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00C3BBA-4C85-45D9-9A17-C6A81A4A4271}"/>
              </a:ext>
            </a:extLst>
          </p:cNvPr>
          <p:cNvSpPr/>
          <p:nvPr/>
        </p:nvSpPr>
        <p:spPr>
          <a:xfrm>
            <a:off x="8966844" y="4796018"/>
            <a:ext cx="1693440" cy="32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FC300F93-BE92-4B71-A4E5-FB0E7373B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823" y="1077746"/>
            <a:ext cx="8373852" cy="5386306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848ADD03-52B6-425D-89C7-3E5460A1F814}"/>
              </a:ext>
            </a:extLst>
          </p:cNvPr>
          <p:cNvSpPr txBox="1"/>
          <p:nvPr/>
        </p:nvSpPr>
        <p:spPr>
          <a:xfrm>
            <a:off x="2123374" y="345079"/>
            <a:ext cx="654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/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tranet Extranet Diagram">
            <a:extLst>
              <a:ext uri="{FF2B5EF4-FFF2-40B4-BE49-F238E27FC236}">
                <a16:creationId xmlns:a16="http://schemas.microsoft.com/office/drawing/2014/main" id="{A49E6CC1-77DD-48DA-87E8-166414402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724" y="537952"/>
            <a:ext cx="6424551" cy="578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13163763-BEE1-4FBE-8E12-B856498E737E}"/>
              </a:ext>
            </a:extLst>
          </p:cNvPr>
          <p:cNvSpPr txBox="1"/>
          <p:nvPr/>
        </p:nvSpPr>
        <p:spPr>
          <a:xfrm>
            <a:off x="2123374" y="345079"/>
            <a:ext cx="654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>
                <a:solidFill>
                  <a:schemeClr val="bg1"/>
                </a:solidFill>
              </a:rPr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bone network components (Data Communications and Networking)">
            <a:extLst>
              <a:ext uri="{FF2B5EF4-FFF2-40B4-BE49-F238E27FC236}">
                <a16:creationId xmlns:a16="http://schemas.microsoft.com/office/drawing/2014/main" id="{3B1C4A96-C360-4A45-94F1-D8AF205E0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410" y="878774"/>
            <a:ext cx="9285504" cy="528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AE2EF07F-5281-47B0-AA05-276F0BDA7BB1}"/>
              </a:ext>
            </a:extLst>
          </p:cNvPr>
          <p:cNvSpPr txBox="1"/>
          <p:nvPr/>
        </p:nvSpPr>
        <p:spPr>
          <a:xfrm>
            <a:off x="2123374" y="345079"/>
            <a:ext cx="654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>
                <a:solidFill>
                  <a:schemeClr val="bg1"/>
                </a:solidFill>
              </a:rPr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>
              <a:solidFill>
                <a:schemeClr val="bg1"/>
              </a:solidFill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9AEADB93-DA48-40F8-B866-B3F93320ED04}"/>
              </a:ext>
            </a:extLst>
          </p:cNvPr>
          <p:cNvSpPr txBox="1"/>
          <p:nvPr/>
        </p:nvSpPr>
        <p:spPr>
          <a:xfrm>
            <a:off x="5270938" y="3429000"/>
            <a:ext cx="1024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>
                <a:solidFill>
                  <a:schemeClr val="bg1"/>
                </a:solidFill>
              </a:rPr>
              <a:t>Gateway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oder skjult i talsystemer">
            <a:extLst>
              <a:ext uri="{FF2B5EF4-FFF2-40B4-BE49-F238E27FC236}">
                <a16:creationId xmlns:a16="http://schemas.microsoft.com/office/drawing/2014/main" id="{22290D98-037E-4553-B456-1D16C56A4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619" y="622867"/>
            <a:ext cx="4954761" cy="561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4E26870B-A9E8-4C20-B977-CB0A868389A5}"/>
              </a:ext>
            </a:extLst>
          </p:cNvPr>
          <p:cNvSpPr txBox="1"/>
          <p:nvPr/>
        </p:nvSpPr>
        <p:spPr>
          <a:xfrm>
            <a:off x="2123374" y="345079"/>
            <a:ext cx="654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/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DC37A8C-FCD4-4E8A-B194-670E8E49A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102" y="873268"/>
            <a:ext cx="8361796" cy="588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37F52B5B-7A0A-AAAB-35A9-73FDEE92685D}"/>
              </a:ext>
            </a:extLst>
          </p:cNvPr>
          <p:cNvSpPr txBox="1"/>
          <p:nvPr/>
        </p:nvSpPr>
        <p:spPr>
          <a:xfrm>
            <a:off x="6968546" y="442414"/>
            <a:ext cx="2871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>
                <a:solidFill>
                  <a:srgbClr val="0000CC"/>
                </a:solidFill>
              </a:rPr>
              <a:t>Ipconfig /all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FAF85052-46E2-4201-8460-BB494AB08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728" y="3140035"/>
            <a:ext cx="5460738" cy="230243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18D30E62-77C6-4A98-AE34-564055C77F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37"/>
          <a:stretch/>
        </p:blipFill>
        <p:spPr>
          <a:xfrm>
            <a:off x="1813268" y="1052275"/>
            <a:ext cx="2788261" cy="42219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1A26327C-B8E8-45E7-92C7-9ED8E80DB9F9}"/>
              </a:ext>
            </a:extLst>
          </p:cNvPr>
          <p:cNvSpPr txBox="1"/>
          <p:nvPr/>
        </p:nvSpPr>
        <p:spPr>
          <a:xfrm>
            <a:off x="5875316" y="857250"/>
            <a:ext cx="1688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>
                <a:solidFill>
                  <a:srgbClr val="0000CC"/>
                </a:solidFill>
              </a:rPr>
              <a:t>ipconfig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0555D7B3-3E19-43C4-AF50-23C4E9F38AE9}"/>
              </a:ext>
            </a:extLst>
          </p:cNvPr>
          <p:cNvSpPr txBox="1"/>
          <p:nvPr/>
        </p:nvSpPr>
        <p:spPr>
          <a:xfrm>
            <a:off x="5613082" y="872720"/>
            <a:ext cx="2871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>
                <a:solidFill>
                  <a:srgbClr val="0000CC"/>
                </a:solidFill>
              </a:rPr>
              <a:t>Ping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CE46AC87-F608-4BED-BA49-6A62CBCF0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931" y="1360171"/>
            <a:ext cx="7818743" cy="2568893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5A8C5188-6619-415C-8ED8-F57AE21B0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583" y="3540442"/>
            <a:ext cx="6169527" cy="303248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7B0B788-F6F1-E265-40B4-C9AB246DA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275" y="2177527"/>
            <a:ext cx="9079615" cy="2814021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6BF3F762-0D9E-9E07-612B-DA8C41D2BAC8}"/>
              </a:ext>
            </a:extLst>
          </p:cNvPr>
          <p:cNvSpPr txBox="1"/>
          <p:nvPr/>
        </p:nvSpPr>
        <p:spPr>
          <a:xfrm>
            <a:off x="5613082" y="872720"/>
            <a:ext cx="2871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err="1">
                <a:solidFill>
                  <a:srgbClr val="0000CC"/>
                </a:solidFill>
              </a:rPr>
              <a:t>tracert</a:t>
            </a:r>
            <a:endParaRPr lang="da-DK" b="1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31F3079-9A20-4E1C-582C-C13F7D6DA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500" y="1465772"/>
            <a:ext cx="4380968" cy="5200718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C4E44D5C-76B9-CA1E-8866-01837C6E7BBF}"/>
              </a:ext>
            </a:extLst>
          </p:cNvPr>
          <p:cNvSpPr txBox="1"/>
          <p:nvPr/>
        </p:nvSpPr>
        <p:spPr>
          <a:xfrm>
            <a:off x="5613082" y="872720"/>
            <a:ext cx="2871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err="1">
                <a:solidFill>
                  <a:srgbClr val="0000CC"/>
                </a:solidFill>
              </a:rPr>
              <a:t>nslookup</a:t>
            </a:r>
            <a:endParaRPr lang="da-DK" b="1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D5F0427-65C9-B548-C25B-8F21562CC5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5" t="1589" r="10962" b="8239"/>
          <a:stretch/>
        </p:blipFill>
        <p:spPr>
          <a:xfrm>
            <a:off x="2298551" y="817582"/>
            <a:ext cx="7756264" cy="5376959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nternet Service Provider (ISP)">
            <a:extLst>
              <a:ext uri="{FF2B5EF4-FFF2-40B4-BE49-F238E27FC236}">
                <a16:creationId xmlns:a16="http://schemas.microsoft.com/office/drawing/2014/main" id="{8AD1007A-F874-420D-97B8-0A238095D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81224"/>
            <a:ext cx="9144000" cy="64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39B3DB7-91E9-4958-948C-C110BD9AC5AF}"/>
              </a:ext>
            </a:extLst>
          </p:cNvPr>
          <p:cNvSpPr txBox="1"/>
          <p:nvPr/>
        </p:nvSpPr>
        <p:spPr>
          <a:xfrm>
            <a:off x="1524000" y="281225"/>
            <a:ext cx="51459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>
                <a:solidFill>
                  <a:srgbClr val="363940"/>
                </a:solidFill>
                <a:latin typeface="Roboto Condensed"/>
              </a:rPr>
              <a:t> </a:t>
            </a:r>
            <a:r>
              <a:rPr lang="da-DK"/>
              <a:t>ISP</a:t>
            </a:r>
          </a:p>
          <a:p>
            <a:pPr algn="l"/>
            <a:r>
              <a:rPr lang="da-DK"/>
              <a:t> (Internet Service Provider</a:t>
            </a:r>
            <a:r>
              <a:rPr lang="da-DK">
                <a:solidFill>
                  <a:srgbClr val="363940"/>
                </a:solidFill>
                <a:latin typeface="Roboto Condensed"/>
              </a:rPr>
              <a:t>)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F9F2FE0-968F-49A0-AA83-DDA9B3F73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8281" y="413658"/>
            <a:ext cx="2359795" cy="1575162"/>
          </a:xfrm>
          <a:prstGeom prst="rect">
            <a:avLst/>
          </a:prstGeom>
        </p:spPr>
      </p:pic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1765301" y="1593070"/>
            <a:ext cx="3069713" cy="121834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>
                <a:solidFill>
                  <a:schemeClr val="bg1"/>
                </a:solidFill>
                <a:latin typeface="Arial" charset="0"/>
              </a:rPr>
              <a:t>Internet Connections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88388A4-A14C-4E42-8FEE-C8929304A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656" y="2177143"/>
            <a:ext cx="7299380" cy="4267199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AC7D57FE-B49C-4F18-932F-B9457E4C3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344" y="1287917"/>
            <a:ext cx="4029075" cy="5000625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728950B-B72E-4207-B192-F2F4CEBB4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153" y="2011680"/>
            <a:ext cx="11195282" cy="124587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ekst, skærmbillede, diagram, Parallel&#10;&#10;Beskrivelsen er genereret automatisk">
            <a:extLst>
              <a:ext uri="{FF2B5EF4-FFF2-40B4-BE49-F238E27FC236}">
                <a16:creationId xmlns:a16="http://schemas.microsoft.com/office/drawing/2014/main" id="{73CDE519-0339-1B65-644C-97C48CDF9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0000">
            <a:off x="3700466" y="247607"/>
            <a:ext cx="4632102" cy="6301921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3" descr="Et billede, der indeholder tekst&#10;&#10;Beskrivelsen er genereret automatisk">
            <a:extLst>
              <a:ext uri="{FF2B5EF4-FFF2-40B4-BE49-F238E27FC236}">
                <a16:creationId xmlns:a16="http://schemas.microsoft.com/office/drawing/2014/main" id="{57B4A5C0-17AE-43B7-9A1C-7AD1E8FFC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84567">
            <a:off x="2253049" y="1292649"/>
            <a:ext cx="7644713" cy="39740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C93D07D-395F-4064-92A8-394063FB0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54" y="280987"/>
            <a:ext cx="11306355" cy="1090613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DBE2F7D9-0803-42E6-A5F2-81E82FE1A290}"/>
              </a:ext>
            </a:extLst>
          </p:cNvPr>
          <p:cNvGrpSpPr/>
          <p:nvPr/>
        </p:nvGrpSpPr>
        <p:grpSpPr>
          <a:xfrm>
            <a:off x="217170" y="1505800"/>
            <a:ext cx="3291840" cy="5071213"/>
            <a:chOff x="2240280" y="1505800"/>
            <a:chExt cx="3291840" cy="5071213"/>
          </a:xfrm>
        </p:grpSpPr>
        <p:pic>
          <p:nvPicPr>
            <p:cNvPr id="5" name="Billede 4">
              <a:extLst>
                <a:ext uri="{FF2B5EF4-FFF2-40B4-BE49-F238E27FC236}">
                  <a16:creationId xmlns:a16="http://schemas.microsoft.com/office/drawing/2014/main" id="{75DAEFBE-5DC7-4EF2-964C-11BA56F967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3000" r="89594"/>
            <a:stretch/>
          </p:blipFill>
          <p:spPr>
            <a:xfrm>
              <a:off x="2240280" y="1505800"/>
              <a:ext cx="3291840" cy="5071213"/>
            </a:xfrm>
            <a:prstGeom prst="rect">
              <a:avLst/>
            </a:prstGeom>
          </p:spPr>
        </p:pic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A3746D56-7C88-4B47-8C17-B48DEC3338D0}"/>
                </a:ext>
              </a:extLst>
            </p:cNvPr>
            <p:cNvSpPr/>
            <p:nvPr/>
          </p:nvSpPr>
          <p:spPr>
            <a:xfrm>
              <a:off x="2971800" y="2446020"/>
              <a:ext cx="1348740" cy="262890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sp>
        <p:nvSpPr>
          <p:cNvPr id="9" name="Rektangel 8">
            <a:extLst>
              <a:ext uri="{FF2B5EF4-FFF2-40B4-BE49-F238E27FC236}">
                <a16:creationId xmlns:a16="http://schemas.microsoft.com/office/drawing/2014/main" id="{145C6AA8-A129-4336-A4F4-7AEF8E0BDF32}"/>
              </a:ext>
            </a:extLst>
          </p:cNvPr>
          <p:cNvSpPr/>
          <p:nvPr/>
        </p:nvSpPr>
        <p:spPr>
          <a:xfrm>
            <a:off x="554354" y="5954927"/>
            <a:ext cx="1348740" cy="262890"/>
          </a:xfrm>
          <a:prstGeom prst="rect">
            <a:avLst/>
          </a:prstGeom>
          <a:solidFill>
            <a:srgbClr val="FFFF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256FFCA3-38F8-4100-9A34-6BF610D76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561" y="2002052"/>
            <a:ext cx="3467100" cy="3952875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8B80E038-47C6-4F42-9ACE-53B5A6CA6DB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743"/>
          <a:stretch/>
        </p:blipFill>
        <p:spPr>
          <a:xfrm>
            <a:off x="7776389" y="2012427"/>
            <a:ext cx="4084320" cy="329565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E93D84AC-7227-4083-86E0-254164DFF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5" y="1333500"/>
            <a:ext cx="11686731" cy="4191000"/>
          </a:xfrm>
          <a:prstGeom prst="rect">
            <a:avLst/>
          </a:prstGeom>
        </p:spPr>
      </p:pic>
      <p:grpSp>
        <p:nvGrpSpPr>
          <p:cNvPr id="40" name="Gruppe 39">
            <a:extLst>
              <a:ext uri="{FF2B5EF4-FFF2-40B4-BE49-F238E27FC236}">
                <a16:creationId xmlns:a16="http://schemas.microsoft.com/office/drawing/2014/main" id="{AE4F296E-6E91-4D09-AF22-A2856028E5A9}"/>
              </a:ext>
            </a:extLst>
          </p:cNvPr>
          <p:cNvGrpSpPr/>
          <p:nvPr/>
        </p:nvGrpSpPr>
        <p:grpSpPr>
          <a:xfrm>
            <a:off x="389232" y="1242852"/>
            <a:ext cx="11225826" cy="4540439"/>
            <a:chOff x="389232" y="1242852"/>
            <a:chExt cx="11225826" cy="4540439"/>
          </a:xfrm>
        </p:grpSpPr>
        <p:sp>
          <p:nvSpPr>
            <p:cNvPr id="5" name="Tekstfelt 4">
              <a:extLst>
                <a:ext uri="{FF2B5EF4-FFF2-40B4-BE49-F238E27FC236}">
                  <a16:creationId xmlns:a16="http://schemas.microsoft.com/office/drawing/2014/main" id="{8F3853D1-AE51-417D-840F-CF93E29FDD4E}"/>
                </a:ext>
              </a:extLst>
            </p:cNvPr>
            <p:cNvSpPr txBox="1"/>
            <p:nvPr/>
          </p:nvSpPr>
          <p:spPr>
            <a:xfrm>
              <a:off x="9067800" y="2439573"/>
              <a:ext cx="16981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rgbClr val="0000CC"/>
                  </a:solidFill>
                </a:rPr>
                <a:t>NA: 10.0.0.0</a:t>
              </a:r>
            </a:p>
          </p:txBody>
        </p:sp>
        <p:sp>
          <p:nvSpPr>
            <p:cNvPr id="7" name="Tekstfelt 6">
              <a:extLst>
                <a:ext uri="{FF2B5EF4-FFF2-40B4-BE49-F238E27FC236}">
                  <a16:creationId xmlns:a16="http://schemas.microsoft.com/office/drawing/2014/main" id="{0D4AD43F-71D0-45DC-A81B-A9ABD3659A96}"/>
                </a:ext>
              </a:extLst>
            </p:cNvPr>
            <p:cNvSpPr txBox="1"/>
            <p:nvPr/>
          </p:nvSpPr>
          <p:spPr>
            <a:xfrm>
              <a:off x="11125201" y="5106183"/>
              <a:ext cx="4898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rgbClr val="0000CC"/>
                  </a:solidFill>
                </a:rPr>
                <a:t>.14</a:t>
              </a:r>
            </a:p>
          </p:txBody>
        </p:sp>
        <p:sp>
          <p:nvSpPr>
            <p:cNvPr id="9" name="Tekstfelt 8">
              <a:extLst>
                <a:ext uri="{FF2B5EF4-FFF2-40B4-BE49-F238E27FC236}">
                  <a16:creationId xmlns:a16="http://schemas.microsoft.com/office/drawing/2014/main" id="{437AF7E5-0613-4AFB-BC65-8890E7B1651D}"/>
                </a:ext>
              </a:extLst>
            </p:cNvPr>
            <p:cNvSpPr txBox="1"/>
            <p:nvPr/>
          </p:nvSpPr>
          <p:spPr>
            <a:xfrm>
              <a:off x="9296400" y="3865211"/>
              <a:ext cx="620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rgbClr val="0000CC"/>
                  </a:solidFill>
                </a:rPr>
                <a:t>.221</a:t>
              </a:r>
            </a:p>
          </p:txBody>
        </p:sp>
        <p:sp>
          <p:nvSpPr>
            <p:cNvPr id="11" name="Tekstfelt 10">
              <a:extLst>
                <a:ext uri="{FF2B5EF4-FFF2-40B4-BE49-F238E27FC236}">
                  <a16:creationId xmlns:a16="http://schemas.microsoft.com/office/drawing/2014/main" id="{EA692590-6DCE-481D-B97A-AA3664A05B29}"/>
                </a:ext>
              </a:extLst>
            </p:cNvPr>
            <p:cNvSpPr txBox="1"/>
            <p:nvPr/>
          </p:nvSpPr>
          <p:spPr>
            <a:xfrm>
              <a:off x="7794172" y="4443719"/>
              <a:ext cx="4898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rgbClr val="0000CC"/>
                  </a:solidFill>
                </a:rPr>
                <a:t>.62</a:t>
              </a:r>
            </a:p>
          </p:txBody>
        </p:sp>
        <p:sp>
          <p:nvSpPr>
            <p:cNvPr id="13" name="Tekstfelt 12">
              <a:extLst>
                <a:ext uri="{FF2B5EF4-FFF2-40B4-BE49-F238E27FC236}">
                  <a16:creationId xmlns:a16="http://schemas.microsoft.com/office/drawing/2014/main" id="{E3646659-9FAD-4571-974B-38DE0D87BFC0}"/>
                </a:ext>
              </a:extLst>
            </p:cNvPr>
            <p:cNvSpPr txBox="1"/>
            <p:nvPr/>
          </p:nvSpPr>
          <p:spPr>
            <a:xfrm>
              <a:off x="6226629" y="3010683"/>
              <a:ext cx="2057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rgbClr val="FF0000"/>
                  </a:solidFill>
                </a:rPr>
                <a:t>NA: 192.168.52.0</a:t>
              </a:r>
            </a:p>
          </p:txBody>
        </p:sp>
        <p:sp>
          <p:nvSpPr>
            <p:cNvPr id="15" name="Tekstfelt 14">
              <a:extLst>
                <a:ext uri="{FF2B5EF4-FFF2-40B4-BE49-F238E27FC236}">
                  <a16:creationId xmlns:a16="http://schemas.microsoft.com/office/drawing/2014/main" id="{0B50EED6-6734-4C39-BA34-4F90DC7992C6}"/>
                </a:ext>
              </a:extLst>
            </p:cNvPr>
            <p:cNvSpPr txBox="1"/>
            <p:nvPr/>
          </p:nvSpPr>
          <p:spPr>
            <a:xfrm>
              <a:off x="6580415" y="4423513"/>
              <a:ext cx="58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rgbClr val="FF0000"/>
                  </a:solidFill>
                </a:rPr>
                <a:t>.255</a:t>
              </a:r>
            </a:p>
          </p:txBody>
        </p:sp>
        <p:sp>
          <p:nvSpPr>
            <p:cNvPr id="17" name="Tekstfelt 16">
              <a:extLst>
                <a:ext uri="{FF2B5EF4-FFF2-40B4-BE49-F238E27FC236}">
                  <a16:creationId xmlns:a16="http://schemas.microsoft.com/office/drawing/2014/main" id="{35644746-0EFC-4CC9-A620-FE101866F9DB}"/>
                </a:ext>
              </a:extLst>
            </p:cNvPr>
            <p:cNvSpPr txBox="1"/>
            <p:nvPr/>
          </p:nvSpPr>
          <p:spPr>
            <a:xfrm>
              <a:off x="5668209" y="2254907"/>
              <a:ext cx="7761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rgbClr val="FF0000"/>
                  </a:solidFill>
                </a:rPr>
                <a:t>.109</a:t>
              </a:r>
            </a:p>
          </p:txBody>
        </p:sp>
        <p:sp>
          <p:nvSpPr>
            <p:cNvPr id="19" name="Tekstfelt 18">
              <a:extLst>
                <a:ext uri="{FF2B5EF4-FFF2-40B4-BE49-F238E27FC236}">
                  <a16:creationId xmlns:a16="http://schemas.microsoft.com/office/drawing/2014/main" id="{2C57567F-46E7-4B47-A4C8-6F8934721043}"/>
                </a:ext>
              </a:extLst>
            </p:cNvPr>
            <p:cNvSpPr txBox="1"/>
            <p:nvPr/>
          </p:nvSpPr>
          <p:spPr>
            <a:xfrm>
              <a:off x="4386943" y="3512208"/>
              <a:ext cx="2057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chemeClr val="accent6">
                      <a:lumMod val="75000"/>
                    </a:schemeClr>
                  </a:solidFill>
                </a:rPr>
                <a:t>NA: 172.16.99.0</a:t>
              </a:r>
            </a:p>
          </p:txBody>
        </p:sp>
        <p:sp>
          <p:nvSpPr>
            <p:cNvPr id="21" name="Tekstfelt 20">
              <a:extLst>
                <a:ext uri="{FF2B5EF4-FFF2-40B4-BE49-F238E27FC236}">
                  <a16:creationId xmlns:a16="http://schemas.microsoft.com/office/drawing/2014/main" id="{A8C37075-0C28-4CFB-86F5-F330C6B79397}"/>
                </a:ext>
              </a:extLst>
            </p:cNvPr>
            <p:cNvSpPr txBox="1"/>
            <p:nvPr/>
          </p:nvSpPr>
          <p:spPr>
            <a:xfrm>
              <a:off x="4523015" y="2514226"/>
              <a:ext cx="5823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b="1">
                  <a:solidFill>
                    <a:schemeClr val="accent6">
                      <a:lumMod val="75000"/>
                    </a:schemeClr>
                  </a:solidFill>
                </a:rPr>
                <a:t>.</a:t>
              </a:r>
              <a:r>
                <a:rPr lang="da-DK" sz="1600" b="1">
                  <a:solidFill>
                    <a:schemeClr val="accent6">
                      <a:lumMod val="75000"/>
                    </a:schemeClr>
                  </a:solidFill>
                </a:rPr>
                <a:t>76</a:t>
              </a:r>
              <a:endParaRPr lang="da-DK" b="1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3" name="Tekstfelt 22">
              <a:extLst>
                <a:ext uri="{FF2B5EF4-FFF2-40B4-BE49-F238E27FC236}">
                  <a16:creationId xmlns:a16="http://schemas.microsoft.com/office/drawing/2014/main" id="{C7859A7C-5CA4-47D9-8732-33F41F298D10}"/>
                </a:ext>
              </a:extLst>
            </p:cNvPr>
            <p:cNvSpPr txBox="1"/>
            <p:nvPr/>
          </p:nvSpPr>
          <p:spPr>
            <a:xfrm>
              <a:off x="3467101" y="4014596"/>
              <a:ext cx="58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chemeClr val="accent6">
                      <a:lumMod val="75000"/>
                    </a:schemeClr>
                  </a:solidFill>
                </a:rPr>
                <a:t>.3</a:t>
              </a:r>
            </a:p>
          </p:txBody>
        </p:sp>
        <p:sp>
          <p:nvSpPr>
            <p:cNvPr id="25" name="Tekstfelt 24">
              <a:extLst>
                <a:ext uri="{FF2B5EF4-FFF2-40B4-BE49-F238E27FC236}">
                  <a16:creationId xmlns:a16="http://schemas.microsoft.com/office/drawing/2014/main" id="{3337103B-B792-4E1F-97DC-AAD4B0177D7F}"/>
                </a:ext>
              </a:extLst>
            </p:cNvPr>
            <p:cNvSpPr txBox="1"/>
            <p:nvPr/>
          </p:nvSpPr>
          <p:spPr>
            <a:xfrm>
              <a:off x="914400" y="5444737"/>
              <a:ext cx="2057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chemeClr val="accent2"/>
                  </a:solidFill>
                </a:rPr>
                <a:t>NA: 55.70.209.0</a:t>
              </a:r>
            </a:p>
          </p:txBody>
        </p:sp>
        <p:sp>
          <p:nvSpPr>
            <p:cNvPr id="27" name="Tekstfelt 26">
              <a:extLst>
                <a:ext uri="{FF2B5EF4-FFF2-40B4-BE49-F238E27FC236}">
                  <a16:creationId xmlns:a16="http://schemas.microsoft.com/office/drawing/2014/main" id="{4E6BB12C-F749-498C-A003-376AB329B0B7}"/>
                </a:ext>
              </a:extLst>
            </p:cNvPr>
            <p:cNvSpPr txBox="1"/>
            <p:nvPr/>
          </p:nvSpPr>
          <p:spPr>
            <a:xfrm>
              <a:off x="2765841" y="4688215"/>
              <a:ext cx="58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chemeClr val="accent2"/>
                  </a:solidFill>
                </a:rPr>
                <a:t>.40</a:t>
              </a:r>
            </a:p>
          </p:txBody>
        </p:sp>
        <p:sp>
          <p:nvSpPr>
            <p:cNvPr id="29" name="Tekstfelt 28">
              <a:extLst>
                <a:ext uri="{FF2B5EF4-FFF2-40B4-BE49-F238E27FC236}">
                  <a16:creationId xmlns:a16="http://schemas.microsoft.com/office/drawing/2014/main" id="{58950EF5-20F2-4A23-B464-44C83EA3740A}"/>
                </a:ext>
              </a:extLst>
            </p:cNvPr>
            <p:cNvSpPr txBox="1"/>
            <p:nvPr/>
          </p:nvSpPr>
          <p:spPr>
            <a:xfrm>
              <a:off x="389232" y="4168484"/>
              <a:ext cx="609600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600" b="1">
                  <a:solidFill>
                    <a:schemeClr val="accent2"/>
                  </a:solidFill>
                </a:rPr>
                <a:t>.248</a:t>
              </a:r>
              <a:endParaRPr lang="da-DK" sz="1600"/>
            </a:p>
          </p:txBody>
        </p:sp>
        <p:sp>
          <p:nvSpPr>
            <p:cNvPr id="31" name="Tekstfelt 30">
              <a:extLst>
                <a:ext uri="{FF2B5EF4-FFF2-40B4-BE49-F238E27FC236}">
                  <a16:creationId xmlns:a16="http://schemas.microsoft.com/office/drawing/2014/main" id="{C66728F1-A712-4C55-A937-5EC330A9B619}"/>
                </a:ext>
              </a:extLst>
            </p:cNvPr>
            <p:cNvSpPr txBox="1"/>
            <p:nvPr/>
          </p:nvSpPr>
          <p:spPr>
            <a:xfrm>
              <a:off x="1315319" y="3361081"/>
              <a:ext cx="58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chemeClr val="accent2"/>
                  </a:solidFill>
                </a:rPr>
                <a:t>.99</a:t>
              </a:r>
            </a:p>
          </p:txBody>
        </p:sp>
        <p:sp>
          <p:nvSpPr>
            <p:cNvPr id="33" name="Tekstfelt 32">
              <a:extLst>
                <a:ext uri="{FF2B5EF4-FFF2-40B4-BE49-F238E27FC236}">
                  <a16:creationId xmlns:a16="http://schemas.microsoft.com/office/drawing/2014/main" id="{583751B8-4747-43D3-BF05-3443DE9587B0}"/>
                </a:ext>
              </a:extLst>
            </p:cNvPr>
            <p:cNvSpPr txBox="1"/>
            <p:nvPr/>
          </p:nvSpPr>
          <p:spPr>
            <a:xfrm>
              <a:off x="2319526" y="1242852"/>
              <a:ext cx="2057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NA: 122.8.50.0</a:t>
              </a:r>
            </a:p>
          </p:txBody>
        </p:sp>
        <p:sp>
          <p:nvSpPr>
            <p:cNvPr id="35" name="Tekstfelt 34">
              <a:extLst>
                <a:ext uri="{FF2B5EF4-FFF2-40B4-BE49-F238E27FC236}">
                  <a16:creationId xmlns:a16="http://schemas.microsoft.com/office/drawing/2014/main" id="{D6E9CE93-8C25-4D1A-8805-145EFE7CB8FA}"/>
                </a:ext>
              </a:extLst>
            </p:cNvPr>
            <p:cNvSpPr txBox="1"/>
            <p:nvPr/>
          </p:nvSpPr>
          <p:spPr>
            <a:xfrm>
              <a:off x="2854847" y="1830097"/>
              <a:ext cx="58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.1</a:t>
              </a:r>
            </a:p>
          </p:txBody>
        </p:sp>
        <p:sp>
          <p:nvSpPr>
            <p:cNvPr id="37" name="Tekstfelt 36">
              <a:extLst>
                <a:ext uri="{FF2B5EF4-FFF2-40B4-BE49-F238E27FC236}">
                  <a16:creationId xmlns:a16="http://schemas.microsoft.com/office/drawing/2014/main" id="{DCB3491D-9798-4BC9-B9CB-E3C860297A45}"/>
                </a:ext>
              </a:extLst>
            </p:cNvPr>
            <p:cNvSpPr txBox="1"/>
            <p:nvPr/>
          </p:nvSpPr>
          <p:spPr>
            <a:xfrm>
              <a:off x="4661876" y="1960805"/>
              <a:ext cx="58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.47</a:t>
              </a:r>
            </a:p>
          </p:txBody>
        </p:sp>
        <p:sp>
          <p:nvSpPr>
            <p:cNvPr id="39" name="Tekstfelt 38">
              <a:extLst>
                <a:ext uri="{FF2B5EF4-FFF2-40B4-BE49-F238E27FC236}">
                  <a16:creationId xmlns:a16="http://schemas.microsoft.com/office/drawing/2014/main" id="{7FD0F615-D5AF-4EBB-8605-ED2226189717}"/>
                </a:ext>
              </a:extLst>
            </p:cNvPr>
            <p:cNvSpPr txBox="1"/>
            <p:nvPr/>
          </p:nvSpPr>
          <p:spPr>
            <a:xfrm>
              <a:off x="694605" y="1250140"/>
              <a:ext cx="58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6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.25</a:t>
              </a:r>
            </a:p>
          </p:txBody>
        </p:sp>
      </p:grpSp>
      <p:sp>
        <p:nvSpPr>
          <p:cNvPr id="2" name="Pil: opadgående 1">
            <a:extLst>
              <a:ext uri="{FF2B5EF4-FFF2-40B4-BE49-F238E27FC236}">
                <a16:creationId xmlns:a16="http://schemas.microsoft.com/office/drawing/2014/main" id="{D2A5F3D9-16D5-4A0D-86F3-0FCF8D41FCAF}"/>
              </a:ext>
            </a:extLst>
          </p:cNvPr>
          <p:cNvSpPr/>
          <p:nvPr/>
        </p:nvSpPr>
        <p:spPr>
          <a:xfrm rot="2846867">
            <a:off x="6116825" y="4612210"/>
            <a:ext cx="241594" cy="102287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7C425B8-A083-447E-9455-FC7679CBE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007" y="1089499"/>
            <a:ext cx="8263480" cy="448445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449D577-6D02-436B-B04F-9CBA27D42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460" y="825286"/>
            <a:ext cx="6605081" cy="5373625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D9CCF9B-A29A-4836-A420-A3AE85E2E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556" y="303775"/>
            <a:ext cx="10820732" cy="6166473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B99FD778-AC36-4F79-9B95-BAFC12211E21}"/>
              </a:ext>
            </a:extLst>
          </p:cNvPr>
          <p:cNvSpPr txBox="1"/>
          <p:nvPr/>
        </p:nvSpPr>
        <p:spPr>
          <a:xfrm>
            <a:off x="578734" y="387752"/>
            <a:ext cx="1637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b="1"/>
              <a:t>Find 2 fejl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B5F628CD-7F22-0E88-366D-126066788FEC}"/>
              </a:ext>
            </a:extLst>
          </p:cNvPr>
          <p:cNvSpPr txBox="1"/>
          <p:nvPr/>
        </p:nvSpPr>
        <p:spPr>
          <a:xfrm>
            <a:off x="3023616" y="1840992"/>
            <a:ext cx="5413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/>
              <a:t>OSI-model skal gøres bedre: mere enkelt og nemt at forstå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38D498-53AF-418B-9BBA-8EB3638D04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365"/>
          <a:stretch/>
        </p:blipFill>
        <p:spPr bwMode="auto">
          <a:xfrm>
            <a:off x="533841" y="2111829"/>
            <a:ext cx="9621804" cy="2984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B0E12DCE-650E-4500-833A-0DCA9AA5D69B}"/>
              </a:ext>
            </a:extLst>
          </p:cNvPr>
          <p:cNvSpPr txBox="1"/>
          <p:nvPr/>
        </p:nvSpPr>
        <p:spPr>
          <a:xfrm>
            <a:off x="2983148" y="817123"/>
            <a:ext cx="6683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>
                <a:highlight>
                  <a:srgbClr val="FFFF00"/>
                </a:highlight>
              </a:rPr>
              <a:t>Datakommunikation over netværk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01FDBE4-E644-45AF-A8EC-0A82EED6D74E}"/>
              </a:ext>
            </a:extLst>
          </p:cNvPr>
          <p:cNvSpPr/>
          <p:nvPr/>
        </p:nvSpPr>
        <p:spPr>
          <a:xfrm>
            <a:off x="3657600" y="2209801"/>
            <a:ext cx="3368418" cy="934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6334A9-A090-41A9-B5ED-A673F6E6F6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34"/>
          <a:stretch/>
        </p:blipFill>
        <p:spPr bwMode="auto">
          <a:xfrm>
            <a:off x="3557325" y="785328"/>
            <a:ext cx="2958223" cy="5536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ABB50C94-4A08-8A6C-B206-487D7A24E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823" y="2786503"/>
            <a:ext cx="3203650" cy="1853797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FD3381A5-6381-9CD3-29F2-3FA81D80D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771" y="1104619"/>
            <a:ext cx="3669684" cy="424732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41A5A4BC-33FD-787B-7F5A-CD2B782B1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377" y="5486681"/>
            <a:ext cx="4781550" cy="5334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19C834E5-67E3-3D87-3274-077646321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017" y="852329"/>
            <a:ext cx="8745967" cy="4949601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E72B14E8-3A18-430D-B1AB-A70E6A978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063" y="409930"/>
            <a:ext cx="7381875" cy="6219825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473616" y="145544"/>
            <a:ext cx="8772157" cy="838200"/>
          </a:xfrm>
        </p:spPr>
        <p:txBody>
          <a:bodyPr/>
          <a:lstStyle/>
          <a:p>
            <a:r>
              <a:rPr lang="en-US" altLang="en-US" err="1">
                <a:latin typeface="Arial" charset="0"/>
              </a:rPr>
              <a:t>Protokols</a:t>
            </a:r>
            <a:r>
              <a:rPr lang="en-US" altLang="en-US">
                <a:latin typeface="Arial" charset="0"/>
              </a:rPr>
              <a:t>,  Layers</a:t>
            </a:r>
            <a:endParaRPr lang="en-CA" altLang="en-US">
              <a:latin typeface="Arial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075" y="983744"/>
            <a:ext cx="6933465" cy="5566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6CAFA7F0-21E7-46FC-B3E7-E830A2F64123}"/>
              </a:ext>
            </a:extLst>
          </p:cNvPr>
          <p:cNvCxnSpPr/>
          <p:nvPr/>
        </p:nvCxnSpPr>
        <p:spPr bwMode="auto">
          <a:xfrm>
            <a:off x="2070265" y="1626920"/>
            <a:ext cx="0" cy="4203865"/>
          </a:xfrm>
          <a:prstGeom prst="straightConnector1">
            <a:avLst/>
          </a:prstGeom>
          <a:ln w="38100"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63FE1B9F-E24E-4C6F-8C1D-1C19A14BF3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412" y="1093582"/>
            <a:ext cx="7193176" cy="5034087"/>
          </a:xfrm>
          <a:prstGeom prst="rect">
            <a:avLst/>
          </a:prstGeom>
        </p:spPr>
      </p:pic>
      <p:cxnSp>
        <p:nvCxnSpPr>
          <p:cNvPr id="11" name="Lige pilforbindelse 10">
            <a:extLst>
              <a:ext uri="{FF2B5EF4-FFF2-40B4-BE49-F238E27FC236}">
                <a16:creationId xmlns:a16="http://schemas.microsoft.com/office/drawing/2014/main" id="{9D0B0FEC-CE64-43B8-AA5B-0A8227895820}"/>
              </a:ext>
            </a:extLst>
          </p:cNvPr>
          <p:cNvCxnSpPr>
            <a:cxnSpLocks/>
          </p:cNvCxnSpPr>
          <p:nvPr/>
        </p:nvCxnSpPr>
        <p:spPr bwMode="auto">
          <a:xfrm flipV="1">
            <a:off x="10122553" y="1626920"/>
            <a:ext cx="0" cy="4203865"/>
          </a:xfrm>
          <a:prstGeom prst="straightConnector1">
            <a:avLst/>
          </a:prstGeom>
          <a:ln w="38100"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3">
            <a:extLst>
              <a:ext uri="{FF2B5EF4-FFF2-40B4-BE49-F238E27FC236}">
                <a16:creationId xmlns:a16="http://schemas.microsoft.com/office/drawing/2014/main" id="{79147EA0-0ACB-4296-A798-EC47FCA6C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379901"/>
              </p:ext>
            </p:extLst>
          </p:nvPr>
        </p:nvGraphicFramePr>
        <p:xfrm>
          <a:off x="909205" y="2262716"/>
          <a:ext cx="9798051" cy="331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9513">
                  <a:extLst>
                    <a:ext uri="{9D8B030D-6E8A-4147-A177-3AD203B41FA5}">
                      <a16:colId xmlns:a16="http://schemas.microsoft.com/office/drawing/2014/main" val="1907198079"/>
                    </a:ext>
                  </a:extLst>
                </a:gridCol>
                <a:gridCol w="2059121">
                  <a:extLst>
                    <a:ext uri="{9D8B030D-6E8A-4147-A177-3AD203B41FA5}">
                      <a16:colId xmlns:a16="http://schemas.microsoft.com/office/drawing/2014/main" val="1073894846"/>
                    </a:ext>
                  </a:extLst>
                </a:gridCol>
                <a:gridCol w="2839904">
                  <a:extLst>
                    <a:ext uri="{9D8B030D-6E8A-4147-A177-3AD203B41FA5}">
                      <a16:colId xmlns:a16="http://schemas.microsoft.com/office/drawing/2014/main" val="2397381810"/>
                    </a:ext>
                  </a:extLst>
                </a:gridCol>
                <a:gridCol w="2449513">
                  <a:extLst>
                    <a:ext uri="{9D8B030D-6E8A-4147-A177-3AD203B41FA5}">
                      <a16:colId xmlns:a16="http://schemas.microsoft.com/office/drawing/2014/main" val="1986006995"/>
                    </a:ext>
                  </a:extLst>
                </a:gridCol>
              </a:tblGrid>
              <a:tr h="552521">
                <a:tc>
                  <a:txBody>
                    <a:bodyPr/>
                    <a:lstStyle/>
                    <a:p>
                      <a:r>
                        <a:rPr lang="da-DK" sz="2000" u="sng"/>
                        <a:t>Forbindelse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000" u="sng"/>
                        <a:t>Medie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u="sng" err="1"/>
                        <a:t>Downstream</a:t>
                      </a:r>
                      <a:r>
                        <a:rPr lang="da-DK" sz="2000" u="sng"/>
                        <a:t> </a:t>
                      </a:r>
                      <a:r>
                        <a:rPr lang="da-DK" sz="2000" u="sng" err="1"/>
                        <a:t>Mbit</a:t>
                      </a:r>
                      <a:r>
                        <a:rPr lang="da-DK" sz="2000" u="sng"/>
                        <a:t>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u="sng" err="1"/>
                        <a:t>Upstream</a:t>
                      </a:r>
                      <a:r>
                        <a:rPr lang="da-DK" sz="2000" u="sng"/>
                        <a:t> </a:t>
                      </a:r>
                      <a:r>
                        <a:rPr lang="da-DK" sz="2000" u="sng" err="1"/>
                        <a:t>Mbit</a:t>
                      </a:r>
                      <a:r>
                        <a:rPr lang="da-DK" sz="2000" u="sng"/>
                        <a:t>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224073"/>
                  </a:ext>
                </a:extLst>
              </a:tr>
              <a:tr h="552521">
                <a:tc>
                  <a:txBody>
                    <a:bodyPr/>
                    <a:lstStyle/>
                    <a:p>
                      <a:r>
                        <a:rPr lang="da-DK"/>
                        <a:t>Telefon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ADSL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253556"/>
                  </a:ext>
                </a:extLst>
              </a:tr>
              <a:tr h="552521">
                <a:tc>
                  <a:txBody>
                    <a:bodyPr/>
                    <a:lstStyle/>
                    <a:p>
                      <a:r>
                        <a:rPr lang="da-DK" err="1"/>
                        <a:t>Kabel-anlæg</a:t>
                      </a:r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err="1"/>
                        <a:t>Coax</a:t>
                      </a:r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209914"/>
                  </a:ext>
                </a:extLst>
              </a:tr>
              <a:tr h="552521">
                <a:tc>
                  <a:txBody>
                    <a:bodyPr/>
                    <a:lstStyle/>
                    <a:p>
                      <a:r>
                        <a:rPr lang="da-DK"/>
                        <a:t>Fibernet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Fiber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187321"/>
                  </a:ext>
                </a:extLst>
              </a:tr>
              <a:tr h="552521">
                <a:tc>
                  <a:txBody>
                    <a:bodyPr/>
                    <a:lstStyle/>
                    <a:p>
                      <a:r>
                        <a:rPr lang="da-DK"/>
                        <a:t>Mobilt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5G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573324"/>
                  </a:ext>
                </a:extLst>
              </a:tr>
              <a:tr h="552521">
                <a:tc>
                  <a:txBody>
                    <a:bodyPr/>
                    <a:lstStyle/>
                    <a:p>
                      <a:r>
                        <a:rPr lang="da-DK"/>
                        <a:t>Satellit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Luft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7375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8F4629FA-116D-4D58-9046-8F91F0F1D8C0}"/>
              </a:ext>
            </a:extLst>
          </p:cNvPr>
          <p:cNvSpPr txBox="1"/>
          <p:nvPr/>
        </p:nvSpPr>
        <p:spPr>
          <a:xfrm>
            <a:off x="2374900" y="708747"/>
            <a:ext cx="679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>
                <a:solidFill>
                  <a:schemeClr val="accent1">
                    <a:lumMod val="75000"/>
                  </a:schemeClr>
                </a:solidFill>
              </a:rPr>
              <a:t>QUIZ og BYT 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170" y="1678242"/>
            <a:ext cx="6803390" cy="4613258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4EBC45C3-8849-4C99-9021-193D01756D3C}"/>
              </a:ext>
            </a:extLst>
          </p:cNvPr>
          <p:cNvSpPr txBox="1"/>
          <p:nvPr/>
        </p:nvSpPr>
        <p:spPr>
          <a:xfrm>
            <a:off x="7741920" y="2082991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>
                <a:solidFill>
                  <a:srgbClr val="FF0000"/>
                </a:solidFill>
              </a:rPr>
              <a:t>Forkortelser og formål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B70BC406-955B-0F4C-11F8-336B0D40C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338" y="1879944"/>
            <a:ext cx="5616645" cy="4738641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FF5B952-797E-A445-F34A-67C3B393BC5B}"/>
              </a:ext>
            </a:extLst>
          </p:cNvPr>
          <p:cNvSpPr txBox="1"/>
          <p:nvPr/>
        </p:nvSpPr>
        <p:spPr>
          <a:xfrm>
            <a:off x="1548019" y="324823"/>
            <a:ext cx="87986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Dynamic Host Configuration Protocol</a:t>
            </a:r>
            <a:r>
              <a:rPr lang="en-US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(DHCP) is a client/server protocol that automatically provides an Internet Protocol (IP) host with its IP address and other related configuration information such as the subnet mask and default gateway.</a:t>
            </a:r>
            <a:endParaRPr lang="da-DK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46F7536-E22B-4790-9C51-810BE93D1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365" y="815010"/>
            <a:ext cx="8995028" cy="597341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7EA2D59-EA18-4CC9-BD7C-A58ACE92DC99}"/>
              </a:ext>
            </a:extLst>
          </p:cNvPr>
          <p:cNvSpPr txBox="1"/>
          <p:nvPr/>
        </p:nvSpPr>
        <p:spPr>
          <a:xfrm>
            <a:off x="3109291" y="234067"/>
            <a:ext cx="5973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00CC"/>
                </a:solidFill>
              </a:rPr>
              <a:t>Dynamic Host Configuration Protocol (DHCP) </a:t>
            </a:r>
            <a:endParaRPr lang="da-DK" sz="2400" b="1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0497E5DA-D611-4B81-A41A-54D2CFFF3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11" y="1049045"/>
            <a:ext cx="10646777" cy="475991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850F5F0E-F362-44C7-A802-D9B09DEE5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528" y="1049045"/>
            <a:ext cx="10749859" cy="4777715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0C7AE500-933E-4590-A89B-48950DBEB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69" y="297519"/>
            <a:ext cx="10749859" cy="6262961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EF6C84A6-BFFE-438A-9572-340D53011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20" y="1760220"/>
            <a:ext cx="11848155" cy="3745835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F71A38D4-F854-4FF4-BA53-B4FFDA0383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277" y="425795"/>
            <a:ext cx="10411445" cy="6248605"/>
          </a:xfrm>
          <a:prstGeom prst="rect">
            <a:avLst/>
          </a:prstGeom>
        </p:spPr>
      </p:pic>
      <p:sp>
        <p:nvSpPr>
          <p:cNvPr id="15" name="Tekstfelt 14">
            <a:extLst>
              <a:ext uri="{FF2B5EF4-FFF2-40B4-BE49-F238E27FC236}">
                <a16:creationId xmlns:a16="http://schemas.microsoft.com/office/drawing/2014/main" id="{7D537856-EC29-456B-BB77-C3068F6140A6}"/>
              </a:ext>
            </a:extLst>
          </p:cNvPr>
          <p:cNvSpPr txBox="1"/>
          <p:nvPr/>
        </p:nvSpPr>
        <p:spPr>
          <a:xfrm>
            <a:off x="4320540" y="0"/>
            <a:ext cx="3829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>
                <a:solidFill>
                  <a:srgbClr val="0000CC"/>
                </a:solidFill>
              </a:rPr>
              <a:t>Domain </a:t>
            </a:r>
            <a:r>
              <a:rPr lang="da-DK" sz="2400" b="1" err="1">
                <a:solidFill>
                  <a:srgbClr val="0000CC"/>
                </a:solidFill>
              </a:rPr>
              <a:t>Name</a:t>
            </a:r>
            <a:r>
              <a:rPr lang="da-DK" sz="2400" b="1">
                <a:solidFill>
                  <a:srgbClr val="0000CC"/>
                </a:solidFill>
              </a:rPr>
              <a:t> Service (DNS)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Assigning a Static IPv4 Address to a Host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65338" y="1675595"/>
            <a:ext cx="3590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LAN Interface Properties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0518" y="1704623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Configuring a Static IPv4 Address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521" y="2046253"/>
            <a:ext cx="40481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335" y="2046254"/>
            <a:ext cx="3733800" cy="466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8277C326-4794-49B1-9EE3-60B619A7A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75" y="1308735"/>
            <a:ext cx="11553849" cy="3720465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AD76C602-36E3-42E6-9F99-6061F8ACF848}"/>
              </a:ext>
            </a:extLst>
          </p:cNvPr>
          <p:cNvSpPr txBox="1"/>
          <p:nvPr/>
        </p:nvSpPr>
        <p:spPr>
          <a:xfrm>
            <a:off x="1634490" y="594360"/>
            <a:ext cx="9041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/>
              <a:t>      </a:t>
            </a:r>
            <a:r>
              <a:rPr lang="da-DK" sz="2400" b="1">
                <a:solidFill>
                  <a:srgbClr val="FF0000"/>
                </a:solidFill>
              </a:rPr>
              <a:t>DYNAMISK                                                                      STATISK</a:t>
            </a:r>
            <a:endParaRPr lang="da-DK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C263D61-1256-4826-80EE-174EEDC6D1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00"/>
          <a:stretch/>
        </p:blipFill>
        <p:spPr>
          <a:xfrm>
            <a:off x="34725" y="1200344"/>
            <a:ext cx="12096852" cy="3475827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7849117-BC02-4553-A95E-0DFA3E6802F1}"/>
              </a:ext>
            </a:extLst>
          </p:cNvPr>
          <p:cNvSpPr txBox="1"/>
          <p:nvPr/>
        </p:nvSpPr>
        <p:spPr>
          <a:xfrm>
            <a:off x="416689" y="590309"/>
            <a:ext cx="249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/>
              <a:t>Find Gateway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Wireless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1274" y="1517525"/>
            <a:ext cx="5230863" cy="4351338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254" y="1344361"/>
            <a:ext cx="4881052" cy="4781807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D3395192-EECE-7B3E-EEDD-2084B22E2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036" y="170688"/>
            <a:ext cx="6257925" cy="318135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E2EDF9FA-4691-8929-EAF9-D9696A2C3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7037" y="3201522"/>
            <a:ext cx="6257925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B5950475-E8AC-A228-A88A-1640C78B4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612" y="3429000"/>
            <a:ext cx="6631946" cy="2655344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A1FD324B-5DEE-C1AA-49E8-02BBC1D16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631" y="475822"/>
            <a:ext cx="8871948" cy="2205733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52718E3-CE6B-A32A-ADC9-6F1249733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53801"/>
            <a:ext cx="9144000" cy="2579473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E15322C8-BB70-7D57-B24D-8E60F8931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306" y="3776768"/>
            <a:ext cx="8891389" cy="2839788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5013EA7A-84B8-85A8-EAA4-FD1B38CEF676}"/>
              </a:ext>
            </a:extLst>
          </p:cNvPr>
          <p:cNvGraphicFramePr>
            <a:graphicFrameLocks noGrp="1"/>
          </p:cNvGraphicFramePr>
          <p:nvPr/>
        </p:nvGraphicFramePr>
        <p:xfrm>
          <a:off x="2442786" y="60288"/>
          <a:ext cx="6476999" cy="6371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0027">
                  <a:extLst>
                    <a:ext uri="{9D8B030D-6E8A-4147-A177-3AD203B41FA5}">
                      <a16:colId xmlns:a16="http://schemas.microsoft.com/office/drawing/2014/main" val="2387252930"/>
                    </a:ext>
                  </a:extLst>
                </a:gridCol>
                <a:gridCol w="5436972">
                  <a:extLst>
                    <a:ext uri="{9D8B030D-6E8A-4147-A177-3AD203B41FA5}">
                      <a16:colId xmlns:a16="http://schemas.microsoft.com/office/drawing/2014/main" val="971343869"/>
                    </a:ext>
                  </a:extLst>
                </a:gridCol>
              </a:tblGrid>
              <a:tr h="2603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88" marR="640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</a:rPr>
                        <a:t>H1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88" marR="64088" marT="0" marB="0"/>
                </a:tc>
                <a:extLst>
                  <a:ext uri="{0D108BD9-81ED-4DB2-BD59-A6C34878D82A}">
                    <a16:rowId xmlns:a16="http://schemas.microsoft.com/office/drawing/2014/main" val="1580942843"/>
                  </a:ext>
                </a:extLst>
              </a:tr>
              <a:tr h="1819697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a-DK" sz="1200" b="1" i="0" u="none" strike="noStrike" noProof="0" dirty="0" err="1">
                          <a:effectLst/>
                          <a:latin typeface="Calibri"/>
                        </a:rPr>
                        <a:t>Tirs</a:t>
                      </a:r>
                      <a:r>
                        <a:rPr lang="da-DK" sz="1200" b="1" i="0" u="none" strike="noStrike" noProof="0" dirty="0">
                          <a:effectLst/>
                          <a:latin typeface="Calibri"/>
                        </a:rPr>
                        <a:t> 6/5</a:t>
                      </a:r>
                      <a:r>
                        <a:rPr lang="da-DK" sz="1200" dirty="0">
                          <a:effectLst/>
                        </a:rPr>
                        <a:t> </a:t>
                      </a:r>
                      <a:endParaRPr lang="da-DK" sz="12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4088" marR="640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TEORI: 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da-DK" sz="1200" b="1" dirty="0">
                          <a:effectLst/>
                        </a:rPr>
                        <a:t>IP-adresser</a:t>
                      </a:r>
                      <a:r>
                        <a:rPr lang="da-DK" sz="1200" dirty="0">
                          <a:effectLst/>
                        </a:rPr>
                        <a:t> (klasser-private-public-</a:t>
                      </a:r>
                      <a:r>
                        <a:rPr lang="da-DK" sz="1200" dirty="0" err="1">
                          <a:effectLst/>
                        </a:rPr>
                        <a:t>subnetmask</a:t>
                      </a:r>
                      <a:r>
                        <a:rPr lang="da-DK" sz="1200" dirty="0">
                          <a:effectLst/>
                        </a:rPr>
                        <a:t>-gateway-na-</a:t>
                      </a:r>
                      <a:r>
                        <a:rPr lang="da-DK" sz="1200" dirty="0" err="1">
                          <a:effectLst/>
                        </a:rPr>
                        <a:t>fha</a:t>
                      </a:r>
                      <a:r>
                        <a:rPr lang="da-DK" sz="1200" dirty="0">
                          <a:effectLst/>
                        </a:rPr>
                        <a:t>-</a:t>
                      </a:r>
                      <a:r>
                        <a:rPr lang="da-DK" sz="1200" dirty="0" err="1">
                          <a:effectLst/>
                        </a:rPr>
                        <a:t>lha</a:t>
                      </a:r>
                      <a:r>
                        <a:rPr lang="da-DK" sz="1200" dirty="0">
                          <a:effectLst/>
                        </a:rPr>
                        <a:t>-</a:t>
                      </a:r>
                      <a:r>
                        <a:rPr lang="da-DK" sz="1200" dirty="0" err="1">
                          <a:effectLst/>
                        </a:rPr>
                        <a:t>bc</a:t>
                      </a:r>
                      <a:r>
                        <a:rPr lang="da-DK" sz="1200" dirty="0">
                          <a:effectLst/>
                        </a:rPr>
                        <a:t>-nat)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da-DK" sz="1200" b="1" dirty="0" err="1">
                          <a:effectLst/>
                        </a:rPr>
                        <a:t>Topologier</a:t>
                      </a:r>
                      <a:r>
                        <a:rPr lang="da-DK" sz="1200" dirty="0">
                          <a:effectLst/>
                        </a:rPr>
                        <a:t> (lan-wan-man-</a:t>
                      </a:r>
                      <a:r>
                        <a:rPr lang="da-DK" sz="1200" dirty="0" err="1">
                          <a:effectLst/>
                        </a:rPr>
                        <a:t>pan</a:t>
                      </a:r>
                      <a:r>
                        <a:rPr lang="da-DK" sz="1200" dirty="0">
                          <a:effectLst/>
                        </a:rPr>
                        <a:t>-internet-extranet-intranet)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da-DK" sz="1200" b="1" dirty="0">
                          <a:effectLst/>
                        </a:rPr>
                        <a:t>Netværkskomponenter</a:t>
                      </a:r>
                      <a:r>
                        <a:rPr lang="da-DK" sz="1200" dirty="0">
                          <a:effectLst/>
                        </a:rPr>
                        <a:t> (switch-router-</a:t>
                      </a:r>
                      <a:r>
                        <a:rPr lang="da-DK" sz="1200" dirty="0" err="1">
                          <a:effectLst/>
                        </a:rPr>
                        <a:t>wap</a:t>
                      </a:r>
                      <a:r>
                        <a:rPr lang="da-DK" sz="1200" dirty="0">
                          <a:effectLst/>
                        </a:rPr>
                        <a:t>-</a:t>
                      </a:r>
                      <a:r>
                        <a:rPr lang="da-DK" sz="1200" dirty="0" err="1">
                          <a:effectLst/>
                        </a:rPr>
                        <a:t>repeater</a:t>
                      </a:r>
                      <a:r>
                        <a:rPr lang="da-DK" sz="1200" dirty="0">
                          <a:effectLst/>
                        </a:rPr>
                        <a:t>-modem-hjemmerouter)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endParaRPr lang="da-DK" sz="1200" b="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endParaRPr lang="da-DK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 PRAKTIK: 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da-DK" sz="1200" b="1" dirty="0" err="1">
                          <a:effectLst/>
                        </a:rPr>
                        <a:t>Packet</a:t>
                      </a:r>
                      <a:r>
                        <a:rPr lang="da-DK" sz="1200" b="1" dirty="0">
                          <a:effectLst/>
                        </a:rPr>
                        <a:t> Tracer øvelser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200" dirty="0">
                        <a:effectLst/>
                      </a:endParaRPr>
                    </a:p>
                  </a:txBody>
                  <a:tcPr marL="64088" marR="64088" marT="0" marB="0"/>
                </a:tc>
                <a:extLst>
                  <a:ext uri="{0D108BD9-81ED-4DB2-BD59-A6C34878D82A}">
                    <a16:rowId xmlns:a16="http://schemas.microsoft.com/office/drawing/2014/main" val="2177995125"/>
                  </a:ext>
                </a:extLst>
              </a:tr>
              <a:tr h="22307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Man 12/5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88" marR="640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TEORI:</a:t>
                      </a:r>
                      <a:endParaRPr lang="da-DK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da-DK" sz="1200" b="1" dirty="0">
                          <a:effectLst/>
                        </a:rPr>
                        <a:t>Repetition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da-DK" sz="1200" b="1" dirty="0">
                          <a:effectLst/>
                        </a:rPr>
                        <a:t>Netværkskommunikation</a:t>
                      </a:r>
                      <a:r>
                        <a:rPr lang="da-DK" sz="1200" dirty="0">
                          <a:effectLst/>
                        </a:rPr>
                        <a:t> (</a:t>
                      </a:r>
                      <a:r>
                        <a:rPr lang="da-DK" sz="1200" dirty="0" err="1">
                          <a:effectLst/>
                        </a:rPr>
                        <a:t>isp</a:t>
                      </a:r>
                      <a:r>
                        <a:rPr lang="da-DK" sz="1200" dirty="0">
                          <a:effectLst/>
                        </a:rPr>
                        <a:t>-medier-ip-opsætning)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da-DK" sz="1200" b="1" dirty="0">
                          <a:effectLst/>
                        </a:rPr>
                        <a:t>Protokoller</a:t>
                      </a:r>
                      <a:r>
                        <a:rPr lang="da-DK" sz="1200" dirty="0">
                          <a:effectLst/>
                        </a:rPr>
                        <a:t> (dns-dhcp)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da-DK" sz="1200" b="1" dirty="0">
                          <a:effectLst/>
                        </a:rPr>
                        <a:t>Test af netværk </a:t>
                      </a:r>
                      <a:r>
                        <a:rPr lang="da-DK" sz="1200" dirty="0">
                          <a:effectLst/>
                        </a:rPr>
                        <a:t>(</a:t>
                      </a:r>
                      <a:r>
                        <a:rPr lang="da-DK" sz="1200" dirty="0" err="1">
                          <a:effectLst/>
                        </a:rPr>
                        <a:t>ipconfig</a:t>
                      </a:r>
                      <a:r>
                        <a:rPr lang="da-DK" sz="1200" dirty="0">
                          <a:effectLst/>
                        </a:rPr>
                        <a:t>-ping)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da-DK" sz="1200" b="1" dirty="0">
                          <a:effectLst/>
                        </a:rPr>
                        <a:t>Trådløst netværk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endParaRPr lang="da-DK" sz="1200" b="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endParaRPr lang="da-DK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PRAKTIK: 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da-DK" sz="1200" b="1" dirty="0">
                          <a:effectLst/>
                        </a:rPr>
                        <a:t>Hjemmerouter</a:t>
                      </a:r>
                    </a:p>
                  </a:txBody>
                  <a:tcPr marL="64088" marR="64088" marT="0" marB="0"/>
                </a:tc>
                <a:extLst>
                  <a:ext uri="{0D108BD9-81ED-4DB2-BD59-A6C34878D82A}">
                    <a16:rowId xmlns:a16="http://schemas.microsoft.com/office/drawing/2014/main" val="445007774"/>
                  </a:ext>
                </a:extLst>
              </a:tr>
              <a:tr h="20605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 err="1">
                          <a:effectLst/>
                        </a:rPr>
                        <a:t>Tirs</a:t>
                      </a:r>
                      <a:r>
                        <a:rPr lang="da-DK" sz="1200" dirty="0">
                          <a:effectLst/>
                        </a:rPr>
                        <a:t>  13/5   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88" marR="640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TEORI: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da-DK" sz="12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Repetition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da-DK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Adresseplaner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endParaRPr lang="da-DK" sz="1200" b="0" dirty="0">
                        <a:effectLst/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a-DK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PRØVER: 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da-DK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Opsætning af trådløs router og mindre netværk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da-DK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Oprydning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da-DK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Teoretisk </a:t>
                      </a:r>
                      <a:r>
                        <a:rPr lang="da-DK" sz="1200" b="1" dirty="0">
                          <a:effectLst/>
                        </a:rPr>
                        <a:t>prøve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088" marR="64088" marT="0" marB="0"/>
                </a:tc>
                <a:extLst>
                  <a:ext uri="{0D108BD9-81ED-4DB2-BD59-A6C34878D82A}">
                    <a16:rowId xmlns:a16="http://schemas.microsoft.com/office/drawing/2014/main" val="30498473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487DF39-67FD-445B-A7EE-B2F42DD3A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618" y="975451"/>
            <a:ext cx="7096764" cy="4907098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6EDC1493-FCE7-4105-9BC7-867E3B438409}"/>
              </a:ext>
            </a:extLst>
          </p:cNvPr>
          <p:cNvSpPr txBox="1"/>
          <p:nvPr/>
        </p:nvSpPr>
        <p:spPr>
          <a:xfrm>
            <a:off x="2123374" y="345079"/>
            <a:ext cx="1759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/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DD4F5D6-58B2-4CAF-A4E1-602E86B926D3}"/>
              </a:ext>
            </a:extLst>
          </p:cNvPr>
          <p:cNvSpPr txBox="1"/>
          <p:nvPr/>
        </p:nvSpPr>
        <p:spPr>
          <a:xfrm>
            <a:off x="2123374" y="1130856"/>
            <a:ext cx="615141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a-DK"/>
              <a:t>Ipconfig</a:t>
            </a:r>
          </a:p>
          <a:p>
            <a:pPr marL="285750" indent="-285750">
              <a:buFontTx/>
              <a:buChar char="-"/>
            </a:pPr>
            <a:r>
              <a:rPr lang="da-DK"/>
              <a:t>Ping</a:t>
            </a:r>
          </a:p>
          <a:p>
            <a:pPr marL="285750" indent="-285750">
              <a:buFontTx/>
              <a:buChar char="-"/>
            </a:pPr>
            <a:r>
              <a:rPr lang="da-DK"/>
              <a:t>Cat for kabler</a:t>
            </a:r>
          </a:p>
          <a:p>
            <a:pPr marL="285750" indent="-285750">
              <a:buFontTx/>
              <a:buChar char="-"/>
            </a:pPr>
            <a:r>
              <a:rPr lang="da-DK"/>
              <a:t>OSI / TCP-IP model</a:t>
            </a:r>
          </a:p>
          <a:p>
            <a:pPr marL="285750" indent="-285750">
              <a:buFontTx/>
              <a:buChar char="-"/>
            </a:pPr>
            <a:r>
              <a:rPr lang="da-DK"/>
              <a:t>ISP</a:t>
            </a:r>
          </a:p>
          <a:p>
            <a:pPr marL="285750" indent="-285750">
              <a:buFontTx/>
              <a:buChar char="-"/>
            </a:pPr>
            <a:r>
              <a:rPr lang="da-DK"/>
              <a:t>ISP connections</a:t>
            </a:r>
          </a:p>
          <a:p>
            <a:pPr marL="285750" indent="-285750">
              <a:buFontTx/>
              <a:buChar char="-"/>
            </a:pPr>
            <a:r>
              <a:rPr lang="da-DK"/>
              <a:t>Hvilke info ved konfiguration af statisk IP</a:t>
            </a:r>
          </a:p>
          <a:p>
            <a:pPr marL="285750" indent="-285750">
              <a:buFontTx/>
              <a:buChar char="-"/>
            </a:pPr>
            <a:r>
              <a:rPr lang="da-DK"/>
              <a:t>NIC</a:t>
            </a:r>
          </a:p>
          <a:p>
            <a:pPr marL="285750" indent="-285750">
              <a:buFontTx/>
              <a:buChar char="-"/>
            </a:pPr>
            <a:r>
              <a:rPr lang="da-DK"/>
              <a:t>DHCP</a:t>
            </a:r>
          </a:p>
          <a:p>
            <a:pPr marL="285750" indent="-285750">
              <a:buFontTx/>
              <a:buChar char="-"/>
            </a:pPr>
            <a:r>
              <a:rPr lang="da-DK"/>
              <a:t>DNS</a:t>
            </a:r>
          </a:p>
          <a:p>
            <a:pPr marL="285750" indent="-285750">
              <a:buFontTx/>
              <a:buChar char="-"/>
            </a:pPr>
            <a:r>
              <a:rPr lang="da-DK"/>
              <a:t>NAT</a:t>
            </a:r>
          </a:p>
          <a:p>
            <a:pPr marL="285750" indent="-285750">
              <a:buFontTx/>
              <a:buChar char="-"/>
            </a:pPr>
            <a:r>
              <a:rPr lang="da-DK"/>
              <a:t>Gateway</a:t>
            </a:r>
          </a:p>
          <a:p>
            <a:pPr marL="285750" indent="-285750">
              <a:buFontTx/>
              <a:buChar char="-"/>
            </a:pPr>
            <a:r>
              <a:rPr lang="da-DK"/>
              <a:t>Wlan</a:t>
            </a:r>
          </a:p>
          <a:p>
            <a:pPr marL="285750" indent="-285750">
              <a:buFontTx/>
              <a:buChar char="-"/>
            </a:pPr>
            <a:r>
              <a:rPr lang="da-DK"/>
              <a:t>WSP</a:t>
            </a:r>
          </a:p>
          <a:p>
            <a:pPr marL="285750" indent="-285750">
              <a:buFontTx/>
              <a:buChar char="-"/>
            </a:pPr>
            <a:r>
              <a:rPr lang="da-DK"/>
              <a:t>2,4 og 5GHz</a:t>
            </a:r>
          </a:p>
          <a:p>
            <a:pPr marL="285750" indent="-285750">
              <a:buFontTx/>
              <a:buChar char="-"/>
            </a:pPr>
            <a:r>
              <a:rPr lang="da-DK"/>
              <a:t>Radius</a:t>
            </a:r>
          </a:p>
          <a:p>
            <a:endParaRPr lang="da-DK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0F34443-74F5-4CE0-824D-C26964341384}"/>
              </a:ext>
            </a:extLst>
          </p:cNvPr>
          <p:cNvSpPr/>
          <p:nvPr/>
        </p:nvSpPr>
        <p:spPr>
          <a:xfrm>
            <a:off x="1014664" y="5292090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13F0F3F-04D9-412D-8715-6E032FA418C3}"/>
              </a:ext>
            </a:extLst>
          </p:cNvPr>
          <p:cNvSpPr/>
          <p:nvPr/>
        </p:nvSpPr>
        <p:spPr>
          <a:xfrm>
            <a:off x="1235644" y="5000625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08ADD19-FBA2-4CEB-98B6-9F5680238EC8}"/>
              </a:ext>
            </a:extLst>
          </p:cNvPr>
          <p:cNvSpPr/>
          <p:nvPr/>
        </p:nvSpPr>
        <p:spPr>
          <a:xfrm>
            <a:off x="1014664" y="4765167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BFB3F57-4461-49AA-9A07-4CBB78D79B25}"/>
              </a:ext>
            </a:extLst>
          </p:cNvPr>
          <p:cNvSpPr/>
          <p:nvPr/>
        </p:nvSpPr>
        <p:spPr>
          <a:xfrm>
            <a:off x="1014664" y="4502277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E9A9EFAA-9B75-4524-B632-D1DE07C90652}"/>
              </a:ext>
            </a:extLst>
          </p:cNvPr>
          <p:cNvSpPr/>
          <p:nvPr/>
        </p:nvSpPr>
        <p:spPr>
          <a:xfrm>
            <a:off x="1235644" y="4234815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4EE773A2-F3A2-4993-B55A-C924E53929AA}"/>
              </a:ext>
            </a:extLst>
          </p:cNvPr>
          <p:cNvSpPr/>
          <p:nvPr/>
        </p:nvSpPr>
        <p:spPr>
          <a:xfrm>
            <a:off x="1291227" y="3926205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4EC92457-D2BE-493E-BC7C-B4A47E7F5AE8}"/>
              </a:ext>
            </a:extLst>
          </p:cNvPr>
          <p:cNvSpPr/>
          <p:nvPr/>
        </p:nvSpPr>
        <p:spPr>
          <a:xfrm>
            <a:off x="1014664" y="3580715"/>
            <a:ext cx="4860356" cy="437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1811F0F7-CEFC-4760-AD55-60F54E19EF8C}"/>
              </a:ext>
            </a:extLst>
          </p:cNvPr>
          <p:cNvSpPr/>
          <p:nvPr/>
        </p:nvSpPr>
        <p:spPr>
          <a:xfrm>
            <a:off x="1014664" y="3350133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1893AAA9-F1F4-4E5B-B9C8-D0D75D0D3FEB}"/>
              </a:ext>
            </a:extLst>
          </p:cNvPr>
          <p:cNvSpPr/>
          <p:nvPr/>
        </p:nvSpPr>
        <p:spPr>
          <a:xfrm>
            <a:off x="698434" y="3112961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9940E579-BF6A-481C-AE11-300261194A44}"/>
              </a:ext>
            </a:extLst>
          </p:cNvPr>
          <p:cNvSpPr/>
          <p:nvPr/>
        </p:nvSpPr>
        <p:spPr>
          <a:xfrm>
            <a:off x="1967164" y="2852357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/>
              <a:t>A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E89F7722-E26D-4E22-B3B1-0415E0DCF3B0}"/>
              </a:ext>
            </a:extLst>
          </p:cNvPr>
          <p:cNvSpPr/>
          <p:nvPr/>
        </p:nvSpPr>
        <p:spPr>
          <a:xfrm>
            <a:off x="1509964" y="2599754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CC59F139-23EA-4C03-8C66-582565D9DBBC}"/>
              </a:ext>
            </a:extLst>
          </p:cNvPr>
          <p:cNvSpPr/>
          <p:nvPr/>
        </p:nvSpPr>
        <p:spPr>
          <a:xfrm>
            <a:off x="1692844" y="2235137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AA0C2FFC-1E4F-447C-8178-BD59E45EE32D}"/>
              </a:ext>
            </a:extLst>
          </p:cNvPr>
          <p:cNvSpPr/>
          <p:nvPr/>
        </p:nvSpPr>
        <p:spPr>
          <a:xfrm>
            <a:off x="1291227" y="2046542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5E65903B-3A2F-40BE-BC86-5A9AF83E5950}"/>
              </a:ext>
            </a:extLst>
          </p:cNvPr>
          <p:cNvSpPr/>
          <p:nvPr/>
        </p:nvSpPr>
        <p:spPr>
          <a:xfrm>
            <a:off x="1689636" y="1764221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4C2646B6-3B02-4D00-A88B-E8F159EB7F09}"/>
              </a:ext>
            </a:extLst>
          </p:cNvPr>
          <p:cNvSpPr/>
          <p:nvPr/>
        </p:nvSpPr>
        <p:spPr>
          <a:xfrm>
            <a:off x="1291227" y="1465898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DED631EC-E851-4CAB-8E44-1DD4FD0869A4}"/>
              </a:ext>
            </a:extLst>
          </p:cNvPr>
          <p:cNvSpPr/>
          <p:nvPr/>
        </p:nvSpPr>
        <p:spPr>
          <a:xfrm>
            <a:off x="1155634" y="1157288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6EDC1493-FCE7-4105-9BC7-867E3B438409}"/>
              </a:ext>
            </a:extLst>
          </p:cNvPr>
          <p:cNvSpPr txBox="1"/>
          <p:nvPr/>
        </p:nvSpPr>
        <p:spPr>
          <a:xfrm>
            <a:off x="2123374" y="345079"/>
            <a:ext cx="1759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b="1" u="sng"/>
              <a:t>Repetition: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DD4F5D6-58B2-4CAF-A4E1-602E86B926D3}"/>
              </a:ext>
            </a:extLst>
          </p:cNvPr>
          <p:cNvSpPr txBox="1"/>
          <p:nvPr/>
        </p:nvSpPr>
        <p:spPr>
          <a:xfrm>
            <a:off x="2123374" y="1130856"/>
            <a:ext cx="615141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a-DK"/>
              <a:t>Statiske og Dynamiske IP</a:t>
            </a:r>
          </a:p>
          <a:p>
            <a:pPr marL="285750" indent="-285750">
              <a:buFontTx/>
              <a:buChar char="-"/>
            </a:pPr>
            <a:r>
              <a:rPr lang="da-DK"/>
              <a:t>Binære tal</a:t>
            </a:r>
          </a:p>
          <a:p>
            <a:pPr marL="285750" indent="-285750">
              <a:buFontTx/>
              <a:buChar char="-"/>
            </a:pPr>
            <a:r>
              <a:rPr lang="da-DK"/>
              <a:t>Firewall</a:t>
            </a:r>
          </a:p>
          <a:p>
            <a:pPr marL="285750" indent="-285750">
              <a:buFontTx/>
              <a:buChar char="-"/>
            </a:pPr>
            <a:r>
              <a:rPr lang="da-DK"/>
              <a:t>IP og undermaske</a:t>
            </a:r>
          </a:p>
          <a:p>
            <a:pPr marL="285750" indent="-285750">
              <a:buFontTx/>
              <a:buChar char="-"/>
            </a:pPr>
            <a:r>
              <a:rPr lang="da-DK"/>
              <a:t>NA, FHA, LHA og BC</a:t>
            </a:r>
          </a:p>
          <a:p>
            <a:pPr marL="285750" indent="-285750">
              <a:buFontTx/>
              <a:buChar char="-"/>
            </a:pPr>
            <a:r>
              <a:rPr lang="da-DK"/>
              <a:t>Hvad er et netværk</a:t>
            </a:r>
          </a:p>
          <a:p>
            <a:pPr marL="285750" indent="-285750">
              <a:buFontTx/>
              <a:buChar char="-"/>
            </a:pPr>
            <a:r>
              <a:rPr lang="da-DK"/>
              <a:t>SSID</a:t>
            </a:r>
          </a:p>
          <a:p>
            <a:pPr marL="285750" indent="-285750">
              <a:buFontTx/>
              <a:buChar char="-"/>
            </a:pPr>
            <a:r>
              <a:rPr lang="da-DK"/>
              <a:t>MAC filtrering</a:t>
            </a:r>
          </a:p>
          <a:p>
            <a:r>
              <a:rPr lang="da-DK"/>
              <a:t>-    GUI </a:t>
            </a:r>
            <a:r>
              <a:rPr lang="da-DK" err="1"/>
              <a:t>vs</a:t>
            </a:r>
            <a:r>
              <a:rPr lang="da-DK"/>
              <a:t> CMD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1893AAA9-F1F4-4E5B-B9C8-D0D75D0D3FEB}"/>
              </a:ext>
            </a:extLst>
          </p:cNvPr>
          <p:cNvSpPr/>
          <p:nvPr/>
        </p:nvSpPr>
        <p:spPr>
          <a:xfrm>
            <a:off x="6685875" y="2586867"/>
            <a:ext cx="4860356" cy="331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9940E579-BF6A-481C-AE11-300261194A44}"/>
              </a:ext>
            </a:extLst>
          </p:cNvPr>
          <p:cNvSpPr/>
          <p:nvPr/>
        </p:nvSpPr>
        <p:spPr>
          <a:xfrm>
            <a:off x="1930506" y="2779612"/>
            <a:ext cx="4860356" cy="36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E89F7722-E26D-4E22-B3B1-0415E0DCF3B0}"/>
              </a:ext>
            </a:extLst>
          </p:cNvPr>
          <p:cNvSpPr/>
          <p:nvPr/>
        </p:nvSpPr>
        <p:spPr>
          <a:xfrm>
            <a:off x="2061608" y="2510159"/>
            <a:ext cx="4860356" cy="36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CC59F139-23EA-4C03-8C66-582565D9DBBC}"/>
              </a:ext>
            </a:extLst>
          </p:cNvPr>
          <p:cNvSpPr/>
          <p:nvPr/>
        </p:nvSpPr>
        <p:spPr>
          <a:xfrm>
            <a:off x="2172567" y="2246992"/>
            <a:ext cx="4860356" cy="36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AA0C2FFC-1E4F-447C-8178-BD59E45EE32D}"/>
              </a:ext>
            </a:extLst>
          </p:cNvPr>
          <p:cNvSpPr/>
          <p:nvPr/>
        </p:nvSpPr>
        <p:spPr>
          <a:xfrm>
            <a:off x="1770950" y="2058397"/>
            <a:ext cx="4860356" cy="36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5E65903B-3A2F-40BE-BC86-5A9AF83E5950}"/>
              </a:ext>
            </a:extLst>
          </p:cNvPr>
          <p:cNvSpPr/>
          <p:nvPr/>
        </p:nvSpPr>
        <p:spPr>
          <a:xfrm>
            <a:off x="2169359" y="1776076"/>
            <a:ext cx="4860356" cy="36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4C2646B6-3B02-4D00-A88B-E8F159EB7F09}"/>
              </a:ext>
            </a:extLst>
          </p:cNvPr>
          <p:cNvSpPr/>
          <p:nvPr/>
        </p:nvSpPr>
        <p:spPr>
          <a:xfrm>
            <a:off x="1770950" y="1456412"/>
            <a:ext cx="4860356" cy="36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DED631EC-E851-4CAB-8E44-1DD4FD0869A4}"/>
              </a:ext>
            </a:extLst>
          </p:cNvPr>
          <p:cNvSpPr/>
          <p:nvPr/>
        </p:nvSpPr>
        <p:spPr>
          <a:xfrm>
            <a:off x="1635357" y="1131565"/>
            <a:ext cx="4860356" cy="36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806B6218-B6A8-4945-992E-93C4E76E7A49}"/>
              </a:ext>
            </a:extLst>
          </p:cNvPr>
          <p:cNvSpPr/>
          <p:nvPr/>
        </p:nvSpPr>
        <p:spPr>
          <a:xfrm>
            <a:off x="2061608" y="3086340"/>
            <a:ext cx="4860356" cy="292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347C94A4-4D91-49C7-910F-08E8BACCF7F1}"/>
              </a:ext>
            </a:extLst>
          </p:cNvPr>
          <p:cNvSpPr/>
          <p:nvPr/>
        </p:nvSpPr>
        <p:spPr>
          <a:xfrm>
            <a:off x="2061608" y="3395134"/>
            <a:ext cx="4860356" cy="36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9D44A63E-A500-4A8D-8251-623CC6B1A3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301999"/>
              </p:ext>
            </p:extLst>
          </p:nvPr>
        </p:nvGraphicFramePr>
        <p:xfrm>
          <a:off x="685295" y="4285081"/>
          <a:ext cx="4703445" cy="222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7235">
                  <a:extLst>
                    <a:ext uri="{9D8B030D-6E8A-4147-A177-3AD203B41FA5}">
                      <a16:colId xmlns:a16="http://schemas.microsoft.com/office/drawing/2014/main" val="1755820571"/>
                    </a:ext>
                  </a:extLst>
                </a:gridCol>
                <a:gridCol w="2786210">
                  <a:extLst>
                    <a:ext uri="{9D8B030D-6E8A-4147-A177-3AD203B41FA5}">
                      <a16:colId xmlns:a16="http://schemas.microsoft.com/office/drawing/2014/main" val="2307963216"/>
                    </a:ext>
                  </a:extLst>
                </a:gridCol>
              </a:tblGrid>
              <a:tr h="4458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a-DK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Network Address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573616"/>
                  </a:ext>
                </a:extLst>
              </a:tr>
              <a:tr h="4458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a-DK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 Host Address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7102786"/>
                  </a:ext>
                </a:extLst>
              </a:tr>
              <a:tr h="4458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a-DK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Last Host Address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751946"/>
                  </a:ext>
                </a:extLst>
              </a:tr>
              <a:tr h="4458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a-DK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Broadcast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4906933"/>
                  </a:ext>
                </a:extLst>
              </a:tr>
              <a:tr h="4458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a-DK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Mask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301190"/>
                  </a:ext>
                </a:extLst>
              </a:tr>
            </a:tbl>
          </a:graphicData>
        </a:graphic>
      </p:graphicFrame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1229704F-4ADC-4286-A82C-329FB4DA30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522423"/>
              </p:ext>
            </p:extLst>
          </p:nvPr>
        </p:nvGraphicFramePr>
        <p:xfrm>
          <a:off x="6182993" y="2846832"/>
          <a:ext cx="5458691" cy="3486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852">
                  <a:extLst>
                    <a:ext uri="{9D8B030D-6E8A-4147-A177-3AD203B41FA5}">
                      <a16:colId xmlns:a16="http://schemas.microsoft.com/office/drawing/2014/main" val="1755820571"/>
                    </a:ext>
                  </a:extLst>
                </a:gridCol>
                <a:gridCol w="2094157">
                  <a:extLst>
                    <a:ext uri="{9D8B030D-6E8A-4147-A177-3AD203B41FA5}">
                      <a16:colId xmlns:a16="http://schemas.microsoft.com/office/drawing/2014/main" val="2307963216"/>
                    </a:ext>
                  </a:extLst>
                </a:gridCol>
                <a:gridCol w="2125682">
                  <a:extLst>
                    <a:ext uri="{9D8B030D-6E8A-4147-A177-3AD203B41FA5}">
                      <a16:colId xmlns:a16="http://schemas.microsoft.com/office/drawing/2014/main" val="640380932"/>
                    </a:ext>
                  </a:extLst>
                </a:gridCol>
              </a:tblGrid>
              <a:tr h="26059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a-DK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>
                          <a:solidFill>
                            <a:schemeClr val="tx1"/>
                          </a:solidFill>
                        </a:rPr>
                        <a:t>NIC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>
                          <a:solidFill>
                            <a:schemeClr val="tx1"/>
                          </a:solidFill>
                        </a:rPr>
                        <a:t>Gateway-adresse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996035"/>
                  </a:ext>
                </a:extLst>
              </a:tr>
              <a:tr h="4458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a-DK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573616"/>
                  </a:ext>
                </a:extLst>
              </a:tr>
              <a:tr h="4458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a-DK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Laptop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02786"/>
                  </a:ext>
                </a:extLst>
              </a:tr>
              <a:tr h="4458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a-DK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Server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751946"/>
                  </a:ext>
                </a:extLst>
              </a:tr>
              <a:tr h="4458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a-DK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906933"/>
                  </a:ext>
                </a:extLst>
              </a:tr>
              <a:tr h="4458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a-DK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IP Phone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301190"/>
                  </a:ext>
                </a:extLst>
              </a:tr>
              <a:tr h="4458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a-DK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Router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955655"/>
                  </a:ext>
                </a:extLst>
              </a:tr>
              <a:tr h="4458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a-DK" sz="18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Switch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a-DK" sz="18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a-DK" sz="18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705376"/>
                  </a:ext>
                </a:extLst>
              </a:tr>
            </a:tbl>
          </a:graphicData>
        </a:graphic>
      </p:graphicFrame>
      <p:pic>
        <p:nvPicPr>
          <p:cNvPr id="7" name="Billede 6">
            <a:extLst>
              <a:ext uri="{FF2B5EF4-FFF2-40B4-BE49-F238E27FC236}">
                <a16:creationId xmlns:a16="http://schemas.microsoft.com/office/drawing/2014/main" id="{F34EA92C-145F-4DE6-A92F-4D9E3C7C4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247" y="276881"/>
            <a:ext cx="3907374" cy="3252788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C4273432-5362-436F-8A2D-57D2C5E81F34}"/>
              </a:ext>
            </a:extLst>
          </p:cNvPr>
          <p:cNvSpPr txBox="1"/>
          <p:nvPr/>
        </p:nvSpPr>
        <p:spPr>
          <a:xfrm>
            <a:off x="6049159" y="2155677"/>
            <a:ext cx="5723939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da-DK"/>
              <a:t>2. Fordel statiske IP-adresser for udstyr.</a:t>
            </a:r>
          </a:p>
          <a:p>
            <a:r>
              <a:rPr lang="da-DK"/>
              <a:t>    </a:t>
            </a:r>
            <a:r>
              <a:rPr lang="da-DK" b="1"/>
              <a:t>End-</a:t>
            </a:r>
            <a:r>
              <a:rPr lang="da-DK" b="1" err="1"/>
              <a:t>devices</a:t>
            </a:r>
            <a:r>
              <a:rPr lang="da-DK"/>
              <a:t> de første, og </a:t>
            </a:r>
            <a:r>
              <a:rPr lang="da-DK" b="1" err="1"/>
              <a:t>Intermediary-devices</a:t>
            </a:r>
            <a:r>
              <a:rPr lang="da-DK"/>
              <a:t> de sidste.</a:t>
            </a:r>
            <a:endParaRPr lang="da-DK">
              <a:cs typeface="Calibri"/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A9BC0589-0B7E-4325-8DF2-6202211C9F24}"/>
              </a:ext>
            </a:extLst>
          </p:cNvPr>
          <p:cNvSpPr txBox="1"/>
          <p:nvPr/>
        </p:nvSpPr>
        <p:spPr>
          <a:xfrm>
            <a:off x="1416861" y="3915749"/>
            <a:ext cx="324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/>
              <a:t>1. Angiv IP-adresser for netværk.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BC64038E-7B00-46EE-B3DD-977008150E8D}"/>
              </a:ext>
            </a:extLst>
          </p:cNvPr>
          <p:cNvSpPr txBox="1"/>
          <p:nvPr/>
        </p:nvSpPr>
        <p:spPr>
          <a:xfrm>
            <a:off x="1979741" y="158978"/>
            <a:ext cx="211455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a-DK" b="1">
                <a:solidFill>
                  <a:srgbClr val="0000CC"/>
                </a:solidFill>
              </a:rPr>
              <a:t>10.76.102.0</a:t>
            </a:r>
            <a:endParaRPr lang="da-DK" b="1">
              <a:solidFill>
                <a:srgbClr val="0000CC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20B2032E-6706-4B3A-49DC-D2FC061DF8D1}"/>
              </a:ext>
            </a:extLst>
          </p:cNvPr>
          <p:cNvSpPr txBox="1"/>
          <p:nvPr/>
        </p:nvSpPr>
        <p:spPr>
          <a:xfrm>
            <a:off x="3516425" y="1048781"/>
            <a:ext cx="1994688" cy="43088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a-DK" sz="2000" b="1" u="sng"/>
              <a:t>Hold 1:</a:t>
            </a:r>
          </a:p>
          <a:p>
            <a:r>
              <a:rPr lang="da-DK" sz="2000"/>
              <a:t>Emil</a:t>
            </a:r>
          </a:p>
          <a:p>
            <a:r>
              <a:rPr lang="da-DK" sz="2000"/>
              <a:t>Noah</a:t>
            </a:r>
          </a:p>
          <a:p>
            <a:r>
              <a:rPr lang="da-DK" sz="2000"/>
              <a:t>Mads</a:t>
            </a:r>
          </a:p>
          <a:p>
            <a:endParaRPr lang="da-DK" sz="2000"/>
          </a:p>
          <a:p>
            <a:r>
              <a:rPr lang="da-DK" sz="2000" b="1" u="sng"/>
              <a:t>Hold 2:</a:t>
            </a:r>
          </a:p>
          <a:p>
            <a:r>
              <a:rPr lang="da-DK" sz="2000">
                <a:ea typeface="Calibri"/>
                <a:cs typeface="Calibri"/>
              </a:rPr>
              <a:t>Jacob</a:t>
            </a:r>
          </a:p>
          <a:p>
            <a:r>
              <a:rPr lang="da-DK" sz="2000"/>
              <a:t>Niklas</a:t>
            </a:r>
          </a:p>
          <a:p>
            <a:r>
              <a:rPr lang="da-DK" sz="2000"/>
              <a:t>Sebastian</a:t>
            </a:r>
          </a:p>
          <a:p>
            <a:endParaRPr lang="da-DK" sz="2000"/>
          </a:p>
          <a:p>
            <a:r>
              <a:rPr lang="da-DK" sz="2000" b="1" u="sng"/>
              <a:t>Hold 3:</a:t>
            </a:r>
          </a:p>
          <a:p>
            <a:r>
              <a:rPr lang="da-DK">
                <a:ea typeface="Calibri" panose="020F0502020204030204"/>
                <a:cs typeface="Calibri" panose="020F0502020204030204"/>
              </a:rPr>
              <a:t>Mikkel</a:t>
            </a:r>
          </a:p>
          <a:p>
            <a:r>
              <a:rPr lang="da-DK">
                <a:ea typeface="Calibri" panose="020F0502020204030204"/>
                <a:cs typeface="Calibri" panose="020F0502020204030204"/>
              </a:rPr>
              <a:t>Christian</a:t>
            </a:r>
          </a:p>
          <a:p>
            <a:r>
              <a:rPr lang="da-DK">
                <a:ea typeface="Calibri" panose="020F0502020204030204"/>
                <a:cs typeface="Calibri" panose="020F0502020204030204"/>
              </a:rPr>
              <a:t>Victor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FF18E96E-AAC6-B288-50D1-304F6F3133CB}"/>
              </a:ext>
            </a:extLst>
          </p:cNvPr>
          <p:cNvSpPr txBox="1"/>
          <p:nvPr/>
        </p:nvSpPr>
        <p:spPr>
          <a:xfrm>
            <a:off x="6707637" y="1048781"/>
            <a:ext cx="1783080" cy="39395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a-DK" sz="2000" b="1" u="sng"/>
              <a:t>Hold 4:</a:t>
            </a:r>
          </a:p>
          <a:p>
            <a:r>
              <a:rPr lang="da-DK" sz="2000"/>
              <a:t>Jakob</a:t>
            </a:r>
          </a:p>
          <a:p>
            <a:r>
              <a:rPr lang="da-DK" sz="2000"/>
              <a:t>Mike</a:t>
            </a:r>
          </a:p>
          <a:p>
            <a:r>
              <a:rPr lang="da-DK" sz="2000">
                <a:ea typeface="Calibri"/>
                <a:cs typeface="Calibri"/>
              </a:rPr>
              <a:t>Markus</a:t>
            </a:r>
          </a:p>
          <a:p>
            <a:r>
              <a:rPr lang="da-DK" sz="2000"/>
              <a:t>Nikolai</a:t>
            </a:r>
          </a:p>
          <a:p>
            <a:endParaRPr lang="da-DK" sz="2000"/>
          </a:p>
          <a:p>
            <a:r>
              <a:rPr lang="da-DK" sz="2000" b="1" u="sng"/>
              <a:t>Hold 5:</a:t>
            </a:r>
          </a:p>
          <a:p>
            <a:endParaRPr lang="da-DK"/>
          </a:p>
          <a:p>
            <a:endParaRPr lang="da-DK"/>
          </a:p>
          <a:p>
            <a:endParaRPr lang="da-DK"/>
          </a:p>
          <a:p>
            <a:r>
              <a:rPr lang="da-DK" sz="2000" b="1" u="sng"/>
              <a:t>Hold 6:</a:t>
            </a:r>
          </a:p>
          <a:p>
            <a:endParaRPr lang="da-DK"/>
          </a:p>
          <a:p>
            <a:endParaRPr lang="da-DK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5C68354-A8E4-4457-B5A0-C448EC11F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737" y="171450"/>
            <a:ext cx="6486525" cy="651510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to: Illustration: Rasmus Juul">
            <a:extLst>
              <a:ext uri="{FF2B5EF4-FFF2-40B4-BE49-F238E27FC236}">
                <a16:creationId xmlns:a16="http://schemas.microsoft.com/office/drawing/2014/main" id="{58B9180D-CE1F-4521-ADB6-C6890782B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12192000" cy="681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95" y="1352549"/>
            <a:ext cx="7265689" cy="4831683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1741226" y="119770"/>
            <a:ext cx="82028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a-DK" sz="66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Multiple choice !!!</a:t>
            </a:r>
            <a:endParaRPr lang="da-DK" sz="6600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kstfelt 3"/>
          <p:cNvSpPr txBox="1"/>
          <p:nvPr/>
        </p:nvSpPr>
        <p:spPr>
          <a:xfrm>
            <a:off x="8113295" y="2261938"/>
            <a:ext cx="4078705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/>
              <a:t>Enkeltmandsprøve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/>
              <a:t>Udleverede papirer</a:t>
            </a:r>
            <a:endParaRPr lang="da-DK" sz="200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/>
              <a:t>Egne noter</a:t>
            </a:r>
            <a:endParaRPr lang="da-DK" sz="200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/>
              <a:t>Ingen Mobil, tablet eller PC. Kun hvis man er offline.</a:t>
            </a:r>
            <a:endParaRPr lang="da-DK" sz="2000">
              <a:ea typeface="Calibri"/>
              <a:cs typeface="Calibri"/>
            </a:endParaRPr>
          </a:p>
          <a:p>
            <a:endParaRPr lang="da-DK" sz="2000"/>
          </a:p>
          <a:p>
            <a:endParaRPr lang="da-DK" sz="2000"/>
          </a:p>
          <a:p>
            <a:r>
              <a:rPr lang="da-DK" sz="2000"/>
              <a:t>Prøve er karaktergivende 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UC v2">
  <a:themeElements>
    <a:clrScheme name="Gråtoneskala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1458</Words>
  <Application>Microsoft Office PowerPoint</Application>
  <PresentationFormat>Widescreen</PresentationFormat>
  <Paragraphs>428</Paragraphs>
  <Slides>93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10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93</vt:i4>
      </vt:variant>
    </vt:vector>
  </HeadingPairs>
  <TitlesOfParts>
    <vt:vector size="104" baseType="lpstr">
      <vt:lpstr>arial</vt:lpstr>
      <vt:lpstr>arial</vt:lpstr>
      <vt:lpstr>Calibri</vt:lpstr>
      <vt:lpstr>Calibri Light</vt:lpstr>
      <vt:lpstr>Roboto Condensed</vt:lpstr>
      <vt:lpstr>Segoe UI</vt:lpstr>
      <vt:lpstr>Source Sans Pro</vt:lpstr>
      <vt:lpstr>Symbol</vt:lpstr>
      <vt:lpstr>Times New Roman</vt:lpstr>
      <vt:lpstr>Wingdings</vt:lpstr>
      <vt:lpstr>EUC v2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Netværks-topologier</vt:lpstr>
      <vt:lpstr>PowerPoint-præsentation</vt:lpstr>
      <vt:lpstr>The Internet, Intranets, and Extranets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Internet Connections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Protokols,  Layers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Assigning a Static IPv4 Address to a Host</vt:lpstr>
      <vt:lpstr>PowerPoint-præsentation</vt:lpstr>
      <vt:lpstr>PowerPoint-præsentation</vt:lpstr>
      <vt:lpstr>Wireless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Ivan Dan Kastrup Flændsdal</dc:creator>
  <cp:lastModifiedBy>Ivan Dan Kastrup Flændsdal</cp:lastModifiedBy>
  <cp:revision>1</cp:revision>
  <dcterms:modified xsi:type="dcterms:W3CDTF">2026-09-06T13:16:23Z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2024-02-20T19:10:53Z</dcterms:created>
  <dc:creator>Tommy Sulbæk Reinholdt Frederiksen</dc:creator>
  <dc:description/>
  <dc:language>en-US</dc:language>
  <cp:lastModifiedBy>Tommy Sulbæk Reinholdt Frederiksen</cp:lastModifiedBy>
  <dcterms:modified xsi:type="dcterms:W3CDTF">2024-02-20T19:11:25Z</dcterms:modified>
  <cp:revision>1</cp:revision>
  <dc:subject/>
  <dc:title>PowerPoint-præsentation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r8>2</vt:r8>
  </property>
</Properties>
</file>