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68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n Dan Kastrup Flændsdal" userId="33b6c7b5-ee1e-40eb-861c-093f3b515efa" providerId="ADAL" clId="{CB7A241F-C025-4516-A337-0F13B85A0DEA}"/>
    <pc:docChg chg="custSel modSld">
      <pc:chgData name="Ivan Dan Kastrup Flændsdal" userId="33b6c7b5-ee1e-40eb-861c-093f3b515efa" providerId="ADAL" clId="{CB7A241F-C025-4516-A337-0F13B85A0DEA}" dt="2026-09-07T15:11:11.531" v="40" actId="14100"/>
      <pc:docMkLst>
        <pc:docMk/>
      </pc:docMkLst>
      <pc:sldChg chg="delSp mod">
        <pc:chgData name="Ivan Dan Kastrup Flændsdal" userId="33b6c7b5-ee1e-40eb-861c-093f3b515efa" providerId="ADAL" clId="{CB7A241F-C025-4516-A337-0F13B85A0DEA}" dt="2026-09-07T15:10:06.723" v="0" actId="478"/>
        <pc:sldMkLst>
          <pc:docMk/>
          <pc:sldMk cId="0" sldId="256"/>
        </pc:sldMkLst>
        <pc:spChg chg="del">
          <ac:chgData name="Ivan Dan Kastrup Flændsdal" userId="33b6c7b5-ee1e-40eb-861c-093f3b515efa" providerId="ADAL" clId="{CB7A241F-C025-4516-A337-0F13B85A0DEA}" dt="2026-09-07T15:10:06.723" v="0" actId="478"/>
          <ac:spMkLst>
            <pc:docMk/>
            <pc:sldMk cId="0" sldId="256"/>
            <ac:spMk id="5" creationId="{00000000-0000-0000-0000-000000000000}"/>
          </ac:spMkLst>
        </pc:spChg>
      </pc:sldChg>
      <pc:sldChg chg="delSp modSp mod">
        <pc:chgData name="Ivan Dan Kastrup Flændsdal" userId="33b6c7b5-ee1e-40eb-861c-093f3b515efa" providerId="ADAL" clId="{CB7A241F-C025-4516-A337-0F13B85A0DEA}" dt="2026-09-07T15:10:54.298" v="39" actId="27636"/>
        <pc:sldMkLst>
          <pc:docMk/>
          <pc:sldMk cId="0" sldId="257"/>
        </pc:sldMkLst>
        <pc:spChg chg="mod">
          <ac:chgData name="Ivan Dan Kastrup Flændsdal" userId="33b6c7b5-ee1e-40eb-861c-093f3b515efa" providerId="ADAL" clId="{CB7A241F-C025-4516-A337-0F13B85A0DEA}" dt="2026-09-07T15:10:19.813" v="2" actId="14100"/>
          <ac:spMkLst>
            <pc:docMk/>
            <pc:sldMk cId="0" sldId="257"/>
            <ac:spMk id="12" creationId="{00000000-0000-0000-0000-000000000000}"/>
          </ac:spMkLst>
        </pc:spChg>
        <pc:spChg chg="mod">
          <ac:chgData name="Ivan Dan Kastrup Flændsdal" userId="33b6c7b5-ee1e-40eb-861c-093f3b515efa" providerId="ADAL" clId="{CB7A241F-C025-4516-A337-0F13B85A0DEA}" dt="2026-09-07T15:10:54.298" v="39" actId="27636"/>
          <ac:spMkLst>
            <pc:docMk/>
            <pc:sldMk cId="0" sldId="257"/>
            <ac:spMk id="13" creationId="{00000000-0000-0000-0000-000000000000}"/>
          </ac:spMkLst>
        </pc:spChg>
        <pc:spChg chg="del">
          <ac:chgData name="Ivan Dan Kastrup Flændsdal" userId="33b6c7b5-ee1e-40eb-861c-093f3b515efa" providerId="ADAL" clId="{CB7A241F-C025-4516-A337-0F13B85A0DEA}" dt="2026-09-07T15:10:16.344" v="1" actId="478"/>
          <ac:spMkLst>
            <pc:docMk/>
            <pc:sldMk cId="0" sldId="257"/>
            <ac:spMk id="14" creationId="{00000000-0000-0000-0000-000000000000}"/>
          </ac:spMkLst>
        </pc:spChg>
      </pc:sldChg>
      <pc:sldChg chg="modSp mod">
        <pc:chgData name="Ivan Dan Kastrup Flændsdal" userId="33b6c7b5-ee1e-40eb-861c-093f3b515efa" providerId="ADAL" clId="{CB7A241F-C025-4516-A337-0F13B85A0DEA}" dt="2026-09-07T15:11:11.531" v="40" actId="14100"/>
        <pc:sldMkLst>
          <pc:docMk/>
          <pc:sldMk cId="0" sldId="258"/>
        </pc:sldMkLst>
        <pc:spChg chg="mod">
          <ac:chgData name="Ivan Dan Kastrup Flændsdal" userId="33b6c7b5-ee1e-40eb-861c-093f3b515efa" providerId="ADAL" clId="{CB7A241F-C025-4516-A337-0F13B85A0DEA}" dt="2026-09-07T15:11:11.531" v="40" actId="14100"/>
          <ac:spMkLst>
            <pc:docMk/>
            <pc:sldMk cId="0" sldId="258"/>
            <ac:spMk id="1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363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UC mørk blå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676656"/>
            <a:ext cx="9966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11  Kabler og fysisk netværk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40080" y="1362456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Datakabel, RJ45, kategori og oplægning</a:t>
            </a:r>
            <a:endParaRPr lang="en-US" sz="1580" dirty="0"/>
          </a:p>
        </p:txBody>
      </p:sp>
      <p:sp>
        <p:nvSpPr>
          <p:cNvPr id="6" name="Text 3"/>
          <p:cNvSpPr/>
          <p:nvPr/>
        </p:nvSpPr>
        <p:spPr>
          <a:xfrm>
            <a:off x="822960" y="3246120"/>
            <a:ext cx="2148840" cy="457200"/>
          </a:xfrm>
          <a:prstGeom prst="roundRect">
            <a:avLst>
              <a:gd name="adj" fmla="val 16000"/>
            </a:avLst>
          </a:prstGeom>
          <a:solidFill>
            <a:srgbClr val="9EE9FF"/>
          </a:solidFill>
          <a:ln w="12700">
            <a:solidFill>
              <a:srgbClr val="9EE9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RJ45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3246120" y="3246120"/>
            <a:ext cx="2148840" cy="457200"/>
          </a:xfrm>
          <a:prstGeom prst="roundRect">
            <a:avLst>
              <a:gd name="adj" fmla="val 16000"/>
            </a:avLst>
          </a:prstGeom>
          <a:solidFill>
            <a:srgbClr val="98E6B0"/>
          </a:solidFill>
          <a:ln w="12700">
            <a:solidFill>
              <a:srgbClr val="98E6B0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par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669280" y="3246120"/>
            <a:ext cx="2148840" cy="457200"/>
          </a:xfrm>
          <a:prstGeom prst="roundRect">
            <a:avLst>
              <a:gd name="adj" fmla="val 16000"/>
            </a:avLst>
          </a:prstGeom>
          <a:solidFill>
            <a:srgbClr val="FFB061"/>
          </a:solidFill>
          <a:ln w="12700">
            <a:solidFill>
              <a:srgbClr val="FFB061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kategori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092440" y="3246120"/>
            <a:ext cx="2148840" cy="457200"/>
          </a:xfrm>
          <a:prstGeom prst="roundRect">
            <a:avLst>
              <a:gd name="adj" fmla="val 16000"/>
            </a:avLst>
          </a:prstGeom>
          <a:solidFill>
            <a:srgbClr val="C7A9FF"/>
          </a:solidFill>
          <a:ln w="12700">
            <a:solidFill>
              <a:srgbClr val="C7A9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PoE-varme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60120" y="4434840"/>
            <a:ext cx="10195560" cy="658368"/>
          </a:xfrm>
          <a:prstGeom prst="roundRect">
            <a:avLst>
              <a:gd name="adj" fmla="val 16667"/>
            </a:avLst>
          </a:prstGeom>
          <a:solidFill>
            <a:srgbClr val="0B4A75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Mål: kunne forklare det praktisk på tavlen og bruge det i små øvelser.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406640" y="5788152"/>
            <a:ext cx="4370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4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Kabler 40 %</a:t>
            </a:r>
            <a:endParaRPr lang="en-US" sz="7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5488" y="228600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Hvad er et datakabel?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3776" y="704088"/>
            <a:ext cx="10744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Et almindeligt netværkskabel har 8 ledere i 4 snoede par.</a:t>
            </a:r>
            <a:endParaRPr lang="en-US" sz="1230" dirty="0"/>
          </a:p>
        </p:txBody>
      </p:sp>
      <p:sp>
        <p:nvSpPr>
          <p:cNvPr id="5" name="Text 2"/>
          <p:cNvSpPr/>
          <p:nvPr/>
        </p:nvSpPr>
        <p:spPr>
          <a:xfrm>
            <a:off x="7406640" y="5788152"/>
            <a:ext cx="4370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4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Kabler 40 %</a:t>
            </a:r>
            <a:endParaRPr lang="en-US" sz="740" dirty="0"/>
          </a:p>
        </p:txBody>
      </p:sp>
      <p:sp>
        <p:nvSpPr>
          <p:cNvPr id="6" name="Text 3"/>
          <p:cNvSpPr/>
          <p:nvPr/>
        </p:nvSpPr>
        <p:spPr>
          <a:xfrm>
            <a:off x="822960" y="1417320"/>
            <a:ext cx="1417320" cy="676656"/>
          </a:xfrm>
          <a:prstGeom prst="roundRect">
            <a:avLst>
              <a:gd name="adj" fmla="val 16216"/>
            </a:avLst>
          </a:prstGeom>
          <a:solidFill>
            <a:srgbClr val="9EE9FF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 1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blå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2560320" y="1417320"/>
            <a:ext cx="1417320" cy="676656"/>
          </a:xfrm>
          <a:prstGeom prst="roundRect">
            <a:avLst>
              <a:gd name="adj" fmla="val 16216"/>
            </a:avLst>
          </a:prstGeom>
          <a:solidFill>
            <a:srgbClr val="FFB061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 2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orange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4297680" y="1417320"/>
            <a:ext cx="1417320" cy="676656"/>
          </a:xfrm>
          <a:prstGeom prst="roundRect">
            <a:avLst>
              <a:gd name="adj" fmla="val 16216"/>
            </a:avLst>
          </a:prstGeom>
          <a:solidFill>
            <a:srgbClr val="98E6B0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 3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grøn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035040" y="1417320"/>
            <a:ext cx="1417320" cy="676656"/>
          </a:xfrm>
          <a:prstGeom prst="roundRect">
            <a:avLst>
              <a:gd name="adj" fmla="val 16216"/>
            </a:avLst>
          </a:prstGeom>
          <a:solidFill>
            <a:srgbClr val="C7A9FF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 4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brun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7818120" y="1755648"/>
            <a:ext cx="758952" cy="0"/>
          </a:xfrm>
          <a:prstGeom prst="line">
            <a:avLst/>
          </a:prstGeom>
          <a:noFill/>
          <a:ln w="25400">
            <a:solidFill>
              <a:srgbClr val="FFD95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1" name="Text 8"/>
          <p:cNvSpPr/>
          <p:nvPr/>
        </p:nvSpPr>
        <p:spPr>
          <a:xfrm>
            <a:off x="8869680" y="1261872"/>
            <a:ext cx="2331720" cy="960120"/>
          </a:xfrm>
          <a:prstGeom prst="roundRect">
            <a:avLst>
              <a:gd name="adj" fmla="val 11429"/>
            </a:avLst>
          </a:prstGeom>
          <a:solidFill>
            <a:srgbClr val="0E4269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RJ45 / 8P8C</a:t>
            </a:r>
            <a:endParaRPr lang="en-US" sz="1550" dirty="0"/>
          </a:p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stik eller udtag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868680" y="3063240"/>
            <a:ext cx="4937760" cy="1522476"/>
          </a:xfrm>
          <a:prstGeom prst="roundRect">
            <a:avLst>
              <a:gd name="adj" fmla="val 7742"/>
            </a:avLst>
          </a:prstGeom>
          <a:solidFill>
            <a:srgbClr val="114E74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Hvorfor snoede par?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mindre elektrisk støj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mere stabil forbindelse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bedre signal ved højere hastighed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355080" y="3063239"/>
            <a:ext cx="4892040" cy="1572769"/>
          </a:xfrm>
          <a:prstGeom prst="roundRect">
            <a:avLst>
              <a:gd name="adj" fmla="val 7742"/>
            </a:avLst>
          </a:prstGeom>
          <a:solidFill>
            <a:srgbClr val="0E4269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Fejl</a:t>
            </a:r>
            <a:endParaRPr lang="en-US" sz="1300" b="1" dirty="0">
              <a:solidFill>
                <a:srgbClr val="FFFFFF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er </a:t>
            </a:r>
            <a:r>
              <a:rPr lang="en-US" sz="1300" dirty="0" err="1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kablet</a:t>
            </a: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sat rigtigt i?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er udtaget mærket?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er der synlige skader?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5488" y="228600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Kabelkategori: Cat 5e, Cat 6 og Cat 6A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3776" y="704088"/>
            <a:ext cx="10744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Kategori siger noget om, hvad kablet er bygget til.</a:t>
            </a:r>
            <a:endParaRPr lang="en-US" sz="1230" dirty="0"/>
          </a:p>
        </p:txBody>
      </p:sp>
      <p:sp>
        <p:nvSpPr>
          <p:cNvPr id="5" name="Text 2"/>
          <p:cNvSpPr/>
          <p:nvPr/>
        </p:nvSpPr>
        <p:spPr>
          <a:xfrm>
            <a:off x="7406640" y="5788152"/>
            <a:ext cx="4370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4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Kabler 40 %</a:t>
            </a:r>
            <a:endParaRPr lang="en-US" sz="740" dirty="0"/>
          </a:p>
        </p:txBody>
      </p:sp>
      <p:sp>
        <p:nvSpPr>
          <p:cNvPr id="6" name="Text 3"/>
          <p:cNvSpPr/>
          <p:nvPr/>
        </p:nvSpPr>
        <p:spPr>
          <a:xfrm>
            <a:off x="868680" y="1234440"/>
            <a:ext cx="2286000" cy="530352"/>
          </a:xfrm>
          <a:prstGeom prst="rect">
            <a:avLst/>
          </a:prstGeom>
          <a:solidFill>
            <a:srgbClr val="0B73AA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Kategori</a:t>
            </a:r>
            <a:endParaRPr lang="en-US" sz="1130" dirty="0"/>
          </a:p>
        </p:txBody>
      </p:sp>
      <p:sp>
        <p:nvSpPr>
          <p:cNvPr id="7" name="Text 4"/>
          <p:cNvSpPr/>
          <p:nvPr/>
        </p:nvSpPr>
        <p:spPr>
          <a:xfrm>
            <a:off x="3154680" y="1234440"/>
            <a:ext cx="4114800" cy="530352"/>
          </a:xfrm>
          <a:prstGeom prst="rect">
            <a:avLst/>
          </a:prstGeom>
          <a:solidFill>
            <a:srgbClr val="0B73AA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Typisk brug</a:t>
            </a:r>
            <a:endParaRPr lang="en-US" sz="1130" dirty="0"/>
          </a:p>
        </p:txBody>
      </p:sp>
      <p:sp>
        <p:nvSpPr>
          <p:cNvPr id="8" name="Text 5"/>
          <p:cNvSpPr/>
          <p:nvPr/>
        </p:nvSpPr>
        <p:spPr>
          <a:xfrm>
            <a:off x="7269480" y="1234440"/>
            <a:ext cx="4114800" cy="530352"/>
          </a:xfrm>
          <a:prstGeom prst="rect">
            <a:avLst/>
          </a:prstGeom>
          <a:solidFill>
            <a:srgbClr val="0B73AA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Husk</a:t>
            </a:r>
            <a:endParaRPr lang="en-US" sz="1130" dirty="0"/>
          </a:p>
        </p:txBody>
      </p:sp>
      <p:sp>
        <p:nvSpPr>
          <p:cNvPr id="9" name="Text 6"/>
          <p:cNvSpPr/>
          <p:nvPr/>
        </p:nvSpPr>
        <p:spPr>
          <a:xfrm>
            <a:off x="868680" y="1764792"/>
            <a:ext cx="2286000" cy="713232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Cat 5e</a:t>
            </a:r>
            <a:endParaRPr lang="en-US" sz="1130" dirty="0"/>
          </a:p>
        </p:txBody>
      </p:sp>
      <p:sp>
        <p:nvSpPr>
          <p:cNvPr id="10" name="Text 7"/>
          <p:cNvSpPr/>
          <p:nvPr/>
        </p:nvSpPr>
        <p:spPr>
          <a:xfrm>
            <a:off x="3154680" y="1764792"/>
            <a:ext cx="4114800" cy="713232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almindeligt 1 Gbit/s LAN</a:t>
            </a:r>
            <a:endParaRPr lang="en-US" sz="1130" dirty="0"/>
          </a:p>
        </p:txBody>
      </p:sp>
      <p:sp>
        <p:nvSpPr>
          <p:cNvPr id="11" name="Text 8"/>
          <p:cNvSpPr/>
          <p:nvPr/>
        </p:nvSpPr>
        <p:spPr>
          <a:xfrm>
            <a:off x="7269480" y="1764792"/>
            <a:ext cx="4114800" cy="713232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stadig meget udbredt</a:t>
            </a:r>
            <a:endParaRPr lang="en-US" sz="1130" dirty="0"/>
          </a:p>
        </p:txBody>
      </p:sp>
      <p:sp>
        <p:nvSpPr>
          <p:cNvPr id="12" name="Text 9"/>
          <p:cNvSpPr/>
          <p:nvPr/>
        </p:nvSpPr>
        <p:spPr>
          <a:xfrm>
            <a:off x="868680" y="2478024"/>
            <a:ext cx="2286000" cy="713232"/>
          </a:xfrm>
          <a:prstGeom prst="rect">
            <a:avLst/>
          </a:prstGeom>
          <a:solidFill>
            <a:srgbClr val="114E74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Cat 6</a:t>
            </a:r>
            <a:endParaRPr lang="en-US" sz="1130" dirty="0"/>
          </a:p>
        </p:txBody>
      </p:sp>
      <p:sp>
        <p:nvSpPr>
          <p:cNvPr id="13" name="Text 10"/>
          <p:cNvSpPr/>
          <p:nvPr/>
        </p:nvSpPr>
        <p:spPr>
          <a:xfrm>
            <a:off x="3154680" y="2478024"/>
            <a:ext cx="4114800" cy="713232"/>
          </a:xfrm>
          <a:prstGeom prst="rect">
            <a:avLst/>
          </a:prstGeom>
          <a:solidFill>
            <a:srgbClr val="114E74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nye installationer</a:t>
            </a:r>
            <a:endParaRPr lang="en-US" sz="1130" dirty="0"/>
          </a:p>
        </p:txBody>
      </p:sp>
      <p:sp>
        <p:nvSpPr>
          <p:cNvPr id="14" name="Text 11"/>
          <p:cNvSpPr/>
          <p:nvPr/>
        </p:nvSpPr>
        <p:spPr>
          <a:xfrm>
            <a:off x="7269480" y="2478024"/>
            <a:ext cx="4114800" cy="713232"/>
          </a:xfrm>
          <a:prstGeom prst="rect">
            <a:avLst/>
          </a:prstGeom>
          <a:solidFill>
            <a:srgbClr val="114E74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bedre margin</a:t>
            </a:r>
            <a:endParaRPr lang="en-US" sz="1130" dirty="0"/>
          </a:p>
        </p:txBody>
      </p:sp>
      <p:sp>
        <p:nvSpPr>
          <p:cNvPr id="15" name="Text 12"/>
          <p:cNvSpPr/>
          <p:nvPr/>
        </p:nvSpPr>
        <p:spPr>
          <a:xfrm>
            <a:off x="868680" y="3191256"/>
            <a:ext cx="2286000" cy="713232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Cat 6A</a:t>
            </a:r>
            <a:endParaRPr lang="en-US" sz="1130" dirty="0"/>
          </a:p>
        </p:txBody>
      </p:sp>
      <p:sp>
        <p:nvSpPr>
          <p:cNvPr id="16" name="Text 13"/>
          <p:cNvSpPr/>
          <p:nvPr/>
        </p:nvSpPr>
        <p:spPr>
          <a:xfrm>
            <a:off x="3154680" y="3191256"/>
            <a:ext cx="4114800" cy="713232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Gbit/s installationer</a:t>
            </a:r>
            <a:endParaRPr lang="en-US" sz="1130" dirty="0"/>
          </a:p>
        </p:txBody>
      </p:sp>
      <p:sp>
        <p:nvSpPr>
          <p:cNvPr id="17" name="Text 14"/>
          <p:cNvSpPr/>
          <p:nvPr/>
        </p:nvSpPr>
        <p:spPr>
          <a:xfrm>
            <a:off x="7269480" y="3191256"/>
            <a:ext cx="4114800" cy="713232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kræver mere omtanke</a:t>
            </a:r>
            <a:endParaRPr lang="en-US" sz="1130" dirty="0"/>
          </a:p>
        </p:txBody>
      </p:sp>
      <p:sp>
        <p:nvSpPr>
          <p:cNvPr id="18" name="Text 15"/>
          <p:cNvSpPr/>
          <p:nvPr/>
        </p:nvSpPr>
        <p:spPr>
          <a:xfrm>
            <a:off x="1051560" y="4160520"/>
            <a:ext cx="9966960" cy="1540764"/>
          </a:xfrm>
          <a:prstGeom prst="roundRect">
            <a:avLst>
              <a:gd name="adj" fmla="val 12632"/>
            </a:avLst>
          </a:prstGeom>
          <a:solidFill>
            <a:srgbClr val="0B4A75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Nem huskeregel
</a:t>
            </a:r>
            <a:endParaRPr lang="en-US" sz="1320" dirty="0"/>
          </a:p>
          <a:p>
            <a:pPr marL="0" indent="0">
              <a:buNone/>
            </a:pPr>
            <a:r>
              <a:rPr lang="en-US" sz="132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kabel, udtag og patchpanel skal passe sammen
</a:t>
            </a:r>
            <a:endParaRPr lang="en-US" sz="1320" dirty="0"/>
          </a:p>
          <a:p>
            <a:pPr marL="0" indent="0">
              <a:buNone/>
            </a:pPr>
            <a:r>
              <a:rPr lang="en-US" sz="132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dårlig montage kan ødelægge et godt kabel
</a:t>
            </a:r>
            <a:endParaRPr lang="en-US" sz="1320" dirty="0"/>
          </a:p>
          <a:p>
            <a:pPr marL="0" indent="0">
              <a:buNone/>
            </a:pPr>
            <a:r>
              <a:rPr lang="en-US" sz="132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100 meter er den kendte grænse i almindeligt kobber-LAN</a:t>
            </a:r>
            <a:endParaRPr lang="en-US" sz="13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5488" y="228600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RJ45-terminering helt kort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3776" y="704088"/>
            <a:ext cx="10744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Vælg én standard og brug den ens i begge ender.</a:t>
            </a:r>
            <a:endParaRPr lang="en-US" sz="1230" dirty="0"/>
          </a:p>
        </p:txBody>
      </p:sp>
      <p:sp>
        <p:nvSpPr>
          <p:cNvPr id="5" name="Text 2"/>
          <p:cNvSpPr/>
          <p:nvPr/>
        </p:nvSpPr>
        <p:spPr>
          <a:xfrm>
            <a:off x="7406640" y="5788152"/>
            <a:ext cx="4370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4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Kabler 40 %</a:t>
            </a:r>
            <a:endParaRPr lang="en-US" sz="740" dirty="0"/>
          </a:p>
        </p:txBody>
      </p:sp>
      <p:sp>
        <p:nvSpPr>
          <p:cNvPr id="6" name="Text 3"/>
          <p:cNvSpPr/>
          <p:nvPr/>
        </p:nvSpPr>
        <p:spPr>
          <a:xfrm>
            <a:off x="914400" y="1417320"/>
            <a:ext cx="2560320" cy="822960"/>
          </a:xfrm>
          <a:prstGeom prst="roundRect">
            <a:avLst>
              <a:gd name="adj" fmla="val 13333"/>
            </a:avLst>
          </a:prstGeom>
          <a:solidFill>
            <a:srgbClr val="98E6B0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T568A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begge ender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40480" y="1572768"/>
            <a:ext cx="1005840" cy="502920"/>
          </a:xfrm>
          <a:prstGeom prst="roundRect">
            <a:avLst>
              <a:gd name="adj" fmla="val 21818"/>
            </a:avLst>
          </a:prstGeom>
          <a:solidFill>
            <a:srgbClr val="0B4A75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eller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212080" y="1417320"/>
            <a:ext cx="2560320" cy="822960"/>
          </a:xfrm>
          <a:prstGeom prst="roundRect">
            <a:avLst>
              <a:gd name="adj" fmla="val 13333"/>
            </a:avLst>
          </a:prstGeom>
          <a:solidFill>
            <a:srgbClr val="9EE9FF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T568B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begge ender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229600" y="1325880"/>
            <a:ext cx="2788920" cy="1005840"/>
          </a:xfrm>
          <a:prstGeom prst="roundRect">
            <a:avLst>
              <a:gd name="adj" fmla="val 10909"/>
            </a:avLst>
          </a:prstGeom>
          <a:solidFill>
            <a:srgbClr val="FFD95C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= straight-through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normal installation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914400" y="3200400"/>
            <a:ext cx="4983480" cy="1417320"/>
          </a:xfrm>
          <a:prstGeom prst="roundRect">
            <a:avLst>
              <a:gd name="adj" fmla="val 7742"/>
            </a:avLst>
          </a:prstGeom>
          <a:solidFill>
            <a:srgbClr val="114E74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Praktisk fokus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hold parrene snoet tæt på termineringspunktet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bland ikke A og B uden grund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test kablet efter montage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309360" y="3200400"/>
            <a:ext cx="4983480" cy="1417320"/>
          </a:xfrm>
          <a:prstGeom prst="roundRect">
            <a:avLst>
              <a:gd name="adj" fmla="val 7742"/>
            </a:avLst>
          </a:prstGeom>
          <a:solidFill>
            <a:srgbClr val="0E4269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Crossover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 i den ene ende, B i den anden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sjældnere i dag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godt til forståelse, men ikke hovedfokus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5488" y="228600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Oplægning: pas på kablet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3776" y="704088"/>
            <a:ext cx="10744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 digitale signal kan ødelægges af fysisk sjusk.</a:t>
            </a:r>
            <a:endParaRPr lang="en-US" sz="1230" dirty="0"/>
          </a:p>
        </p:txBody>
      </p:sp>
      <p:sp>
        <p:nvSpPr>
          <p:cNvPr id="5" name="Text 2"/>
          <p:cNvSpPr/>
          <p:nvPr/>
        </p:nvSpPr>
        <p:spPr>
          <a:xfrm>
            <a:off x="7406640" y="5788152"/>
            <a:ext cx="4370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4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Kabler 40 %</a:t>
            </a:r>
            <a:endParaRPr lang="en-US" sz="740" dirty="0"/>
          </a:p>
        </p:txBody>
      </p:sp>
      <p:sp>
        <p:nvSpPr>
          <p:cNvPr id="6" name="Text 3"/>
          <p:cNvSpPr/>
          <p:nvPr/>
        </p:nvSpPr>
        <p:spPr>
          <a:xfrm>
            <a:off x="868680" y="1234440"/>
            <a:ext cx="4892040" cy="1783080"/>
          </a:xfrm>
          <a:prstGeom prst="roundRect">
            <a:avLst>
              <a:gd name="adj" fmla="val 6154"/>
            </a:avLst>
          </a:prstGeom>
          <a:solidFill>
            <a:srgbClr val="114E74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 på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for skarpe buk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hårdt træk i kablet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klemskader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rod uden mærkning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355080" y="1234440"/>
            <a:ext cx="4892040" cy="1783080"/>
          </a:xfrm>
          <a:prstGeom prst="roundRect">
            <a:avLst>
              <a:gd name="adj" fmla="val 6154"/>
            </a:avLst>
          </a:prstGeom>
          <a:solidFill>
            <a:srgbClr val="0E4269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Hold styr på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hvor kablet går hen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hvilket udtag der hører til hvor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afstand til stærkstrøm efter praksis/regler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at patchkabler ikke bliver fælder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14400" y="4251960"/>
            <a:ext cx="10332720" cy="685800"/>
          </a:xfrm>
          <a:prstGeom prst="roundRect">
            <a:avLst>
              <a:gd name="adj" fmla="val 16000"/>
            </a:avLst>
          </a:prstGeom>
          <a:solidFill>
            <a:srgbClr val="FFD95C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 og varme: få kabler er ofte uproblematisk. Mange PoE-kabler samlet i varme føringsveje kræver omtanke.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5488" y="228600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Fiber og coax i let udgave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3776" y="704088"/>
            <a:ext cx="10744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Eleverne skal kende idéen og ordene.</a:t>
            </a:r>
            <a:endParaRPr lang="en-US" sz="1230" dirty="0"/>
          </a:p>
        </p:txBody>
      </p:sp>
      <p:sp>
        <p:nvSpPr>
          <p:cNvPr id="5" name="Text 2"/>
          <p:cNvSpPr/>
          <p:nvPr/>
        </p:nvSpPr>
        <p:spPr>
          <a:xfrm>
            <a:off x="7406640" y="5788152"/>
            <a:ext cx="4370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4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Kabler 40 %</a:t>
            </a:r>
            <a:endParaRPr lang="en-US" sz="740" dirty="0"/>
          </a:p>
        </p:txBody>
      </p:sp>
      <p:sp>
        <p:nvSpPr>
          <p:cNvPr id="6" name="Text 3"/>
          <p:cNvSpPr/>
          <p:nvPr/>
        </p:nvSpPr>
        <p:spPr>
          <a:xfrm>
            <a:off x="868680" y="1234440"/>
            <a:ext cx="4983480" cy="1828800"/>
          </a:xfrm>
          <a:prstGeom prst="roundRect">
            <a:avLst>
              <a:gd name="adj" fmla="val 6000"/>
            </a:avLst>
          </a:prstGeom>
          <a:solidFill>
            <a:srgbClr val="114E74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Fiber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sender lys i glas/plast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lang afstand og høj hastighed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godt mellem skabe eller bygninger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pas på bøjning og øjne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309360" y="1234440"/>
            <a:ext cx="4983480" cy="1828800"/>
          </a:xfrm>
          <a:prstGeom prst="roundRect">
            <a:avLst>
              <a:gd name="adj" fmla="val 6000"/>
            </a:avLst>
          </a:prstGeom>
          <a:solidFill>
            <a:srgbClr val="0E4269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Coax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bruges til kabel-TV/bredbånd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én midterleder og skærm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modem kan lave coax om til Ethernet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sjældent som nyt LAN-kabel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234440" y="4434840"/>
            <a:ext cx="9692640" cy="658368"/>
          </a:xfrm>
          <a:prstGeom prst="roundRect">
            <a:avLst>
              <a:gd name="adj" fmla="val 16667"/>
            </a:avLst>
          </a:prstGeom>
          <a:solidFill>
            <a:srgbClr val="FFD95C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Miniøvelse: Hvad vælger du mellem to bygninger med lang afstand og elektrisk støj?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481</Words>
  <Application>Microsoft Office PowerPoint</Application>
  <PresentationFormat>Widescreen</PresentationFormat>
  <Paragraphs>107</Paragraphs>
  <Slides>6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EUC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 Kabler</dc:title>
  <dc:subject>Kabler og fysisk netværk</dc:subject>
  <dc:creator>OpenAI</dc:creator>
  <cp:lastModifiedBy>Ivan Dan Kastrup Flændsdal</cp:lastModifiedBy>
  <cp:revision>1</cp:revision>
  <dcterms:created xsi:type="dcterms:W3CDTF">2026-09-07T15:05:06Z</dcterms:created>
  <dcterms:modified xsi:type="dcterms:W3CDTF">2026-09-07T15:11:11Z</dcterms:modified>
</cp:coreProperties>
</file>