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3" r:id="rId9"/>
    <p:sldId id="261" r:id="rId10"/>
    <p:sldId id="262" r:id="rId11"/>
    <p:sldId id="265" r:id="rId12"/>
    <p:sldId id="266" r:id="rId13"/>
    <p:sldId id="283" r:id="rId14"/>
    <p:sldId id="267" r:id="rId15"/>
    <p:sldId id="268" r:id="rId16"/>
    <p:sldId id="269" r:id="rId17"/>
    <p:sldId id="270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FF7F"/>
    <a:srgbClr val="EB158F"/>
    <a:srgbClr val="0832B8"/>
    <a:srgbClr val="072997"/>
    <a:srgbClr val="005DA2"/>
    <a:srgbClr val="CC16C3"/>
    <a:srgbClr val="A62A4D"/>
    <a:srgbClr val="C010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80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2D23AD-0294-4323-A46B-A1C905CB69E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01F6A4D-F615-4EC2-ADF4-CE4E089EB708}">
      <dgm:prSet/>
      <dgm:spPr/>
      <dgm:t>
        <a:bodyPr/>
        <a:lstStyle/>
        <a:p>
          <a:r>
            <a:rPr lang="en-US" b="1"/>
            <a:t>E = Elektro</a:t>
          </a:r>
          <a:endParaRPr lang="en-US"/>
        </a:p>
      </dgm:t>
    </dgm:pt>
    <dgm:pt modelId="{D85383F1-F436-4226-8011-28560EDB70EB}" type="parTrans" cxnId="{1C6C58D5-7C3F-4814-8C11-03FB641C3CFE}">
      <dgm:prSet/>
      <dgm:spPr/>
      <dgm:t>
        <a:bodyPr/>
        <a:lstStyle/>
        <a:p>
          <a:endParaRPr lang="en-US"/>
        </a:p>
      </dgm:t>
    </dgm:pt>
    <dgm:pt modelId="{A0D5B247-FA5B-4477-AC34-8D26A5516E3D}" type="sibTrans" cxnId="{1C6C58D5-7C3F-4814-8C11-03FB641C3CFE}">
      <dgm:prSet/>
      <dgm:spPr/>
      <dgm:t>
        <a:bodyPr/>
        <a:lstStyle/>
        <a:p>
          <a:endParaRPr lang="en-US"/>
        </a:p>
      </dgm:t>
    </dgm:pt>
    <dgm:pt modelId="{D14B2AF9-48BC-449A-9F4B-3C22625B6A67}">
      <dgm:prSet/>
      <dgm:spPr/>
      <dgm:t>
        <a:bodyPr/>
        <a:lstStyle/>
        <a:p>
          <a:r>
            <a:rPr lang="en-US" b="1"/>
            <a:t>S = Statiske</a:t>
          </a:r>
          <a:endParaRPr lang="en-US"/>
        </a:p>
      </dgm:t>
    </dgm:pt>
    <dgm:pt modelId="{B036105D-A582-4EA1-955F-FBCDB2AE1E20}" type="parTrans" cxnId="{86BF2A35-26A9-41C4-97F3-1FC803067CFD}">
      <dgm:prSet/>
      <dgm:spPr/>
      <dgm:t>
        <a:bodyPr/>
        <a:lstStyle/>
        <a:p>
          <a:endParaRPr lang="en-US"/>
        </a:p>
      </dgm:t>
    </dgm:pt>
    <dgm:pt modelId="{AD43F769-D00A-4CD1-BC93-EBE71EA40958}" type="sibTrans" cxnId="{86BF2A35-26A9-41C4-97F3-1FC803067CFD}">
      <dgm:prSet/>
      <dgm:spPr/>
      <dgm:t>
        <a:bodyPr/>
        <a:lstStyle/>
        <a:p>
          <a:endParaRPr lang="en-US"/>
        </a:p>
      </dgm:t>
    </dgm:pt>
    <dgm:pt modelId="{7F5BD900-9510-4978-9340-64C08EBC4A93}">
      <dgm:prSet/>
      <dgm:spPr/>
      <dgm:t>
        <a:bodyPr/>
        <a:lstStyle/>
        <a:p>
          <a:r>
            <a:rPr lang="en-US" b="1"/>
            <a:t>D = udladning</a:t>
          </a:r>
          <a:endParaRPr lang="en-US"/>
        </a:p>
      </dgm:t>
    </dgm:pt>
    <dgm:pt modelId="{8FF55CF1-6C83-444D-A991-C7D8C0DEE125}" type="parTrans" cxnId="{85E5185E-076A-4953-AF05-2EE40B1F8366}">
      <dgm:prSet/>
      <dgm:spPr/>
      <dgm:t>
        <a:bodyPr/>
        <a:lstStyle/>
        <a:p>
          <a:endParaRPr lang="en-US"/>
        </a:p>
      </dgm:t>
    </dgm:pt>
    <dgm:pt modelId="{B694DF1B-E667-4522-80D3-FA15FA2C7061}" type="sibTrans" cxnId="{85E5185E-076A-4953-AF05-2EE40B1F8366}">
      <dgm:prSet/>
      <dgm:spPr/>
      <dgm:t>
        <a:bodyPr/>
        <a:lstStyle/>
        <a:p>
          <a:endParaRPr lang="en-US"/>
        </a:p>
      </dgm:t>
    </dgm:pt>
    <dgm:pt modelId="{61D0BF70-4710-4071-9A7B-C5C4D04CCA13}" type="pres">
      <dgm:prSet presAssocID="{9A2D23AD-0294-4323-A46B-A1C905CB69EB}" presName="linear" presStyleCnt="0">
        <dgm:presLayoutVars>
          <dgm:animLvl val="lvl"/>
          <dgm:resizeHandles val="exact"/>
        </dgm:presLayoutVars>
      </dgm:prSet>
      <dgm:spPr/>
    </dgm:pt>
    <dgm:pt modelId="{48CE3BE0-E303-49EC-A3EC-0DA862E078F7}" type="pres">
      <dgm:prSet presAssocID="{801F6A4D-F615-4EC2-ADF4-CE4E089EB70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06573CB-568C-4063-A2DB-B75505752714}" type="pres">
      <dgm:prSet presAssocID="{A0D5B247-FA5B-4477-AC34-8D26A5516E3D}" presName="spacer" presStyleCnt="0"/>
      <dgm:spPr/>
    </dgm:pt>
    <dgm:pt modelId="{7A2D583D-F267-43D8-A2C3-93A4D3F01607}" type="pres">
      <dgm:prSet presAssocID="{D14B2AF9-48BC-449A-9F4B-3C22625B6A6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738694-6389-439E-BB3B-998DEC995F45}" type="pres">
      <dgm:prSet presAssocID="{AD43F769-D00A-4CD1-BC93-EBE71EA40958}" presName="spacer" presStyleCnt="0"/>
      <dgm:spPr/>
    </dgm:pt>
    <dgm:pt modelId="{FA44EE53-2F21-4D6B-91AC-90142AAF4B38}" type="pres">
      <dgm:prSet presAssocID="{7F5BD900-9510-4978-9340-64C08EBC4A9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CD1072A-5FCA-40B0-A1F0-E814A5B4BFB6}" type="presOf" srcId="{D14B2AF9-48BC-449A-9F4B-3C22625B6A67}" destId="{7A2D583D-F267-43D8-A2C3-93A4D3F01607}" srcOrd="0" destOrd="0" presId="urn:microsoft.com/office/officeart/2005/8/layout/vList2"/>
    <dgm:cxn modelId="{86BF2A35-26A9-41C4-97F3-1FC803067CFD}" srcId="{9A2D23AD-0294-4323-A46B-A1C905CB69EB}" destId="{D14B2AF9-48BC-449A-9F4B-3C22625B6A67}" srcOrd="1" destOrd="0" parTransId="{B036105D-A582-4EA1-955F-FBCDB2AE1E20}" sibTransId="{AD43F769-D00A-4CD1-BC93-EBE71EA40958}"/>
    <dgm:cxn modelId="{85E5185E-076A-4953-AF05-2EE40B1F8366}" srcId="{9A2D23AD-0294-4323-A46B-A1C905CB69EB}" destId="{7F5BD900-9510-4978-9340-64C08EBC4A93}" srcOrd="2" destOrd="0" parTransId="{8FF55CF1-6C83-444D-A991-C7D8C0DEE125}" sibTransId="{B694DF1B-E667-4522-80D3-FA15FA2C7061}"/>
    <dgm:cxn modelId="{0749EA75-B23F-43B6-BBBC-2926930C6FE2}" type="presOf" srcId="{801F6A4D-F615-4EC2-ADF4-CE4E089EB708}" destId="{48CE3BE0-E303-49EC-A3EC-0DA862E078F7}" srcOrd="0" destOrd="0" presId="urn:microsoft.com/office/officeart/2005/8/layout/vList2"/>
    <dgm:cxn modelId="{B196CD7C-59BA-44CF-A83B-07365F42BC67}" type="presOf" srcId="{9A2D23AD-0294-4323-A46B-A1C905CB69EB}" destId="{61D0BF70-4710-4071-9A7B-C5C4D04CCA13}" srcOrd="0" destOrd="0" presId="urn:microsoft.com/office/officeart/2005/8/layout/vList2"/>
    <dgm:cxn modelId="{1C6C58D5-7C3F-4814-8C11-03FB641C3CFE}" srcId="{9A2D23AD-0294-4323-A46B-A1C905CB69EB}" destId="{801F6A4D-F615-4EC2-ADF4-CE4E089EB708}" srcOrd="0" destOrd="0" parTransId="{D85383F1-F436-4226-8011-28560EDB70EB}" sibTransId="{A0D5B247-FA5B-4477-AC34-8D26A5516E3D}"/>
    <dgm:cxn modelId="{31BDD4FF-939A-4031-A084-446FD55BBBF8}" type="presOf" srcId="{7F5BD900-9510-4978-9340-64C08EBC4A93}" destId="{FA44EE53-2F21-4D6B-91AC-90142AAF4B38}" srcOrd="0" destOrd="0" presId="urn:microsoft.com/office/officeart/2005/8/layout/vList2"/>
    <dgm:cxn modelId="{2FC3431C-9A47-42A6-802A-783191C778A2}" type="presParOf" srcId="{61D0BF70-4710-4071-9A7B-C5C4D04CCA13}" destId="{48CE3BE0-E303-49EC-A3EC-0DA862E078F7}" srcOrd="0" destOrd="0" presId="urn:microsoft.com/office/officeart/2005/8/layout/vList2"/>
    <dgm:cxn modelId="{ABC3980C-020D-4C35-A82E-9FDBAEA7A619}" type="presParOf" srcId="{61D0BF70-4710-4071-9A7B-C5C4D04CCA13}" destId="{C06573CB-568C-4063-A2DB-B75505752714}" srcOrd="1" destOrd="0" presId="urn:microsoft.com/office/officeart/2005/8/layout/vList2"/>
    <dgm:cxn modelId="{0AF131AB-626F-4E14-81A0-E6F85FF198F5}" type="presParOf" srcId="{61D0BF70-4710-4071-9A7B-C5C4D04CCA13}" destId="{7A2D583D-F267-43D8-A2C3-93A4D3F01607}" srcOrd="2" destOrd="0" presId="urn:microsoft.com/office/officeart/2005/8/layout/vList2"/>
    <dgm:cxn modelId="{19C250A2-B680-4324-9D3D-C306B2051F9D}" type="presParOf" srcId="{61D0BF70-4710-4071-9A7B-C5C4D04CCA13}" destId="{70738694-6389-439E-BB3B-998DEC995F45}" srcOrd="3" destOrd="0" presId="urn:microsoft.com/office/officeart/2005/8/layout/vList2"/>
    <dgm:cxn modelId="{FB89ADD1-2BB0-44DD-B5DD-4EAF2A00ADC7}" type="presParOf" srcId="{61D0BF70-4710-4071-9A7B-C5C4D04CCA13}" destId="{FA44EE53-2F21-4D6B-91AC-90142AAF4B3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CE3BE0-E303-49EC-A3EC-0DA862E078F7}">
      <dsp:nvSpPr>
        <dsp:cNvPr id="0" name=""/>
        <dsp:cNvSpPr/>
      </dsp:nvSpPr>
      <dsp:spPr>
        <a:xfrm>
          <a:off x="0" y="36033"/>
          <a:ext cx="5452529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/>
            <a:t>E = Elektro</a:t>
          </a:r>
          <a:endParaRPr lang="en-US" sz="4500" kern="1200"/>
        </a:p>
      </dsp:txBody>
      <dsp:txXfrm>
        <a:off x="52688" y="88721"/>
        <a:ext cx="5347153" cy="973949"/>
      </dsp:txXfrm>
    </dsp:sp>
    <dsp:sp modelId="{7A2D583D-F267-43D8-A2C3-93A4D3F01607}">
      <dsp:nvSpPr>
        <dsp:cNvPr id="0" name=""/>
        <dsp:cNvSpPr/>
      </dsp:nvSpPr>
      <dsp:spPr>
        <a:xfrm>
          <a:off x="0" y="1244958"/>
          <a:ext cx="5452529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/>
            <a:t>S = Statiske</a:t>
          </a:r>
          <a:endParaRPr lang="en-US" sz="4500" kern="1200"/>
        </a:p>
      </dsp:txBody>
      <dsp:txXfrm>
        <a:off x="52688" y="1297646"/>
        <a:ext cx="5347153" cy="973949"/>
      </dsp:txXfrm>
    </dsp:sp>
    <dsp:sp modelId="{FA44EE53-2F21-4D6B-91AC-90142AAF4B38}">
      <dsp:nvSpPr>
        <dsp:cNvPr id="0" name=""/>
        <dsp:cNvSpPr/>
      </dsp:nvSpPr>
      <dsp:spPr>
        <a:xfrm>
          <a:off x="0" y="2453883"/>
          <a:ext cx="5452529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1" kern="1200"/>
            <a:t>D = udladning</a:t>
          </a:r>
          <a:endParaRPr lang="en-US" sz="4500" kern="1200"/>
        </a:p>
      </dsp:txBody>
      <dsp:txXfrm>
        <a:off x="52688" y="2506571"/>
        <a:ext cx="5347153" cy="973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53D49C-09D5-47C7-8B86-42B187901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F7F5BA57-9312-424C-B17C-AB2BFF94D0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218CD0A-2B74-46D4-B875-B52BD587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5E31372-E8C4-40F1-A5B4-9462236FF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C6F2599-AFEB-4964-A82C-5A6C991D5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13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12AFA7-6208-4627-B9B7-5B6793D4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1325E9-BD70-4AD8-9BFF-F36E799262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D376CB9-3EA9-478D-A7B0-A3C1A8BA1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59772A3-70DB-4764-8277-4A3797EE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D18EE72-5613-426E-B241-793F49761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850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523B3-FDE1-4939-90BF-66C266E54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17494769-5881-4C5D-90D3-65F27D979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53D442E-CA0C-4105-9D29-37647A54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B9C861-289F-4F94-BFA6-F3757B0D0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AC1AB84-EEA8-4E23-815E-E3FEEF05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0482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9ECF00-F027-4829-BF79-DA1C6F456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662FE7A-9D61-4502-94EE-901AA40D76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42D5642A-309C-4E75-8A3E-DEC32C2269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99E2476-6D1C-4BD3-8E23-4F77C1FFE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45340FE-10BB-44D9-BC79-25461E08E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00A6C87-723D-4A68-95C1-0507EB8F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024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368446-3728-4966-AD07-F258CCABA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2866FB6-3275-41EC-A41D-AD9A20304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9F80B622-8041-40B6-95FA-4B3AD6224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2552D832-D119-4B7F-AC90-D79E13538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2377BC2-1228-48C5-B8AB-120E0A1954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21E84D4E-5668-4128-85C7-D720AEE90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1083DA12-C4ED-485D-B858-40AB2E79A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D4CD9A4-DF49-4DE9-943B-69976DE52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99626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72D3F0-230D-4724-A60D-7FAA5BBD2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7EC504E-E58B-4AA6-BF89-1687B1F3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D64EA90D-653C-4D61-B2C1-1FDBDAED3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1A4C2CC6-D5C5-400B-A2B2-A8923AD2B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004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A06A8D72-7123-48B3-84C3-74432E88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E095F343-9918-42FD-88BB-8CC619550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A8C2955-4E55-4DAD-BD7E-0BDF8C2DF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112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0122A5-5B65-4598-A0F8-D469FADA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7F133ED-5D46-468A-B3D2-06686262A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F7AD6EB-E017-4EBE-AA65-D46D35E6F7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B7CFDA6-4A18-4AB6-94A2-39EA309BA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976147C-8D4C-4006-AA93-3B62D1F7C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07E58DF-47DE-430A-8FC1-145E9FE0D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06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54DCBD-C6B0-41A2-B62B-2DB932891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4595EF52-C817-47BA-B9E7-F08E743A4C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F64C8ADD-14CE-48D0-AA98-C86E8ED17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81B3DA-1338-4585-AEC8-4AAA7CF26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B42FED3-6819-4255-B192-3D6CFDE44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DC94C330-A726-4401-B332-2760B4A87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1528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3AAE1E-ACCF-47CC-A109-40482341A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1F605FCC-54F8-4D11-B132-C2958146BD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775E177-8417-473A-878A-91A381762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D613A2A-499B-4EA8-AF82-29EBD84D7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812E75-3C0D-425B-9028-C825497D4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365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8DB8F77D-E98F-4E55-BA4F-92BF97FC3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2BB4EC53-15FE-43AD-8021-17F7B135C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97AE8E3-726C-4F62-9128-DA90C9012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40D7B7B-3866-4AAA-AD81-92F3F0EFC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188E817-E799-4971-A50D-BF74A54A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045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FA08FA6C-182B-4D57-82BD-71E5E1242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7C1EF2E-44E5-461E-85A3-3F6E34657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8CDCCEB-788A-4167-B6B8-889E120E23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F2047-121D-4A03-9397-C630AA4E545E}" type="datetimeFigureOut">
              <a:rPr lang="da-DK" smtClean="0"/>
              <a:t>18-08-2026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D54C259-84ED-425F-AC29-3C7B86464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1E0847D-8D7E-4434-8C48-109A7A4A3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EC6CD-F9B3-4605-8D94-1F6D5C37CDC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4333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st.dk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5C960AB-2410-49AA-AADE-9F2599F90946}"/>
              </a:ext>
            </a:extLst>
          </p:cNvPr>
          <p:cNvSpPr/>
          <p:nvPr/>
        </p:nvSpPr>
        <p:spPr>
          <a:xfrm>
            <a:off x="3341512" y="856250"/>
            <a:ext cx="25149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Hvad er 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D96C3377-4FB4-499D-8937-DD941EED2AA5}"/>
              </a:ext>
            </a:extLst>
          </p:cNvPr>
          <p:cNvSpPr txBox="1"/>
          <p:nvPr/>
        </p:nvSpPr>
        <p:spPr>
          <a:xfrm>
            <a:off x="6537532" y="4008169"/>
            <a:ext cx="1974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00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ESD</a:t>
            </a:r>
            <a:endParaRPr lang="da-DK" sz="6000" b="0" cap="none" spc="0" dirty="0">
              <a:ln w="0"/>
              <a:solidFill>
                <a:srgbClr val="15FF7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3ED250D-D392-435F-9E5C-3988B0472D09}"/>
              </a:ext>
            </a:extLst>
          </p:cNvPr>
          <p:cNvSpPr txBox="1"/>
          <p:nvPr/>
        </p:nvSpPr>
        <p:spPr>
          <a:xfrm>
            <a:off x="3085031" y="2842531"/>
            <a:ext cx="1974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000" b="0" cap="none" spc="0" dirty="0">
                <a:ln w="0"/>
                <a:solidFill>
                  <a:srgbClr val="EB158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EMI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D70E7A00-990C-46F9-952C-204C456AB096}"/>
              </a:ext>
            </a:extLst>
          </p:cNvPr>
          <p:cNvSpPr txBox="1"/>
          <p:nvPr/>
        </p:nvSpPr>
        <p:spPr>
          <a:xfrm>
            <a:off x="6536007" y="1903781"/>
            <a:ext cx="1974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000" b="0" cap="none" spc="0" dirty="0">
                <a:ln w="0"/>
                <a:solidFill>
                  <a:srgbClr val="0832B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EMC</a:t>
            </a:r>
          </a:p>
        </p:txBody>
      </p:sp>
    </p:spTree>
    <p:extLst>
      <p:ext uri="{BB962C8B-B14F-4D97-AF65-F5344CB8AC3E}">
        <p14:creationId xmlns:p14="http://schemas.microsoft.com/office/powerpoint/2010/main" val="2815628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6F828D28-8E09-41CC-8229-3070B5467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7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841EE6EE-E02A-481B-9060-E7EC1439BA0C}"/>
              </a:ext>
            </a:extLst>
          </p:cNvPr>
          <p:cNvSpPr txBox="1"/>
          <p:nvPr/>
        </p:nvSpPr>
        <p:spPr>
          <a:xfrm>
            <a:off x="643466" y="643467"/>
            <a:ext cx="5452529" cy="3569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E = </a:t>
            </a:r>
            <a:r>
              <a:rPr lang="en-US" sz="5200" b="0" cap="none" spc="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Elektro</a:t>
            </a:r>
            <a:endParaRPr lang="en-US" sz="5200" b="0" cap="none" spc="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 = </a:t>
            </a:r>
            <a:r>
              <a:rPr lang="en-US" sz="520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Magnetisk</a:t>
            </a:r>
            <a:endParaRPr lang="en-US" sz="52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C = </a:t>
            </a:r>
            <a:r>
              <a:rPr lang="en-US" sz="5200" b="0" cap="none" spc="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Kompatibilitet</a:t>
            </a:r>
            <a:endParaRPr lang="en-US" sz="5200" b="0" cap="none" spc="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40187" y="2206184"/>
            <a:ext cx="6858003" cy="2445624"/>
          </a:xfrm>
          <a:prstGeom prst="rect">
            <a:avLst/>
          </a:prstGeom>
          <a:gradFill flip="none" rotWithShape="1">
            <a:gsLst>
              <a:gs pos="48000">
                <a:srgbClr val="000000">
                  <a:alpha val="24000"/>
                </a:srgbClr>
              </a:gs>
              <a:gs pos="85000">
                <a:srgbClr val="000000">
                  <a:alpha val="45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569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5809B1F-0726-44C0-B0A1-7FCE2A129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2560321" y="4232366"/>
            <a:ext cx="5610120" cy="2625634"/>
          </a:xfrm>
          <a:custGeom>
            <a:avLst/>
            <a:gdLst>
              <a:gd name="connsiteX0" fmla="*/ 0 w 6488456"/>
              <a:gd name="connsiteY0" fmla="*/ 0 h 3036711"/>
              <a:gd name="connsiteX1" fmla="*/ 6488456 w 6488456"/>
              <a:gd name="connsiteY1" fmla="*/ 0 h 3036711"/>
              <a:gd name="connsiteX2" fmla="*/ 6482686 w 6488456"/>
              <a:gd name="connsiteY2" fmla="*/ 114279 h 3036711"/>
              <a:gd name="connsiteX3" fmla="*/ 3244228 w 6488456"/>
              <a:gd name="connsiteY3" fmla="*/ 3036711 h 3036711"/>
              <a:gd name="connsiteX4" fmla="*/ 5771 w 6488456"/>
              <a:gd name="connsiteY4" fmla="*/ 114279 h 303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88456" h="3036711">
                <a:moveTo>
                  <a:pt x="0" y="0"/>
                </a:moveTo>
                <a:lnTo>
                  <a:pt x="6488456" y="0"/>
                </a:lnTo>
                <a:lnTo>
                  <a:pt x="6482686" y="114279"/>
                </a:lnTo>
                <a:cubicBezTo>
                  <a:pt x="6315984" y="1755766"/>
                  <a:pt x="4929697" y="3036711"/>
                  <a:pt x="3244228" y="3036711"/>
                </a:cubicBezTo>
                <a:cubicBezTo>
                  <a:pt x="1558760" y="3036711"/>
                  <a:pt x="172473" y="1755766"/>
                  <a:pt x="5771" y="11427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6EE9A0B-C601-4E3F-8541-29CA20DE1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1" y="0"/>
            <a:ext cx="5904411" cy="4406393"/>
          </a:xfrm>
          <a:custGeom>
            <a:avLst/>
            <a:gdLst>
              <a:gd name="connsiteX0" fmla="*/ 2562355 w 6855833"/>
              <a:gd name="connsiteY0" fmla="*/ 0 h 5116428"/>
              <a:gd name="connsiteX1" fmla="*/ 6855833 w 6855833"/>
              <a:gd name="connsiteY1" fmla="*/ 4293479 h 5116428"/>
              <a:gd name="connsiteX2" fmla="*/ 6833667 w 6855833"/>
              <a:gd name="connsiteY2" fmla="*/ 4732462 h 5116428"/>
              <a:gd name="connsiteX3" fmla="*/ 6775067 w 6855833"/>
              <a:gd name="connsiteY3" fmla="*/ 5116428 h 5116428"/>
              <a:gd name="connsiteX4" fmla="*/ 0 w 6855833"/>
              <a:gd name="connsiteY4" fmla="*/ 5116428 h 5116428"/>
              <a:gd name="connsiteX5" fmla="*/ 0 w 6855833"/>
              <a:gd name="connsiteY5" fmla="*/ 854273 h 5116428"/>
              <a:gd name="connsiteX6" fmla="*/ 161831 w 6855833"/>
              <a:gd name="connsiteY6" fmla="*/ 733259 h 5116428"/>
              <a:gd name="connsiteX7" fmla="*/ 2562355 w 6855833"/>
              <a:gd name="connsiteY7" fmla="*/ 0 h 5116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55833" h="5116428">
                <a:moveTo>
                  <a:pt x="2562355" y="0"/>
                </a:moveTo>
                <a:cubicBezTo>
                  <a:pt x="4933578" y="0"/>
                  <a:pt x="6855833" y="1922255"/>
                  <a:pt x="6855833" y="4293479"/>
                </a:cubicBezTo>
                <a:cubicBezTo>
                  <a:pt x="6855833" y="4441680"/>
                  <a:pt x="6848324" y="4588128"/>
                  <a:pt x="6833667" y="4732462"/>
                </a:cubicBezTo>
                <a:lnTo>
                  <a:pt x="6775067" y="5116428"/>
                </a:lnTo>
                <a:lnTo>
                  <a:pt x="0" y="5116428"/>
                </a:lnTo>
                <a:lnTo>
                  <a:pt x="0" y="854273"/>
                </a:lnTo>
                <a:lnTo>
                  <a:pt x="161831" y="733259"/>
                </a:lnTo>
                <a:cubicBezTo>
                  <a:pt x="847074" y="270317"/>
                  <a:pt x="1673147" y="0"/>
                  <a:pt x="2562355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2"/>
          <a:stretch/>
        </p:blipFill>
        <p:spPr>
          <a:xfrm>
            <a:off x="1" y="10"/>
            <a:ext cx="5681097" cy="4151910"/>
          </a:xfrm>
          <a:custGeom>
            <a:avLst/>
            <a:gdLst/>
            <a:ahLst/>
            <a:cxnLst/>
            <a:rect l="l" t="t" r="r" b="b"/>
            <a:pathLst>
              <a:path w="5681097" h="4151920">
                <a:moveTo>
                  <a:pt x="0" y="0"/>
                </a:moveTo>
                <a:lnTo>
                  <a:pt x="5611423" y="0"/>
                </a:lnTo>
                <a:lnTo>
                  <a:pt x="5663241" y="339527"/>
                </a:lnTo>
                <a:cubicBezTo>
                  <a:pt x="5675049" y="455800"/>
                  <a:pt x="5681097" y="573775"/>
                  <a:pt x="5681097" y="693164"/>
                </a:cubicBezTo>
                <a:cubicBezTo>
                  <a:pt x="5681097" y="2603383"/>
                  <a:pt x="4132560" y="4151920"/>
                  <a:pt x="2222343" y="4151920"/>
                </a:cubicBezTo>
                <a:cubicBezTo>
                  <a:pt x="1386622" y="4151920"/>
                  <a:pt x="620129" y="3855520"/>
                  <a:pt x="22252" y="3362108"/>
                </a:cubicBezTo>
                <a:lnTo>
                  <a:pt x="0" y="3341884"/>
                </a:lnTo>
                <a:close/>
              </a:path>
            </a:pathLst>
          </a:cu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463C13CC-BED9-47BD-B7AB-638075694A2A}"/>
              </a:ext>
            </a:extLst>
          </p:cNvPr>
          <p:cNvSpPr txBox="1"/>
          <p:nvPr/>
        </p:nvSpPr>
        <p:spPr>
          <a:xfrm>
            <a:off x="6749142" y="2009941"/>
            <a:ext cx="4884189" cy="24388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EMC handler om at det udstyr som er produceret jf. EMC direktivet må ikke kunne forstyrre andre enheder eller sig selv, i det nærmiljø det installeres i.  </a:t>
            </a:r>
            <a:endParaRPr lang="en-US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0D15F55-C911-4F58-A23C-6C75531F57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29" r="-2" b="-2"/>
          <a:stretch/>
        </p:blipFill>
        <p:spPr>
          <a:xfrm>
            <a:off x="2785874" y="4332302"/>
            <a:ext cx="5397921" cy="2525697"/>
          </a:xfrm>
          <a:custGeom>
            <a:avLst/>
            <a:gdLst/>
            <a:ahLst/>
            <a:cxnLst/>
            <a:rect l="l" t="t" r="r" b="b"/>
            <a:pathLst>
              <a:path w="5148922" h="2409190">
                <a:moveTo>
                  <a:pt x="2574461" y="0"/>
                </a:moveTo>
                <a:cubicBezTo>
                  <a:pt x="3911983" y="0"/>
                  <a:pt x="5012087" y="1016507"/>
                  <a:pt x="5144375" y="2319127"/>
                </a:cubicBezTo>
                <a:lnTo>
                  <a:pt x="5148922" y="2409190"/>
                </a:lnTo>
                <a:lnTo>
                  <a:pt x="0" y="2409190"/>
                </a:lnTo>
                <a:lnTo>
                  <a:pt x="4548" y="2319127"/>
                </a:lnTo>
                <a:cubicBezTo>
                  <a:pt x="136837" y="1016507"/>
                  <a:pt x="1236939" y="0"/>
                  <a:pt x="257446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78217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41" r="-1" b="-1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3A1DFDAF-C924-47B4-94AC-A861BED95C15}"/>
              </a:ext>
            </a:extLst>
          </p:cNvPr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Hvad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skal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der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til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 at EMC er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til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stedet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el-produktet</a:t>
            </a: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roduktet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er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beskyttet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udstråling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støj</a:t>
            </a: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roduktet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er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beskyttet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mod </a:t>
            </a:r>
            <a:r>
              <a:rPr lang="en-US" sz="2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stråling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støj</a:t>
            </a: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Samt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immunitet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mod at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forstyrre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sig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selv</a:t>
            </a: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CE-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mærkning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af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produktet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er EMC-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direktivet</a:t>
            </a:r>
            <a:r>
              <a:rPr lang="en-US" sz="2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overholdt</a:t>
            </a: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0785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D8D2136E-7941-4C08-B475-E7DB121C584F}"/>
              </a:ext>
            </a:extLst>
          </p:cNvPr>
          <p:cNvSpPr txBox="1"/>
          <p:nvPr/>
        </p:nvSpPr>
        <p:spPr>
          <a:xfrm>
            <a:off x="609601" y="4385066"/>
            <a:ext cx="10923638" cy="1317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0" kern="120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Beskyttet mod udstråling -og indstråling af støj, samt immunitet mod sig selv</a:t>
            </a:r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A5C6F2C1-053C-45DE-BFFE-D3AFAB134A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8"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04" r="2" b="2"/>
          <a:stretch/>
        </p:blipFill>
        <p:spPr>
          <a:xfrm>
            <a:off x="6095999" y="65584"/>
            <a:ext cx="6096001" cy="425321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0906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1" r="-1" b="-1"/>
          <a:stretch/>
        </p:blipFill>
        <p:spPr>
          <a:xfrm>
            <a:off x="20" y="10"/>
            <a:ext cx="9947062" cy="6857990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BE46339-DD98-4BEF-9BDE-5FB843BD8222}"/>
              </a:ext>
            </a:extLst>
          </p:cNvPr>
          <p:cNvSpPr/>
          <p:nvPr/>
        </p:nvSpPr>
        <p:spPr>
          <a:xfrm>
            <a:off x="8046720" y="1045597"/>
            <a:ext cx="3633746" cy="158842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none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Lovgivning og standarter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3945FB49-13EB-4960-8472-62188795273B}"/>
              </a:ext>
            </a:extLst>
          </p:cNvPr>
          <p:cNvSpPr txBox="1"/>
          <p:nvPr/>
        </p:nvSpPr>
        <p:spPr>
          <a:xfrm>
            <a:off x="8046719" y="2722729"/>
            <a:ext cx="3633747" cy="2700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effectLst/>
              </a:rPr>
              <a:t>EMC-direktivet er gennemført i dansk lovgivning med lov 232/2000 om radio- og  teleterminaludstyr og elektromagnetiske forhold. Se It- og Telestyrelsen: </a:t>
            </a:r>
            <a:r>
              <a:rPr lang="en-US" sz="1700">
                <a:effectLst/>
                <a:hlinkClick r:id="rId3"/>
              </a:rPr>
              <a:t>www.itst.dk</a:t>
            </a:r>
            <a:endParaRPr lang="en-US" sz="1700">
              <a:effectLst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effectLst/>
              </a:rPr>
              <a:t>Standart 60364 kap.?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>
                <a:effectLst/>
              </a:rPr>
              <a:t>Hvordan skal produktet install</a:t>
            </a:r>
            <a:r>
              <a:rPr lang="en-US" sz="1700"/>
              <a:t>eres for at EMC er opfyldt?</a:t>
            </a:r>
            <a:endParaRPr lang="en-US" sz="1700">
              <a:effectLst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>
              <a:effectLst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b="0" cap="none" spc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4857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89611C9-0BB9-4133-831F-AD95AD662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762" y="2057400"/>
            <a:ext cx="7610475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96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3AF8BD91-8974-48E6-AF65-DF61178FCFB7}"/>
              </a:ext>
            </a:extLst>
          </p:cNvPr>
          <p:cNvSpPr txBox="1"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 b="0" cap="none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E = Elektro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 = Magnetisk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 </a:t>
            </a:r>
            <a:r>
              <a:rPr lang="en-US" sz="5000" b="0" cap="none" spc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= Interference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0" r="16179" b="-1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03537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648D91E0-C3A4-475F-9CA9-69FF0B7761D6}"/>
              </a:ext>
            </a:extLst>
          </p:cNvPr>
          <p:cNvSpPr/>
          <p:nvPr/>
        </p:nvSpPr>
        <p:spPr>
          <a:xfrm>
            <a:off x="4205899" y="121699"/>
            <a:ext cx="37802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Kilder til EMI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F14A1DFC-260F-4F38-8EEE-ED003FC17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43" y="1045029"/>
            <a:ext cx="6097784" cy="55517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AB5AA4A4-6BDE-49D3-9A23-1554FDBBFB0A}"/>
              </a:ext>
            </a:extLst>
          </p:cNvPr>
          <p:cNvSpPr/>
          <p:nvPr/>
        </p:nvSpPr>
        <p:spPr>
          <a:xfrm>
            <a:off x="6402528" y="1829433"/>
            <a:ext cx="56870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Harmoniske Frekvenser 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0DB0423D-92D3-4668-8D18-8A557F74BAF6}"/>
              </a:ext>
            </a:extLst>
          </p:cNvPr>
          <p:cNvSpPr/>
          <p:nvPr/>
        </p:nvSpPr>
        <p:spPr>
          <a:xfrm>
            <a:off x="7800894" y="3051445"/>
            <a:ext cx="289034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4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Transienter</a:t>
            </a:r>
            <a:r>
              <a:rPr lang="da-DK" sz="440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9" name="Lige pilforbindelse 8">
            <a:extLst>
              <a:ext uri="{FF2B5EF4-FFF2-40B4-BE49-F238E27FC236}">
                <a16:creationId xmlns:a16="http://schemas.microsoft.com/office/drawing/2014/main" id="{D85519DB-07B4-4C5F-A715-9819705B0372}"/>
              </a:ext>
            </a:extLst>
          </p:cNvPr>
          <p:cNvCxnSpPr/>
          <p:nvPr/>
        </p:nvCxnSpPr>
        <p:spPr>
          <a:xfrm flipV="1">
            <a:off x="5409488" y="2290273"/>
            <a:ext cx="1119499" cy="761172"/>
          </a:xfrm>
          <a:prstGeom prst="straightConnector1">
            <a:avLst/>
          </a:prstGeom>
          <a:ln w="57150">
            <a:solidFill>
              <a:srgbClr val="15FF7F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Lige pilforbindelse 9">
            <a:extLst>
              <a:ext uri="{FF2B5EF4-FFF2-40B4-BE49-F238E27FC236}">
                <a16:creationId xmlns:a16="http://schemas.microsoft.com/office/drawing/2014/main" id="{35964DEF-1EC5-464E-A590-B53601446BAF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5409488" y="3058431"/>
            <a:ext cx="2391406" cy="377735"/>
          </a:xfrm>
          <a:prstGeom prst="straightConnector1">
            <a:avLst/>
          </a:prstGeom>
          <a:ln w="57150">
            <a:solidFill>
              <a:srgbClr val="15FF7F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73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9BBEFD0-EA8B-478B-A732-73F32EE79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204" y="3162280"/>
            <a:ext cx="6825457" cy="332859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3C54A087-F0BD-49D7-8529-B4421CFB0AAC}"/>
              </a:ext>
            </a:extLst>
          </p:cNvPr>
          <p:cNvSpPr txBox="1"/>
          <p:nvPr/>
        </p:nvSpPr>
        <p:spPr>
          <a:xfrm rot="19986264">
            <a:off x="63488" y="1995792"/>
            <a:ext cx="61628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800" b="0" i="0" u="none" strike="noStrike" baseline="0" dirty="0" err="1">
                <a:solidFill>
                  <a:srgbClr val="15FF7F"/>
                </a:solidFill>
                <a:latin typeface="Arial" panose="020B0604020202020204" pitchFamily="34" charset="0"/>
              </a:rPr>
              <a:t>Transienter</a:t>
            </a:r>
            <a:r>
              <a:rPr lang="da-DK" sz="1800" b="0" i="0" u="none" strike="noStrike" baseline="0" dirty="0">
                <a:solidFill>
                  <a:srgbClr val="15FF7F"/>
                </a:solidFill>
                <a:latin typeface="Arial" panose="020B0604020202020204" pitchFamily="34" charset="0"/>
              </a:rPr>
              <a:t> stammer fra hurtig stillingsændring for mekaniske og især elektroniske «omskiftere».</a:t>
            </a:r>
          </a:p>
          <a:p>
            <a:pPr algn="l"/>
            <a:r>
              <a:rPr lang="da-DK" sz="1800" b="0" i="0" u="none" strike="noStrike" baseline="0" dirty="0">
                <a:solidFill>
                  <a:srgbClr val="15FF7F"/>
                </a:solidFill>
                <a:latin typeface="Arial" panose="020B0604020202020204" pitchFamily="34" charset="0"/>
              </a:rPr>
              <a:t>Når en omskifter arbejder ændres spændingen over dens terminaler meget hurtigt fra dens mærkeværdi til nul</a:t>
            </a:r>
          </a:p>
          <a:p>
            <a:pPr algn="l"/>
            <a:r>
              <a:rPr lang="da-DK" sz="1800" b="0" i="0" u="none" strike="noStrike" baseline="0" dirty="0">
                <a:solidFill>
                  <a:srgbClr val="15FF7F"/>
                </a:solidFill>
                <a:latin typeface="Arial" panose="020B0604020202020204" pitchFamily="34" charset="0"/>
              </a:rPr>
              <a:t>og omvendt. Dette frembringer hurtige, store spændingsvariationer, der kan udbredes langs kabler.</a:t>
            </a:r>
            <a:endParaRPr lang="da-DK" dirty="0">
              <a:solidFill>
                <a:srgbClr val="15F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540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60017A0E-7DE9-4F09-B790-6C0DC516E1A3}"/>
              </a:ext>
            </a:extLst>
          </p:cNvPr>
          <p:cNvSpPr/>
          <p:nvPr/>
        </p:nvSpPr>
        <p:spPr>
          <a:xfrm>
            <a:off x="1637373" y="363305"/>
            <a:ext cx="92098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Frekvens interferensen områder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382B548-D8AF-4FAC-908A-8A8F59B77183}"/>
              </a:ext>
            </a:extLst>
          </p:cNvPr>
          <p:cNvSpPr/>
          <p:nvPr/>
        </p:nvSpPr>
        <p:spPr>
          <a:xfrm>
            <a:off x="2280180" y="2074957"/>
            <a:ext cx="7924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Lavfrekvens </a:t>
            </a:r>
            <a:r>
              <a:rPr lang="da-DK" sz="5400" b="0" cap="none" spc="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(LF)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interferens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11A09E6-2318-4A6B-95D7-A62463CB6186}"/>
              </a:ext>
            </a:extLst>
          </p:cNvPr>
          <p:cNvSpPr/>
          <p:nvPr/>
        </p:nvSpPr>
        <p:spPr>
          <a:xfrm>
            <a:off x="2192943" y="3859713"/>
            <a:ext cx="8098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Højf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rekvens </a:t>
            </a:r>
            <a:r>
              <a:rPr lang="da-DK" sz="5400" b="0" cap="none" spc="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(HF) 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interferens</a:t>
            </a:r>
          </a:p>
        </p:txBody>
      </p:sp>
    </p:spTree>
    <p:extLst>
      <p:ext uri="{BB962C8B-B14F-4D97-AF65-F5344CB8AC3E}">
        <p14:creationId xmlns:p14="http://schemas.microsoft.com/office/powerpoint/2010/main" val="1594523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402F4943-0F44-4F7F-9967-28763193418A}"/>
              </a:ext>
            </a:extLst>
          </p:cNvPr>
          <p:cNvSpPr/>
          <p:nvPr/>
        </p:nvSpPr>
        <p:spPr>
          <a:xfrm>
            <a:off x="2133857" y="134713"/>
            <a:ext cx="79242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Lavfrekvens </a:t>
            </a:r>
            <a:r>
              <a:rPr lang="da-DK" sz="5400" b="0" cap="none" spc="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(LF)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interferens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DA53A69-7A0C-4206-A1B9-08EE7C0CE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2624" y="999215"/>
            <a:ext cx="8286750" cy="205557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0A51E2C-5EC5-4C99-8356-2B336A71CD90}"/>
              </a:ext>
            </a:extLst>
          </p:cNvPr>
          <p:cNvSpPr/>
          <p:nvPr/>
        </p:nvSpPr>
        <p:spPr>
          <a:xfrm>
            <a:off x="1959386" y="2995966"/>
            <a:ext cx="8098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Højf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rekvens </a:t>
            </a:r>
            <a:r>
              <a:rPr lang="da-DK" sz="5400" b="0" cap="none" spc="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(HF) 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interferens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397E313-6615-4E0E-A74E-E4BA83EF9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386" y="3919296"/>
            <a:ext cx="8273228" cy="205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3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89CB5EF8-F9BA-4F35-A730-B06653610D04}"/>
              </a:ext>
            </a:extLst>
          </p:cNvPr>
          <p:cNvSpPr/>
          <p:nvPr/>
        </p:nvSpPr>
        <p:spPr>
          <a:xfrm>
            <a:off x="1573516" y="363305"/>
            <a:ext cx="9337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Spektral</a:t>
            </a:r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fordeling for interferens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8919B40-3CEA-4604-A5A7-0AF240E58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0971" y="1436914"/>
            <a:ext cx="6110057" cy="485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928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C2F9A6C3-A377-4598-A72D-4F8090C19CA9}"/>
              </a:ext>
            </a:extLst>
          </p:cNvPr>
          <p:cNvSpPr/>
          <p:nvPr/>
        </p:nvSpPr>
        <p:spPr>
          <a:xfrm>
            <a:off x="2317900" y="363305"/>
            <a:ext cx="7848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Udbredelsesformer for EMI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AE74D15-32F3-45EF-BE10-9B4516589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93" y="1414842"/>
            <a:ext cx="5743575" cy="17716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886E23A5-34EE-468F-81FE-C397F5D3E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4601" y="2483013"/>
            <a:ext cx="5916306" cy="384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84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2726B243-D063-4BE0-94FD-B6010DC16D80}"/>
              </a:ext>
            </a:extLst>
          </p:cNvPr>
          <p:cNvSpPr txBox="1"/>
          <p:nvPr/>
        </p:nvSpPr>
        <p:spPr>
          <a:xfrm>
            <a:off x="0" y="375822"/>
            <a:ext cx="61572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1" i="0" u="none" strike="noStrike" baseline="0" dirty="0">
                <a:latin typeface="Arial" panose="020B0604020202020204" pitchFamily="34" charset="0"/>
              </a:rPr>
              <a:t>Kobling via udstråling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9C9DDCBF-B176-4466-98F5-D0B77FF8B059}"/>
              </a:ext>
            </a:extLst>
          </p:cNvPr>
          <p:cNvSpPr txBox="1"/>
          <p:nvPr/>
        </p:nvSpPr>
        <p:spPr>
          <a:xfrm>
            <a:off x="3018802" y="2941328"/>
            <a:ext cx="61572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- Induktiv kobling</a:t>
            </a:r>
          </a:p>
          <a:p>
            <a:pPr algn="l"/>
            <a:r>
              <a:rPr lang="da-DK" sz="1800" b="0" i="0" u="none" strike="noStrike" baseline="0" dirty="0">
                <a:latin typeface="Arial" panose="020B0604020202020204" pitchFamily="34" charset="0"/>
              </a:rPr>
              <a:t>- </a:t>
            </a:r>
            <a:r>
              <a:rPr lang="da-DK" sz="1800" b="0" i="0" u="none" strike="noStrike" baseline="0" dirty="0" err="1">
                <a:latin typeface="Arial" panose="020B0604020202020204" pitchFamily="34" charset="0"/>
              </a:rPr>
              <a:t>Kapacitiv</a:t>
            </a:r>
            <a:r>
              <a:rPr lang="da-DK" sz="1800" b="0" i="0" u="none" strike="noStrike" baseline="0" dirty="0">
                <a:latin typeface="Arial" panose="020B0604020202020204" pitchFamily="34" charset="0"/>
              </a:rPr>
              <a:t> kobling</a:t>
            </a:r>
            <a:endParaRPr lang="da-DK" sz="5400" b="0" cap="none" spc="0" dirty="0">
              <a:ln w="0"/>
              <a:effectLst/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80D4ADC1-D821-4691-ADF3-D433A326D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209" y="1022153"/>
            <a:ext cx="7774636" cy="556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148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25B5C0D-C572-44B4-AE99-10D071EF1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451" y="962383"/>
            <a:ext cx="7973576" cy="444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864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-65314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83E9DB7-48AA-4D1F-88E7-18777D7CCF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888" y="2104539"/>
            <a:ext cx="6240333" cy="445251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BDC6CBA4-CC94-44A9-A702-93F8DE1AE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124" y="86357"/>
            <a:ext cx="7460656" cy="201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5542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52765ED-681B-49B6-AA24-50969EB7A9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5159" y="0"/>
            <a:ext cx="54816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48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09B6AF8A-9383-4A2E-8B1B-C2B749993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65" y="1036358"/>
            <a:ext cx="6357371" cy="560703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6050A7A7-DF43-480A-8A47-C563C0231527}"/>
              </a:ext>
            </a:extLst>
          </p:cNvPr>
          <p:cNvSpPr txBox="1"/>
          <p:nvPr/>
        </p:nvSpPr>
        <p:spPr>
          <a:xfrm>
            <a:off x="606207" y="195655"/>
            <a:ext cx="63573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b="1" i="0" u="none" strike="noStrike" baseline="0" dirty="0">
                <a:latin typeface="Arial" panose="020B0604020202020204" pitchFamily="34" charset="0"/>
              </a:rPr>
              <a:t>Afkobling af interferens</a:t>
            </a:r>
            <a:endParaRPr lang="da-DK" sz="36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199628C-907A-4602-99FF-8EA1E40676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3436" y="1036358"/>
            <a:ext cx="5327780" cy="186721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6F4E73A1-43EC-4D7E-8ABF-881176D5A2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997" y="2903571"/>
            <a:ext cx="5441888" cy="373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902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690D368C-BF92-4306-B5C2-EE5296E81C69}"/>
              </a:ext>
            </a:extLst>
          </p:cNvPr>
          <p:cNvSpPr txBox="1"/>
          <p:nvPr/>
        </p:nvSpPr>
        <p:spPr>
          <a:xfrm>
            <a:off x="7212650" y="4461096"/>
            <a:ext cx="19740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6000" dirty="0">
                <a:ln w="0"/>
                <a:solidFill>
                  <a:srgbClr val="15FF7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ESD</a:t>
            </a:r>
            <a:endParaRPr lang="da-DK" sz="6000" b="0" cap="none" spc="0" dirty="0">
              <a:ln w="0"/>
              <a:solidFill>
                <a:srgbClr val="15FF7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9" name="Tekstfelt 3">
            <a:extLst>
              <a:ext uri="{FF2B5EF4-FFF2-40B4-BE49-F238E27FC236}">
                <a16:creationId xmlns:a16="http://schemas.microsoft.com/office/drawing/2014/main" id="{BDEB649A-07EF-4234-9F27-AF9FF02EA662}"/>
              </a:ext>
            </a:extLst>
          </p:cNvPr>
          <p:cNvGraphicFramePr/>
          <p:nvPr/>
        </p:nvGraphicFramePr>
        <p:xfrm>
          <a:off x="643466" y="643467"/>
          <a:ext cx="5452529" cy="3569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0667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561A66EB-ED42-4D88-9EE9-F6F7738E5940}"/>
              </a:ext>
            </a:extLst>
          </p:cNvPr>
          <p:cNvSpPr txBox="1"/>
          <p:nvPr/>
        </p:nvSpPr>
        <p:spPr>
          <a:xfrm>
            <a:off x="791052" y="185225"/>
            <a:ext cx="77275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600" b="1" i="0" u="none" strike="noStrike" baseline="0" dirty="0">
                <a:latin typeface="Arial" panose="020B0604020202020204" pitchFamily="34" charset="0"/>
              </a:rPr>
              <a:t>Elektrostatiske udladninger (ESD)</a:t>
            </a:r>
            <a:endParaRPr lang="da-DK" sz="3600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1B6FCB0E-1C8A-4862-8A9D-7D5000600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08" y="1015499"/>
            <a:ext cx="8801100" cy="800100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61954CCA-DF64-4CE7-A2EF-8C0BAABF6E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30" y="1631656"/>
            <a:ext cx="6534150" cy="165735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07A17779-03F9-47EB-97BC-2F0E337B4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88" y="1876556"/>
            <a:ext cx="5868246" cy="461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55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78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B36EF31F-F52E-4341-A429-A3764E6FCD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8306"/>
            <a:ext cx="5924550" cy="473392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A6115D4C-DF21-4902-812F-22B46F119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5" y="1315615"/>
            <a:ext cx="6230114" cy="510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109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99192C51-B764-4A9B-9587-5EF8B628B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C683257-33D8-4B87-9916-51AAD7627526}"/>
              </a:ext>
            </a:extLst>
          </p:cNvPr>
          <p:cNvSpPr txBox="1"/>
          <p:nvPr/>
        </p:nvSpPr>
        <p:spPr>
          <a:xfrm>
            <a:off x="93156" y="233265"/>
            <a:ext cx="6002844" cy="49907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b="1" dirty="0" err="1"/>
              <a:t>Slået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omkuld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af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statisk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elektricitet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fra</a:t>
            </a:r>
            <a:r>
              <a:rPr lang="en-US" altLang="da-DK" sz="1600" b="1" dirty="0"/>
              <a:t> </a:t>
            </a:r>
            <a:r>
              <a:rPr lang="en-US" altLang="da-DK" sz="1600" b="1" dirty="0" err="1"/>
              <a:t>plastbægere</a:t>
            </a:r>
            <a:endParaRPr lang="en-US" altLang="da-DK" sz="1600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 err="1"/>
              <a:t>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medarbejder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plastforarbejdende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virksomhed</a:t>
            </a:r>
            <a:r>
              <a:rPr lang="en-US" altLang="da-DK" sz="1600" dirty="0"/>
              <a:t>, der </a:t>
            </a:r>
            <a:r>
              <a:rPr lang="en-US" altLang="da-DK" sz="1600" dirty="0" err="1"/>
              <a:t>bl.a</a:t>
            </a:r>
            <a:r>
              <a:rPr lang="en-US" altLang="da-DK" sz="1600" dirty="0"/>
              <a:t>. </a:t>
            </a:r>
            <a:r>
              <a:rPr lang="en-US" altLang="da-DK" sz="1600" dirty="0" err="1"/>
              <a:t>fremstiller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engangs-drikkebægere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til</a:t>
            </a:r>
            <a:r>
              <a:rPr lang="en-US" altLang="da-DK" sz="1600" dirty="0"/>
              <a:t> </a:t>
            </a:r>
            <a:r>
              <a:rPr lang="en-US" altLang="da-DK" sz="1600" dirty="0" err="1"/>
              <a:t>kaffe</a:t>
            </a:r>
            <a:r>
              <a:rPr lang="en-US" altLang="da-DK" sz="1600" dirty="0"/>
              <a:t>/ </a:t>
            </a:r>
            <a:r>
              <a:rPr lang="en-US" altLang="da-DK" sz="1600" dirty="0" err="1"/>
              <a:t>te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automater</a:t>
            </a:r>
            <a:r>
              <a:rPr lang="en-US" altLang="da-DK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 err="1"/>
              <a:t>Efter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formning</a:t>
            </a:r>
            <a:r>
              <a:rPr lang="en-US" altLang="da-DK" sz="1600" dirty="0"/>
              <a:t> </a:t>
            </a:r>
            <a:r>
              <a:rPr lang="en-US" altLang="da-DK" sz="1600" dirty="0" err="1"/>
              <a:t>i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maskinen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transporteres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bægerne</a:t>
            </a:r>
            <a:r>
              <a:rPr lang="en-US" altLang="da-DK" sz="1600" dirty="0"/>
              <a:t> med </a:t>
            </a:r>
            <a:r>
              <a:rPr lang="en-US" altLang="da-DK" sz="1600" dirty="0" err="1"/>
              <a:t>luft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gennem</a:t>
            </a:r>
            <a:r>
              <a:rPr lang="en-US" altLang="da-DK" sz="1600" dirty="0"/>
              <a:t> et PVC- </a:t>
            </a:r>
            <a:r>
              <a:rPr lang="en-US" altLang="da-DK" sz="1600" dirty="0" err="1"/>
              <a:t>rør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til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stablemaskinen</a:t>
            </a:r>
            <a:r>
              <a:rPr lang="en-US" altLang="da-DK" sz="16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/>
              <a:t>Da </a:t>
            </a:r>
            <a:r>
              <a:rPr lang="en-US" altLang="da-DK" sz="1600" dirty="0" err="1"/>
              <a:t>transportluften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svigter</a:t>
            </a:r>
            <a:r>
              <a:rPr lang="en-US" altLang="da-DK" sz="1600" dirty="0"/>
              <a:t>, </a:t>
            </a:r>
            <a:r>
              <a:rPr lang="en-US" altLang="da-DK" sz="1600" dirty="0" err="1"/>
              <a:t>klumper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bægerne</a:t>
            </a:r>
            <a:r>
              <a:rPr lang="en-US" altLang="da-DK" sz="1600" dirty="0"/>
              <a:t> sig </a:t>
            </a:r>
            <a:r>
              <a:rPr lang="en-US" altLang="da-DK" sz="1600" dirty="0" err="1"/>
              <a:t>sammen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i</a:t>
            </a:r>
            <a:r>
              <a:rPr lang="en-US" altLang="da-DK" sz="1600" dirty="0"/>
              <a:t> </a:t>
            </a:r>
            <a:r>
              <a:rPr lang="en-US" altLang="da-DK" sz="1600" dirty="0" err="1"/>
              <a:t>røret</a:t>
            </a:r>
            <a:r>
              <a:rPr lang="en-US" altLang="da-DK" sz="16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 err="1"/>
              <a:t>Medarbejderen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vil</a:t>
            </a:r>
            <a:r>
              <a:rPr lang="en-US" altLang="da-DK" sz="1600" dirty="0"/>
              <a:t> </a:t>
            </a:r>
            <a:r>
              <a:rPr lang="en-US" altLang="da-DK" sz="1600" dirty="0" err="1"/>
              <a:t>naturligvis</a:t>
            </a:r>
            <a:r>
              <a:rPr lang="en-US" altLang="da-DK" sz="1600" dirty="0"/>
              <a:t> </a:t>
            </a:r>
            <a:r>
              <a:rPr lang="en-US" altLang="da-DK" sz="1600" dirty="0" err="1"/>
              <a:t>klare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situationen</a:t>
            </a:r>
            <a:r>
              <a:rPr lang="en-US" altLang="da-DK" sz="1600" dirty="0"/>
              <a:t>, men </a:t>
            </a:r>
            <a:r>
              <a:rPr lang="en-US" altLang="da-DK" sz="1600" dirty="0" err="1"/>
              <a:t>idet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personen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begynder</a:t>
            </a:r>
            <a:r>
              <a:rPr lang="en-US" altLang="da-DK" sz="1600" dirty="0"/>
              <a:t> at </a:t>
            </a:r>
            <a:r>
              <a:rPr lang="en-US" altLang="da-DK" sz="1600" dirty="0" err="1"/>
              <a:t>bakse</a:t>
            </a:r>
            <a:r>
              <a:rPr lang="en-US" altLang="da-DK" sz="1600" dirty="0"/>
              <a:t> med PVC- </a:t>
            </a:r>
            <a:r>
              <a:rPr lang="en-US" altLang="da-DK" sz="1600" dirty="0" err="1"/>
              <a:t>røret</a:t>
            </a:r>
            <a:r>
              <a:rPr lang="en-US" altLang="da-DK" sz="1600" dirty="0"/>
              <a:t>, </a:t>
            </a:r>
            <a:r>
              <a:rPr lang="en-US" altLang="da-DK" sz="1600" dirty="0" err="1"/>
              <a:t>sker</a:t>
            </a:r>
            <a:r>
              <a:rPr lang="en-US" altLang="da-DK" sz="1600" dirty="0"/>
              <a:t> der </a:t>
            </a:r>
            <a:r>
              <a:rPr lang="en-US" altLang="da-DK" sz="1600" dirty="0" err="1"/>
              <a:t>fra</a:t>
            </a:r>
            <a:r>
              <a:rPr lang="en-US" altLang="da-DK" sz="1600" dirty="0"/>
              <a:t> </a:t>
            </a:r>
            <a:r>
              <a:rPr lang="en-US" altLang="da-DK" sz="1600" dirty="0" err="1"/>
              <a:t>røret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særdeles</a:t>
            </a:r>
            <a:r>
              <a:rPr lang="en-US" altLang="da-DK" sz="1600" dirty="0"/>
              <a:t> </a:t>
            </a:r>
            <a:r>
              <a:rPr lang="en-US" altLang="da-DK" sz="1600" dirty="0" err="1"/>
              <a:t>kraftig</a:t>
            </a:r>
            <a:r>
              <a:rPr lang="en-US" altLang="da-DK" sz="1600" dirty="0"/>
              <a:t> </a:t>
            </a:r>
            <a:r>
              <a:rPr lang="en-US" altLang="da-DK" sz="1600" dirty="0" err="1"/>
              <a:t>udladning</a:t>
            </a:r>
            <a:r>
              <a:rPr lang="en-US" altLang="da-DK" sz="1600" dirty="0"/>
              <a:t> </a:t>
            </a:r>
            <a:r>
              <a:rPr lang="en-US" altLang="da-DK" sz="1600" dirty="0" err="1"/>
              <a:t>af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statisk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elektricitet</a:t>
            </a:r>
            <a:r>
              <a:rPr lang="en-US" altLang="da-DK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 err="1"/>
              <a:t>Udladningen</a:t>
            </a:r>
            <a:r>
              <a:rPr lang="en-US" altLang="da-DK" sz="1600" dirty="0"/>
              <a:t> er </a:t>
            </a:r>
            <a:r>
              <a:rPr lang="en-US" altLang="da-DK" sz="1600" dirty="0" err="1"/>
              <a:t>så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kraftig</a:t>
            </a:r>
            <a:r>
              <a:rPr lang="en-US" altLang="da-DK" sz="1600" dirty="0"/>
              <a:t>, at </a:t>
            </a:r>
            <a:r>
              <a:rPr lang="en-US" altLang="da-DK" sz="1600" dirty="0" err="1"/>
              <a:t>medarbejderen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bliver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slået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omkuld</a:t>
            </a:r>
            <a:r>
              <a:rPr lang="en-US" altLang="da-DK" sz="1600" dirty="0"/>
              <a:t> og er ”</a:t>
            </a:r>
            <a:r>
              <a:rPr lang="en-US" altLang="da-DK" sz="1600" dirty="0" err="1"/>
              <a:t>borte</a:t>
            </a:r>
            <a:r>
              <a:rPr lang="en-US" altLang="da-DK" sz="1600" dirty="0"/>
              <a:t>" </a:t>
            </a:r>
            <a:r>
              <a:rPr lang="en-US" altLang="da-DK" sz="1600" dirty="0" err="1"/>
              <a:t>i</a:t>
            </a:r>
            <a:r>
              <a:rPr lang="en-US" altLang="da-DK" sz="1600" dirty="0"/>
              <a:t> </a:t>
            </a:r>
            <a:r>
              <a:rPr lang="en-US" altLang="da-DK" sz="1600" dirty="0" err="1"/>
              <a:t>nogle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sekunder</a:t>
            </a:r>
            <a:r>
              <a:rPr lang="en-US" altLang="da-DK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 err="1"/>
              <a:t>På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hospitalet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konstateres</a:t>
            </a:r>
            <a:r>
              <a:rPr lang="en-US" altLang="da-DK" sz="1600" dirty="0"/>
              <a:t>, at </a:t>
            </a:r>
            <a:r>
              <a:rPr lang="en-US" altLang="da-DK" sz="1600" dirty="0" err="1"/>
              <a:t>personen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har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fået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svag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forbrænding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venstre</a:t>
            </a:r>
            <a:r>
              <a:rPr lang="en-US" altLang="da-DK" sz="1600" dirty="0"/>
              <a:t> underarm, </a:t>
            </a:r>
            <a:r>
              <a:rPr lang="en-US" altLang="da-DK" sz="1600" dirty="0" err="1"/>
              <a:t>samt</a:t>
            </a:r>
            <a:r>
              <a:rPr lang="en-US" altLang="da-DK" sz="1600" dirty="0"/>
              <a:t> at </a:t>
            </a:r>
            <a:r>
              <a:rPr lang="en-US" altLang="da-DK" sz="1600" dirty="0" err="1"/>
              <a:t>personen</a:t>
            </a:r>
            <a:r>
              <a:rPr lang="en-US" altLang="da-DK" sz="1600" dirty="0"/>
              <a:t> er </a:t>
            </a:r>
            <a:r>
              <a:rPr lang="en-US" altLang="da-DK" sz="1600" dirty="0" err="1"/>
              <a:t>fortumlet</a:t>
            </a:r>
            <a:r>
              <a:rPr lang="en-US" altLang="da-DK" sz="1600" dirty="0"/>
              <a:t> og </a:t>
            </a:r>
            <a:r>
              <a:rPr lang="en-US" altLang="da-DK" sz="1600" dirty="0" err="1"/>
              <a:t>har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besvær</a:t>
            </a:r>
            <a:r>
              <a:rPr lang="en-US" altLang="da-DK" sz="1600" dirty="0"/>
              <a:t> med at tale.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/>
              <a:t>Alt </a:t>
            </a:r>
            <a:r>
              <a:rPr lang="en-US" altLang="da-DK" sz="1600" dirty="0" err="1"/>
              <a:t>sammen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forårsaget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af</a:t>
            </a:r>
            <a:r>
              <a:rPr lang="en-US" altLang="da-DK" sz="1600" dirty="0"/>
              <a:t> </a:t>
            </a:r>
            <a:r>
              <a:rPr lang="en-US" altLang="da-DK" sz="1600" dirty="0" err="1"/>
              <a:t>nogle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plastbægeres</a:t>
            </a:r>
            <a:r>
              <a:rPr lang="en-US" altLang="da-DK" sz="1600" dirty="0"/>
              <a:t> </a:t>
            </a:r>
            <a:r>
              <a:rPr lang="en-US" altLang="da-DK" sz="1600" dirty="0" err="1"/>
              <a:t>gnidning</a:t>
            </a:r>
            <a:r>
              <a:rPr lang="en-US" altLang="da-DK" sz="1600" dirty="0"/>
              <a:t> mod et PVC- </a:t>
            </a:r>
            <a:r>
              <a:rPr lang="en-US" altLang="da-DK" sz="1600" dirty="0" err="1"/>
              <a:t>rør</a:t>
            </a:r>
            <a:r>
              <a:rPr lang="en-US" altLang="da-DK" sz="1600" dirty="0"/>
              <a:t>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/>
              <a:t>Med </a:t>
            </a:r>
            <a:r>
              <a:rPr lang="en-US" altLang="da-DK" sz="1600" dirty="0" err="1"/>
              <a:t>til</a:t>
            </a:r>
            <a:r>
              <a:rPr lang="en-US" altLang="da-DK" sz="1600" dirty="0"/>
              <a:t> </a:t>
            </a:r>
            <a:r>
              <a:rPr lang="en-US" altLang="da-DK" sz="1600" dirty="0" err="1"/>
              <a:t>historien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hører</a:t>
            </a:r>
            <a:r>
              <a:rPr lang="en-US" altLang="da-DK" sz="1600" dirty="0"/>
              <a:t>, at </a:t>
            </a:r>
            <a:r>
              <a:rPr lang="en-US" altLang="da-DK" sz="1600" dirty="0" err="1"/>
              <a:t>medarbejderne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plastvirksomheden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jævnligt</a:t>
            </a:r>
            <a:r>
              <a:rPr lang="en-US" altLang="da-DK" sz="1600" dirty="0"/>
              <a:t> </a:t>
            </a:r>
            <a:r>
              <a:rPr lang="en-US" altLang="da-DK" sz="1600" dirty="0" err="1"/>
              <a:t>blev</a:t>
            </a:r>
            <a:r>
              <a:rPr lang="en-US" altLang="da-DK" sz="1600" dirty="0"/>
              <a:t> </a:t>
            </a:r>
            <a:r>
              <a:rPr lang="en-US" altLang="da-DK" sz="1600" dirty="0" err="1"/>
              <a:t>udsat</a:t>
            </a:r>
            <a:r>
              <a:rPr lang="en-US" altLang="da-DK" sz="1600" dirty="0"/>
              <a:t> for </a:t>
            </a:r>
            <a:r>
              <a:rPr lang="en-US" altLang="da-DK" sz="1600" dirty="0" err="1"/>
              <a:t>små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stød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fra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statisk</a:t>
            </a:r>
            <a:r>
              <a:rPr lang="en-US" altLang="da-DK" sz="1600" dirty="0"/>
              <a:t> </a:t>
            </a:r>
            <a:r>
              <a:rPr lang="en-US" altLang="da-DK" sz="1600" dirty="0" err="1"/>
              <a:t>opladede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materialer</a:t>
            </a:r>
            <a:r>
              <a:rPr lang="en-US" altLang="da-DK" sz="1600" dirty="0"/>
              <a:t>.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altLang="da-DK" sz="1600" dirty="0"/>
              <a:t>Man </a:t>
            </a:r>
            <a:r>
              <a:rPr lang="en-US" altLang="da-DK" sz="1600" dirty="0" err="1"/>
              <a:t>havde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således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fået</a:t>
            </a:r>
            <a:r>
              <a:rPr lang="en-US" altLang="da-DK" sz="1600" dirty="0"/>
              <a:t> sine </a:t>
            </a:r>
            <a:r>
              <a:rPr lang="en-US" altLang="da-DK" sz="1600" dirty="0" err="1"/>
              <a:t>forvarsler</a:t>
            </a:r>
            <a:r>
              <a:rPr lang="en-US" altLang="da-DK" sz="1600" dirty="0"/>
              <a:t> og </a:t>
            </a:r>
            <a:r>
              <a:rPr lang="en-US" altLang="da-DK" sz="1600" dirty="0" err="1"/>
              <a:t>havde</a:t>
            </a:r>
            <a:r>
              <a:rPr lang="en-US" altLang="da-DK" sz="1600" dirty="0"/>
              <a:t> haft </a:t>
            </a:r>
            <a:r>
              <a:rPr lang="en-US" altLang="da-DK" sz="1600" dirty="0" err="1"/>
              <a:t>mulighed</a:t>
            </a:r>
            <a:r>
              <a:rPr lang="en-US" altLang="da-DK" sz="1600" dirty="0"/>
              <a:t> for at </a:t>
            </a:r>
            <a:r>
              <a:rPr lang="en-US" altLang="da-DK" sz="1600" dirty="0" err="1"/>
              <a:t>indføre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afhjælpende</a:t>
            </a:r>
            <a:r>
              <a:rPr lang="en-US" altLang="da-DK" sz="1600" dirty="0"/>
              <a:t> </a:t>
            </a:r>
            <a:r>
              <a:rPr lang="en-US" altLang="da-DK" sz="1600" dirty="0" err="1"/>
              <a:t>foranstaltninger</a:t>
            </a:r>
            <a:r>
              <a:rPr lang="en-US" altLang="da-DK" sz="1600" dirty="0"/>
              <a:t>, </a:t>
            </a:r>
            <a:r>
              <a:rPr lang="en-US" altLang="da-DK" sz="1600" dirty="0" err="1"/>
              <a:t>inden</a:t>
            </a:r>
            <a:r>
              <a:rPr lang="en-US" altLang="da-DK" sz="1600" dirty="0"/>
              <a:t> </a:t>
            </a:r>
            <a:r>
              <a:rPr lang="en-US" altLang="da-DK" sz="1600" dirty="0" err="1"/>
              <a:t>ulykken</a:t>
            </a:r>
            <a:r>
              <a:rPr lang="en-US" altLang="da-DK" sz="1600" dirty="0"/>
              <a:t> skete.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7B83009-C514-4CA2-B8D4-1A07DA0622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17" r="21113" b="-1"/>
          <a:stretch/>
        </p:blipFill>
        <p:spPr>
          <a:xfrm>
            <a:off x="6189155" y="10"/>
            <a:ext cx="6002844" cy="6857990"/>
          </a:xfrm>
          <a:prstGeom prst="rect">
            <a:avLst/>
          </a:prstGeom>
          <a:effectLst/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982999EF-A43A-49B7-A0B2-343346D64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176" y="658541"/>
            <a:ext cx="2762250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605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32B64142D49384FB22969BB0089216A" ma:contentTypeVersion="3" ma:contentTypeDescription="Opret et nyt dokument." ma:contentTypeScope="" ma:versionID="fbd5f6445d3781926175fd41f49673ac">
  <xsd:schema xmlns:xsd="http://www.w3.org/2001/XMLSchema" xmlns:xs="http://www.w3.org/2001/XMLSchema" xmlns:p="http://schemas.microsoft.com/office/2006/metadata/properties" xmlns:ns2="73a25876-154e-447b-91e5-612d8299f525" targetNamespace="http://schemas.microsoft.com/office/2006/metadata/properties" ma:root="true" ma:fieldsID="46c3f4322e332a3c47ecb5cc64d6b052" ns2:_="">
    <xsd:import namespace="73a25876-154e-447b-91e5-612d8299f5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a25876-154e-447b-91e5-612d8299f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00D1986-F1E0-4E38-9083-690DD462F9AC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73a25876-154e-447b-91e5-612d8299f525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08B4EC98-753C-43C1-86FB-C9A594383C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CF1E08-5A2D-46BA-A811-8536F8BFF3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a25876-154e-447b-91e5-612d8299f5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440</Words>
  <Application>Microsoft Office PowerPoint</Application>
  <PresentationFormat>Widescreen</PresentationFormat>
  <Paragraphs>55</Paragraphs>
  <Slides>23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8" baseType="lpstr">
      <vt:lpstr>Meiryo</vt:lpstr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Rasmus Olsen</dc:creator>
  <cp:lastModifiedBy>Kim Rasmus Olsen</cp:lastModifiedBy>
  <cp:revision>8</cp:revision>
  <dcterms:created xsi:type="dcterms:W3CDTF">2021-11-15T09:21:39Z</dcterms:created>
  <dcterms:modified xsi:type="dcterms:W3CDTF">2026-08-18T08:10:36Z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0x010100732B64142D49384FB22969BB0089216A</vt:lpwstr>
  </property>
</Properties>
</file>