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heme/theme1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4"/>
    <p:sldId id="257" r:id="rId3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</p:sldIdLst>
  <p:sldSz cx="12191999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2.xml"/><Relationship Id="rId4" Type="http://schemas.openxmlformats.org/officeDocument/2006/relationships/slide" Target="slides/slide1.xml"/><Relationship Id="rId5" Type="http://schemas.openxmlformats.org/officeDocument/2006/relationships/presProps" Target="presProps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elslide">
    <p:bg>
      <p:bgPr>
        <a:solidFill>
          <a:srgbClr val="193d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Billede 11" descr=""/>
          <p:cNvPicPr/>
          <p:nvPr/>
        </p:nvPicPr>
        <p:blipFill>
          <a:blip r:embed="rId2"/>
          <a:stretch/>
        </p:blipFill>
        <p:spPr>
          <a:xfrm>
            <a:off x="0" y="6012360"/>
            <a:ext cx="12191760" cy="845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b="0" lang="da-DK" sz="6000" strike="noStrike" u="none">
                <a:solidFill>
                  <a:schemeClr val="lt1"/>
                </a:solidFill>
                <a:effectLst/>
                <a:uFillTx/>
                <a:latin typeface="Calibri Light"/>
              </a:rPr>
              <a:t>Klik for at redigere titeltypografien i masteren</a:t>
            </a:r>
            <a:endParaRPr b="0" lang="da-DK" sz="6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ftr" idx="1"/>
          </p:nvPr>
        </p:nvSpPr>
        <p:spPr>
          <a:xfrm>
            <a:off x="4038480" y="614700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da-DK" sz="28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Click to edit the outline text format</a:t>
            </a:r>
            <a:endParaRPr b="0" lang="da-DK" sz="2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da-DK" sz="20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Second Outline Level</a:t>
            </a:r>
            <a:endParaRPr b="0" lang="da-DK" sz="20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da-DK" sz="18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Third Outline Level</a:t>
            </a:r>
            <a:endParaRPr b="0" lang="da-DK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da-DK" sz="18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Fourth Outline Level</a:t>
            </a:r>
            <a:endParaRPr b="0" lang="da-DK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da-DK" sz="20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Fifth Outline Level</a:t>
            </a:r>
            <a:endParaRPr b="0" lang="da-DK" sz="20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da-DK" sz="20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Sixth Outline Level</a:t>
            </a:r>
            <a:endParaRPr b="0" lang="da-DK" sz="20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da-DK" sz="20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Seventh Outline Level</a:t>
            </a:r>
            <a:endParaRPr b="0" lang="da-DK" sz="20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1_Titel og indholdsobjekt">
    <p:bg>
      <p:bgPr>
        <a:solidFill>
          <a:srgbClr val="193d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11" descr=""/>
          <p:cNvPicPr/>
          <p:nvPr/>
        </p:nvPicPr>
        <p:blipFill>
          <a:blip r:embed="rId2"/>
          <a:stretch/>
        </p:blipFill>
        <p:spPr>
          <a:xfrm>
            <a:off x="0" y="6012360"/>
            <a:ext cx="12191760" cy="845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da-DK" sz="4400" strike="noStrike" u="none">
                <a:solidFill>
                  <a:schemeClr val="lt1"/>
                </a:solidFill>
                <a:effectLst/>
                <a:uFillTx/>
                <a:latin typeface="Calibri Light"/>
              </a:rPr>
              <a:t>Klik for at redigere titeltypografien i masteren</a:t>
            </a:r>
            <a:endParaRPr b="0" lang="da-DK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098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da-DK" sz="18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Klik for at redigere teksttypografierne i masteren</a:t>
            </a:r>
            <a:endParaRPr b="0" lang="da-DK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" name="PlaceHolder 3"/>
          <p:cNvSpPr>
            <a:spLocks noGrp="1"/>
          </p:cNvSpPr>
          <p:nvPr>
            <p:ph type="ftr" idx="2"/>
          </p:nvPr>
        </p:nvSpPr>
        <p:spPr>
          <a:xfrm>
            <a:off x="4038480" y="614700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o indholdsobjekter">
    <p:bg>
      <p:bgPr>
        <a:solidFill>
          <a:srgbClr val="193d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11" descr=""/>
          <p:cNvPicPr/>
          <p:nvPr/>
        </p:nvPicPr>
        <p:blipFill>
          <a:blip r:embed="rId2"/>
          <a:stretch/>
        </p:blipFill>
        <p:spPr>
          <a:xfrm>
            <a:off x="0" y="6012360"/>
            <a:ext cx="12191760" cy="845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" name="PlaceHolder 1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81120" cy="4129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28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Klik for at redigere teksttypografierne i masteren</a:t>
            </a:r>
            <a:endParaRPr b="0" lang="da-DK" sz="2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24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Andet niveau</a:t>
            </a:r>
            <a:endParaRPr b="0" lang="da-DK" sz="24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20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Tredje niveau</a:t>
            </a:r>
            <a:endParaRPr b="0" lang="da-DK" sz="20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18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Fjerde niveau</a:t>
            </a:r>
            <a:endParaRPr b="0" lang="da-DK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18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Femte niveau</a:t>
            </a:r>
            <a:endParaRPr b="0" lang="da-DK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6172200" y="1825560"/>
            <a:ext cx="5181120" cy="4129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28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Klik for at redigere teksttypografierne i masteren</a:t>
            </a:r>
            <a:endParaRPr b="0" lang="da-DK" sz="2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24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Andet niveau</a:t>
            </a:r>
            <a:endParaRPr b="0" lang="da-DK" sz="24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20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Tredje niveau</a:t>
            </a:r>
            <a:endParaRPr b="0" lang="da-DK" sz="20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18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Fjerde niveau</a:t>
            </a:r>
            <a:endParaRPr b="0" lang="da-DK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18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Femte niveau</a:t>
            </a:r>
            <a:endParaRPr b="0" lang="da-DK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da-DK" sz="4400" strike="noStrike" u="none">
                <a:solidFill>
                  <a:schemeClr val="lt1"/>
                </a:solidFill>
                <a:effectLst/>
                <a:uFillTx/>
                <a:latin typeface="Calibri Light"/>
              </a:rPr>
              <a:t>Klik for at redigere titeltypografien i masteren</a:t>
            </a:r>
            <a:endParaRPr b="0" lang="da-DK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2" name="PlaceHolder 4"/>
          <p:cNvSpPr>
            <a:spLocks noGrp="1"/>
          </p:cNvSpPr>
          <p:nvPr>
            <p:ph type="ftr" idx="3"/>
          </p:nvPr>
        </p:nvSpPr>
        <p:spPr>
          <a:xfrm>
            <a:off x="4038480" y="614700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ammenligning">
    <p:bg>
      <p:bgPr>
        <a:solidFill>
          <a:srgbClr val="193d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lede 11" descr=""/>
          <p:cNvPicPr/>
          <p:nvPr/>
        </p:nvPicPr>
        <p:blipFill>
          <a:blip r:embed="rId2"/>
          <a:stretch/>
        </p:blipFill>
        <p:spPr>
          <a:xfrm>
            <a:off x="0" y="6012360"/>
            <a:ext cx="12191760" cy="845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da-DK" sz="4400" strike="noStrike" u="none">
                <a:solidFill>
                  <a:schemeClr val="lt1"/>
                </a:solidFill>
                <a:effectLst/>
                <a:uFillTx/>
                <a:latin typeface="Calibri Light"/>
              </a:rPr>
              <a:t>Klik for at redigere titeltypografien i masteren</a:t>
            </a:r>
            <a:endParaRPr b="0" lang="da-DK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839880" y="1681200"/>
            <a:ext cx="5157360" cy="823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da-DK" sz="24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Klik for at redigere teksttypografierne i masteren</a:t>
            </a:r>
            <a:endParaRPr b="0" lang="da-DK" sz="24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839880" y="2505240"/>
            <a:ext cx="5157360" cy="3450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28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Klik for at redigere teksttypografierne i masteren</a:t>
            </a:r>
            <a:endParaRPr b="0" lang="da-DK" sz="2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24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Andet niveau</a:t>
            </a:r>
            <a:endParaRPr b="0" lang="da-DK" sz="24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20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Tredje niveau</a:t>
            </a:r>
            <a:endParaRPr b="0" lang="da-DK" sz="20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18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Fjerde niveau</a:t>
            </a:r>
            <a:endParaRPr b="0" lang="da-DK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18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Femte niveau</a:t>
            </a:r>
            <a:endParaRPr b="0" lang="da-DK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6172200" y="1681200"/>
            <a:ext cx="5182920" cy="823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da-DK" sz="24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Klik for at redigere teksttypografierne i masteren</a:t>
            </a:r>
            <a:endParaRPr b="0" lang="da-DK" sz="24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8" name="PlaceHolder 5"/>
          <p:cNvSpPr>
            <a:spLocks noGrp="1"/>
          </p:cNvSpPr>
          <p:nvPr>
            <p:ph type="body"/>
          </p:nvPr>
        </p:nvSpPr>
        <p:spPr>
          <a:xfrm>
            <a:off x="6172200" y="2505240"/>
            <a:ext cx="5182920" cy="3450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28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Klik for at redigere teksttypografierne i masteren</a:t>
            </a:r>
            <a:endParaRPr b="0" lang="da-DK" sz="2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24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Andet niveau</a:t>
            </a:r>
            <a:endParaRPr b="0" lang="da-DK" sz="24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20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Tredje niveau</a:t>
            </a:r>
            <a:endParaRPr b="0" lang="da-DK" sz="20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18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Fjerde niveau</a:t>
            </a:r>
            <a:endParaRPr b="0" lang="da-DK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18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Femte niveau</a:t>
            </a:r>
            <a:endParaRPr b="0" lang="da-DK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9" name="PlaceHolder 6"/>
          <p:cNvSpPr>
            <a:spLocks noGrp="1"/>
          </p:cNvSpPr>
          <p:nvPr>
            <p:ph type="ftr" idx="4"/>
          </p:nvPr>
        </p:nvSpPr>
        <p:spPr>
          <a:xfrm>
            <a:off x="4038480" y="614700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Indhold med billedtekst">
    <p:bg>
      <p:bgPr>
        <a:solidFill>
          <a:srgbClr val="193d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Billede 11" descr=""/>
          <p:cNvPicPr/>
          <p:nvPr/>
        </p:nvPicPr>
        <p:blipFill>
          <a:blip r:embed="rId2"/>
          <a:stretch/>
        </p:blipFill>
        <p:spPr>
          <a:xfrm>
            <a:off x="0" y="6012360"/>
            <a:ext cx="12191760" cy="845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da-DK" sz="3200" strike="noStrike" u="none">
                <a:solidFill>
                  <a:schemeClr val="lt1"/>
                </a:solidFill>
                <a:effectLst/>
                <a:uFillTx/>
                <a:latin typeface="Calibri Light"/>
              </a:rPr>
              <a:t>Klik for at redigere titeltypografien i masteren</a:t>
            </a:r>
            <a:endParaRPr b="0" lang="da-DK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32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Klik for at redigere teksttypografierne i masteren</a:t>
            </a:r>
            <a:endParaRPr b="0" lang="da-DK" sz="32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28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Andet niveau</a:t>
            </a:r>
            <a:endParaRPr b="0" lang="da-DK" sz="2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24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Tredje niveau</a:t>
            </a:r>
            <a:endParaRPr b="0" lang="da-DK" sz="24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20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Fjerde niveau</a:t>
            </a:r>
            <a:endParaRPr b="0" lang="da-DK" sz="20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20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Femte niveau</a:t>
            </a:r>
            <a:endParaRPr b="0" lang="da-DK" sz="20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da-DK" sz="16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Klik for at redigere teksttypografierne i masteren</a:t>
            </a:r>
            <a:endParaRPr b="0" lang="da-DK" sz="16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ftr" idx="5"/>
          </p:nvPr>
        </p:nvSpPr>
        <p:spPr>
          <a:xfrm>
            <a:off x="4038480" y="614700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illede med billedtekst">
    <p:bg>
      <p:bgPr>
        <a:solidFill>
          <a:srgbClr val="193d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Billede 11" descr=""/>
          <p:cNvPicPr/>
          <p:nvPr/>
        </p:nvPicPr>
        <p:blipFill>
          <a:blip r:embed="rId2"/>
          <a:stretch/>
        </p:blipFill>
        <p:spPr>
          <a:xfrm>
            <a:off x="0" y="6012360"/>
            <a:ext cx="12191760" cy="845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da-DK" sz="3200" strike="noStrike" u="none">
                <a:solidFill>
                  <a:schemeClr val="lt1"/>
                </a:solidFill>
                <a:effectLst/>
                <a:uFillTx/>
                <a:latin typeface="Calibri Light"/>
              </a:rPr>
              <a:t>Klik for at redigere titeltypografien i masteren</a:t>
            </a:r>
            <a:endParaRPr b="0" lang="da-DK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da-DK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Klik på ikonet for at tilføje et billede</a:t>
            </a:r>
            <a:endParaRPr b="0" lang="da-DK" sz="32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da-DK" sz="16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Klik for at redigere teksttypografierne i masteren</a:t>
            </a:r>
            <a:endParaRPr b="0" lang="da-DK" sz="16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ftr" idx="6"/>
          </p:nvPr>
        </p:nvSpPr>
        <p:spPr>
          <a:xfrm>
            <a:off x="4038480" y="614700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Titel og lodret tekst">
    <p:bg>
      <p:bgPr>
        <a:solidFill>
          <a:srgbClr val="193d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Billede 11" descr=""/>
          <p:cNvPicPr/>
          <p:nvPr/>
        </p:nvPicPr>
        <p:blipFill>
          <a:blip r:embed="rId2"/>
          <a:stretch/>
        </p:blipFill>
        <p:spPr>
          <a:xfrm>
            <a:off x="0" y="6012360"/>
            <a:ext cx="12191760" cy="845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da-DK" sz="4400" strike="noStrike" u="none">
                <a:solidFill>
                  <a:schemeClr val="lt1"/>
                </a:solidFill>
                <a:effectLst/>
                <a:uFillTx/>
                <a:latin typeface="Calibri Light"/>
              </a:rPr>
              <a:t>Klik for at redigere titeltypografien i masteren</a:t>
            </a:r>
            <a:endParaRPr b="0" lang="da-DK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113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28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Klik for at redigere teksttypografierne i masteren</a:t>
            </a:r>
            <a:endParaRPr b="0" lang="da-DK" sz="2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24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Andet niveau</a:t>
            </a:r>
            <a:endParaRPr b="0" lang="da-DK" sz="24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20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Tredje niveau</a:t>
            </a:r>
            <a:endParaRPr b="0" lang="da-DK" sz="20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18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Fjerde niveau</a:t>
            </a:r>
            <a:endParaRPr b="0" lang="da-DK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18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Femte niveau</a:t>
            </a:r>
            <a:endParaRPr b="0" lang="da-DK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ftr" idx="7"/>
          </p:nvPr>
        </p:nvSpPr>
        <p:spPr>
          <a:xfrm>
            <a:off x="4038480" y="614700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Lodret titel og tekst">
    <p:bg>
      <p:bgPr>
        <a:solidFill>
          <a:srgbClr val="193d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Billede 11" descr=""/>
          <p:cNvPicPr/>
          <p:nvPr/>
        </p:nvPicPr>
        <p:blipFill>
          <a:blip r:embed="rId2"/>
          <a:stretch/>
        </p:blipFill>
        <p:spPr>
          <a:xfrm>
            <a:off x="0" y="6012360"/>
            <a:ext cx="12191760" cy="845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8724960" y="365040"/>
            <a:ext cx="2628720" cy="5606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 vert="eaVert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da-DK" sz="4400" strike="noStrike" u="none">
                <a:solidFill>
                  <a:schemeClr val="lt1"/>
                </a:solidFill>
                <a:effectLst/>
                <a:uFillTx/>
                <a:latin typeface="Calibri Light"/>
              </a:rPr>
              <a:t>Klik for at redigere titeltypografien i masteren</a:t>
            </a:r>
            <a:endParaRPr b="0" lang="da-DK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838080" y="365040"/>
            <a:ext cx="7733880" cy="5606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28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Klik for at redigere teksttypografierne i masteren</a:t>
            </a:r>
            <a:endParaRPr b="0" lang="da-DK" sz="2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24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Andet niveau</a:t>
            </a:r>
            <a:endParaRPr b="0" lang="da-DK" sz="24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20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Tredje niveau</a:t>
            </a:r>
            <a:endParaRPr b="0" lang="da-DK" sz="20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18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Fjerde niveau</a:t>
            </a:r>
            <a:endParaRPr b="0" lang="da-DK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18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Femte niveau</a:t>
            </a:r>
            <a:endParaRPr b="0" lang="da-DK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ftr" idx="8"/>
          </p:nvPr>
        </p:nvSpPr>
        <p:spPr>
          <a:xfrm>
            <a:off x="4038480" y="614700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1_To indholdsobjekter">
    <p:bg>
      <p:bgPr>
        <a:solidFill>
          <a:srgbClr val="193d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Billede 11" descr=""/>
          <p:cNvPicPr/>
          <p:nvPr/>
        </p:nvPicPr>
        <p:blipFill>
          <a:blip r:embed="rId2"/>
          <a:stretch/>
        </p:blipFill>
        <p:spPr>
          <a:xfrm>
            <a:off x="0" y="6012360"/>
            <a:ext cx="12191760" cy="845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9" name="PlaceHolder 1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81120" cy="4129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28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Klik for at redigere teksttypografierne i masteren</a:t>
            </a:r>
            <a:endParaRPr b="0" lang="da-DK" sz="2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24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Andet niveau</a:t>
            </a:r>
            <a:endParaRPr b="0" lang="da-DK" sz="24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20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Tredje niveau</a:t>
            </a:r>
            <a:endParaRPr b="0" lang="da-DK" sz="20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18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Fjerde niveau</a:t>
            </a:r>
            <a:endParaRPr b="0" lang="da-DK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18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Femte niveau</a:t>
            </a:r>
            <a:endParaRPr b="0" lang="da-DK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6172200" y="1825560"/>
            <a:ext cx="5181120" cy="4129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28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Klik for at redigere teksttypografierne i masteren</a:t>
            </a:r>
            <a:endParaRPr b="0" lang="da-DK" sz="2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24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Andet niveau</a:t>
            </a:r>
            <a:endParaRPr b="0" lang="da-DK" sz="24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20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Tredje niveau</a:t>
            </a:r>
            <a:endParaRPr b="0" lang="da-DK" sz="20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18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Fjerde niveau</a:t>
            </a:r>
            <a:endParaRPr b="0" lang="da-DK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da-DK" sz="18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Femte niveau</a:t>
            </a:r>
            <a:endParaRPr b="0" lang="da-DK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da-DK" sz="4400" strike="noStrike" u="none">
                <a:solidFill>
                  <a:schemeClr val="lt1"/>
                </a:solidFill>
                <a:effectLst/>
                <a:uFillTx/>
                <a:latin typeface="Calibri Light"/>
              </a:rPr>
              <a:t>Klik for at redigere titeltypografien i masteren</a:t>
            </a:r>
            <a:endParaRPr b="0" lang="da-DK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ftr" idx="9"/>
          </p:nvPr>
        </p:nvSpPr>
        <p:spPr>
          <a:xfrm>
            <a:off x="4038480" y="614700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2A4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ight Triangle 1"/>
          <p:cNvSpPr/>
          <p:nvPr/>
        </p:nvSpPr>
        <p:spPr>
          <a:xfrm>
            <a:off x="8412480" y="0"/>
            <a:ext cx="3840480" cy="6858000"/>
          </a:xfrm>
          <a:prstGeom prst="rtTriangle">
            <a:avLst/>
          </a:prstGeom>
          <a:solidFill>
            <a:srgbClr val="0E3A5E"/>
          </a:solidFill>
          <a:ln>
            <a:solidFill>
              <a:srgbClr val="0E3A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364224"/>
            <a:ext cx="12191695" cy="50292"/>
          </a:xfrm>
          <a:prstGeom prst="rect">
            <a:avLst/>
          </a:prstGeom>
          <a:solidFill>
            <a:srgbClr val="005B9A"/>
          </a:solidFill>
          <a:ln>
            <a:solidFill>
              <a:srgbClr val="005B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74320"/>
            <a:ext cx="10972800" cy="5029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2900" b="1">
                <a:solidFill>
                  <a:srgbClr val="FFFFFF"/>
                </a:solidFill>
                <a:latin typeface="Arial"/>
              </a:rPr>
              <a:t>Porte, TCP/UDP og NAT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786384"/>
            <a:ext cx="1078992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320" b="0">
                <a:solidFill>
                  <a:srgbClr val="DEEEF8"/>
                </a:solidFill>
                <a:latin typeface="Arial"/>
              </a:rPr>
              <a:t>Hvordan programmer finder hinanden på netværket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325880"/>
            <a:ext cx="6583680" cy="86868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2500" b="1">
                <a:solidFill>
                  <a:srgbClr val="FFD755"/>
                </a:solidFill>
                <a:latin typeface="Arial"/>
              </a:rPr>
              <a:t>IP-adressen finder maskinen.</a:t>
            </a:r>
          </a:p>
          <a:p>
            <a:pPr algn="l"/>
            <a:r>
              <a:rPr sz="2500" b="1">
                <a:solidFill>
                  <a:srgbClr val="FFD755"/>
                </a:solidFill>
                <a:latin typeface="Arial"/>
              </a:rPr>
              <a:t>Portnummeret finder programmet.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60120" y="2743200"/>
            <a:ext cx="2286000" cy="1005840"/>
          </a:xfrm>
          <a:prstGeom prst="roundRect">
            <a:avLst/>
          </a:prstGeom>
          <a:solidFill>
            <a:srgbClr val="95E0AA"/>
          </a:solidFill>
          <a:ln w="13970">
            <a:solidFill>
              <a:srgbClr val="95E0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 tIns="27432" bIns="27432" wrap="square"/>
          <a:lstStyle/>
          <a:p>
            <a:pPr algn="ctr"/>
            <a:r>
              <a:rPr sz="2200" b="1">
                <a:solidFill>
                  <a:srgbClr val="0E2D4A"/>
                </a:solidFill>
                <a:latin typeface="Arial"/>
              </a:rPr>
              <a:t>TCP</a:t>
            </a:r>
          </a:p>
          <a:p>
            <a:pPr algn="ctr"/>
            <a:r>
              <a:rPr sz="2200" b="1">
                <a:solidFill>
                  <a:srgbClr val="0E2D4A"/>
                </a:solidFill>
                <a:latin typeface="Arial"/>
              </a:rPr>
              <a:t>kontrolleret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703320" y="2743200"/>
            <a:ext cx="2286000" cy="1005840"/>
          </a:xfrm>
          <a:prstGeom prst="roundRect">
            <a:avLst/>
          </a:prstGeom>
          <a:solidFill>
            <a:srgbClr val="F6A05C"/>
          </a:solidFill>
          <a:ln w="13970">
            <a:solidFill>
              <a:srgbClr val="F6A0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 tIns="27432" bIns="27432" wrap="square"/>
          <a:lstStyle/>
          <a:p>
            <a:pPr algn="ctr"/>
            <a:r>
              <a:rPr sz="2200" b="1">
                <a:solidFill>
                  <a:srgbClr val="0E2D4A"/>
                </a:solidFill>
                <a:latin typeface="Arial"/>
              </a:rPr>
              <a:t>UDP</a:t>
            </a:r>
          </a:p>
          <a:p>
            <a:pPr algn="ctr"/>
            <a:r>
              <a:rPr sz="2200" b="1">
                <a:solidFill>
                  <a:srgbClr val="0E2D4A"/>
                </a:solidFill>
                <a:latin typeface="Arial"/>
              </a:rPr>
              <a:t>hurtigt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6309360" y="3246120"/>
            <a:ext cx="1508760" cy="0"/>
          </a:xfrm>
          <a:prstGeom prst="line">
            <a:avLst/>
          </a:prstGeom>
          <a:ln w="38100">
            <a:solidFill>
              <a:srgbClr val="FFD7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8046720" y="2606040"/>
            <a:ext cx="2971800" cy="1280160"/>
          </a:xfrm>
          <a:prstGeom prst="roundRect">
            <a:avLst/>
          </a:prstGeom>
          <a:solidFill>
            <a:srgbClr val="94DBF3"/>
          </a:solidFill>
          <a:ln w="13970">
            <a:solidFill>
              <a:srgbClr val="94DB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 tIns="27432" bIns="27432" wrap="square"/>
          <a:lstStyle/>
          <a:p>
            <a:pPr algn="ctr"/>
            <a:r>
              <a:rPr sz="2100" b="1">
                <a:solidFill>
                  <a:srgbClr val="0E2D4A"/>
                </a:solidFill>
                <a:latin typeface="Arial"/>
              </a:rPr>
              <a:t>NAT</a:t>
            </a:r>
          </a:p>
          <a:p>
            <a:pPr algn="ctr"/>
            <a:r>
              <a:rPr sz="2100" b="1">
                <a:solidFill>
                  <a:srgbClr val="0E2D4A"/>
                </a:solidFill>
                <a:latin typeface="Arial"/>
              </a:rPr>
              <a:t>port-oversættelse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4800600"/>
            <a:ext cx="10149840" cy="65836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/>
            <a:r>
              <a:rPr sz="1650" b="0">
                <a:solidFill>
                  <a:srgbClr val="DEEEF8"/>
                </a:solidFill>
                <a:latin typeface="Arial"/>
              </a:rPr>
              <a:t>Målet: kunne forklare, hvad en port er, hvorfor TCP og UDP er forskellige,</a:t>
            </a:r>
          </a:p>
          <a:p>
            <a:pPr algn="ctr"/>
            <a:r>
              <a:rPr sz="1650" b="0">
                <a:solidFill>
                  <a:srgbClr val="DEEEF8"/>
                </a:solidFill>
                <a:latin typeface="Arial"/>
              </a:rPr>
              <a:t>og hvordan NAT kan dele én offentlig IPv4-adresse mellem mange klienter.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68" y="6446520"/>
            <a:ext cx="5943600" cy="2286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850" b="0">
                <a:solidFill>
                  <a:srgbClr val="B9D5E8"/>
                </a:solidFill>
                <a:latin typeface="Arial"/>
              </a:rPr>
              <a:t>H1 Kommunikationsnetværk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2A4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ight Triangle 1"/>
          <p:cNvSpPr/>
          <p:nvPr/>
        </p:nvSpPr>
        <p:spPr>
          <a:xfrm>
            <a:off x="8412480" y="0"/>
            <a:ext cx="3840480" cy="6858000"/>
          </a:xfrm>
          <a:prstGeom prst="rtTriangle">
            <a:avLst/>
          </a:prstGeom>
          <a:solidFill>
            <a:srgbClr val="0E3A5E"/>
          </a:solidFill>
          <a:ln>
            <a:solidFill>
              <a:srgbClr val="0E3A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364224"/>
            <a:ext cx="12191695" cy="50292"/>
          </a:xfrm>
          <a:prstGeom prst="rect">
            <a:avLst/>
          </a:prstGeom>
          <a:solidFill>
            <a:srgbClr val="005B9A"/>
          </a:solidFill>
          <a:ln>
            <a:solidFill>
              <a:srgbClr val="005B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74320"/>
            <a:ext cx="10972800" cy="5029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2900" b="1">
                <a:solidFill>
                  <a:srgbClr val="FFFFFF"/>
                </a:solidFill>
                <a:latin typeface="Arial"/>
              </a:rPr>
              <a:t>TCP: når data skal komme sikkert frem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786384"/>
            <a:ext cx="1078992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320" b="0">
                <a:solidFill>
                  <a:srgbClr val="DEEEF8"/>
                </a:solidFill>
                <a:latin typeface="Arial"/>
              </a:rPr>
              <a:t>TCP laver en forbindelse og holder styr på rækkefølge, kvittering og gensending.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234440"/>
            <a:ext cx="3657600" cy="4434840"/>
          </a:xfrm>
          <a:prstGeom prst="roundRect">
            <a:avLst/>
          </a:prstGeom>
          <a:solidFill>
            <a:srgbClr val="12436A"/>
          </a:solidFill>
          <a:ln w="13970">
            <a:solidFill>
              <a:srgbClr val="5B92B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96112" y="1344168"/>
            <a:ext cx="3328416" cy="2560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380" b="1">
                <a:solidFill>
                  <a:srgbClr val="FFD755"/>
                </a:solidFill>
                <a:latin typeface="Arial"/>
              </a:rPr>
              <a:t>TCP tænker “samtale”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87552" y="1755648"/>
            <a:ext cx="3154680" cy="3200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>
              <a:spcAft>
                <a:spcPts val="500"/>
              </a:spcAft>
              <a:defRPr sz="1530">
                <a:solidFill>
                  <a:srgbClr val="DEEEF8"/>
                </a:solidFill>
                <a:latin typeface="Arial"/>
              </a:defRPr>
            </a:pPr>
            <a:r>
              <a:t>Forbindelse oprettes før data</a:t>
            </a:r>
          </a:p>
          <a:p>
            <a:pPr>
              <a:spcAft>
                <a:spcPts val="500"/>
              </a:spcAft>
              <a:defRPr sz="1530">
                <a:solidFill>
                  <a:srgbClr val="DEEEF8"/>
                </a:solidFill>
                <a:latin typeface="Arial"/>
              </a:defRPr>
            </a:pPr>
            <a:r>
              <a:t>Pakker nummereres</a:t>
            </a:r>
          </a:p>
          <a:p>
            <a:pPr>
              <a:spcAft>
                <a:spcPts val="500"/>
              </a:spcAft>
              <a:defRPr sz="1530">
                <a:solidFill>
                  <a:srgbClr val="DEEEF8"/>
                </a:solidFill>
                <a:latin typeface="Arial"/>
              </a:defRPr>
            </a:pPr>
            <a:r>
              <a:t>Modtager kvitterer</a:t>
            </a:r>
          </a:p>
          <a:p>
            <a:pPr>
              <a:spcAft>
                <a:spcPts val="500"/>
              </a:spcAft>
              <a:defRPr sz="1530">
                <a:solidFill>
                  <a:srgbClr val="DEEEF8"/>
                </a:solidFill>
                <a:latin typeface="Arial"/>
              </a:defRPr>
            </a:pPr>
            <a:r>
              <a:t>Manglende data sendes igen</a:t>
            </a:r>
          </a:p>
          <a:p>
            <a:pPr>
              <a:spcAft>
                <a:spcPts val="500"/>
              </a:spcAft>
              <a:defRPr sz="1530">
                <a:solidFill>
                  <a:srgbClr val="DEEEF8"/>
                </a:solidFill>
                <a:latin typeface="Arial"/>
              </a:defRPr>
            </a:pPr>
            <a:r>
              <a:t>Data afleveres i rigtig rækkefølge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709160" y="1234440"/>
            <a:ext cx="6675120" cy="4434840"/>
          </a:xfrm>
          <a:prstGeom prst="roundRect">
            <a:avLst/>
          </a:prstGeom>
          <a:solidFill>
            <a:srgbClr val="12436A"/>
          </a:solidFill>
          <a:ln w="13970">
            <a:solidFill>
              <a:srgbClr val="5B92B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873752" y="1344168"/>
            <a:ext cx="6345936" cy="2560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380" b="1">
                <a:solidFill>
                  <a:srgbClr val="FFD755"/>
                </a:solidFill>
                <a:latin typeface="Arial"/>
              </a:rPr>
              <a:t>En lille TCP-fortælling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74920" y="1828800"/>
            <a:ext cx="1143000" cy="502920"/>
          </a:xfrm>
          <a:prstGeom prst="roundRect">
            <a:avLst/>
          </a:prstGeom>
          <a:solidFill>
            <a:srgbClr val="FFD755"/>
          </a:solidFill>
          <a:ln w="13970">
            <a:solidFill>
              <a:srgbClr val="FFD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 tIns="27432" bIns="27432" wrap="square"/>
          <a:lstStyle/>
          <a:p>
            <a:pPr algn="ctr"/>
            <a:r>
              <a:rPr sz="1700" b="1">
                <a:solidFill>
                  <a:srgbClr val="0E2D4A"/>
                </a:solidFill>
                <a:latin typeface="Arial"/>
              </a:rPr>
              <a:t>SYN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309360" y="2084831"/>
            <a:ext cx="2514600" cy="0"/>
          </a:xfrm>
          <a:prstGeom prst="line">
            <a:avLst/>
          </a:prstGeom>
          <a:ln w="33020">
            <a:solidFill>
              <a:srgbClr val="FFD7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9006840" y="1828800"/>
            <a:ext cx="1417320" cy="502920"/>
          </a:xfrm>
          <a:prstGeom prst="roundRect">
            <a:avLst/>
          </a:prstGeom>
          <a:solidFill>
            <a:srgbClr val="95E0AA"/>
          </a:solidFill>
          <a:ln w="13970">
            <a:solidFill>
              <a:srgbClr val="95E0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 tIns="27432" bIns="27432" wrap="square"/>
          <a:lstStyle/>
          <a:p>
            <a:pPr algn="ctr"/>
            <a:r>
              <a:rPr sz="1600" b="1">
                <a:solidFill>
                  <a:srgbClr val="0E2D4A"/>
                </a:solidFill>
                <a:latin typeface="Arial"/>
              </a:rPr>
              <a:t>SYN-ACK</a:t>
            </a:r>
          </a:p>
        </p:txBody>
      </p:sp>
      <p:cxnSp>
        <p:nvCxnSpPr>
          <p:cNvPr id="14" name="Connector 13"/>
          <p:cNvCxnSpPr/>
          <p:nvPr/>
        </p:nvCxnSpPr>
        <p:spPr>
          <a:xfrm flipH="1">
            <a:off x="6309360" y="2788920"/>
            <a:ext cx="2514600" cy="0"/>
          </a:xfrm>
          <a:prstGeom prst="line">
            <a:avLst/>
          </a:prstGeom>
          <a:ln w="33020">
            <a:solidFill>
              <a:srgbClr val="95E0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5074920" y="2542032"/>
            <a:ext cx="1143000" cy="502920"/>
          </a:xfrm>
          <a:prstGeom prst="roundRect">
            <a:avLst/>
          </a:prstGeom>
          <a:solidFill>
            <a:srgbClr val="94DBF3"/>
          </a:solidFill>
          <a:ln w="13970">
            <a:solidFill>
              <a:srgbClr val="94DB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 tIns="27432" bIns="27432" wrap="square"/>
          <a:lstStyle/>
          <a:p>
            <a:pPr algn="ctr"/>
            <a:r>
              <a:rPr sz="1700" b="1">
                <a:solidFill>
                  <a:srgbClr val="0E2D4A"/>
                </a:solidFill>
                <a:latin typeface="Arial"/>
              </a:rPr>
              <a:t>ACK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6309360" y="2788920"/>
            <a:ext cx="2514600" cy="0"/>
          </a:xfrm>
          <a:prstGeom prst="line">
            <a:avLst/>
          </a:prstGeom>
          <a:ln w="33020">
            <a:solidFill>
              <a:srgbClr val="94DBF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074920" y="3913632"/>
            <a:ext cx="5852160" cy="65836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rial"/>
              </a:rPr>
              <a:t>Derefter kan data sendes som en styret datastrøm.</a:t>
            </a:r>
          </a:p>
          <a:p>
            <a:pPr algn="ctr"/>
            <a:r>
              <a:rPr sz="1800" b="1">
                <a:solidFill>
                  <a:srgbClr val="FFFFFF"/>
                </a:solidFill>
                <a:latin typeface="Arial"/>
              </a:rPr>
              <a:t>Det koster lidt ekstra trafik, men giver kontrol.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8368" y="6446520"/>
            <a:ext cx="5943600" cy="2286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850" b="0">
                <a:solidFill>
                  <a:srgbClr val="B9D5E8"/>
                </a:solidFill>
                <a:latin typeface="Arial"/>
              </a:rPr>
              <a:t>H1 Kommunikationsnetværk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2A4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ight Triangle 1"/>
          <p:cNvSpPr/>
          <p:nvPr/>
        </p:nvSpPr>
        <p:spPr>
          <a:xfrm>
            <a:off x="8412480" y="0"/>
            <a:ext cx="3840480" cy="6858000"/>
          </a:xfrm>
          <a:prstGeom prst="rtTriangle">
            <a:avLst/>
          </a:prstGeom>
          <a:solidFill>
            <a:srgbClr val="0E3A5E"/>
          </a:solidFill>
          <a:ln>
            <a:solidFill>
              <a:srgbClr val="0E3A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364224"/>
            <a:ext cx="12191695" cy="50292"/>
          </a:xfrm>
          <a:prstGeom prst="rect">
            <a:avLst/>
          </a:prstGeom>
          <a:solidFill>
            <a:srgbClr val="005B9A"/>
          </a:solidFill>
          <a:ln>
            <a:solidFill>
              <a:srgbClr val="005B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74320"/>
            <a:ext cx="10972800" cy="5029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2900" b="1">
                <a:solidFill>
                  <a:srgbClr val="FFFFFF"/>
                </a:solidFill>
                <a:latin typeface="Arial"/>
              </a:rPr>
              <a:t>UDP: når det skal gå hurtigt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786384"/>
            <a:ext cx="1078992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320" b="0">
                <a:solidFill>
                  <a:srgbClr val="DEEEF8"/>
                </a:solidFill>
                <a:latin typeface="Arial"/>
              </a:rPr>
              <a:t>UDP sender uden at bygge en fast forbindelse først.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234440"/>
            <a:ext cx="3840480" cy="4480560"/>
          </a:xfrm>
          <a:prstGeom prst="roundRect">
            <a:avLst/>
          </a:prstGeom>
          <a:solidFill>
            <a:srgbClr val="12436A"/>
          </a:solidFill>
          <a:ln w="13970">
            <a:solidFill>
              <a:srgbClr val="5B92B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96112" y="1344168"/>
            <a:ext cx="3511296" cy="2560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380" b="1">
                <a:solidFill>
                  <a:srgbClr val="FFD755"/>
                </a:solidFill>
                <a:latin typeface="Arial"/>
              </a:rPr>
              <a:t>UDP tænker “datagram”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87552" y="1755648"/>
            <a:ext cx="3291840" cy="32918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>
              <a:spcAft>
                <a:spcPts val="500"/>
              </a:spcAft>
              <a:defRPr sz="1530">
                <a:solidFill>
                  <a:srgbClr val="DEEEF8"/>
                </a:solidFill>
                <a:latin typeface="Arial"/>
              </a:defRPr>
            </a:pPr>
            <a:r>
              <a:t>Ingen forbindelse først</a:t>
            </a:r>
          </a:p>
          <a:p>
            <a:pPr>
              <a:spcAft>
                <a:spcPts val="500"/>
              </a:spcAft>
              <a:defRPr sz="1530">
                <a:solidFill>
                  <a:srgbClr val="DEEEF8"/>
                </a:solidFill>
                <a:latin typeface="Arial"/>
              </a:defRPr>
            </a:pPr>
            <a:r>
              <a:t>Ingen indbygget kvittering</a:t>
            </a:r>
          </a:p>
          <a:p>
            <a:pPr>
              <a:spcAft>
                <a:spcPts val="500"/>
              </a:spcAft>
              <a:defRPr sz="1530">
                <a:solidFill>
                  <a:srgbClr val="DEEEF8"/>
                </a:solidFill>
                <a:latin typeface="Arial"/>
              </a:defRPr>
            </a:pPr>
            <a:r>
              <a:t>Ingen garanti for rækkefølge</a:t>
            </a:r>
          </a:p>
          <a:p>
            <a:pPr>
              <a:spcAft>
                <a:spcPts val="500"/>
              </a:spcAft>
              <a:defRPr sz="1530">
                <a:solidFill>
                  <a:srgbClr val="DEEEF8"/>
                </a:solidFill>
                <a:latin typeface="Arial"/>
              </a:defRPr>
            </a:pPr>
            <a:r>
              <a:t>Lav overhead</a:t>
            </a:r>
          </a:p>
          <a:p>
            <a:pPr>
              <a:spcAft>
                <a:spcPts val="500"/>
              </a:spcAft>
              <a:defRPr sz="1530">
                <a:solidFill>
                  <a:srgbClr val="DEEEF8"/>
                </a:solidFill>
                <a:latin typeface="Arial"/>
              </a:defRPr>
            </a:pPr>
            <a:r>
              <a:t>Appen må selv håndtere fejl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892040" y="1234440"/>
            <a:ext cx="6355080" cy="4480560"/>
          </a:xfrm>
          <a:prstGeom prst="roundRect">
            <a:avLst/>
          </a:prstGeom>
          <a:solidFill>
            <a:srgbClr val="12436A"/>
          </a:solidFill>
          <a:ln w="13970">
            <a:solidFill>
              <a:srgbClr val="5B92B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056631" y="1344168"/>
            <a:ext cx="6025896" cy="2560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380" b="1">
                <a:solidFill>
                  <a:srgbClr val="FFD755"/>
                </a:solidFill>
                <a:latin typeface="Arial"/>
              </a:rPr>
              <a:t>Typiske steder UDP dukker op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257800" y="1828800"/>
            <a:ext cx="2331720" cy="868680"/>
          </a:xfrm>
          <a:prstGeom prst="roundRect">
            <a:avLst/>
          </a:prstGeom>
          <a:solidFill>
            <a:srgbClr val="4CCABE"/>
          </a:solidFill>
          <a:ln w="13970">
            <a:solidFill>
              <a:srgbClr val="4CCA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 tIns="27432" bIns="27432" wrap="square"/>
          <a:lstStyle/>
          <a:p>
            <a:pPr algn="ctr"/>
            <a:r>
              <a:rPr sz="1700" b="1">
                <a:solidFill>
                  <a:srgbClr val="0E2D4A"/>
                </a:solidFill>
                <a:latin typeface="Arial"/>
              </a:rPr>
              <a:t>DNS</a:t>
            </a:r>
          </a:p>
          <a:p>
            <a:pPr algn="ctr"/>
            <a:r>
              <a:rPr sz="1700" b="1">
                <a:solidFill>
                  <a:srgbClr val="0E2D4A"/>
                </a:solidFill>
                <a:latin typeface="Arial"/>
              </a:rPr>
              <a:t>UDP 53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83879" y="1828800"/>
            <a:ext cx="2331720" cy="868680"/>
          </a:xfrm>
          <a:prstGeom prst="roundRect">
            <a:avLst/>
          </a:prstGeom>
          <a:solidFill>
            <a:srgbClr val="F6A05C"/>
          </a:solidFill>
          <a:ln w="13970">
            <a:solidFill>
              <a:srgbClr val="F6A0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 tIns="27432" bIns="27432" wrap="square"/>
          <a:lstStyle/>
          <a:p>
            <a:pPr algn="ctr"/>
            <a:r>
              <a:rPr sz="1700" b="1">
                <a:solidFill>
                  <a:srgbClr val="0E2D4A"/>
                </a:solidFill>
                <a:latin typeface="Arial"/>
              </a:rPr>
              <a:t>DHCP</a:t>
            </a:r>
          </a:p>
          <a:p>
            <a:pPr algn="ctr"/>
            <a:r>
              <a:rPr sz="1700" b="1">
                <a:solidFill>
                  <a:srgbClr val="0E2D4A"/>
                </a:solidFill>
                <a:latin typeface="Arial"/>
              </a:rPr>
              <a:t>UDP 67/68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257800" y="3154680"/>
            <a:ext cx="2331720" cy="868680"/>
          </a:xfrm>
          <a:prstGeom prst="roundRect">
            <a:avLst/>
          </a:prstGeom>
          <a:solidFill>
            <a:srgbClr val="BEA8FF"/>
          </a:solidFill>
          <a:ln w="13970">
            <a:solidFill>
              <a:srgbClr val="BEA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 tIns="27432" bIns="27432" wrap="square"/>
          <a:lstStyle/>
          <a:p>
            <a:pPr algn="ctr"/>
            <a:r>
              <a:rPr sz="1700" b="1">
                <a:solidFill>
                  <a:srgbClr val="0E2D4A"/>
                </a:solidFill>
                <a:latin typeface="Arial"/>
              </a:rPr>
              <a:t>NTP</a:t>
            </a:r>
          </a:p>
          <a:p>
            <a:pPr algn="ctr"/>
            <a:r>
              <a:rPr sz="1700" b="1">
                <a:solidFill>
                  <a:srgbClr val="0E2D4A"/>
                </a:solidFill>
                <a:latin typeface="Arial"/>
              </a:rPr>
              <a:t>UDP 123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83879" y="3154680"/>
            <a:ext cx="2331720" cy="868680"/>
          </a:xfrm>
          <a:prstGeom prst="roundRect">
            <a:avLst/>
          </a:prstGeom>
          <a:solidFill>
            <a:srgbClr val="FFD755"/>
          </a:solidFill>
          <a:ln w="13970">
            <a:solidFill>
              <a:srgbClr val="FFD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 tIns="27432" bIns="27432" wrap="square"/>
          <a:lstStyle/>
          <a:p>
            <a:pPr algn="ctr"/>
            <a:r>
              <a:rPr sz="1700" b="1">
                <a:solidFill>
                  <a:srgbClr val="0E2D4A"/>
                </a:solidFill>
                <a:latin typeface="Arial"/>
              </a:rPr>
              <a:t>Spil/voice</a:t>
            </a:r>
          </a:p>
          <a:p>
            <a:pPr algn="ctr"/>
            <a:r>
              <a:rPr sz="1700" b="1">
                <a:solidFill>
                  <a:srgbClr val="0E2D4A"/>
                </a:solidFill>
                <a:latin typeface="Arial"/>
              </a:rPr>
              <a:t>UDP varierer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57800" y="4663440"/>
            <a:ext cx="5623560" cy="5029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/>
            <a:r>
              <a:rPr sz="1650" b="1">
                <a:solidFill>
                  <a:srgbClr val="DEEEF8"/>
                </a:solidFill>
                <a:latin typeface="Arial"/>
              </a:rPr>
              <a:t>UDP er ikke “dårligt”. Det er bare lettere bagage. Perfekt når hastighed betyder mere end garanti.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8368" y="6446520"/>
            <a:ext cx="5943600" cy="2286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850" b="0">
                <a:solidFill>
                  <a:srgbClr val="B9D5E8"/>
                </a:solidFill>
                <a:latin typeface="Arial"/>
              </a:rPr>
              <a:t>H1 Kommunikationsnetværk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2A4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ight Triangle 1"/>
          <p:cNvSpPr/>
          <p:nvPr/>
        </p:nvSpPr>
        <p:spPr>
          <a:xfrm>
            <a:off x="8412480" y="0"/>
            <a:ext cx="3840480" cy="6858000"/>
          </a:xfrm>
          <a:prstGeom prst="rtTriangle">
            <a:avLst/>
          </a:prstGeom>
          <a:solidFill>
            <a:srgbClr val="0E3A5E"/>
          </a:solidFill>
          <a:ln>
            <a:solidFill>
              <a:srgbClr val="0E3A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364224"/>
            <a:ext cx="12191695" cy="50292"/>
          </a:xfrm>
          <a:prstGeom prst="rect">
            <a:avLst/>
          </a:prstGeom>
          <a:solidFill>
            <a:srgbClr val="005B9A"/>
          </a:solidFill>
          <a:ln>
            <a:solidFill>
              <a:srgbClr val="005B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74320"/>
            <a:ext cx="10972800" cy="5029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2900" b="1">
                <a:solidFill>
                  <a:srgbClr val="FFFFFF"/>
                </a:solidFill>
                <a:latin typeface="Arial"/>
              </a:rPr>
              <a:t>TCP vs UDP på én tavle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786384"/>
            <a:ext cx="1078992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320" b="0">
                <a:solidFill>
                  <a:srgbClr val="DEEEF8"/>
                </a:solidFill>
                <a:latin typeface="Arial"/>
              </a:rPr>
              <a:t>Begge bruger portnumre, men de arbejder forskelligt.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68680" y="1325880"/>
          <a:ext cx="10424160" cy="36758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/>
                <a:gridCol w="4206240"/>
                <a:gridCol w="4206240"/>
              </a:tblGrid>
              <a:tr h="612648">
                <a:tc>
                  <a:txBody>
                    <a:bodyPr/>
                    <a:lstStyle/>
                    <a:p>
                      <a:pPr algn="ctr"/>
                      <a:r>
                        <a:rPr sz="1420" b="1">
                          <a:solidFill>
                            <a:srgbClr val="FFFFFF"/>
                          </a:solidFill>
                          <a:latin typeface="Arial"/>
                        </a:rPr>
                        <a:t>Emne</a:t>
                      </a:r>
                    </a:p>
                  </a:txBody>
                  <a:tcPr marL="36576" marR="36576" marT="18288" marB="18288" anchor="ctr">
                    <a:solidFill>
                      <a:srgbClr val="005B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20" b="1">
                          <a:solidFill>
                            <a:srgbClr val="FFFFFF"/>
                          </a:solidFill>
                          <a:latin typeface="Arial"/>
                        </a:rPr>
                        <a:t>TCP</a:t>
                      </a:r>
                    </a:p>
                  </a:txBody>
                  <a:tcPr marL="36576" marR="36576" marT="18288" marB="18288" anchor="ctr">
                    <a:solidFill>
                      <a:srgbClr val="005B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20" b="1">
                          <a:solidFill>
                            <a:srgbClr val="FFFFFF"/>
                          </a:solidFill>
                          <a:latin typeface="Arial"/>
                        </a:rPr>
                        <a:t>UDP</a:t>
                      </a:r>
                    </a:p>
                  </a:txBody>
                  <a:tcPr marL="36576" marR="36576" marT="18288" marB="18288" anchor="ctr">
                    <a:solidFill>
                      <a:srgbClr val="005B9A"/>
                    </a:solidFill>
                  </a:tcPr>
                </a:tc>
              </a:tr>
              <a:tr h="612648">
                <a:tc>
                  <a:txBody>
                    <a:bodyPr/>
                    <a:lstStyle/>
                    <a:p>
                      <a:pPr algn="ctr"/>
                      <a:r>
                        <a:rPr sz="1420" b="0">
                          <a:solidFill>
                            <a:srgbClr val="DEEEF8"/>
                          </a:solidFill>
                          <a:latin typeface="Arial"/>
                        </a:rPr>
                        <a:t>Forbindelse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20" b="0">
                          <a:solidFill>
                            <a:srgbClr val="DEEEF8"/>
                          </a:solidFill>
                          <a:latin typeface="Arial"/>
                        </a:rPr>
                        <a:t>Ja, oprettes først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20" b="0">
                          <a:solidFill>
                            <a:srgbClr val="DEEEF8"/>
                          </a:solidFill>
                          <a:latin typeface="Arial"/>
                        </a:rPr>
                        <a:t>Nej, sender direkte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</a:tr>
              <a:tr h="612648">
                <a:tc>
                  <a:txBody>
                    <a:bodyPr/>
                    <a:lstStyle/>
                    <a:p>
                      <a:pPr algn="ctr"/>
                      <a:r>
                        <a:rPr sz="1420" b="0">
                          <a:solidFill>
                            <a:srgbClr val="DEEEF8"/>
                          </a:solidFill>
                          <a:latin typeface="Arial"/>
                        </a:rPr>
                        <a:t>Kvittering</a:t>
                      </a:r>
                    </a:p>
                  </a:txBody>
                  <a:tcPr marL="36576" marR="36576" marT="18288" marB="18288" anchor="ctr">
                    <a:solidFill>
                      <a:srgbClr val="12436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20" b="0">
                          <a:solidFill>
                            <a:srgbClr val="DEEEF8"/>
                          </a:solidFill>
                          <a:latin typeface="Arial"/>
                        </a:rPr>
                        <a:t>Ja</a:t>
                      </a:r>
                    </a:p>
                  </a:txBody>
                  <a:tcPr marL="36576" marR="36576" marT="18288" marB="18288" anchor="ctr">
                    <a:solidFill>
                      <a:srgbClr val="12436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20" b="0">
                          <a:solidFill>
                            <a:srgbClr val="DEEEF8"/>
                          </a:solidFill>
                          <a:latin typeface="Arial"/>
                        </a:rPr>
                        <a:t>Nej, ikke indbygget</a:t>
                      </a:r>
                    </a:p>
                  </a:txBody>
                  <a:tcPr marL="36576" marR="36576" marT="18288" marB="18288" anchor="ctr">
                    <a:solidFill>
                      <a:srgbClr val="12436A"/>
                    </a:solidFill>
                  </a:tcPr>
                </a:tc>
              </a:tr>
              <a:tr h="612648">
                <a:tc>
                  <a:txBody>
                    <a:bodyPr/>
                    <a:lstStyle/>
                    <a:p>
                      <a:pPr algn="ctr"/>
                      <a:r>
                        <a:rPr sz="1420" b="0">
                          <a:solidFill>
                            <a:srgbClr val="DEEEF8"/>
                          </a:solidFill>
                          <a:latin typeface="Arial"/>
                        </a:rPr>
                        <a:t>Rækkefølge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20" b="0">
                          <a:solidFill>
                            <a:srgbClr val="DEEEF8"/>
                          </a:solidFill>
                          <a:latin typeface="Arial"/>
                        </a:rPr>
                        <a:t>Holdes styr på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20" b="0">
                          <a:solidFill>
                            <a:srgbClr val="DEEEF8"/>
                          </a:solidFill>
                          <a:latin typeface="Arial"/>
                        </a:rPr>
                        <a:t>Ikke garanteret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</a:tr>
              <a:tr h="612648">
                <a:tc>
                  <a:txBody>
                    <a:bodyPr/>
                    <a:lstStyle/>
                    <a:p>
                      <a:pPr algn="ctr"/>
                      <a:r>
                        <a:rPr sz="1420" b="0">
                          <a:solidFill>
                            <a:srgbClr val="DEEEF8"/>
                          </a:solidFill>
                          <a:latin typeface="Arial"/>
                        </a:rPr>
                        <a:t>Typisk brug</a:t>
                      </a:r>
                    </a:p>
                  </a:txBody>
                  <a:tcPr marL="36576" marR="36576" marT="18288" marB="18288" anchor="ctr">
                    <a:solidFill>
                      <a:srgbClr val="12436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20" b="0">
                          <a:solidFill>
                            <a:srgbClr val="DEEEF8"/>
                          </a:solidFill>
                          <a:latin typeface="Arial"/>
                        </a:rPr>
                        <a:t>HTTPS, SSH, mail, RDP</a:t>
                      </a:r>
                    </a:p>
                  </a:txBody>
                  <a:tcPr marL="36576" marR="36576" marT="18288" marB="18288" anchor="ctr">
                    <a:solidFill>
                      <a:srgbClr val="12436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20" b="0">
                          <a:solidFill>
                            <a:srgbClr val="DEEEF8"/>
                          </a:solidFill>
                          <a:latin typeface="Arial"/>
                        </a:rPr>
                        <a:t>DNS, DHCP, NTP, streaming/spil</a:t>
                      </a:r>
                    </a:p>
                  </a:txBody>
                  <a:tcPr marL="36576" marR="36576" marT="18288" marB="18288" anchor="ctr">
                    <a:solidFill>
                      <a:srgbClr val="12436A"/>
                    </a:solidFill>
                  </a:tcPr>
                </a:tc>
              </a:tr>
              <a:tr h="612648">
                <a:tc>
                  <a:txBody>
                    <a:bodyPr/>
                    <a:lstStyle/>
                    <a:p>
                      <a:pPr algn="ctr"/>
                      <a:r>
                        <a:rPr sz="1420" b="0">
                          <a:solidFill>
                            <a:srgbClr val="DEEEF8"/>
                          </a:solidFill>
                          <a:latin typeface="Arial"/>
                        </a:rPr>
                        <a:t>Huskeregel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20" b="0">
                          <a:solidFill>
                            <a:srgbClr val="DEEEF8"/>
                          </a:solidFill>
                          <a:latin typeface="Arial"/>
                        </a:rPr>
                        <a:t>Sikker fragtmand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20" b="0">
                          <a:solidFill>
                            <a:srgbClr val="DEEEF8"/>
                          </a:solidFill>
                          <a:latin typeface="Arial"/>
                        </a:rPr>
                        <a:t>Hurtig budcykel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</a:tr>
            </a:tbl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1371600" y="5577840"/>
            <a:ext cx="9418320" cy="502920"/>
          </a:xfrm>
          <a:prstGeom prst="roundRect">
            <a:avLst/>
          </a:prstGeom>
          <a:solidFill>
            <a:srgbClr val="FFD755"/>
          </a:solidFill>
          <a:ln w="13970">
            <a:solidFill>
              <a:srgbClr val="FFD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 tIns="27432" bIns="27432" wrap="square"/>
          <a:lstStyle/>
          <a:p>
            <a:pPr algn="ctr"/>
            <a:r>
              <a:rPr sz="1700" b="1">
                <a:solidFill>
                  <a:srgbClr val="0E2D4A"/>
                </a:solidFill>
                <a:latin typeface="Arial"/>
              </a:rPr>
              <a:t>Vigtigt: TCP port 53 og UDP port 53 er to forskellige endepunkter.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6446520"/>
            <a:ext cx="5943600" cy="2286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850" b="0">
                <a:solidFill>
                  <a:srgbClr val="B9D5E8"/>
                </a:solidFill>
                <a:latin typeface="Arial"/>
              </a:rPr>
              <a:t>H1 Kommunikationsnetværk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2A4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ight Triangle 1"/>
          <p:cNvSpPr/>
          <p:nvPr/>
        </p:nvSpPr>
        <p:spPr>
          <a:xfrm>
            <a:off x="8412480" y="0"/>
            <a:ext cx="3840480" cy="6858000"/>
          </a:xfrm>
          <a:prstGeom prst="rtTriangle">
            <a:avLst/>
          </a:prstGeom>
          <a:solidFill>
            <a:srgbClr val="0E3A5E"/>
          </a:solidFill>
          <a:ln>
            <a:solidFill>
              <a:srgbClr val="0E3A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364224"/>
            <a:ext cx="12191695" cy="50292"/>
          </a:xfrm>
          <a:prstGeom prst="rect">
            <a:avLst/>
          </a:prstGeom>
          <a:solidFill>
            <a:srgbClr val="005B9A"/>
          </a:solidFill>
          <a:ln>
            <a:solidFill>
              <a:srgbClr val="005B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74320"/>
            <a:ext cx="10972800" cy="5029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2900" b="1">
                <a:solidFill>
                  <a:srgbClr val="FFFFFF"/>
                </a:solidFill>
                <a:latin typeface="Arial"/>
              </a:rPr>
              <a:t>Hvad er et portnummer?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786384"/>
            <a:ext cx="1078992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320" b="0">
                <a:solidFill>
                  <a:srgbClr val="DEEEF8"/>
                </a:solidFill>
                <a:latin typeface="Arial"/>
              </a:rPr>
              <a:t>Et portnummer er et 16-bit tal fra 0 til 65535.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1325880"/>
            <a:ext cx="4663440" cy="4206240"/>
          </a:xfrm>
          <a:prstGeom prst="roundRect">
            <a:avLst/>
          </a:prstGeom>
          <a:solidFill>
            <a:srgbClr val="12436A"/>
          </a:solidFill>
          <a:ln w="13970">
            <a:solidFill>
              <a:srgbClr val="5B92B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87552" y="1435607"/>
            <a:ext cx="4334255" cy="2560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380" b="1">
                <a:solidFill>
                  <a:srgbClr val="FFD755"/>
                </a:solidFill>
                <a:latin typeface="Arial"/>
              </a:rPr>
              <a:t>Adresse-deling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143000" y="1965960"/>
            <a:ext cx="1783080" cy="1005840"/>
          </a:xfrm>
          <a:prstGeom prst="roundRect">
            <a:avLst/>
          </a:prstGeom>
          <a:solidFill>
            <a:srgbClr val="94DBF3"/>
          </a:solidFill>
          <a:ln w="13970">
            <a:solidFill>
              <a:srgbClr val="94DB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 tIns="27432" bIns="27432" wrap="square"/>
          <a:lstStyle/>
          <a:p>
            <a:pPr algn="ctr"/>
            <a:r>
              <a:rPr sz="1800" b="1">
                <a:solidFill>
                  <a:srgbClr val="0E2D4A"/>
                </a:solidFill>
                <a:latin typeface="Arial"/>
              </a:rPr>
              <a:t>IP</a:t>
            </a:r>
          </a:p>
          <a:p>
            <a:pPr algn="ctr"/>
            <a:r>
              <a:rPr sz="1800" b="1">
                <a:solidFill>
                  <a:srgbClr val="0E2D4A"/>
                </a:solidFill>
                <a:latin typeface="Arial"/>
              </a:rPr>
              <a:t>192.168.1.25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3063240" y="2468880"/>
            <a:ext cx="960120" cy="0"/>
          </a:xfrm>
          <a:prstGeom prst="line">
            <a:avLst/>
          </a:prstGeom>
          <a:ln w="31750">
            <a:solidFill>
              <a:srgbClr val="FFD7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4160520" y="1965960"/>
            <a:ext cx="960120" cy="1005840"/>
          </a:xfrm>
          <a:prstGeom prst="roundRect">
            <a:avLst/>
          </a:prstGeom>
          <a:solidFill>
            <a:srgbClr val="FFD755"/>
          </a:solidFill>
          <a:ln w="13970">
            <a:solidFill>
              <a:srgbClr val="FFD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 tIns="27432" bIns="27432" wrap="square"/>
          <a:lstStyle/>
          <a:p>
            <a:pPr algn="ctr"/>
            <a:r>
              <a:rPr sz="1800" b="1">
                <a:solidFill>
                  <a:srgbClr val="0E2D4A"/>
                </a:solidFill>
                <a:latin typeface="Arial"/>
              </a:rPr>
              <a:t>PORT</a:t>
            </a:r>
          </a:p>
          <a:p>
            <a:pPr algn="ctr"/>
            <a:r>
              <a:rPr sz="1800" b="1">
                <a:solidFill>
                  <a:srgbClr val="0E2D4A"/>
                </a:solidFill>
                <a:latin typeface="Arial"/>
              </a:rPr>
              <a:t>443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3000" y="3429000"/>
            <a:ext cx="3977639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rial"/>
              </a:rPr>
              <a:t>IP finder udstyret.</a:t>
            </a:r>
          </a:p>
          <a:p>
            <a:pPr algn="ctr"/>
            <a:r>
              <a:rPr sz="1800" b="1">
                <a:solidFill>
                  <a:srgbClr val="FFFFFF"/>
                </a:solidFill>
                <a:latin typeface="Arial"/>
              </a:rPr>
              <a:t>Porten finder den service eller app, der skal modtage data.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806440" y="1325880"/>
            <a:ext cx="5532120" cy="4206240"/>
          </a:xfrm>
          <a:prstGeom prst="roundRect">
            <a:avLst/>
          </a:prstGeom>
          <a:solidFill>
            <a:srgbClr val="12436A"/>
          </a:solidFill>
          <a:ln w="13970">
            <a:solidFill>
              <a:srgbClr val="5B92B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971031" y="1435607"/>
            <a:ext cx="5202936" cy="2560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380" b="1">
                <a:solidFill>
                  <a:srgbClr val="FFD755"/>
                </a:solidFill>
                <a:latin typeface="Arial"/>
              </a:rPr>
              <a:t>Portnumre er logiske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26480" y="1828800"/>
            <a:ext cx="4892040" cy="2834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>
              <a:spcAft>
                <a:spcPts val="500"/>
              </a:spcAft>
              <a:defRPr sz="1600">
                <a:solidFill>
                  <a:srgbClr val="DEEEF8"/>
                </a:solidFill>
                <a:latin typeface="Arial"/>
              </a:defRPr>
            </a:pPr>
            <a:r>
              <a:t>Ikke et fysisk stik</a:t>
            </a:r>
          </a:p>
          <a:p>
            <a:pPr>
              <a:spcAft>
                <a:spcPts val="500"/>
              </a:spcAft>
              <a:defRPr sz="1600">
                <a:solidFill>
                  <a:srgbClr val="DEEEF8"/>
                </a:solidFill>
                <a:latin typeface="Arial"/>
              </a:defRPr>
            </a:pPr>
            <a:r>
              <a:t>Findes i TCP/UDP-headeren</a:t>
            </a:r>
          </a:p>
          <a:p>
            <a:pPr>
              <a:spcAft>
                <a:spcPts val="500"/>
              </a:spcAft>
              <a:defRPr sz="1600">
                <a:solidFill>
                  <a:srgbClr val="DEEEF8"/>
                </a:solidFill>
                <a:latin typeface="Arial"/>
              </a:defRPr>
            </a:pPr>
            <a:r>
              <a:t>Servere “lytter” på porte</a:t>
            </a:r>
          </a:p>
          <a:p>
            <a:pPr>
              <a:spcAft>
                <a:spcPts val="500"/>
              </a:spcAft>
              <a:defRPr sz="1600">
                <a:solidFill>
                  <a:srgbClr val="DEEEF8"/>
                </a:solidFill>
                <a:latin typeface="Arial"/>
              </a:defRPr>
            </a:pPr>
            <a:r>
              <a:t>Klienter bruger ofte midlertidige porte</a:t>
            </a:r>
          </a:p>
          <a:p>
            <a:pPr>
              <a:spcAft>
                <a:spcPts val="500"/>
              </a:spcAft>
              <a:defRPr sz="1600">
                <a:solidFill>
                  <a:srgbClr val="DEEEF8"/>
                </a:solidFill>
                <a:latin typeface="Arial"/>
              </a:defRPr>
            </a:pPr>
            <a:r>
              <a:t>Samme portnummer kan findes på mange maskiner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8368" y="6446520"/>
            <a:ext cx="5943600" cy="2286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850" b="0">
                <a:solidFill>
                  <a:srgbClr val="B9D5E8"/>
                </a:solidFill>
                <a:latin typeface="Arial"/>
              </a:rPr>
              <a:t>H1 Kommunikationsnetværk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2A4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ight Triangle 1"/>
          <p:cNvSpPr/>
          <p:nvPr/>
        </p:nvSpPr>
        <p:spPr>
          <a:xfrm>
            <a:off x="8412480" y="0"/>
            <a:ext cx="3840480" cy="6858000"/>
          </a:xfrm>
          <a:prstGeom prst="rtTriangle">
            <a:avLst/>
          </a:prstGeom>
          <a:solidFill>
            <a:srgbClr val="0E3A5E"/>
          </a:solidFill>
          <a:ln>
            <a:solidFill>
              <a:srgbClr val="0E3A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364224"/>
            <a:ext cx="12191695" cy="50292"/>
          </a:xfrm>
          <a:prstGeom prst="rect">
            <a:avLst/>
          </a:prstGeom>
          <a:solidFill>
            <a:srgbClr val="005B9A"/>
          </a:solidFill>
          <a:ln>
            <a:solidFill>
              <a:srgbClr val="005B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74320"/>
            <a:ext cx="10972800" cy="5029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2900" b="1">
                <a:solidFill>
                  <a:srgbClr val="FFFFFF"/>
                </a:solidFill>
                <a:latin typeface="Arial"/>
              </a:rPr>
              <a:t>Serverport og klientport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786384"/>
            <a:ext cx="1078992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320" b="0">
                <a:solidFill>
                  <a:srgbClr val="DEEEF8"/>
                </a:solidFill>
                <a:latin typeface="Arial"/>
              </a:rPr>
              <a:t>Serveren har en kendt port. Klienten får ofte en midlertidig port.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68680" y="1993392"/>
            <a:ext cx="2926080" cy="1005840"/>
          </a:xfrm>
          <a:prstGeom prst="roundRect">
            <a:avLst/>
          </a:prstGeom>
          <a:solidFill>
            <a:srgbClr val="94DBF3"/>
          </a:solidFill>
          <a:ln w="13970">
            <a:solidFill>
              <a:srgbClr val="94DB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 tIns="27432" bIns="27432" wrap="square"/>
          <a:lstStyle/>
          <a:p>
            <a:pPr algn="ctr"/>
            <a:r>
              <a:rPr sz="1750" b="1">
                <a:solidFill>
                  <a:srgbClr val="0E2D4A"/>
                </a:solidFill>
                <a:latin typeface="Arial"/>
              </a:rPr>
              <a:t>Klient</a:t>
            </a:r>
          </a:p>
          <a:p>
            <a:pPr algn="ctr"/>
            <a:r>
              <a:rPr sz="1750" b="1">
                <a:solidFill>
                  <a:srgbClr val="0E2D4A"/>
                </a:solidFill>
                <a:latin typeface="Arial"/>
              </a:rPr>
              <a:t>192.168.1.25:52144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321040" y="1993392"/>
            <a:ext cx="2971800" cy="1005840"/>
          </a:xfrm>
          <a:prstGeom prst="roundRect">
            <a:avLst/>
          </a:prstGeom>
          <a:solidFill>
            <a:srgbClr val="95E0AA"/>
          </a:solidFill>
          <a:ln w="13970">
            <a:solidFill>
              <a:srgbClr val="95E0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 tIns="27432" bIns="27432" wrap="square"/>
          <a:lstStyle/>
          <a:p>
            <a:pPr algn="ctr"/>
            <a:r>
              <a:rPr sz="1750" b="1">
                <a:solidFill>
                  <a:srgbClr val="0E2D4A"/>
                </a:solidFill>
                <a:latin typeface="Arial"/>
              </a:rPr>
              <a:t>Webserver</a:t>
            </a:r>
          </a:p>
          <a:p>
            <a:pPr algn="ctr"/>
            <a:r>
              <a:rPr sz="1750" b="1">
                <a:solidFill>
                  <a:srgbClr val="0E2D4A"/>
                </a:solidFill>
                <a:latin typeface="Arial"/>
              </a:rPr>
              <a:t>93.184.216.34:443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3977639" y="2423160"/>
            <a:ext cx="4114801" cy="0"/>
          </a:xfrm>
          <a:prstGeom prst="line">
            <a:avLst/>
          </a:prstGeom>
          <a:ln w="38100">
            <a:solidFill>
              <a:srgbClr val="FFD7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 flipH="1">
            <a:off x="3977639" y="2834640"/>
            <a:ext cx="4114801" cy="0"/>
          </a:xfrm>
          <a:prstGeom prst="line">
            <a:avLst/>
          </a:prstGeom>
          <a:ln w="31750">
            <a:solidFill>
              <a:srgbClr val="94DBF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4709160" y="1417320"/>
            <a:ext cx="2697480" cy="868680"/>
          </a:xfrm>
          <a:prstGeom prst="roundRect">
            <a:avLst/>
          </a:prstGeom>
          <a:solidFill>
            <a:srgbClr val="FFD755"/>
          </a:solidFill>
          <a:ln w="13970">
            <a:solidFill>
              <a:srgbClr val="FFD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 tIns="27432" bIns="27432" wrap="square"/>
          <a:lstStyle/>
          <a:p>
            <a:pPr algn="ctr"/>
            <a:r>
              <a:rPr sz="1550" b="1">
                <a:solidFill>
                  <a:srgbClr val="0E2D4A"/>
                </a:solidFill>
                <a:latin typeface="Arial"/>
              </a:rPr>
              <a:t>Mål-port 443</a:t>
            </a:r>
          </a:p>
          <a:p>
            <a:pPr algn="ctr"/>
            <a:r>
              <a:rPr sz="1550" b="1">
                <a:solidFill>
                  <a:srgbClr val="0E2D4A"/>
                </a:solidFill>
                <a:latin typeface="Arial"/>
              </a:rPr>
              <a:t>“Jeg vil tale HTTPS”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72000" y="3429000"/>
            <a:ext cx="2971800" cy="868680"/>
          </a:xfrm>
          <a:prstGeom prst="roundRect">
            <a:avLst/>
          </a:prstGeom>
          <a:solidFill>
            <a:srgbClr val="BEA8FF"/>
          </a:solidFill>
          <a:ln w="13970">
            <a:solidFill>
              <a:srgbClr val="BEA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 tIns="27432" bIns="27432" wrap="square"/>
          <a:lstStyle/>
          <a:p>
            <a:pPr algn="ctr"/>
            <a:r>
              <a:rPr sz="1550" b="1">
                <a:solidFill>
                  <a:srgbClr val="0E2D4A"/>
                </a:solidFill>
                <a:latin typeface="Arial"/>
              </a:rPr>
              <a:t>Kilde-port 52144</a:t>
            </a:r>
          </a:p>
          <a:p>
            <a:pPr algn="ctr"/>
            <a:r>
              <a:rPr sz="1550" b="1">
                <a:solidFill>
                  <a:srgbClr val="0E2D4A"/>
                </a:solidFill>
                <a:latin typeface="Arial"/>
              </a:rPr>
              <a:t>“Svar tilbage hertil”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43000" y="5074920"/>
            <a:ext cx="992124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/>
            <a:r>
              <a:rPr sz="1700" b="1">
                <a:solidFill>
                  <a:srgbClr val="DEEEF8"/>
                </a:solidFill>
                <a:latin typeface="Arial"/>
              </a:rPr>
              <a:t>Klientporten vælges kun til denne samtale. Næste forbindelse kan få et andet portnummer.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8368" y="6446520"/>
            <a:ext cx="5943600" cy="2286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850" b="0">
                <a:solidFill>
                  <a:srgbClr val="B9D5E8"/>
                </a:solidFill>
                <a:latin typeface="Arial"/>
              </a:rPr>
              <a:t>H1 Kommunikationsnetværk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2A4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ight Triangle 1"/>
          <p:cNvSpPr/>
          <p:nvPr/>
        </p:nvSpPr>
        <p:spPr>
          <a:xfrm>
            <a:off x="8412480" y="0"/>
            <a:ext cx="3840480" cy="6858000"/>
          </a:xfrm>
          <a:prstGeom prst="rtTriangle">
            <a:avLst/>
          </a:prstGeom>
          <a:solidFill>
            <a:srgbClr val="0E3A5E"/>
          </a:solidFill>
          <a:ln>
            <a:solidFill>
              <a:srgbClr val="0E3A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364224"/>
            <a:ext cx="12191695" cy="50292"/>
          </a:xfrm>
          <a:prstGeom prst="rect">
            <a:avLst/>
          </a:prstGeom>
          <a:solidFill>
            <a:srgbClr val="005B9A"/>
          </a:solidFill>
          <a:ln>
            <a:solidFill>
              <a:srgbClr val="005B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74320"/>
            <a:ext cx="10972800" cy="5029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2900" b="1">
                <a:solidFill>
                  <a:srgbClr val="FFFFFF"/>
                </a:solidFill>
                <a:latin typeface="Arial"/>
              </a:rPr>
              <a:t>En datastrøm kendes på fire tal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786384"/>
            <a:ext cx="1078992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320" b="0">
                <a:solidFill>
                  <a:srgbClr val="DEEEF8"/>
                </a:solidFill>
                <a:latin typeface="Arial"/>
              </a:rPr>
              <a:t>Det er derfor mange forbindelser kan køre samtidigt uden at blive blandet sammen.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914400" y="1325880"/>
          <a:ext cx="10881360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/>
                <a:gridCol w="2926080"/>
                <a:gridCol w="5943600"/>
              </a:tblGrid>
              <a:tr h="621792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Arial"/>
                        </a:rPr>
                        <a:t>Del</a:t>
                      </a:r>
                    </a:p>
                  </a:txBody>
                  <a:tcPr marL="36576" marR="36576" marT="18288" marB="18288" anchor="ctr">
                    <a:solidFill>
                      <a:srgbClr val="005B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Arial"/>
                        </a:rPr>
                        <a:t>Eksempel</a:t>
                      </a:r>
                    </a:p>
                  </a:txBody>
                  <a:tcPr marL="36576" marR="36576" marT="18288" marB="18288" anchor="ctr">
                    <a:solidFill>
                      <a:srgbClr val="005B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Arial"/>
                        </a:rPr>
                        <a:t>Forklaring</a:t>
                      </a:r>
                    </a:p>
                  </a:txBody>
                  <a:tcPr marL="36576" marR="36576" marT="18288" marB="18288" anchor="ctr">
                    <a:solidFill>
                      <a:srgbClr val="005B9A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DEEEF8"/>
                          </a:solidFill>
                          <a:latin typeface="Arial"/>
                        </a:rPr>
                        <a:t>Kilde-IP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DEEEF8"/>
                          </a:solidFill>
                          <a:latin typeface="Arial"/>
                        </a:rPr>
                        <a:t>192.168.1.25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DEEEF8"/>
                          </a:solidFill>
                          <a:latin typeface="Arial"/>
                        </a:rPr>
                        <a:t>Afsenderen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DEEEF8"/>
                          </a:solidFill>
                          <a:latin typeface="Arial"/>
                        </a:rPr>
                        <a:t>Kilde-port</a:t>
                      </a:r>
                    </a:p>
                  </a:txBody>
                  <a:tcPr marL="36576" marR="36576" marT="18288" marB="18288" anchor="ctr">
                    <a:solidFill>
                      <a:srgbClr val="12436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DEEEF8"/>
                          </a:solidFill>
                          <a:latin typeface="Arial"/>
                        </a:rPr>
                        <a:t>52144</a:t>
                      </a:r>
                    </a:p>
                  </a:txBody>
                  <a:tcPr marL="36576" marR="36576" marT="18288" marB="18288" anchor="ctr">
                    <a:solidFill>
                      <a:srgbClr val="12436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DEEEF8"/>
                          </a:solidFill>
                          <a:latin typeface="Arial"/>
                        </a:rPr>
                        <a:t>Klientens svarnummer</a:t>
                      </a:r>
                    </a:p>
                  </a:txBody>
                  <a:tcPr marL="36576" marR="36576" marT="18288" marB="18288" anchor="ctr">
                    <a:solidFill>
                      <a:srgbClr val="12436A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DEEEF8"/>
                          </a:solidFill>
                          <a:latin typeface="Arial"/>
                        </a:rPr>
                        <a:t>Mål-IP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DEEEF8"/>
                          </a:solidFill>
                          <a:latin typeface="Arial"/>
                        </a:rPr>
                        <a:t>93.184.216.34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DEEEF8"/>
                          </a:solidFill>
                          <a:latin typeface="Arial"/>
                        </a:rPr>
                        <a:t>Modtageren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DEEEF8"/>
                          </a:solidFill>
                          <a:latin typeface="Arial"/>
                        </a:rPr>
                        <a:t>Mål-port</a:t>
                      </a:r>
                    </a:p>
                  </a:txBody>
                  <a:tcPr marL="36576" marR="36576" marT="18288" marB="18288" anchor="ctr">
                    <a:solidFill>
                      <a:srgbClr val="12436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DEEEF8"/>
                          </a:solidFill>
                          <a:latin typeface="Arial"/>
                        </a:rPr>
                        <a:t>443</a:t>
                      </a:r>
                    </a:p>
                  </a:txBody>
                  <a:tcPr marL="36576" marR="36576" marT="18288" marB="18288" anchor="ctr">
                    <a:solidFill>
                      <a:srgbClr val="12436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DEEEF8"/>
                          </a:solidFill>
                          <a:latin typeface="Arial"/>
                        </a:rPr>
                        <a:t>Serverens service</a:t>
                      </a:r>
                    </a:p>
                  </a:txBody>
                  <a:tcPr marL="36576" marR="36576" marT="18288" marB="18288" anchor="ctr">
                    <a:solidFill>
                      <a:srgbClr val="12436A"/>
                    </a:solidFill>
                  </a:tcPr>
                </a:tc>
              </a:tr>
            </a:tbl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1280160" y="4892040"/>
            <a:ext cx="9601200" cy="621792"/>
          </a:xfrm>
          <a:prstGeom prst="roundRect">
            <a:avLst/>
          </a:prstGeom>
          <a:solidFill>
            <a:srgbClr val="174D76"/>
          </a:solidFill>
          <a:ln w="13970">
            <a:solidFill>
              <a:srgbClr val="5B92B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 tIns="27432" bIns="27432" wrap="square"/>
          <a:lstStyle/>
          <a:p>
            <a:pPr algn="ctr"/>
            <a:r>
              <a:rPr sz="2100" b="1">
                <a:solidFill>
                  <a:srgbClr val="FFFFFF"/>
                </a:solidFill>
                <a:latin typeface="Arial"/>
              </a:rPr>
              <a:t>192.168.1.25:52144  →  93.184.216.34:443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74519" y="5614416"/>
            <a:ext cx="8412480" cy="3200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/>
            <a:r>
              <a:rPr sz="1600" b="0">
                <a:solidFill>
                  <a:srgbClr val="B9D5E8"/>
                </a:solidFill>
                <a:latin typeface="Arial"/>
              </a:rPr>
              <a:t>IP + port kaldes ofte et socket-endepunkt.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6446520"/>
            <a:ext cx="5943600" cy="2286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850" b="0">
                <a:solidFill>
                  <a:srgbClr val="B9D5E8"/>
                </a:solidFill>
                <a:latin typeface="Arial"/>
              </a:rPr>
              <a:t>H1 Kommunikationsnetværk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2A4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ight Triangle 1"/>
          <p:cNvSpPr/>
          <p:nvPr/>
        </p:nvSpPr>
        <p:spPr>
          <a:xfrm>
            <a:off x="8412480" y="0"/>
            <a:ext cx="3840480" cy="6858000"/>
          </a:xfrm>
          <a:prstGeom prst="rtTriangle">
            <a:avLst/>
          </a:prstGeom>
          <a:solidFill>
            <a:srgbClr val="0E3A5E"/>
          </a:solidFill>
          <a:ln>
            <a:solidFill>
              <a:srgbClr val="0E3A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364224"/>
            <a:ext cx="12191695" cy="50292"/>
          </a:xfrm>
          <a:prstGeom prst="rect">
            <a:avLst/>
          </a:prstGeom>
          <a:solidFill>
            <a:srgbClr val="005B9A"/>
          </a:solidFill>
          <a:ln>
            <a:solidFill>
              <a:srgbClr val="005B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74320"/>
            <a:ext cx="10972800" cy="5029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2900" b="1">
                <a:solidFill>
                  <a:srgbClr val="FFFFFF"/>
                </a:solidFill>
                <a:latin typeface="Arial"/>
              </a:rPr>
              <a:t>Portområder: hvem må bruge hvad?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786384"/>
            <a:ext cx="1078992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320" b="0">
                <a:solidFill>
                  <a:srgbClr val="DEEEF8"/>
                </a:solidFill>
                <a:latin typeface="Arial"/>
              </a:rPr>
              <a:t>IANA opdeler portnumrene i tre hovedområder.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68680" y="1417320"/>
          <a:ext cx="11155680" cy="2999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377440"/>
                <a:gridCol w="6035040"/>
              </a:tblGrid>
              <a:tr h="749808">
                <a:tc>
                  <a:txBody>
                    <a:bodyPr/>
                    <a:lstStyle/>
                    <a:p>
                      <a:pPr algn="ctr"/>
                      <a:r>
                        <a:rPr sz="1430" b="1">
                          <a:solidFill>
                            <a:srgbClr val="FFFFFF"/>
                          </a:solidFill>
                          <a:latin typeface="Arial"/>
                        </a:rPr>
                        <a:t>Område</a:t>
                      </a:r>
                    </a:p>
                  </a:txBody>
                  <a:tcPr marL="36576" marR="36576" marT="18288" marB="18288" anchor="ctr">
                    <a:solidFill>
                      <a:srgbClr val="005B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30" b="1">
                          <a:solidFill>
                            <a:srgbClr val="FFFFFF"/>
                          </a:solidFill>
                          <a:latin typeface="Arial"/>
                        </a:rPr>
                        <a:t>Portnumre</a:t>
                      </a:r>
                    </a:p>
                  </a:txBody>
                  <a:tcPr marL="36576" marR="36576" marT="18288" marB="18288" anchor="ctr">
                    <a:solidFill>
                      <a:srgbClr val="005B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30" b="1">
                          <a:solidFill>
                            <a:srgbClr val="FFFFFF"/>
                          </a:solidFill>
                          <a:latin typeface="Arial"/>
                        </a:rPr>
                        <a:t>Dansk forklaring</a:t>
                      </a:r>
                    </a:p>
                  </a:txBody>
                  <a:tcPr marL="36576" marR="36576" marT="18288" marB="18288" anchor="ctr">
                    <a:solidFill>
                      <a:srgbClr val="005B9A"/>
                    </a:solidFill>
                  </a:tcPr>
                </a:tc>
              </a:tr>
              <a:tr h="749808">
                <a:tc>
                  <a:txBody>
                    <a:bodyPr/>
                    <a:lstStyle/>
                    <a:p>
                      <a:pPr algn="ctr"/>
                      <a:r>
                        <a:rPr sz="1430" b="0">
                          <a:solidFill>
                            <a:srgbClr val="DEEEF8"/>
                          </a:solidFill>
                          <a:latin typeface="Arial"/>
                        </a:rPr>
                        <a:t>System / well-known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30" b="0">
                          <a:solidFill>
                            <a:srgbClr val="DEEEF8"/>
                          </a:solidFill>
                          <a:latin typeface="Arial"/>
                        </a:rPr>
                        <a:t>0-1023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30" b="0">
                          <a:solidFill>
                            <a:srgbClr val="DEEEF8"/>
                          </a:solidFill>
                          <a:latin typeface="Arial"/>
                        </a:rPr>
                        <a:t>Kendte tjenester. Kræver streng tildeling.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</a:tr>
              <a:tr h="749808">
                <a:tc>
                  <a:txBody>
                    <a:bodyPr/>
                    <a:lstStyle/>
                    <a:p>
                      <a:pPr algn="ctr"/>
                      <a:r>
                        <a:rPr sz="1430" b="0">
                          <a:solidFill>
                            <a:srgbClr val="DEEEF8"/>
                          </a:solidFill>
                          <a:latin typeface="Arial"/>
                        </a:rPr>
                        <a:t>User / registered</a:t>
                      </a:r>
                    </a:p>
                  </a:txBody>
                  <a:tcPr marL="36576" marR="36576" marT="18288" marB="18288" anchor="ctr">
                    <a:solidFill>
                      <a:srgbClr val="12436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30" b="0">
                          <a:solidFill>
                            <a:srgbClr val="DEEEF8"/>
                          </a:solidFill>
                          <a:latin typeface="Arial"/>
                        </a:rPr>
                        <a:t>1024-49151</a:t>
                      </a:r>
                    </a:p>
                  </a:txBody>
                  <a:tcPr marL="36576" marR="36576" marT="18288" marB="18288" anchor="ctr">
                    <a:solidFill>
                      <a:srgbClr val="12436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30" b="0">
                          <a:solidFill>
                            <a:srgbClr val="DEEEF8"/>
                          </a:solidFill>
                          <a:latin typeface="Arial"/>
                        </a:rPr>
                        <a:t>Registrerede tjenester og programmer.</a:t>
                      </a:r>
                    </a:p>
                  </a:txBody>
                  <a:tcPr marL="36576" marR="36576" marT="18288" marB="18288" anchor="ctr">
                    <a:solidFill>
                      <a:srgbClr val="12436A"/>
                    </a:solidFill>
                  </a:tcPr>
                </a:tc>
              </a:tr>
              <a:tr h="749808">
                <a:tc>
                  <a:txBody>
                    <a:bodyPr/>
                    <a:lstStyle/>
                    <a:p>
                      <a:pPr algn="ctr"/>
                      <a:r>
                        <a:rPr sz="1430" b="0">
                          <a:solidFill>
                            <a:srgbClr val="DEEEF8"/>
                          </a:solidFill>
                          <a:latin typeface="Arial"/>
                        </a:rPr>
                        <a:t>Dynamic / private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30" b="0">
                          <a:solidFill>
                            <a:srgbClr val="DEEEF8"/>
                          </a:solidFill>
                          <a:latin typeface="Arial"/>
                        </a:rPr>
                        <a:t>49152-65535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30" b="0">
                          <a:solidFill>
                            <a:srgbClr val="DEEEF8"/>
                          </a:solidFill>
                          <a:latin typeface="Arial"/>
                        </a:rPr>
                        <a:t>Midlertidige klientporte. Tildeles ikke af IANA.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</a:tr>
            </a:tbl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1143000" y="5074920"/>
            <a:ext cx="9875520" cy="594360"/>
          </a:xfrm>
          <a:prstGeom prst="roundRect">
            <a:avLst/>
          </a:prstGeom>
          <a:solidFill>
            <a:srgbClr val="FFD755"/>
          </a:solidFill>
          <a:ln w="13970">
            <a:solidFill>
              <a:srgbClr val="FFD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 tIns="27432" bIns="27432" wrap="square"/>
          <a:lstStyle/>
          <a:p>
            <a:pPr algn="ctr"/>
            <a:r>
              <a:rPr sz="1650" b="1">
                <a:solidFill>
                  <a:srgbClr val="0E2D4A"/>
                </a:solidFill>
                <a:latin typeface="Arial"/>
              </a:rPr>
              <a:t>I praksis: Undgå at opfinde dine egne services på kendte porte. Brug en ledig/registreret eller intern port.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5779008"/>
            <a:ext cx="9875520" cy="2286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/>
            <a:r>
              <a:rPr sz="880" b="0">
                <a:solidFill>
                  <a:srgbClr val="B9D5E8"/>
                </a:solidFill>
                <a:latin typeface="Arial"/>
              </a:rPr>
              <a:t>Kildegrundlag: IANA Service Name and Port Number Registry / RFC 6335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6446520"/>
            <a:ext cx="5943600" cy="2286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850" b="0">
                <a:solidFill>
                  <a:srgbClr val="B9D5E8"/>
                </a:solidFill>
                <a:latin typeface="Arial"/>
              </a:rPr>
              <a:t>H1 Kommunikationsnetværk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2A4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ight Triangle 1"/>
          <p:cNvSpPr/>
          <p:nvPr/>
        </p:nvSpPr>
        <p:spPr>
          <a:xfrm>
            <a:off x="8412480" y="0"/>
            <a:ext cx="3840480" cy="6858000"/>
          </a:xfrm>
          <a:prstGeom prst="rtTriangle">
            <a:avLst/>
          </a:prstGeom>
          <a:solidFill>
            <a:srgbClr val="0E3A5E"/>
          </a:solidFill>
          <a:ln>
            <a:solidFill>
              <a:srgbClr val="0E3A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364224"/>
            <a:ext cx="12191695" cy="50292"/>
          </a:xfrm>
          <a:prstGeom prst="rect">
            <a:avLst/>
          </a:prstGeom>
          <a:solidFill>
            <a:srgbClr val="005B9A"/>
          </a:solidFill>
          <a:ln>
            <a:solidFill>
              <a:srgbClr val="005B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74320"/>
            <a:ext cx="10972800" cy="5029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2900" b="1">
                <a:solidFill>
                  <a:srgbClr val="FFFFFF"/>
                </a:solidFill>
                <a:latin typeface="Arial"/>
              </a:rPr>
              <a:t>Almindelige porte eleverne møder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786384"/>
            <a:ext cx="1078992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320" b="0">
                <a:solidFill>
                  <a:srgbClr val="DEEEF8"/>
                </a:solidFill>
                <a:latin typeface="Arial"/>
              </a:rPr>
              <a:t>En port er kun “standard”, hvis servicen normalt lytter dér.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85800" y="1234440"/>
          <a:ext cx="11338560" cy="41696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/>
                <a:gridCol w="1554480"/>
                <a:gridCol w="2240280"/>
                <a:gridCol w="6400800"/>
              </a:tblGrid>
              <a:tr h="521207">
                <a:tc>
                  <a:txBody>
                    <a:bodyPr/>
                    <a:lstStyle/>
                    <a:p>
                      <a:pPr algn="ctr"/>
                      <a:r>
                        <a:rPr sz="1220" b="1">
                          <a:solidFill>
                            <a:srgbClr val="FFFFFF"/>
                          </a:solidFill>
                          <a:latin typeface="Arial"/>
                        </a:rPr>
                        <a:t>Port</a:t>
                      </a:r>
                    </a:p>
                  </a:txBody>
                  <a:tcPr marL="36576" marR="36576" marT="18288" marB="18288" anchor="ctr">
                    <a:solidFill>
                      <a:srgbClr val="005B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20" b="1">
                          <a:solidFill>
                            <a:srgbClr val="FFFFFF"/>
                          </a:solidFill>
                          <a:latin typeface="Arial"/>
                        </a:rPr>
                        <a:t>TCP/UDP</a:t>
                      </a:r>
                    </a:p>
                  </a:txBody>
                  <a:tcPr marL="36576" marR="36576" marT="18288" marB="18288" anchor="ctr">
                    <a:solidFill>
                      <a:srgbClr val="005B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20" b="1">
                          <a:solidFill>
                            <a:srgbClr val="FFFFFF"/>
                          </a:solidFill>
                          <a:latin typeface="Arial"/>
                        </a:rPr>
                        <a:t>Service</a:t>
                      </a:r>
                    </a:p>
                  </a:txBody>
                  <a:tcPr marL="36576" marR="36576" marT="18288" marB="18288" anchor="ctr">
                    <a:solidFill>
                      <a:srgbClr val="005B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20" b="1">
                          <a:solidFill>
                            <a:srgbClr val="FFFFFF"/>
                          </a:solidFill>
                          <a:latin typeface="Arial"/>
                        </a:rPr>
                        <a:t>Hvad bruges den til?</a:t>
                      </a:r>
                    </a:p>
                  </a:txBody>
                  <a:tcPr marL="36576" marR="36576" marT="18288" marB="18288" anchor="ctr">
                    <a:solidFill>
                      <a:srgbClr val="005B9A"/>
                    </a:solidFill>
                  </a:tcPr>
                </a:tc>
              </a:tr>
              <a:tr h="521207">
                <a:tc>
                  <a:txBody>
                    <a:bodyPr/>
                    <a:lstStyle/>
                    <a:p>
                      <a:pPr algn="ctr"/>
                      <a:r>
                        <a:rPr sz="1220" b="0">
                          <a:solidFill>
                            <a:srgbClr val="DEEEF8"/>
                          </a:solidFill>
                          <a:latin typeface="Arial"/>
                        </a:rPr>
                        <a:t>22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20" b="0">
                          <a:solidFill>
                            <a:srgbClr val="DEEEF8"/>
                          </a:solidFill>
                          <a:latin typeface="Arial"/>
                        </a:rPr>
                        <a:t>TCP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20" b="0">
                          <a:solidFill>
                            <a:srgbClr val="DEEEF8"/>
                          </a:solidFill>
                          <a:latin typeface="Arial"/>
                        </a:rPr>
                        <a:t>SSH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20" b="0">
                          <a:solidFill>
                            <a:srgbClr val="DEEEF8"/>
                          </a:solidFill>
                          <a:latin typeface="Arial"/>
                        </a:rPr>
                        <a:t>Kommandolinje/fjernadgang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</a:tr>
              <a:tr h="521207">
                <a:tc>
                  <a:txBody>
                    <a:bodyPr/>
                    <a:lstStyle/>
                    <a:p>
                      <a:pPr algn="ctr"/>
                      <a:r>
                        <a:rPr sz="1220" b="0">
                          <a:solidFill>
                            <a:srgbClr val="DEEEF8"/>
                          </a:solidFill>
                          <a:latin typeface="Arial"/>
                        </a:rPr>
                        <a:t>53</a:t>
                      </a:r>
                    </a:p>
                  </a:txBody>
                  <a:tcPr marL="36576" marR="36576" marT="18288" marB="18288" anchor="ctr">
                    <a:solidFill>
                      <a:srgbClr val="12436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20" b="0">
                          <a:solidFill>
                            <a:srgbClr val="DEEEF8"/>
                          </a:solidFill>
                          <a:latin typeface="Arial"/>
                        </a:rPr>
                        <a:t>TCP/UDP</a:t>
                      </a:r>
                    </a:p>
                  </a:txBody>
                  <a:tcPr marL="36576" marR="36576" marT="18288" marB="18288" anchor="ctr">
                    <a:solidFill>
                      <a:srgbClr val="12436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20" b="0">
                          <a:solidFill>
                            <a:srgbClr val="DEEEF8"/>
                          </a:solidFill>
                          <a:latin typeface="Arial"/>
                        </a:rPr>
                        <a:t>DNS</a:t>
                      </a:r>
                    </a:p>
                  </a:txBody>
                  <a:tcPr marL="36576" marR="36576" marT="18288" marB="18288" anchor="ctr">
                    <a:solidFill>
                      <a:srgbClr val="12436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20" b="0">
                          <a:solidFill>
                            <a:srgbClr val="DEEEF8"/>
                          </a:solidFill>
                          <a:latin typeface="Arial"/>
                        </a:rPr>
                        <a:t>Navn til IP-adresse</a:t>
                      </a:r>
                    </a:p>
                  </a:txBody>
                  <a:tcPr marL="36576" marR="36576" marT="18288" marB="18288" anchor="ctr">
                    <a:solidFill>
                      <a:srgbClr val="12436A"/>
                    </a:solidFill>
                  </a:tcPr>
                </a:tc>
              </a:tr>
              <a:tr h="521207">
                <a:tc>
                  <a:txBody>
                    <a:bodyPr/>
                    <a:lstStyle/>
                    <a:p>
                      <a:pPr algn="ctr"/>
                      <a:r>
                        <a:rPr sz="1220" b="0">
                          <a:solidFill>
                            <a:srgbClr val="DEEEF8"/>
                          </a:solidFill>
                          <a:latin typeface="Arial"/>
                        </a:rPr>
                        <a:t>67/68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20" b="0">
                          <a:solidFill>
                            <a:srgbClr val="DEEEF8"/>
                          </a:solidFill>
                          <a:latin typeface="Arial"/>
                        </a:rPr>
                        <a:t>UDP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20" b="0">
                          <a:solidFill>
                            <a:srgbClr val="DEEEF8"/>
                          </a:solidFill>
                          <a:latin typeface="Arial"/>
                        </a:rPr>
                        <a:t>DHCP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20" b="0">
                          <a:solidFill>
                            <a:srgbClr val="DEEEF8"/>
                          </a:solidFill>
                          <a:latin typeface="Arial"/>
                        </a:rPr>
                        <a:t>Automatisk IP-opsætning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</a:tr>
              <a:tr h="521207">
                <a:tc>
                  <a:txBody>
                    <a:bodyPr/>
                    <a:lstStyle/>
                    <a:p>
                      <a:pPr algn="ctr"/>
                      <a:r>
                        <a:rPr sz="1220" b="0">
                          <a:solidFill>
                            <a:srgbClr val="DEEEF8"/>
                          </a:solidFill>
                          <a:latin typeface="Arial"/>
                        </a:rPr>
                        <a:t>80</a:t>
                      </a:r>
                    </a:p>
                  </a:txBody>
                  <a:tcPr marL="36576" marR="36576" marT="18288" marB="18288" anchor="ctr">
                    <a:solidFill>
                      <a:srgbClr val="12436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20" b="0">
                          <a:solidFill>
                            <a:srgbClr val="DEEEF8"/>
                          </a:solidFill>
                          <a:latin typeface="Arial"/>
                        </a:rPr>
                        <a:t>TCP</a:t>
                      </a:r>
                    </a:p>
                  </a:txBody>
                  <a:tcPr marL="36576" marR="36576" marT="18288" marB="18288" anchor="ctr">
                    <a:solidFill>
                      <a:srgbClr val="12436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20" b="0">
                          <a:solidFill>
                            <a:srgbClr val="DEEEF8"/>
                          </a:solidFill>
                          <a:latin typeface="Arial"/>
                        </a:rPr>
                        <a:t>HTTP</a:t>
                      </a:r>
                    </a:p>
                  </a:txBody>
                  <a:tcPr marL="36576" marR="36576" marT="18288" marB="18288" anchor="ctr">
                    <a:solidFill>
                      <a:srgbClr val="12436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20" b="0">
                          <a:solidFill>
                            <a:srgbClr val="DEEEF8"/>
                          </a:solidFill>
                          <a:latin typeface="Arial"/>
                        </a:rPr>
                        <a:t>Web uden TLS</a:t>
                      </a:r>
                    </a:p>
                  </a:txBody>
                  <a:tcPr marL="36576" marR="36576" marT="18288" marB="18288" anchor="ctr">
                    <a:solidFill>
                      <a:srgbClr val="12436A"/>
                    </a:solidFill>
                  </a:tcPr>
                </a:tc>
              </a:tr>
              <a:tr h="521207">
                <a:tc>
                  <a:txBody>
                    <a:bodyPr/>
                    <a:lstStyle/>
                    <a:p>
                      <a:pPr algn="ctr"/>
                      <a:r>
                        <a:rPr sz="1220" b="0">
                          <a:solidFill>
                            <a:srgbClr val="DEEEF8"/>
                          </a:solidFill>
                          <a:latin typeface="Arial"/>
                        </a:rPr>
                        <a:t>443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20" b="0">
                          <a:solidFill>
                            <a:srgbClr val="DEEEF8"/>
                          </a:solidFill>
                          <a:latin typeface="Arial"/>
                        </a:rPr>
                        <a:t>TCP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20" b="0">
                          <a:solidFill>
                            <a:srgbClr val="DEEEF8"/>
                          </a:solidFill>
                          <a:latin typeface="Arial"/>
                        </a:rPr>
                        <a:t>HTTPS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20" b="0">
                          <a:solidFill>
                            <a:srgbClr val="DEEEF8"/>
                          </a:solidFill>
                          <a:latin typeface="Arial"/>
                        </a:rPr>
                        <a:t>Web med TLS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</a:tr>
              <a:tr h="521207">
                <a:tc>
                  <a:txBody>
                    <a:bodyPr/>
                    <a:lstStyle/>
                    <a:p>
                      <a:pPr algn="ctr"/>
                      <a:r>
                        <a:rPr sz="1220" b="0">
                          <a:solidFill>
                            <a:srgbClr val="DEEEF8"/>
                          </a:solidFill>
                          <a:latin typeface="Arial"/>
                        </a:rPr>
                        <a:t>445</a:t>
                      </a:r>
                    </a:p>
                  </a:txBody>
                  <a:tcPr marL="36576" marR="36576" marT="18288" marB="18288" anchor="ctr">
                    <a:solidFill>
                      <a:srgbClr val="12436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20" b="0">
                          <a:solidFill>
                            <a:srgbClr val="DEEEF8"/>
                          </a:solidFill>
                          <a:latin typeface="Arial"/>
                        </a:rPr>
                        <a:t>TCP</a:t>
                      </a:r>
                    </a:p>
                  </a:txBody>
                  <a:tcPr marL="36576" marR="36576" marT="18288" marB="18288" anchor="ctr">
                    <a:solidFill>
                      <a:srgbClr val="12436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20" b="0">
                          <a:solidFill>
                            <a:srgbClr val="DEEEF8"/>
                          </a:solidFill>
                          <a:latin typeface="Arial"/>
                        </a:rPr>
                        <a:t>SMB</a:t>
                      </a:r>
                    </a:p>
                  </a:txBody>
                  <a:tcPr marL="36576" marR="36576" marT="18288" marB="18288" anchor="ctr">
                    <a:solidFill>
                      <a:srgbClr val="12436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20" b="0">
                          <a:solidFill>
                            <a:srgbClr val="DEEEF8"/>
                          </a:solidFill>
                          <a:latin typeface="Arial"/>
                        </a:rPr>
                        <a:t>Windows fil- og printerdeling</a:t>
                      </a:r>
                    </a:p>
                  </a:txBody>
                  <a:tcPr marL="36576" marR="36576" marT="18288" marB="18288" anchor="ctr">
                    <a:solidFill>
                      <a:srgbClr val="12436A"/>
                    </a:solidFill>
                  </a:tcPr>
                </a:tc>
              </a:tr>
              <a:tr h="521207">
                <a:tc>
                  <a:txBody>
                    <a:bodyPr/>
                    <a:lstStyle/>
                    <a:p>
                      <a:pPr algn="ctr"/>
                      <a:r>
                        <a:rPr sz="1220" b="0">
                          <a:solidFill>
                            <a:srgbClr val="DEEEF8"/>
                          </a:solidFill>
                          <a:latin typeface="Arial"/>
                        </a:rPr>
                        <a:t>3389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20" b="0">
                          <a:solidFill>
                            <a:srgbClr val="DEEEF8"/>
                          </a:solidFill>
                          <a:latin typeface="Arial"/>
                        </a:rPr>
                        <a:t>TCP/UDP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20" b="0">
                          <a:solidFill>
                            <a:srgbClr val="DEEEF8"/>
                          </a:solidFill>
                          <a:latin typeface="Arial"/>
                        </a:rPr>
                        <a:t>RDP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20" b="0">
                          <a:solidFill>
                            <a:srgbClr val="DEEEF8"/>
                          </a:solidFill>
                          <a:latin typeface="Arial"/>
                        </a:rPr>
                        <a:t>Fjernskrivebord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58368" y="6446520"/>
            <a:ext cx="5943600" cy="2286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850" b="0">
                <a:solidFill>
                  <a:srgbClr val="B9D5E8"/>
                </a:solidFill>
                <a:latin typeface="Arial"/>
              </a:rPr>
              <a:t>H1 Kommunikationsnetværk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2A4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ight Triangle 1"/>
          <p:cNvSpPr/>
          <p:nvPr/>
        </p:nvSpPr>
        <p:spPr>
          <a:xfrm>
            <a:off x="8412480" y="0"/>
            <a:ext cx="3840480" cy="6858000"/>
          </a:xfrm>
          <a:prstGeom prst="rtTriangle">
            <a:avLst/>
          </a:prstGeom>
          <a:solidFill>
            <a:srgbClr val="0E3A5E"/>
          </a:solidFill>
          <a:ln>
            <a:solidFill>
              <a:srgbClr val="0E3A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364224"/>
            <a:ext cx="12191695" cy="50292"/>
          </a:xfrm>
          <a:prstGeom prst="rect">
            <a:avLst/>
          </a:prstGeom>
          <a:solidFill>
            <a:srgbClr val="005B9A"/>
          </a:solidFill>
          <a:ln>
            <a:solidFill>
              <a:srgbClr val="005B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74320"/>
            <a:ext cx="10972800" cy="5029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2900" b="1">
                <a:solidFill>
                  <a:srgbClr val="FFFFFF"/>
                </a:solidFill>
                <a:latin typeface="Arial"/>
              </a:rPr>
              <a:t>NAT: én offentlig adresse, mange private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786384"/>
            <a:ext cx="1078992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320" b="0">
                <a:solidFill>
                  <a:srgbClr val="DEEEF8"/>
                </a:solidFill>
                <a:latin typeface="Arial"/>
              </a:rPr>
              <a:t>NAT ændrer adresser, når trafik går mellem LAN og internet.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1828800"/>
            <a:ext cx="2103120" cy="868680"/>
          </a:xfrm>
          <a:prstGeom prst="roundRect">
            <a:avLst/>
          </a:prstGeom>
          <a:solidFill>
            <a:srgbClr val="94DBF3"/>
          </a:solidFill>
          <a:ln w="13970">
            <a:solidFill>
              <a:srgbClr val="94DB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 tIns="27432" bIns="27432" wrap="square"/>
          <a:lstStyle/>
          <a:p>
            <a:pPr algn="ctr"/>
            <a:r>
              <a:rPr sz="1680" b="1">
                <a:solidFill>
                  <a:srgbClr val="0E2D4A"/>
                </a:solidFill>
                <a:latin typeface="Arial"/>
              </a:rPr>
              <a:t>PC A</a:t>
            </a:r>
          </a:p>
          <a:p>
            <a:pPr algn="ctr"/>
            <a:r>
              <a:rPr sz="1680" b="1">
                <a:solidFill>
                  <a:srgbClr val="0E2D4A"/>
                </a:solidFill>
                <a:latin typeface="Arial"/>
              </a:rPr>
              <a:t>192.168.1.25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3063240"/>
            <a:ext cx="2103120" cy="868680"/>
          </a:xfrm>
          <a:prstGeom prst="roundRect">
            <a:avLst/>
          </a:prstGeom>
          <a:solidFill>
            <a:srgbClr val="94DBF3"/>
          </a:solidFill>
          <a:ln w="13970">
            <a:solidFill>
              <a:srgbClr val="94DB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 tIns="27432" bIns="27432" wrap="square"/>
          <a:lstStyle/>
          <a:p>
            <a:pPr algn="ctr"/>
            <a:r>
              <a:rPr sz="1680" b="1">
                <a:solidFill>
                  <a:srgbClr val="0E2D4A"/>
                </a:solidFill>
                <a:latin typeface="Arial"/>
              </a:rPr>
              <a:t>PC B</a:t>
            </a:r>
          </a:p>
          <a:p>
            <a:pPr algn="ctr"/>
            <a:r>
              <a:rPr sz="1680" b="1">
                <a:solidFill>
                  <a:srgbClr val="0E2D4A"/>
                </a:solidFill>
                <a:latin typeface="Arial"/>
              </a:rPr>
              <a:t>192.168.1.26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3063240" y="2267712"/>
            <a:ext cx="2011680" cy="429768"/>
          </a:xfrm>
          <a:prstGeom prst="line">
            <a:avLst/>
          </a:prstGeom>
          <a:ln w="31750">
            <a:solidFill>
              <a:srgbClr val="FFD7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 flipV="1">
            <a:off x="3063240" y="2971800"/>
            <a:ext cx="2011680" cy="521208"/>
          </a:xfrm>
          <a:prstGeom prst="line">
            <a:avLst/>
          </a:prstGeom>
          <a:ln w="31750">
            <a:solidFill>
              <a:srgbClr val="FFD7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5257800" y="2148840"/>
            <a:ext cx="2148840" cy="1417320"/>
          </a:xfrm>
          <a:prstGeom prst="roundRect">
            <a:avLst/>
          </a:prstGeom>
          <a:solidFill>
            <a:srgbClr val="FFD755"/>
          </a:solidFill>
          <a:ln w="13970">
            <a:solidFill>
              <a:srgbClr val="FFD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 tIns="27432" bIns="27432" wrap="square"/>
          <a:lstStyle/>
          <a:p>
            <a:pPr algn="ctr"/>
            <a:r>
              <a:rPr sz="1600" b="1">
                <a:solidFill>
                  <a:srgbClr val="0E2D4A"/>
                </a:solidFill>
                <a:latin typeface="Arial"/>
              </a:rPr>
              <a:t>NAT-router</a:t>
            </a:r>
          </a:p>
          <a:p>
            <a:pPr algn="ctr"/>
            <a:r>
              <a:rPr sz="1600" b="1">
                <a:solidFill>
                  <a:srgbClr val="0E2D4A"/>
                </a:solidFill>
                <a:latin typeface="Arial"/>
              </a:rPr>
              <a:t>192.168.1.1</a:t>
            </a:r>
          </a:p>
          <a:p>
            <a:pPr algn="ctr"/>
            <a:r>
              <a:rPr sz="1600" b="1">
                <a:solidFill>
                  <a:srgbClr val="0E2D4A"/>
                </a:solidFill>
                <a:latin typeface="Arial"/>
              </a:rPr>
              <a:t>203.0.113.10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635240" y="2834640"/>
            <a:ext cx="1783080" cy="0"/>
          </a:xfrm>
          <a:prstGeom prst="line">
            <a:avLst/>
          </a:prstGeom>
          <a:ln w="38100">
            <a:solidFill>
              <a:srgbClr val="95E0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9646920" y="2331720"/>
            <a:ext cx="1828800" cy="960120"/>
          </a:xfrm>
          <a:prstGeom prst="roundRect">
            <a:avLst/>
          </a:prstGeom>
          <a:solidFill>
            <a:srgbClr val="95E0AA"/>
          </a:solidFill>
          <a:ln w="13970">
            <a:solidFill>
              <a:srgbClr val="95E0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 tIns="27432" bIns="27432" wrap="square"/>
          <a:lstStyle/>
          <a:p>
            <a:pPr algn="ctr"/>
            <a:r>
              <a:rPr sz="1800" b="1">
                <a:solidFill>
                  <a:srgbClr val="0E2D4A"/>
                </a:solidFill>
                <a:latin typeface="Arial"/>
              </a:rPr>
              <a:t>Internet</a:t>
            </a:r>
          </a:p>
          <a:p>
            <a:pPr algn="ctr"/>
            <a:r>
              <a:rPr sz="1800" b="1">
                <a:solidFill>
                  <a:srgbClr val="0E2D4A"/>
                </a:solidFill>
                <a:latin typeface="Arial"/>
              </a:rPr>
              <a:t>servere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1560" y="4846320"/>
            <a:ext cx="9875520" cy="62179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/>
            <a:r>
              <a:rPr sz="1800" b="1">
                <a:solidFill>
                  <a:srgbClr val="DEEEF8"/>
                </a:solidFill>
                <a:latin typeface="Arial"/>
              </a:rPr>
              <a:t>Private adresser kan genbruges på mange LAN.</a:t>
            </a:r>
          </a:p>
          <a:p>
            <a:pPr algn="ctr"/>
            <a:r>
              <a:rPr sz="1800" b="1">
                <a:solidFill>
                  <a:srgbClr val="DEEEF8"/>
                </a:solidFill>
                <a:latin typeface="Arial"/>
              </a:rPr>
              <a:t>Routeren oversætter ud mod den offentlige side.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368" y="6446520"/>
            <a:ext cx="5943600" cy="2286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850" b="0">
                <a:solidFill>
                  <a:srgbClr val="B9D5E8"/>
                </a:solidFill>
                <a:latin typeface="Arial"/>
              </a:rPr>
              <a:t>H1 Kommunikationsnetværk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2A4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ight Triangle 1"/>
          <p:cNvSpPr/>
          <p:nvPr/>
        </p:nvSpPr>
        <p:spPr>
          <a:xfrm>
            <a:off x="8412480" y="0"/>
            <a:ext cx="3840480" cy="6858000"/>
          </a:xfrm>
          <a:prstGeom prst="rtTriangle">
            <a:avLst/>
          </a:prstGeom>
          <a:solidFill>
            <a:srgbClr val="0E3A5E"/>
          </a:solidFill>
          <a:ln>
            <a:solidFill>
              <a:srgbClr val="0E3A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364224"/>
            <a:ext cx="12191695" cy="50292"/>
          </a:xfrm>
          <a:prstGeom prst="rect">
            <a:avLst/>
          </a:prstGeom>
          <a:solidFill>
            <a:srgbClr val="005B9A"/>
          </a:solidFill>
          <a:ln>
            <a:solidFill>
              <a:srgbClr val="005B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74320"/>
            <a:ext cx="10972800" cy="5029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2900" b="1">
                <a:solidFill>
                  <a:srgbClr val="FFFFFF"/>
                </a:solidFill>
                <a:latin typeface="Arial"/>
              </a:rPr>
              <a:t>NAT bruger ofte portnumre: PAT / NAPT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786384"/>
            <a:ext cx="1078992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320" b="0">
                <a:solidFill>
                  <a:srgbClr val="DEEEF8"/>
                </a:solidFill>
                <a:latin typeface="Arial"/>
              </a:rPr>
              <a:t>Routeren skelner samtalerne ved at oversætte kildeporte.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508760"/>
            <a:ext cx="1097280" cy="457200"/>
          </a:xfrm>
          <a:prstGeom prst="roundRect">
            <a:avLst/>
          </a:prstGeom>
          <a:solidFill>
            <a:srgbClr val="94DBF3"/>
          </a:solidFill>
          <a:ln w="13970">
            <a:solidFill>
              <a:srgbClr val="94DB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 tIns="27432" bIns="27432" wrap="square"/>
          <a:lstStyle/>
          <a:p>
            <a:pPr algn="ctr"/>
            <a:r>
              <a:rPr sz="1700" b="1">
                <a:solidFill>
                  <a:srgbClr val="0E2D4A"/>
                </a:solidFill>
                <a:latin typeface="Arial"/>
              </a:rPr>
              <a:t>LAN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372600" y="1508760"/>
            <a:ext cx="1920240" cy="457200"/>
          </a:xfrm>
          <a:prstGeom prst="roundRect">
            <a:avLst/>
          </a:prstGeom>
          <a:solidFill>
            <a:srgbClr val="95E0AA"/>
          </a:solidFill>
          <a:ln w="13970">
            <a:solidFill>
              <a:srgbClr val="95E0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 tIns="27432" bIns="27432" wrap="square"/>
          <a:lstStyle/>
          <a:p>
            <a:pPr algn="ctr"/>
            <a:r>
              <a:rPr sz="1700" b="1">
                <a:solidFill>
                  <a:srgbClr val="0E2D4A"/>
                </a:solidFill>
                <a:latin typeface="Arial"/>
              </a:rPr>
              <a:t>Offentlig side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777240" y="2148840"/>
          <a:ext cx="10287000" cy="26334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7560"/>
                <a:gridCol w="3246120"/>
                <a:gridCol w="3703320"/>
              </a:tblGrid>
              <a:tr h="658368">
                <a:tc>
                  <a:txBody>
                    <a:bodyPr/>
                    <a:lstStyle/>
                    <a:p>
                      <a:pPr algn="ctr"/>
                      <a:r>
                        <a:rPr sz="1360" b="1">
                          <a:solidFill>
                            <a:srgbClr val="FFFFFF"/>
                          </a:solidFill>
                          <a:latin typeface="Arial"/>
                        </a:rPr>
                        <a:t>Inde på LAN</a:t>
                      </a:r>
                    </a:p>
                  </a:txBody>
                  <a:tcPr marL="36576" marR="36576" marT="18288" marB="18288" anchor="ctr">
                    <a:solidFill>
                      <a:srgbClr val="005B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60" b="1">
                          <a:solidFill>
                            <a:srgbClr val="FFFFFF"/>
                          </a:solidFill>
                          <a:latin typeface="Arial"/>
                        </a:rPr>
                        <a:t>Efter NAT</a:t>
                      </a:r>
                    </a:p>
                  </a:txBody>
                  <a:tcPr marL="36576" marR="36576" marT="18288" marB="18288" anchor="ctr">
                    <a:solidFill>
                      <a:srgbClr val="005B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60" b="1">
                          <a:solidFill>
                            <a:srgbClr val="FFFFFF"/>
                          </a:solidFill>
                          <a:latin typeface="Arial"/>
                        </a:rPr>
                        <a:t>Mål på internet</a:t>
                      </a:r>
                    </a:p>
                  </a:txBody>
                  <a:tcPr marL="36576" marR="36576" marT="18288" marB="18288" anchor="ctr">
                    <a:solidFill>
                      <a:srgbClr val="005B9A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algn="ctr"/>
                      <a:r>
                        <a:rPr sz="1360" b="0">
                          <a:solidFill>
                            <a:srgbClr val="DEEEF8"/>
                          </a:solidFill>
                          <a:latin typeface="Arial"/>
                        </a:rPr>
                        <a:t>192.168.1.25:52144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60" b="0">
                          <a:solidFill>
                            <a:srgbClr val="DEEEF8"/>
                          </a:solidFill>
                          <a:latin typeface="Arial"/>
                        </a:rPr>
                        <a:t>203.0.113.10:40001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60" b="0">
                          <a:solidFill>
                            <a:srgbClr val="DEEEF8"/>
                          </a:solidFill>
                          <a:latin typeface="Arial"/>
                        </a:rPr>
                        <a:t>93.184.216.34:443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algn="ctr"/>
                      <a:r>
                        <a:rPr sz="1360" b="0">
                          <a:solidFill>
                            <a:srgbClr val="DEEEF8"/>
                          </a:solidFill>
                          <a:latin typeface="Arial"/>
                        </a:rPr>
                        <a:t>192.168.1.26:52144</a:t>
                      </a:r>
                    </a:p>
                  </a:txBody>
                  <a:tcPr marL="36576" marR="36576" marT="18288" marB="18288" anchor="ctr">
                    <a:solidFill>
                      <a:srgbClr val="12436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60" b="0">
                          <a:solidFill>
                            <a:srgbClr val="DEEEF8"/>
                          </a:solidFill>
                          <a:latin typeface="Arial"/>
                        </a:rPr>
                        <a:t>203.0.113.10:40002</a:t>
                      </a:r>
                    </a:p>
                  </a:txBody>
                  <a:tcPr marL="36576" marR="36576" marT="18288" marB="18288" anchor="ctr">
                    <a:solidFill>
                      <a:srgbClr val="12436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60" b="0">
                          <a:solidFill>
                            <a:srgbClr val="DEEEF8"/>
                          </a:solidFill>
                          <a:latin typeface="Arial"/>
                        </a:rPr>
                        <a:t>93.184.216.34:443</a:t>
                      </a:r>
                    </a:p>
                  </a:txBody>
                  <a:tcPr marL="36576" marR="36576" marT="18288" marB="18288" anchor="ctr">
                    <a:solidFill>
                      <a:srgbClr val="12436A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algn="ctr"/>
                      <a:r>
                        <a:rPr sz="1360" b="0">
                          <a:solidFill>
                            <a:srgbClr val="DEEEF8"/>
                          </a:solidFill>
                          <a:latin typeface="Arial"/>
                        </a:rPr>
                        <a:t>192.168.1.50:53000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60" b="0">
                          <a:solidFill>
                            <a:srgbClr val="DEEEF8"/>
                          </a:solidFill>
                          <a:latin typeface="Arial"/>
                        </a:rPr>
                        <a:t>203.0.113.10:40003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60" b="0">
                          <a:solidFill>
                            <a:srgbClr val="DEEEF8"/>
                          </a:solidFill>
                          <a:latin typeface="Arial"/>
                        </a:rPr>
                        <a:t>8.8.8.8:53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</a:tr>
            </a:tbl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1188720" y="5166360"/>
            <a:ext cx="9692640" cy="658368"/>
          </a:xfrm>
          <a:prstGeom prst="roundRect">
            <a:avLst/>
          </a:prstGeom>
          <a:solidFill>
            <a:srgbClr val="FFD755"/>
          </a:solidFill>
          <a:ln w="13970">
            <a:solidFill>
              <a:srgbClr val="FFD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 tIns="27432" bIns="27432" wrap="square"/>
          <a:lstStyle/>
          <a:p>
            <a:pPr algn="ctr"/>
            <a:r>
              <a:rPr sz="1650" b="1">
                <a:solidFill>
                  <a:srgbClr val="0E2D4A"/>
                </a:solidFill>
                <a:latin typeface="Arial"/>
              </a:rPr>
              <a:t>Samme interne klientport kan godt bruges af flere maskiner.</a:t>
            </a:r>
          </a:p>
          <a:p>
            <a:pPr algn="ctr"/>
            <a:r>
              <a:rPr sz="1650" b="1">
                <a:solidFill>
                  <a:srgbClr val="0E2D4A"/>
                </a:solidFill>
                <a:latin typeface="Arial"/>
              </a:rPr>
              <a:t>NAT-tabellen holder styr på hvem svaret skal tilbage til.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" y="6446520"/>
            <a:ext cx="5943600" cy="2286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850" b="0">
                <a:solidFill>
                  <a:srgbClr val="B9D5E8"/>
                </a:solidFill>
                <a:latin typeface="Arial"/>
              </a:rPr>
              <a:t>H1 Kommunikationsnetværk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2A4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ight Triangle 1"/>
          <p:cNvSpPr/>
          <p:nvPr/>
        </p:nvSpPr>
        <p:spPr>
          <a:xfrm>
            <a:off x="8412480" y="0"/>
            <a:ext cx="3840480" cy="6858000"/>
          </a:xfrm>
          <a:prstGeom prst="rtTriangle">
            <a:avLst/>
          </a:prstGeom>
          <a:solidFill>
            <a:srgbClr val="0E3A5E"/>
          </a:solidFill>
          <a:ln>
            <a:solidFill>
              <a:srgbClr val="0E3A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364224"/>
            <a:ext cx="12191695" cy="50292"/>
          </a:xfrm>
          <a:prstGeom prst="rect">
            <a:avLst/>
          </a:prstGeom>
          <a:solidFill>
            <a:srgbClr val="005B9A"/>
          </a:solidFill>
          <a:ln>
            <a:solidFill>
              <a:srgbClr val="005B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74320"/>
            <a:ext cx="10972800" cy="5029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2900" b="1">
                <a:solidFill>
                  <a:srgbClr val="FFFFFF"/>
                </a:solidFill>
                <a:latin typeface="Arial"/>
              </a:rPr>
              <a:t>Indgående trafik: port forwarding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786384"/>
            <a:ext cx="1078992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320" b="0">
                <a:solidFill>
                  <a:srgbClr val="DEEEF8"/>
                </a:solidFill>
                <a:latin typeface="Arial"/>
              </a:rPr>
              <a:t>NAT stopper normalt uopfordret trafik udefra. Port forwarding laver en dør ind.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2194560"/>
            <a:ext cx="2148840" cy="868680"/>
          </a:xfrm>
          <a:prstGeom prst="roundRect">
            <a:avLst/>
          </a:prstGeom>
          <a:solidFill>
            <a:srgbClr val="95E0AA"/>
          </a:solidFill>
          <a:ln w="13970">
            <a:solidFill>
              <a:srgbClr val="95E0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 tIns="27432" bIns="27432" wrap="square"/>
          <a:lstStyle/>
          <a:p>
            <a:pPr algn="ctr"/>
            <a:r>
              <a:rPr sz="1700" b="1">
                <a:solidFill>
                  <a:srgbClr val="0E2D4A"/>
                </a:solidFill>
                <a:latin typeface="Arial"/>
              </a:rPr>
              <a:t>Internet-klient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154680" y="2633472"/>
            <a:ext cx="1920240" cy="0"/>
          </a:xfrm>
          <a:prstGeom prst="line">
            <a:avLst/>
          </a:prstGeom>
          <a:ln w="38100">
            <a:solidFill>
              <a:srgbClr val="FFD7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5257800" y="1965960"/>
            <a:ext cx="2286000" cy="1325880"/>
          </a:xfrm>
          <a:prstGeom prst="roundRect">
            <a:avLst/>
          </a:prstGeom>
          <a:solidFill>
            <a:srgbClr val="FFD755"/>
          </a:solidFill>
          <a:ln w="13970">
            <a:solidFill>
              <a:srgbClr val="FFD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 tIns="27432" bIns="27432" wrap="square"/>
          <a:lstStyle/>
          <a:p>
            <a:pPr algn="ctr"/>
            <a:r>
              <a:rPr sz="1600" b="1">
                <a:solidFill>
                  <a:srgbClr val="0E2D4A"/>
                </a:solidFill>
                <a:latin typeface="Arial"/>
              </a:rPr>
              <a:t>203.0.113.10:3389</a:t>
            </a:r>
          </a:p>
          <a:p>
            <a:pPr algn="ctr"/>
            <a:r>
              <a:rPr sz="1600" b="1">
                <a:solidFill>
                  <a:srgbClr val="0E2D4A"/>
                </a:solidFill>
                <a:latin typeface="Arial"/>
              </a:rPr>
              <a:t>NAT-router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726679" y="2633472"/>
            <a:ext cx="1691641" cy="0"/>
          </a:xfrm>
          <a:prstGeom prst="line">
            <a:avLst/>
          </a:prstGeom>
          <a:ln w="38100">
            <a:solidFill>
              <a:srgbClr val="94DBF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9601200" y="1965960"/>
            <a:ext cx="2331720" cy="1325880"/>
          </a:xfrm>
          <a:prstGeom prst="roundRect">
            <a:avLst/>
          </a:prstGeom>
          <a:solidFill>
            <a:srgbClr val="BEA8FF"/>
          </a:solidFill>
          <a:ln w="13970">
            <a:solidFill>
              <a:srgbClr val="BEA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 tIns="27432" bIns="27432" wrap="square"/>
          <a:lstStyle/>
          <a:p>
            <a:pPr algn="ctr"/>
            <a:r>
              <a:rPr sz="1600" b="1">
                <a:solidFill>
                  <a:srgbClr val="0E2D4A"/>
                </a:solidFill>
                <a:latin typeface="Arial"/>
              </a:rPr>
              <a:t>192.168.1.50:3389</a:t>
            </a:r>
          </a:p>
          <a:p>
            <a:pPr algn="ctr"/>
            <a:r>
              <a:rPr sz="1600" b="1">
                <a:solidFill>
                  <a:srgbClr val="0E2D4A"/>
                </a:solidFill>
                <a:latin typeface="Arial"/>
              </a:rPr>
              <a:t>RDP-server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1920240" y="3977639"/>
          <a:ext cx="7863840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31920"/>
                <a:gridCol w="3931920"/>
              </a:tblGrid>
              <a:tr h="502920">
                <a:tc>
                  <a:txBody>
                    <a:bodyPr/>
                    <a:lstStyle/>
                    <a:p>
                      <a:pPr algn="ctr"/>
                      <a:r>
                        <a:rPr sz="1350" b="1">
                          <a:solidFill>
                            <a:srgbClr val="FFFFFF"/>
                          </a:solidFill>
                          <a:latin typeface="Arial"/>
                        </a:rPr>
                        <a:t>Regel i router</a:t>
                      </a:r>
                    </a:p>
                  </a:txBody>
                  <a:tcPr marL="36576" marR="36576" marT="18288" marB="18288" anchor="ctr">
                    <a:solidFill>
                      <a:srgbClr val="005B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50" b="1">
                          <a:solidFill>
                            <a:srgbClr val="FFFFFF"/>
                          </a:solidFill>
                          <a:latin typeface="Arial"/>
                        </a:rPr>
                        <a:t>Send videre til</a:t>
                      </a:r>
                    </a:p>
                  </a:txBody>
                  <a:tcPr marL="36576" marR="36576" marT="18288" marB="18288" anchor="ctr">
                    <a:solidFill>
                      <a:srgbClr val="005B9A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/>
                      <a:r>
                        <a:rPr sz="1350" b="0">
                          <a:solidFill>
                            <a:srgbClr val="DEEEF8"/>
                          </a:solidFill>
                          <a:latin typeface="Arial"/>
                        </a:rPr>
                        <a:t>TCP/UDP 3389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50" b="0">
                          <a:solidFill>
                            <a:srgbClr val="DEEEF8"/>
                          </a:solidFill>
                          <a:latin typeface="Arial"/>
                        </a:rPr>
                        <a:t>192.168.1.50:3389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/>
                      <a:r>
                        <a:rPr sz="1350" b="0">
                          <a:solidFill>
                            <a:srgbClr val="DEEEF8"/>
                          </a:solidFill>
                          <a:latin typeface="Arial"/>
                        </a:rPr>
                        <a:t>TCP 443</a:t>
                      </a:r>
                    </a:p>
                  </a:txBody>
                  <a:tcPr marL="36576" marR="36576" marT="18288" marB="18288" anchor="ctr">
                    <a:solidFill>
                      <a:srgbClr val="12436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50" b="0">
                          <a:solidFill>
                            <a:srgbClr val="DEEEF8"/>
                          </a:solidFill>
                          <a:latin typeface="Arial"/>
                        </a:rPr>
                        <a:t>192.168.1.80:443</a:t>
                      </a:r>
                    </a:p>
                  </a:txBody>
                  <a:tcPr marL="36576" marR="36576" marT="18288" marB="18288" anchor="ctr">
                    <a:solidFill>
                      <a:srgbClr val="12436A"/>
                    </a:solidFill>
                  </a:tcPr>
                </a:tc>
              </a:tr>
            </a:tbl>
          </a:graphicData>
        </a:graphic>
      </p:graphicFrame>
      <p:sp>
        <p:nvSpPr>
          <p:cNvPr id="12" name="Rounded Rectangle 11"/>
          <p:cNvSpPr/>
          <p:nvPr/>
        </p:nvSpPr>
        <p:spPr>
          <a:xfrm>
            <a:off x="1280160" y="5532120"/>
            <a:ext cx="9601200" cy="502920"/>
          </a:xfrm>
          <a:prstGeom prst="roundRect">
            <a:avLst/>
          </a:prstGeom>
          <a:solidFill>
            <a:srgbClr val="EA6D5D"/>
          </a:solidFill>
          <a:ln w="13970">
            <a:solidFill>
              <a:srgbClr val="EA6D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 tIns="27432" bIns="27432" wrap="square"/>
          <a:lstStyle/>
          <a:p>
            <a:pPr algn="ctr"/>
            <a:r>
              <a:rPr sz="1550" b="1">
                <a:solidFill>
                  <a:srgbClr val="FFFFFF"/>
                </a:solidFill>
                <a:latin typeface="Arial"/>
              </a:rPr>
              <a:t>Jo flere porte man åbner ind udefra, jo vigtigere bliver firewall, stærke passwords og opdateringer.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8368" y="6446520"/>
            <a:ext cx="5943600" cy="2286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850" b="0">
                <a:solidFill>
                  <a:srgbClr val="B9D5E8"/>
                </a:solidFill>
                <a:latin typeface="Arial"/>
              </a:rPr>
              <a:t>H1 Kommunikationsnetværk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2A4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ight Triangle 1"/>
          <p:cNvSpPr/>
          <p:nvPr/>
        </p:nvSpPr>
        <p:spPr>
          <a:xfrm>
            <a:off x="8412480" y="0"/>
            <a:ext cx="3840480" cy="6858000"/>
          </a:xfrm>
          <a:prstGeom prst="rtTriangle">
            <a:avLst/>
          </a:prstGeom>
          <a:solidFill>
            <a:srgbClr val="0E3A5E"/>
          </a:solidFill>
          <a:ln>
            <a:solidFill>
              <a:srgbClr val="0E3A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364224"/>
            <a:ext cx="12191695" cy="50292"/>
          </a:xfrm>
          <a:prstGeom prst="rect">
            <a:avLst/>
          </a:prstGeom>
          <a:solidFill>
            <a:srgbClr val="005B9A"/>
          </a:solidFill>
          <a:ln>
            <a:solidFill>
              <a:srgbClr val="005B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74320"/>
            <a:ext cx="10972800" cy="5029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2900" b="1">
                <a:solidFill>
                  <a:srgbClr val="FFFFFF"/>
                </a:solidFill>
                <a:latin typeface="Arial"/>
              </a:rPr>
              <a:t>Port åben, lukket eller filtreret?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786384"/>
            <a:ext cx="1078992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320" b="0">
                <a:solidFill>
                  <a:srgbClr val="DEEEF8"/>
                </a:solidFill>
                <a:latin typeface="Arial"/>
              </a:rPr>
              <a:t>Fejlfinding handler ofte om at finde ud af, hvor pakken bliver stoppet.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325880"/>
            <a:ext cx="3337560" cy="4251960"/>
          </a:xfrm>
          <a:prstGeom prst="roundRect">
            <a:avLst/>
          </a:prstGeom>
          <a:solidFill>
            <a:srgbClr val="12436A"/>
          </a:solidFill>
          <a:ln w="13970">
            <a:solidFill>
              <a:srgbClr val="5B92B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41832" y="1435607"/>
            <a:ext cx="3008376" cy="2560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380" b="1">
                <a:solidFill>
                  <a:srgbClr val="FFD755"/>
                </a:solidFill>
                <a:latin typeface="Arial"/>
              </a:rPr>
              <a:t>Åben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097280" y="2057400"/>
            <a:ext cx="2697480" cy="731520"/>
          </a:xfrm>
          <a:prstGeom prst="roundRect">
            <a:avLst/>
          </a:prstGeom>
          <a:solidFill>
            <a:srgbClr val="95E0AA"/>
          </a:solidFill>
          <a:ln w="13970">
            <a:solidFill>
              <a:srgbClr val="95E0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 tIns="27432" bIns="27432" wrap="square"/>
          <a:lstStyle/>
          <a:p>
            <a:pPr algn="ctr"/>
            <a:r>
              <a:rPr sz="1800" b="1">
                <a:solidFill>
                  <a:srgbClr val="0E2D4A"/>
                </a:solidFill>
                <a:latin typeface="Arial"/>
              </a:rPr>
              <a:t>Service svarer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" y="3291840"/>
            <a:ext cx="2788920" cy="8229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/>
            <a:r>
              <a:rPr sz="1500" b="1">
                <a:solidFill>
                  <a:srgbClr val="DEEEF8"/>
                </a:solidFill>
                <a:latin typeface="Arial"/>
              </a:rPr>
              <a:t>Der kører et program, og firewall tillader trafikken.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34840" y="1325880"/>
            <a:ext cx="3337560" cy="4251960"/>
          </a:xfrm>
          <a:prstGeom prst="roundRect">
            <a:avLst/>
          </a:prstGeom>
          <a:solidFill>
            <a:srgbClr val="12436A"/>
          </a:solidFill>
          <a:ln w="13970">
            <a:solidFill>
              <a:srgbClr val="5B92B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9431" y="1435607"/>
            <a:ext cx="3008376" cy="2560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380" b="1">
                <a:solidFill>
                  <a:srgbClr val="FFD755"/>
                </a:solidFill>
                <a:latin typeface="Arial"/>
              </a:rPr>
              <a:t>Lukket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754880" y="2057400"/>
            <a:ext cx="2697480" cy="731520"/>
          </a:xfrm>
          <a:prstGeom prst="roundRect">
            <a:avLst/>
          </a:prstGeom>
          <a:solidFill>
            <a:srgbClr val="F6A05C"/>
          </a:solidFill>
          <a:ln w="13970">
            <a:solidFill>
              <a:srgbClr val="F6A0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 tIns="27432" bIns="27432" wrap="square"/>
          <a:lstStyle/>
          <a:p>
            <a:pPr algn="ctr"/>
            <a:r>
              <a:rPr sz="1800" b="1">
                <a:solidFill>
                  <a:srgbClr val="0E2D4A"/>
                </a:solidFill>
                <a:latin typeface="Arial"/>
              </a:rPr>
              <a:t>Ingen service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09160" y="3291840"/>
            <a:ext cx="2788920" cy="8229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/>
            <a:r>
              <a:rPr sz="1500" b="1">
                <a:solidFill>
                  <a:srgbClr val="DEEEF8"/>
                </a:solidFill>
                <a:latin typeface="Arial"/>
              </a:rPr>
              <a:t>Hosten findes, men der lytter ikke noget på porten.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92440" y="1325880"/>
            <a:ext cx="3337560" cy="4251960"/>
          </a:xfrm>
          <a:prstGeom prst="roundRect">
            <a:avLst/>
          </a:prstGeom>
          <a:solidFill>
            <a:srgbClr val="12436A"/>
          </a:solidFill>
          <a:ln w="13970">
            <a:solidFill>
              <a:srgbClr val="5B92B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57031" y="1435607"/>
            <a:ext cx="3008376" cy="2560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380" b="1">
                <a:solidFill>
                  <a:srgbClr val="FFD755"/>
                </a:solidFill>
                <a:latin typeface="Arial"/>
              </a:rPr>
              <a:t>Filtreret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412480" y="2057400"/>
            <a:ext cx="2697480" cy="731520"/>
          </a:xfrm>
          <a:prstGeom prst="roundRect">
            <a:avLst/>
          </a:prstGeom>
          <a:solidFill>
            <a:srgbClr val="EA6D5D"/>
          </a:solidFill>
          <a:ln w="13970">
            <a:solidFill>
              <a:srgbClr val="EA6D5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 tIns="27432" bIns="27432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Arial"/>
              </a:rPr>
              <a:t>Firewall stopper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6760" y="3291840"/>
            <a:ext cx="2788920" cy="8229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/>
            <a:r>
              <a:rPr sz="1500" b="1">
                <a:solidFill>
                  <a:srgbClr val="DEEEF8"/>
                </a:solidFill>
                <a:latin typeface="Arial"/>
              </a:rPr>
              <a:t>Trafikken droppes. Klienten får ofte bare timeout.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8368" y="6446520"/>
            <a:ext cx="5943600" cy="2286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850" b="0">
                <a:solidFill>
                  <a:srgbClr val="B9D5E8"/>
                </a:solidFill>
                <a:latin typeface="Arial"/>
              </a:rPr>
              <a:t>H1 Kommunikationsnetværk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2A4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ight Triangle 1"/>
          <p:cNvSpPr/>
          <p:nvPr/>
        </p:nvSpPr>
        <p:spPr>
          <a:xfrm>
            <a:off x="8412480" y="0"/>
            <a:ext cx="3840480" cy="6858000"/>
          </a:xfrm>
          <a:prstGeom prst="rtTriangle">
            <a:avLst/>
          </a:prstGeom>
          <a:solidFill>
            <a:srgbClr val="0E3A5E"/>
          </a:solidFill>
          <a:ln>
            <a:solidFill>
              <a:srgbClr val="0E3A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364224"/>
            <a:ext cx="12191695" cy="50292"/>
          </a:xfrm>
          <a:prstGeom prst="rect">
            <a:avLst/>
          </a:prstGeom>
          <a:solidFill>
            <a:srgbClr val="005B9A"/>
          </a:solidFill>
          <a:ln>
            <a:solidFill>
              <a:srgbClr val="005B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74320"/>
            <a:ext cx="10972800" cy="5029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2900" b="1">
                <a:solidFill>
                  <a:srgbClr val="FFFFFF"/>
                </a:solidFill>
                <a:latin typeface="Arial"/>
              </a:rPr>
              <a:t>Fejlfinding med port-briller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786384"/>
            <a:ext cx="1078992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320" b="0">
                <a:solidFill>
                  <a:srgbClr val="DEEEF8"/>
                </a:solidFill>
                <a:latin typeface="Arial"/>
              </a:rPr>
              <a:t>Start med navnet, adressen og den port servicen burde bruge.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234440"/>
            <a:ext cx="5120640" cy="4480560"/>
          </a:xfrm>
          <a:prstGeom prst="roundRect">
            <a:avLst/>
          </a:prstGeom>
          <a:solidFill>
            <a:srgbClr val="12436A"/>
          </a:solidFill>
          <a:ln w="13970">
            <a:solidFill>
              <a:srgbClr val="5B92B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41832" y="1344168"/>
            <a:ext cx="4791455" cy="2560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380" b="1">
                <a:solidFill>
                  <a:srgbClr val="FFD755"/>
                </a:solidFill>
                <a:latin typeface="Arial"/>
              </a:rPr>
              <a:t>Eksempel: “Internettet virker ikke”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" y="1755648"/>
            <a:ext cx="4572000" cy="33375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>
              <a:spcAft>
                <a:spcPts val="500"/>
              </a:spcAft>
              <a:defRPr sz="1550">
                <a:solidFill>
                  <a:srgbClr val="DEEEF8"/>
                </a:solidFill>
                <a:latin typeface="Arial"/>
              </a:defRPr>
            </a:pPr>
            <a:r>
              <a:t>Virker IP?  ping 8.8.8.8</a:t>
            </a:r>
          </a:p>
          <a:p>
            <a:pPr>
              <a:spcAft>
                <a:spcPts val="500"/>
              </a:spcAft>
              <a:defRPr sz="1550">
                <a:solidFill>
                  <a:srgbClr val="DEEEF8"/>
                </a:solidFill>
                <a:latin typeface="Arial"/>
              </a:defRPr>
            </a:pPr>
            <a:r>
              <a:t>Virker DNS?  nslookup dr.dk</a:t>
            </a:r>
          </a:p>
          <a:p>
            <a:pPr>
              <a:spcAft>
                <a:spcPts val="500"/>
              </a:spcAft>
              <a:defRPr sz="1550">
                <a:solidFill>
                  <a:srgbClr val="DEEEF8"/>
                </a:solidFill>
                <a:latin typeface="Arial"/>
              </a:defRPr>
            </a:pPr>
            <a:r>
              <a:t>Virker web?  HTTPS port 443</a:t>
            </a:r>
          </a:p>
          <a:p>
            <a:pPr>
              <a:spcAft>
                <a:spcPts val="500"/>
              </a:spcAft>
              <a:defRPr sz="1550">
                <a:solidFill>
                  <a:srgbClr val="DEEEF8"/>
                </a:solidFill>
                <a:latin typeface="Arial"/>
              </a:defRPr>
            </a:pPr>
            <a:r>
              <a:t>Er lokal firewall tændt?</a:t>
            </a:r>
          </a:p>
          <a:p>
            <a:pPr>
              <a:spcAft>
                <a:spcPts val="500"/>
              </a:spcAft>
              <a:defRPr sz="1550">
                <a:solidFill>
                  <a:srgbClr val="DEEEF8"/>
                </a:solidFill>
                <a:latin typeface="Arial"/>
              </a:defRPr>
            </a:pPr>
            <a:r>
              <a:t>Er NAT/port forwarding relevant?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3640" y="1234440"/>
            <a:ext cx="5166360" cy="4480560"/>
          </a:xfrm>
          <a:prstGeom prst="roundRect">
            <a:avLst/>
          </a:prstGeom>
          <a:solidFill>
            <a:srgbClr val="12436A"/>
          </a:solidFill>
          <a:ln w="13970">
            <a:solidFill>
              <a:srgbClr val="5B92B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28231" y="1344168"/>
            <a:ext cx="4837176" cy="2560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380" b="1">
                <a:solidFill>
                  <a:srgbClr val="FFD755"/>
                </a:solidFill>
                <a:latin typeface="Arial"/>
              </a:rPr>
              <a:t>Nyttige kommandoer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92240" y="1783080"/>
          <a:ext cx="4754880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0280"/>
                <a:gridCol w="2514600"/>
              </a:tblGrid>
              <a:tr h="448056">
                <a:tc>
                  <a:txBody>
                    <a:bodyPr/>
                    <a:lstStyle/>
                    <a:p>
                      <a:pPr algn="ctr"/>
                      <a:r>
                        <a:rPr sz="1060" b="1">
                          <a:solidFill>
                            <a:srgbClr val="FFFFFF"/>
                          </a:solidFill>
                          <a:latin typeface="Arial"/>
                        </a:rPr>
                        <a:t>Kommando</a:t>
                      </a:r>
                    </a:p>
                  </a:txBody>
                  <a:tcPr marL="36576" marR="36576" marT="18288" marB="18288" anchor="ctr">
                    <a:solidFill>
                      <a:srgbClr val="005B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60" b="1">
                          <a:solidFill>
                            <a:srgbClr val="FFFFFF"/>
                          </a:solidFill>
                          <a:latin typeface="Arial"/>
                        </a:rPr>
                        <a:t>Bruges til</a:t>
                      </a:r>
                    </a:p>
                  </a:txBody>
                  <a:tcPr marL="36576" marR="36576" marT="18288" marB="18288" anchor="ctr">
                    <a:solidFill>
                      <a:srgbClr val="005B9A"/>
                    </a:solidFill>
                  </a:tcPr>
                </a:tc>
              </a:tr>
              <a:tr h="448056">
                <a:tc>
                  <a:txBody>
                    <a:bodyPr/>
                    <a:lstStyle/>
                    <a:p>
                      <a:pPr algn="ctr"/>
                      <a:r>
                        <a:rPr sz="1060" b="0">
                          <a:solidFill>
                            <a:srgbClr val="DEEEF8"/>
                          </a:solidFill>
                          <a:latin typeface="Arial"/>
                        </a:rPr>
                        <a:t>ipconfig /all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60" b="0">
                          <a:solidFill>
                            <a:srgbClr val="DEEEF8"/>
                          </a:solidFill>
                          <a:latin typeface="Arial"/>
                        </a:rPr>
                        <a:t>Se IP, gateway og DNS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</a:tr>
              <a:tr h="448056">
                <a:tc>
                  <a:txBody>
                    <a:bodyPr/>
                    <a:lstStyle/>
                    <a:p>
                      <a:pPr algn="ctr"/>
                      <a:r>
                        <a:rPr sz="1060" b="0">
                          <a:solidFill>
                            <a:srgbClr val="DEEEF8"/>
                          </a:solidFill>
                          <a:latin typeface="Arial"/>
                        </a:rPr>
                        <a:t>ping</a:t>
                      </a:r>
                    </a:p>
                  </a:txBody>
                  <a:tcPr marL="36576" marR="36576" marT="18288" marB="18288" anchor="ctr">
                    <a:solidFill>
                      <a:srgbClr val="12436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60" b="0">
                          <a:solidFill>
                            <a:srgbClr val="DEEEF8"/>
                          </a:solidFill>
                          <a:latin typeface="Arial"/>
                        </a:rPr>
                        <a:t>Tester IP-forbindelse</a:t>
                      </a:r>
                    </a:p>
                  </a:txBody>
                  <a:tcPr marL="36576" marR="36576" marT="18288" marB="18288" anchor="ctr">
                    <a:solidFill>
                      <a:srgbClr val="12436A"/>
                    </a:solidFill>
                  </a:tcPr>
                </a:tc>
              </a:tr>
              <a:tr h="448056">
                <a:tc>
                  <a:txBody>
                    <a:bodyPr/>
                    <a:lstStyle/>
                    <a:p>
                      <a:pPr algn="ctr"/>
                      <a:r>
                        <a:rPr sz="1060" b="0">
                          <a:solidFill>
                            <a:srgbClr val="DEEEF8"/>
                          </a:solidFill>
                          <a:latin typeface="Arial"/>
                        </a:rPr>
                        <a:t>nslookup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60" b="0">
                          <a:solidFill>
                            <a:srgbClr val="DEEEF8"/>
                          </a:solidFill>
                          <a:latin typeface="Arial"/>
                        </a:rPr>
                        <a:t>Tester DNS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</a:tr>
              <a:tr h="448056">
                <a:tc>
                  <a:txBody>
                    <a:bodyPr/>
                    <a:lstStyle/>
                    <a:p>
                      <a:pPr algn="ctr"/>
                      <a:r>
                        <a:rPr sz="1060" b="0">
                          <a:solidFill>
                            <a:srgbClr val="DEEEF8"/>
                          </a:solidFill>
                          <a:latin typeface="Arial"/>
                        </a:rPr>
                        <a:t>Test-NetConnection</a:t>
                      </a:r>
                    </a:p>
                  </a:txBody>
                  <a:tcPr marL="36576" marR="36576" marT="18288" marB="18288" anchor="ctr">
                    <a:solidFill>
                      <a:srgbClr val="12436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60" b="0">
                          <a:solidFill>
                            <a:srgbClr val="DEEEF8"/>
                          </a:solidFill>
                          <a:latin typeface="Arial"/>
                        </a:rPr>
                        <a:t>Tester TCP-port i PowerShell</a:t>
                      </a:r>
                    </a:p>
                  </a:txBody>
                  <a:tcPr marL="36576" marR="36576" marT="18288" marB="18288" anchor="ctr">
                    <a:solidFill>
                      <a:srgbClr val="12436A"/>
                    </a:solidFill>
                  </a:tcPr>
                </a:tc>
              </a:tr>
              <a:tr h="448056">
                <a:tc>
                  <a:txBody>
                    <a:bodyPr/>
                    <a:lstStyle/>
                    <a:p>
                      <a:pPr algn="ctr"/>
                      <a:r>
                        <a:rPr sz="1060" b="0">
                          <a:solidFill>
                            <a:srgbClr val="DEEEF8"/>
                          </a:solidFill>
                          <a:latin typeface="Arial"/>
                        </a:rPr>
                        <a:t>netstat / ss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60" b="0">
                          <a:solidFill>
                            <a:srgbClr val="DEEEF8"/>
                          </a:solidFill>
                          <a:latin typeface="Arial"/>
                        </a:rPr>
                        <a:t>Se lokale forbindelser/porte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</a:tr>
            </a:tbl>
          </a:graphicData>
        </a:graphic>
      </p:graphicFrame>
      <p:sp>
        <p:nvSpPr>
          <p:cNvPr id="12" name="Rounded Rectangle 11"/>
          <p:cNvSpPr/>
          <p:nvPr/>
        </p:nvSpPr>
        <p:spPr>
          <a:xfrm>
            <a:off x="1097280" y="5623560"/>
            <a:ext cx="9966960" cy="475488"/>
          </a:xfrm>
          <a:prstGeom prst="roundRect">
            <a:avLst/>
          </a:prstGeom>
          <a:solidFill>
            <a:srgbClr val="FFD755"/>
          </a:solidFill>
          <a:ln w="13970">
            <a:solidFill>
              <a:srgbClr val="FFD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64008" rIns="64008" tIns="27432" bIns="27432" wrap="square"/>
          <a:lstStyle/>
          <a:p>
            <a:pPr algn="ctr"/>
            <a:r>
              <a:rPr sz="1550" b="1">
                <a:solidFill>
                  <a:srgbClr val="0E2D4A"/>
                </a:solidFill>
                <a:latin typeface="Arial"/>
              </a:rPr>
              <a:t>Husk: Ping bruger ikke TCP/UDP-port. Man kan godt kunne pinge en host, selvom webporten er lukket.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8368" y="6446520"/>
            <a:ext cx="5943600" cy="2286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850" b="0">
                <a:solidFill>
                  <a:srgbClr val="B9D5E8"/>
                </a:solidFill>
                <a:latin typeface="Arial"/>
              </a:rPr>
              <a:t>H1 Kommunikationsnetværk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2A4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ight Triangle 1"/>
          <p:cNvSpPr/>
          <p:nvPr/>
        </p:nvSpPr>
        <p:spPr>
          <a:xfrm>
            <a:off x="8412480" y="0"/>
            <a:ext cx="3840480" cy="6858000"/>
          </a:xfrm>
          <a:prstGeom prst="rtTriangle">
            <a:avLst/>
          </a:prstGeom>
          <a:solidFill>
            <a:srgbClr val="0E3A5E"/>
          </a:solidFill>
          <a:ln>
            <a:solidFill>
              <a:srgbClr val="0E3A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364224"/>
            <a:ext cx="12191695" cy="50292"/>
          </a:xfrm>
          <a:prstGeom prst="rect">
            <a:avLst/>
          </a:prstGeom>
          <a:solidFill>
            <a:srgbClr val="005B9A"/>
          </a:solidFill>
          <a:ln>
            <a:solidFill>
              <a:srgbClr val="005B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74320"/>
            <a:ext cx="10972800" cy="5029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2900" b="1">
                <a:solidFill>
                  <a:srgbClr val="FFFFFF"/>
                </a:solidFill>
                <a:latin typeface="Arial"/>
              </a:rPr>
              <a:t>Oversigt: reserverede og kendte porte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786384"/>
            <a:ext cx="1078992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1320" b="0">
                <a:solidFill>
                  <a:srgbClr val="DEEEF8"/>
                </a:solidFill>
                <a:latin typeface="Arial"/>
              </a:rPr>
              <a:t>De små numre er de mest “hellige”. Brug dem kun, når servicen passer.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02920" y="1243584"/>
          <a:ext cx="11658600" cy="46817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5840"/>
                <a:gridCol w="1325880"/>
                <a:gridCol w="1965960"/>
                <a:gridCol w="7360920"/>
              </a:tblGrid>
              <a:tr h="292608">
                <a:tc>
                  <a:txBody>
                    <a:bodyPr/>
                    <a:lstStyle/>
                    <a:p>
                      <a:pPr algn="ctr"/>
                      <a:r>
                        <a:rPr sz="840" b="1">
                          <a:solidFill>
                            <a:srgbClr val="FFFFFF"/>
                          </a:solidFill>
                          <a:latin typeface="Arial"/>
                        </a:rPr>
                        <a:t>Port</a:t>
                      </a:r>
                    </a:p>
                  </a:txBody>
                  <a:tcPr marL="36576" marR="36576" marT="18288" marB="18288" anchor="ctr">
                    <a:solidFill>
                      <a:srgbClr val="005B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40" b="1">
                          <a:solidFill>
                            <a:srgbClr val="FFFFFF"/>
                          </a:solidFill>
                          <a:latin typeface="Arial"/>
                        </a:rPr>
                        <a:t>TCP/UDP</a:t>
                      </a:r>
                    </a:p>
                  </a:txBody>
                  <a:tcPr marL="36576" marR="36576" marT="18288" marB="18288" anchor="ctr">
                    <a:solidFill>
                      <a:srgbClr val="005B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40" b="1">
                          <a:solidFill>
                            <a:srgbClr val="FFFFFF"/>
                          </a:solidFill>
                          <a:latin typeface="Arial"/>
                        </a:rPr>
                        <a:t>Service</a:t>
                      </a:r>
                    </a:p>
                  </a:txBody>
                  <a:tcPr marL="36576" marR="36576" marT="18288" marB="18288" anchor="ctr">
                    <a:solidFill>
                      <a:srgbClr val="005B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40" b="1">
                          <a:solidFill>
                            <a:srgbClr val="FFFFFF"/>
                          </a:solidFill>
                          <a:latin typeface="Arial"/>
                        </a:rPr>
                        <a:t>Huskeregel</a:t>
                      </a:r>
                    </a:p>
                  </a:txBody>
                  <a:tcPr marL="36576" marR="36576" marT="18288" marB="18288" anchor="ctr">
                    <a:solidFill>
                      <a:srgbClr val="005B9A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algn="ctr"/>
                      <a:r>
                        <a:rPr sz="840" b="0">
                          <a:solidFill>
                            <a:srgbClr val="DEEEF8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40" b="0">
                          <a:solidFill>
                            <a:srgbClr val="DEEEF8"/>
                          </a:solidFill>
                          <a:latin typeface="Arial"/>
                        </a:rPr>
                        <a:t>TCP/UDP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40" b="0">
                          <a:solidFill>
                            <a:srgbClr val="DEEEF8"/>
                          </a:solidFill>
                          <a:latin typeface="Arial"/>
                        </a:rPr>
                        <a:t>Reserveret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40" b="0">
                          <a:solidFill>
                            <a:srgbClr val="DEEEF8"/>
                          </a:solidFill>
                          <a:latin typeface="Arial"/>
                        </a:rPr>
                        <a:t>Bruges ikke som normal serviceport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algn="ctr"/>
                      <a:r>
                        <a:rPr sz="840" b="0">
                          <a:solidFill>
                            <a:srgbClr val="DEEEF8"/>
                          </a:solidFill>
                          <a:latin typeface="Arial"/>
                        </a:rPr>
                        <a:t>20/21</a:t>
                      </a:r>
                    </a:p>
                  </a:txBody>
                  <a:tcPr marL="36576" marR="36576" marT="18288" marB="18288" anchor="ctr">
                    <a:solidFill>
                      <a:srgbClr val="12436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40" b="0">
                          <a:solidFill>
                            <a:srgbClr val="DEEEF8"/>
                          </a:solidFill>
                          <a:latin typeface="Arial"/>
                        </a:rPr>
                        <a:t>TCP</a:t>
                      </a:r>
                    </a:p>
                  </a:txBody>
                  <a:tcPr marL="36576" marR="36576" marT="18288" marB="18288" anchor="ctr">
                    <a:solidFill>
                      <a:srgbClr val="12436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40" b="0">
                          <a:solidFill>
                            <a:srgbClr val="DEEEF8"/>
                          </a:solidFill>
                          <a:latin typeface="Arial"/>
                        </a:rPr>
                        <a:t>FTP</a:t>
                      </a:r>
                    </a:p>
                  </a:txBody>
                  <a:tcPr marL="36576" marR="36576" marT="18288" marB="18288" anchor="ctr">
                    <a:solidFill>
                      <a:srgbClr val="12436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40" b="0">
                          <a:solidFill>
                            <a:srgbClr val="DEEEF8"/>
                          </a:solidFill>
                          <a:latin typeface="Arial"/>
                        </a:rPr>
                        <a:t>Filoverførsel</a:t>
                      </a:r>
                    </a:p>
                  </a:txBody>
                  <a:tcPr marL="36576" marR="36576" marT="18288" marB="18288" anchor="ctr">
                    <a:solidFill>
                      <a:srgbClr val="12436A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algn="ctr"/>
                      <a:r>
                        <a:rPr sz="840" b="0">
                          <a:solidFill>
                            <a:srgbClr val="DEEEF8"/>
                          </a:solidFill>
                          <a:latin typeface="Arial"/>
                        </a:rPr>
                        <a:t>22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40" b="0">
                          <a:solidFill>
                            <a:srgbClr val="DEEEF8"/>
                          </a:solidFill>
                          <a:latin typeface="Arial"/>
                        </a:rPr>
                        <a:t>TCP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40" b="0">
                          <a:solidFill>
                            <a:srgbClr val="DEEEF8"/>
                          </a:solidFill>
                          <a:latin typeface="Arial"/>
                        </a:rPr>
                        <a:t>SSH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40" b="0">
                          <a:solidFill>
                            <a:srgbClr val="DEEEF8"/>
                          </a:solidFill>
                          <a:latin typeface="Arial"/>
                        </a:rPr>
                        <a:t>Sikker fjernterminal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algn="ctr"/>
                      <a:r>
                        <a:rPr sz="840" b="0">
                          <a:solidFill>
                            <a:srgbClr val="DEEEF8"/>
                          </a:solidFill>
                          <a:latin typeface="Arial"/>
                        </a:rPr>
                        <a:t>23</a:t>
                      </a:r>
                    </a:p>
                  </a:txBody>
                  <a:tcPr marL="36576" marR="36576" marT="18288" marB="18288" anchor="ctr">
                    <a:solidFill>
                      <a:srgbClr val="12436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40" b="0">
                          <a:solidFill>
                            <a:srgbClr val="DEEEF8"/>
                          </a:solidFill>
                          <a:latin typeface="Arial"/>
                        </a:rPr>
                        <a:t>TCP</a:t>
                      </a:r>
                    </a:p>
                  </a:txBody>
                  <a:tcPr marL="36576" marR="36576" marT="18288" marB="18288" anchor="ctr">
                    <a:solidFill>
                      <a:srgbClr val="12436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40" b="0">
                          <a:solidFill>
                            <a:srgbClr val="DEEEF8"/>
                          </a:solidFill>
                          <a:latin typeface="Arial"/>
                        </a:rPr>
                        <a:t>Telnet</a:t>
                      </a:r>
                    </a:p>
                  </a:txBody>
                  <a:tcPr marL="36576" marR="36576" marT="18288" marB="18288" anchor="ctr">
                    <a:solidFill>
                      <a:srgbClr val="12436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40" b="0">
                          <a:solidFill>
                            <a:srgbClr val="DEEEF8"/>
                          </a:solidFill>
                          <a:latin typeface="Arial"/>
                        </a:rPr>
                        <a:t>Gammel/usikker fjernterminal</a:t>
                      </a:r>
                    </a:p>
                  </a:txBody>
                  <a:tcPr marL="36576" marR="36576" marT="18288" marB="18288" anchor="ctr">
                    <a:solidFill>
                      <a:srgbClr val="12436A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algn="ctr"/>
                      <a:r>
                        <a:rPr sz="840" b="0">
                          <a:solidFill>
                            <a:srgbClr val="DEEEF8"/>
                          </a:solidFill>
                          <a:latin typeface="Arial"/>
                        </a:rPr>
                        <a:t>25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40" b="0">
                          <a:solidFill>
                            <a:srgbClr val="DEEEF8"/>
                          </a:solidFill>
                          <a:latin typeface="Arial"/>
                        </a:rPr>
                        <a:t>TCP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40" b="0">
                          <a:solidFill>
                            <a:srgbClr val="DEEEF8"/>
                          </a:solidFill>
                          <a:latin typeface="Arial"/>
                        </a:rPr>
                        <a:t>SMTP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40" b="0">
                          <a:solidFill>
                            <a:srgbClr val="DEEEF8"/>
                          </a:solidFill>
                          <a:latin typeface="Arial"/>
                        </a:rPr>
                        <a:t>Mail server-til-server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algn="ctr"/>
                      <a:r>
                        <a:rPr sz="840" b="0">
                          <a:solidFill>
                            <a:srgbClr val="DEEEF8"/>
                          </a:solidFill>
                          <a:latin typeface="Arial"/>
                        </a:rPr>
                        <a:t>53</a:t>
                      </a:r>
                    </a:p>
                  </a:txBody>
                  <a:tcPr marL="36576" marR="36576" marT="18288" marB="18288" anchor="ctr">
                    <a:solidFill>
                      <a:srgbClr val="12436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40" b="0">
                          <a:solidFill>
                            <a:srgbClr val="DEEEF8"/>
                          </a:solidFill>
                          <a:latin typeface="Arial"/>
                        </a:rPr>
                        <a:t>TCP/UDP</a:t>
                      </a:r>
                    </a:p>
                  </a:txBody>
                  <a:tcPr marL="36576" marR="36576" marT="18288" marB="18288" anchor="ctr">
                    <a:solidFill>
                      <a:srgbClr val="12436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40" b="0">
                          <a:solidFill>
                            <a:srgbClr val="DEEEF8"/>
                          </a:solidFill>
                          <a:latin typeface="Arial"/>
                        </a:rPr>
                        <a:t>DNS</a:t>
                      </a:r>
                    </a:p>
                  </a:txBody>
                  <a:tcPr marL="36576" marR="36576" marT="18288" marB="18288" anchor="ctr">
                    <a:solidFill>
                      <a:srgbClr val="12436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40" b="0">
                          <a:solidFill>
                            <a:srgbClr val="DEEEF8"/>
                          </a:solidFill>
                          <a:latin typeface="Arial"/>
                        </a:rPr>
                        <a:t>Navn ↔ IP-adresse</a:t>
                      </a:r>
                    </a:p>
                  </a:txBody>
                  <a:tcPr marL="36576" marR="36576" marT="18288" marB="18288" anchor="ctr">
                    <a:solidFill>
                      <a:srgbClr val="12436A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algn="ctr"/>
                      <a:r>
                        <a:rPr sz="840" b="0">
                          <a:solidFill>
                            <a:srgbClr val="DEEEF8"/>
                          </a:solidFill>
                          <a:latin typeface="Arial"/>
                        </a:rPr>
                        <a:t>67/68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40" b="0">
                          <a:solidFill>
                            <a:srgbClr val="DEEEF8"/>
                          </a:solidFill>
                          <a:latin typeface="Arial"/>
                        </a:rPr>
                        <a:t>UDP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40" b="0">
                          <a:solidFill>
                            <a:srgbClr val="DEEEF8"/>
                          </a:solidFill>
                          <a:latin typeface="Arial"/>
                        </a:rPr>
                        <a:t>DHCP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40" b="0">
                          <a:solidFill>
                            <a:srgbClr val="DEEEF8"/>
                          </a:solidFill>
                          <a:latin typeface="Arial"/>
                        </a:rPr>
                        <a:t>Automatisk IP-konfiguration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algn="ctr"/>
                      <a:r>
                        <a:rPr sz="840" b="0">
                          <a:solidFill>
                            <a:srgbClr val="DEEEF8"/>
                          </a:solidFill>
                          <a:latin typeface="Arial"/>
                        </a:rPr>
                        <a:t>80</a:t>
                      </a:r>
                    </a:p>
                  </a:txBody>
                  <a:tcPr marL="36576" marR="36576" marT="18288" marB="18288" anchor="ctr">
                    <a:solidFill>
                      <a:srgbClr val="12436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40" b="0">
                          <a:solidFill>
                            <a:srgbClr val="DEEEF8"/>
                          </a:solidFill>
                          <a:latin typeface="Arial"/>
                        </a:rPr>
                        <a:t>TCP</a:t>
                      </a:r>
                    </a:p>
                  </a:txBody>
                  <a:tcPr marL="36576" marR="36576" marT="18288" marB="18288" anchor="ctr">
                    <a:solidFill>
                      <a:srgbClr val="12436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40" b="0">
                          <a:solidFill>
                            <a:srgbClr val="DEEEF8"/>
                          </a:solidFill>
                          <a:latin typeface="Arial"/>
                        </a:rPr>
                        <a:t>HTTP</a:t>
                      </a:r>
                    </a:p>
                  </a:txBody>
                  <a:tcPr marL="36576" marR="36576" marT="18288" marB="18288" anchor="ctr">
                    <a:solidFill>
                      <a:srgbClr val="12436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40" b="0">
                          <a:solidFill>
                            <a:srgbClr val="DEEEF8"/>
                          </a:solidFill>
                          <a:latin typeface="Arial"/>
                        </a:rPr>
                        <a:t>Web uden kryptering</a:t>
                      </a:r>
                    </a:p>
                  </a:txBody>
                  <a:tcPr marL="36576" marR="36576" marT="18288" marB="18288" anchor="ctr">
                    <a:solidFill>
                      <a:srgbClr val="12436A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algn="ctr"/>
                      <a:r>
                        <a:rPr sz="840" b="0">
                          <a:solidFill>
                            <a:srgbClr val="DEEEF8"/>
                          </a:solidFill>
                          <a:latin typeface="Arial"/>
                        </a:rPr>
                        <a:t>110/143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40" b="0">
                          <a:solidFill>
                            <a:srgbClr val="DEEEF8"/>
                          </a:solidFill>
                          <a:latin typeface="Arial"/>
                        </a:rPr>
                        <a:t>TCP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40" b="0">
                          <a:solidFill>
                            <a:srgbClr val="DEEEF8"/>
                          </a:solidFill>
                          <a:latin typeface="Arial"/>
                        </a:rPr>
                        <a:t>POP3/IMAP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40" b="0">
                          <a:solidFill>
                            <a:srgbClr val="DEEEF8"/>
                          </a:solidFill>
                          <a:latin typeface="Arial"/>
                        </a:rPr>
                        <a:t>Modtage/læse mail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algn="ctr"/>
                      <a:r>
                        <a:rPr sz="840" b="0">
                          <a:solidFill>
                            <a:srgbClr val="DEEEF8"/>
                          </a:solidFill>
                          <a:latin typeface="Arial"/>
                        </a:rPr>
                        <a:t>123</a:t>
                      </a:r>
                    </a:p>
                  </a:txBody>
                  <a:tcPr marL="36576" marR="36576" marT="18288" marB="18288" anchor="ctr">
                    <a:solidFill>
                      <a:srgbClr val="12436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40" b="0">
                          <a:solidFill>
                            <a:srgbClr val="DEEEF8"/>
                          </a:solidFill>
                          <a:latin typeface="Arial"/>
                        </a:rPr>
                        <a:t>UDP</a:t>
                      </a:r>
                    </a:p>
                  </a:txBody>
                  <a:tcPr marL="36576" marR="36576" marT="18288" marB="18288" anchor="ctr">
                    <a:solidFill>
                      <a:srgbClr val="12436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40" b="0">
                          <a:solidFill>
                            <a:srgbClr val="DEEEF8"/>
                          </a:solidFill>
                          <a:latin typeface="Arial"/>
                        </a:rPr>
                        <a:t>NTP</a:t>
                      </a:r>
                    </a:p>
                  </a:txBody>
                  <a:tcPr marL="36576" marR="36576" marT="18288" marB="18288" anchor="ctr">
                    <a:solidFill>
                      <a:srgbClr val="12436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40" b="0">
                          <a:solidFill>
                            <a:srgbClr val="DEEEF8"/>
                          </a:solidFill>
                          <a:latin typeface="Arial"/>
                        </a:rPr>
                        <a:t>Tidssynkronisering</a:t>
                      </a:r>
                    </a:p>
                  </a:txBody>
                  <a:tcPr marL="36576" marR="36576" marT="18288" marB="18288" anchor="ctr">
                    <a:solidFill>
                      <a:srgbClr val="12436A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algn="ctr"/>
                      <a:r>
                        <a:rPr sz="840" b="0">
                          <a:solidFill>
                            <a:srgbClr val="DEEEF8"/>
                          </a:solidFill>
                          <a:latin typeface="Arial"/>
                        </a:rPr>
                        <a:t>161/162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40" b="0">
                          <a:solidFill>
                            <a:srgbClr val="DEEEF8"/>
                          </a:solidFill>
                          <a:latin typeface="Arial"/>
                        </a:rPr>
                        <a:t>UDP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40" b="0">
                          <a:solidFill>
                            <a:srgbClr val="DEEEF8"/>
                          </a:solidFill>
                          <a:latin typeface="Arial"/>
                        </a:rPr>
                        <a:t>SNMP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40" b="0">
                          <a:solidFill>
                            <a:srgbClr val="DEEEF8"/>
                          </a:solidFill>
                          <a:latin typeface="Arial"/>
                        </a:rPr>
                        <a:t>Netværksovervågning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algn="ctr"/>
                      <a:r>
                        <a:rPr sz="840" b="0">
                          <a:solidFill>
                            <a:srgbClr val="DEEEF8"/>
                          </a:solidFill>
                          <a:latin typeface="Arial"/>
                        </a:rPr>
                        <a:t>443</a:t>
                      </a:r>
                    </a:p>
                  </a:txBody>
                  <a:tcPr marL="36576" marR="36576" marT="18288" marB="18288" anchor="ctr">
                    <a:solidFill>
                      <a:srgbClr val="12436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40" b="0">
                          <a:solidFill>
                            <a:srgbClr val="DEEEF8"/>
                          </a:solidFill>
                          <a:latin typeface="Arial"/>
                        </a:rPr>
                        <a:t>TCP</a:t>
                      </a:r>
                    </a:p>
                  </a:txBody>
                  <a:tcPr marL="36576" marR="36576" marT="18288" marB="18288" anchor="ctr">
                    <a:solidFill>
                      <a:srgbClr val="12436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40" b="0">
                          <a:solidFill>
                            <a:srgbClr val="DEEEF8"/>
                          </a:solidFill>
                          <a:latin typeface="Arial"/>
                        </a:rPr>
                        <a:t>HTTPS</a:t>
                      </a:r>
                    </a:p>
                  </a:txBody>
                  <a:tcPr marL="36576" marR="36576" marT="18288" marB="18288" anchor="ctr">
                    <a:solidFill>
                      <a:srgbClr val="12436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40" b="0">
                          <a:solidFill>
                            <a:srgbClr val="DEEEF8"/>
                          </a:solidFill>
                          <a:latin typeface="Arial"/>
                        </a:rPr>
                        <a:t>Web med TLS</a:t>
                      </a:r>
                    </a:p>
                  </a:txBody>
                  <a:tcPr marL="36576" marR="36576" marT="18288" marB="18288" anchor="ctr">
                    <a:solidFill>
                      <a:srgbClr val="12436A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algn="ctr"/>
                      <a:r>
                        <a:rPr sz="840" b="0">
                          <a:solidFill>
                            <a:srgbClr val="DEEEF8"/>
                          </a:solidFill>
                          <a:latin typeface="Arial"/>
                        </a:rPr>
                        <a:t>445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40" b="0">
                          <a:solidFill>
                            <a:srgbClr val="DEEEF8"/>
                          </a:solidFill>
                          <a:latin typeface="Arial"/>
                        </a:rPr>
                        <a:t>TCP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40" b="0">
                          <a:solidFill>
                            <a:srgbClr val="DEEEF8"/>
                          </a:solidFill>
                          <a:latin typeface="Arial"/>
                        </a:rPr>
                        <a:t>SMB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40" b="0">
                          <a:solidFill>
                            <a:srgbClr val="DEEEF8"/>
                          </a:solidFill>
                          <a:latin typeface="Arial"/>
                        </a:rPr>
                        <a:t>Windows-fildeling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algn="ctr"/>
                      <a:r>
                        <a:rPr sz="840" b="0">
                          <a:solidFill>
                            <a:srgbClr val="DEEEF8"/>
                          </a:solidFill>
                          <a:latin typeface="Arial"/>
                        </a:rPr>
                        <a:t>993/995</a:t>
                      </a:r>
                    </a:p>
                  </a:txBody>
                  <a:tcPr marL="36576" marR="36576" marT="18288" marB="18288" anchor="ctr">
                    <a:solidFill>
                      <a:srgbClr val="12436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40" b="0">
                          <a:solidFill>
                            <a:srgbClr val="DEEEF8"/>
                          </a:solidFill>
                          <a:latin typeface="Arial"/>
                        </a:rPr>
                        <a:t>TCP</a:t>
                      </a:r>
                    </a:p>
                  </a:txBody>
                  <a:tcPr marL="36576" marR="36576" marT="18288" marB="18288" anchor="ctr">
                    <a:solidFill>
                      <a:srgbClr val="12436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40" b="0">
                          <a:solidFill>
                            <a:srgbClr val="DEEEF8"/>
                          </a:solidFill>
                          <a:latin typeface="Arial"/>
                        </a:rPr>
                        <a:t>IMAPS/POP3S</a:t>
                      </a:r>
                    </a:p>
                  </a:txBody>
                  <a:tcPr marL="36576" marR="36576" marT="18288" marB="18288" anchor="ctr">
                    <a:solidFill>
                      <a:srgbClr val="12436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40" b="0">
                          <a:solidFill>
                            <a:srgbClr val="DEEEF8"/>
                          </a:solidFill>
                          <a:latin typeface="Arial"/>
                        </a:rPr>
                        <a:t>Mail med TLS</a:t>
                      </a:r>
                    </a:p>
                  </a:txBody>
                  <a:tcPr marL="36576" marR="36576" marT="18288" marB="18288" anchor="ctr">
                    <a:solidFill>
                      <a:srgbClr val="12436A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algn="ctr"/>
                      <a:r>
                        <a:rPr sz="840" b="0">
                          <a:solidFill>
                            <a:srgbClr val="DEEEF8"/>
                          </a:solidFill>
                          <a:latin typeface="Arial"/>
                        </a:rPr>
                        <a:t>3389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40" b="0">
                          <a:solidFill>
                            <a:srgbClr val="DEEEF8"/>
                          </a:solidFill>
                          <a:latin typeface="Arial"/>
                        </a:rPr>
                        <a:t>TCP/UDP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40" b="0">
                          <a:solidFill>
                            <a:srgbClr val="DEEEF8"/>
                          </a:solidFill>
                          <a:latin typeface="Arial"/>
                        </a:rPr>
                        <a:t>RDP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40" b="0">
                          <a:solidFill>
                            <a:srgbClr val="DEEEF8"/>
                          </a:solidFill>
                          <a:latin typeface="Arial"/>
                        </a:rPr>
                        <a:t>Fjernskrivebord</a:t>
                      </a:r>
                    </a:p>
                  </a:txBody>
                  <a:tcPr marL="36576" marR="36576" marT="18288" marB="18288" anchor="ctr">
                    <a:solidFill>
                      <a:srgbClr val="174D76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77240" y="6190488"/>
            <a:ext cx="10607040" cy="20116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/>
            <a:r>
              <a:rPr sz="919" b="0">
                <a:solidFill>
                  <a:srgbClr val="B9D5E8"/>
                </a:solidFill>
                <a:latin typeface="Arial"/>
              </a:rPr>
              <a:t>System/well-known: 0-1023  •  User/registered: 1024-49151  •  Dynamic/private: 49152-65535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6446520"/>
            <a:ext cx="5943600" cy="2286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/>
            <a:r>
              <a:rPr sz="850" b="0">
                <a:solidFill>
                  <a:srgbClr val="B9D5E8"/>
                </a:solidFill>
                <a:latin typeface="Arial"/>
              </a:rPr>
              <a:t>Kilde: IANA Service Name and Port Number Registry / RFC 6335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EUC v2">
  <a:themeElements>
    <a:clrScheme name="Gråtoneskala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LibreOffice/25.2.3.2$Linux_X86_64 LibreOffice_project/520$Build-2</Application>
  <AppVersion>15.0000</AppVersion>
  <Words>0</Words>
  <Paragraphs>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2024-02-20T19:10:53Z</dcterms:created>
  <dc:creator>Tommy Sulbæk Reinholdt Frederiksen</dc:creator>
  <dc:description/>
  <dc:language>en-US</dc:language>
  <cp:lastModifiedBy>Tommy Sulbæk Reinholdt Frederiksen</cp:lastModifiedBy>
  <dcterms:modified xsi:type="dcterms:W3CDTF">2024-02-20T19:11:25Z</dcterms:modified>
  <cp:revision>1</cp:revision>
  <dc:subject/>
  <dc:title>PowerPoint-præsentation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Widescreen</vt:lpwstr>
  </property>
  <property fmtid="{D5CDD505-2E9C-101B-9397-08002B2CF9AE}" pid="3" name="Slides">
    <vt:r8>2</vt:r8>
  </property>
</Properties>
</file>