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4"/>
    <p:sldId id="257" r:id="rId3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1999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2.xml"/><Relationship Id="rId4" Type="http://schemas.openxmlformats.org/officeDocument/2006/relationships/slide" Target="slides/slide1.xml"/><Relationship Id="rId5" Type="http://schemas.openxmlformats.org/officeDocument/2006/relationships/presProps" Target="presProps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slide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a-DK" sz="60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1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Second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Third Outline Level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Fourth Outline Level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Fifth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Sixth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Seventh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1_Titel og indholdsobjek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098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o indholdsobjekter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3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ammenligning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4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4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ftr" idx="4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dhold med billed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32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32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32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a-DK" sz="16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16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5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lede med billed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32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Klik på ikonet for at tilføje et billede</a:t>
            </a:r>
            <a:endParaRPr b="0" lang="da-DK" sz="32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a-DK" sz="16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16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og lodret 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11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ftr" idx="7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Lodret titel og 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60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60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ftr" idx="8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o indholdsobjekter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9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IPv4 Class A, B, C, D og 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En tavletegning til netværksundervisning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9728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800" b="1">
                <a:solidFill>
                  <a:srgbClr val="FFD755"/>
                </a:solidFill>
                <a:latin typeface="Arial"/>
              </a:rPr>
              <a:t>IPv4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83080"/>
            <a:ext cx="749808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192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09344" y="1783080"/>
            <a:ext cx="749808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168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95728" y="1783080"/>
            <a:ext cx="749808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82112" y="1783080"/>
            <a:ext cx="749808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340864"/>
            <a:ext cx="621792" cy="237744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DEEEF8"/>
                </a:solidFill>
                <a:latin typeface="Arial"/>
              </a:rPr>
              <a:t>okt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55064" y="2340864"/>
            <a:ext cx="621792" cy="237744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DEEEF8"/>
                </a:solidFill>
                <a:latin typeface="Arial"/>
              </a:rPr>
              <a:t>okt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1448" y="2340864"/>
            <a:ext cx="621792" cy="237744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DEEEF8"/>
                </a:solidFill>
                <a:latin typeface="Arial"/>
              </a:rPr>
              <a:t>okt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27832" y="2340864"/>
            <a:ext cx="621792" cy="237744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DEEEF8"/>
                </a:solidFill>
                <a:latin typeface="Arial"/>
              </a:rPr>
              <a:t>okt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063240"/>
            <a:ext cx="5029200" cy="54864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800" b="1">
                <a:solidFill>
                  <a:srgbClr val="1A232D"/>
                </a:solidFill>
                <a:latin typeface="Arial"/>
              </a:rPr>
              <a:t>= 32 bit fordelt på 4 oktetter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069080"/>
            <a:ext cx="9875520" cy="548640"/>
          </a:xfrm>
          <a:prstGeom prst="roundRect">
            <a:avLst/>
          </a:prstGeom>
          <a:solidFill>
            <a:srgbClr val="E7614E"/>
          </a:solidFill>
          <a:ln w="12700">
            <a:solidFill>
              <a:srgbClr val="E76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Husk: Class F findes ikke i den klassiske IPv4-opdeling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Grundidéen: netværk + host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IPv4-adressen er 32 bit. Masken bestemmer hvor stregen går.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417320"/>
            <a:ext cx="1161288" cy="59436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192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12264" y="1417320"/>
            <a:ext cx="1161288" cy="59436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168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10128" y="1417320"/>
            <a:ext cx="1161288" cy="59436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07992" y="1417320"/>
            <a:ext cx="1161288" cy="59436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2000" b="1">
                <a:solidFill>
                  <a:srgbClr val="1A232D"/>
                </a:solidFill>
                <a:latin typeface="Arial"/>
              </a:rP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121408"/>
            <a:ext cx="731520" cy="2743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DEEEF8"/>
                </a:solidFill>
                <a:latin typeface="Arial"/>
              </a:rPr>
              <a:t>8 bit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3704" y="2121408"/>
            <a:ext cx="731520" cy="2743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DEEEF8"/>
                </a:solidFill>
                <a:latin typeface="Arial"/>
              </a:rPr>
              <a:t>8 bit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1568" y="2121408"/>
            <a:ext cx="731520" cy="2743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DEEEF8"/>
                </a:solidFill>
                <a:latin typeface="Arial"/>
              </a:rPr>
              <a:t>8 bit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2121408"/>
            <a:ext cx="731520" cy="2743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DEEEF8"/>
                </a:solidFill>
                <a:latin typeface="Arial"/>
              </a:rPr>
              <a:t>8 bit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14400" y="2834640"/>
            <a:ext cx="3520440" cy="0"/>
          </a:xfrm>
          <a:prstGeom prst="line">
            <a:avLst/>
          </a:prstGeom>
          <a:ln w="38100">
            <a:solidFill>
              <a:srgbClr val="9DD9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4590288" y="2834640"/>
            <a:ext cx="1078992" cy="0"/>
          </a:xfrm>
          <a:prstGeom prst="line">
            <a:avLst/>
          </a:prstGeom>
          <a:ln w="38100">
            <a:solidFill>
              <a:srgbClr val="F6A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148840" y="2944368"/>
            <a:ext cx="1280160" cy="29260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600" b="1">
                <a:solidFill>
                  <a:srgbClr val="9DD9F0"/>
                </a:solidFill>
                <a:latin typeface="Arial"/>
              </a:rPr>
              <a:t>NETVÆRK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5152" y="2944368"/>
            <a:ext cx="914400" cy="29260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600" b="1">
                <a:solidFill>
                  <a:srgbClr val="F6A05C"/>
                </a:solidFill>
                <a:latin typeface="Arial"/>
              </a:rPr>
              <a:t>HOST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1325880"/>
            <a:ext cx="4389120" cy="219456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65392" y="1435607"/>
            <a:ext cx="4059935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Eksempel: 192.168.1.25/24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93408" y="1847088"/>
            <a:ext cx="3858768" cy="14447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FFFFFF"/>
                </a:solidFill>
                <a:latin typeface="Arial"/>
              </a:defRPr>
            </a:pPr>
            <a:r>
              <a:t>Maske /24 = de første 24 bit er netværk</a:t>
            </a:r>
          </a:p>
          <a:p>
            <a:pPr>
              <a:spcAft>
                <a:spcPts val="800"/>
              </a:spcAft>
              <a:defRPr sz="1500">
                <a:solidFill>
                  <a:srgbClr val="FFFFFF"/>
                </a:solidFill>
                <a:latin typeface="Arial"/>
              </a:defRPr>
            </a:pPr>
            <a:r>
              <a:t>Netværk: 192.168.1.0</a:t>
            </a:r>
          </a:p>
          <a:p>
            <a:pPr>
              <a:spcAft>
                <a:spcPts val="800"/>
              </a:spcAft>
              <a:defRPr sz="1500">
                <a:solidFill>
                  <a:srgbClr val="FFFFFF"/>
                </a:solidFill>
                <a:latin typeface="Arial"/>
              </a:defRPr>
            </a:pPr>
            <a:r>
              <a:t>Host: 25</a:t>
            </a:r>
          </a:p>
          <a:p>
            <a:pPr>
              <a:spcAft>
                <a:spcPts val="800"/>
              </a:spcAft>
              <a:defRPr sz="1500">
                <a:solidFill>
                  <a:srgbClr val="FFFFFF"/>
                </a:solidFill>
                <a:latin typeface="Arial"/>
              </a:defRPr>
            </a:pPr>
            <a:r>
              <a:t>Broadcast: 192.168.1.255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97280" y="4983480"/>
            <a:ext cx="969264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En IPv4-adresse har altid 4 oktetter. Hver oktet er 8 bit.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Den gamle klasse-opdeling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De første bits i første oktet afslører klassen.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170432"/>
            <a:ext cx="91440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EEEF8"/>
                </a:solidFill>
                <a:latin typeface="Arial"/>
              </a:rPr>
              <a:t>Klasse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1720" y="1170432"/>
            <a:ext cx="146304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EEEF8"/>
                </a:solidFill>
                <a:latin typeface="Arial"/>
              </a:rPr>
              <a:t>Første oktet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3440" y="1170432"/>
            <a:ext cx="114300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EEEF8"/>
                </a:solidFill>
                <a:latin typeface="Arial"/>
              </a:rPr>
              <a:t>Startbits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2552" y="1170432"/>
            <a:ext cx="91440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EEEF8"/>
                </a:solidFill>
                <a:latin typeface="Arial"/>
              </a:rPr>
              <a:t>Maske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49640" y="1170432"/>
            <a:ext cx="219456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EEEF8"/>
                </a:solidFill>
                <a:latin typeface="Arial"/>
              </a:rPr>
              <a:t>32 bit: net + host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536192"/>
            <a:ext cx="1097280" cy="43891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Class 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57400" y="1536192"/>
            <a:ext cx="1965960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1. oktet: 1-126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97680" y="1536192"/>
            <a:ext cx="1828800" cy="43891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Startbits: 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536192"/>
            <a:ext cx="1508760" cy="43891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Maske: /8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536192"/>
            <a:ext cx="692658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NET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04554" y="1536192"/>
            <a:ext cx="692658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HOST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733788" y="1536192"/>
            <a:ext cx="692658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HOST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463022" y="1536192"/>
            <a:ext cx="692658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HOST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359152"/>
            <a:ext cx="1097280" cy="43891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Class 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57400" y="2359152"/>
            <a:ext cx="1965960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1. oktet: 128-191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7680" y="2359152"/>
            <a:ext cx="1828800" cy="43891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Startbits: 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2359152"/>
            <a:ext cx="1508760" cy="43891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Maske: /16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75320" y="2359152"/>
            <a:ext cx="692658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NET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04554" y="2359152"/>
            <a:ext cx="692658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NET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733788" y="2359152"/>
            <a:ext cx="692658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HOST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463022" y="2359152"/>
            <a:ext cx="692658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HOST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3182112"/>
            <a:ext cx="1097280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Class C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057400" y="3182112"/>
            <a:ext cx="1965960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1. oktet: 192-223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97680" y="3182112"/>
            <a:ext cx="1828800" cy="43891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Startbits: 110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0" y="3182112"/>
            <a:ext cx="1508760" cy="43891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Maske: /24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75320" y="3182112"/>
            <a:ext cx="692658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NET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04554" y="3182112"/>
            <a:ext cx="692658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NET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733788" y="3182112"/>
            <a:ext cx="692658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NET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463022" y="3182112"/>
            <a:ext cx="692658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HOST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" y="4343400"/>
            <a:ext cx="470916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600" b="1">
                <a:solidFill>
                  <a:srgbClr val="1A232D"/>
                </a:solidFill>
                <a:latin typeface="Arial"/>
              </a:rPr>
              <a:t>N = netværksdel, H = hostdel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89320" y="4343400"/>
            <a:ext cx="539496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600" b="1">
                <a:solidFill>
                  <a:srgbClr val="1A232D"/>
                </a:solidFill>
                <a:latin typeface="Arial"/>
              </a:rPr>
              <a:t>Historisk viden. I dag bruger vi CIDR: /24, /27, /30 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Hvor mange hosts kan der være?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Formlen er: 2^hostbit - 2. Netværksadresse og broadcast kan ikke bruges som host.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25880"/>
            <a:ext cx="3200400" cy="329184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" y="1435607"/>
            <a:ext cx="287121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Class A  /8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920240"/>
            <a:ext cx="274320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9DD9F0"/>
                </a:solidFill>
                <a:latin typeface="Arial"/>
              </a:rPr>
              <a:t>24 hostbit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514600"/>
            <a:ext cx="274320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2^24 - 2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127248"/>
            <a:ext cx="2743200" cy="4114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2200" b="1">
                <a:solidFill>
                  <a:srgbClr val="FFD755"/>
                </a:solidFill>
                <a:latin typeface="Arial"/>
              </a:rPr>
              <a:t>16.777.214 hosts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325880"/>
            <a:ext cx="3200400" cy="329184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5152" y="1435607"/>
            <a:ext cx="287121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Class B  /16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1920240"/>
            <a:ext cx="274320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9DD9F0"/>
                </a:solidFill>
                <a:latin typeface="Arial"/>
              </a:rPr>
              <a:t>16 hostbit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514600"/>
            <a:ext cx="274320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2^16 - 2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127248"/>
            <a:ext cx="2743200" cy="4114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2200" b="1">
                <a:solidFill>
                  <a:srgbClr val="FFD755"/>
                </a:solidFill>
                <a:latin typeface="Arial"/>
              </a:rPr>
              <a:t>65.534 hosts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1325880"/>
            <a:ext cx="3200400" cy="329184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8471" y="1435607"/>
            <a:ext cx="287121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Class C  /24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1920240"/>
            <a:ext cx="274320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9DD9F0"/>
                </a:solidFill>
                <a:latin typeface="Arial"/>
              </a:rPr>
              <a:t>8 hostbit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514600"/>
            <a:ext cx="274320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2^8 - 2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3127248"/>
            <a:ext cx="2743200" cy="4114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2200" b="1">
                <a:solidFill>
                  <a:srgbClr val="FFD755"/>
                </a:solidFill>
                <a:latin typeface="Arial"/>
              </a:rPr>
              <a:t>254 hosts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5074920"/>
            <a:ext cx="9875520" cy="53035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Mini-regel: Jo kortere maske, jo flere hosts. /8 er enorm, /24 er lille.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Overblik: antal IPv4-adresser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Tæl først adresser, træk derefter netværksadresse og broadcast fra ved host-net.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5120640" cy="182880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0392" y="1362456"/>
            <a:ext cx="4791455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1">
                <a:solidFill>
                  <a:srgbClr val="FFD755"/>
                </a:solidFill>
                <a:latin typeface="Arial"/>
              </a:rPr>
              <a:t>Hele IPv4-rummet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" y="1737360"/>
            <a:ext cx="4791455" cy="11887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2^32 = 4.294.967.296</a:t>
            </a:r>
            <a:br/>
            <a:r>
              <a:t>adresser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234440"/>
            <a:ext cx="5120640" cy="182880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28231" y="1362456"/>
            <a:ext cx="4791455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1">
                <a:solidFill>
                  <a:srgbClr val="93DDAA"/>
                </a:solidFill>
                <a:latin typeface="Arial"/>
              </a:rPr>
              <a:t>Class C /24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8231" y="1737360"/>
            <a:ext cx="4791455" cy="11887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2^8 = 256 adresser</a:t>
            </a:r>
            <a:br/>
            <a:r>
              <a:t>254 host-adresser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3703320"/>
            <a:ext cx="10287000" cy="13258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3271" y="3813048"/>
            <a:ext cx="995781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Hurtig tommelfingerregel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224528"/>
            <a:ext cx="9738360" cy="34747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Antal adresser i subnet = 2^(32 - prefix)     |     Host-adresser = 2^(32 - prefix) - 2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17320" y="5321808"/>
            <a:ext cx="932688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Eksempel: /27 → 32 - 27 = 5 hostbit → 2^5 - 2 = 30 hosts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Class D og E: ikke almindelige host-netværk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De ligner IP-adresser, men bruges ikke som normale klientadresser.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25880"/>
            <a:ext cx="4754880" cy="29260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" y="1435607"/>
            <a:ext cx="442569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Class 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1874519"/>
            <a:ext cx="4114800" cy="475488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224.0.0.0 til 239.255.255.255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4023360" cy="65836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rial"/>
              </a:rPr>
              <a:t>Bruges til multicast:</a:t>
            </a:r>
            <a:br/>
            <a:r>
              <a:t>én sender til en gruppe modtagere.</a:t>
            </a:r>
          </a:p>
        </p:txBody>
      </p:sp>
      <p:cxnSp>
        <p:nvCxnSpPr>
          <p:cNvPr id="8" name="Connector 7"/>
          <p:cNvCxnSpPr/>
          <p:nvPr/>
        </p:nvCxnSpPr>
        <p:spPr>
          <a:xfrm flipH="1">
            <a:off x="1874519" y="3794760"/>
            <a:ext cx="777241" cy="548640"/>
          </a:xfrm>
          <a:prstGeom prst="line">
            <a:avLst/>
          </a:prstGeom>
          <a:ln w="25400">
            <a:solidFill>
              <a:srgbClr val="93DD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651760" y="3794760"/>
            <a:ext cx="274320" cy="548640"/>
          </a:xfrm>
          <a:prstGeom prst="line">
            <a:avLst/>
          </a:prstGeom>
          <a:ln w="25400">
            <a:solidFill>
              <a:srgbClr val="93DD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651760" y="3794760"/>
            <a:ext cx="1325879" cy="548640"/>
          </a:xfrm>
          <a:prstGeom prst="line">
            <a:avLst/>
          </a:prstGeom>
          <a:ln w="25400">
            <a:solidFill>
              <a:srgbClr val="93DD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011680" y="3401568"/>
            <a:ext cx="128016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200" b="1">
                <a:solidFill>
                  <a:srgbClr val="1A232D"/>
                </a:solidFill>
                <a:latin typeface="Arial"/>
              </a:rPr>
              <a:t>Sender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25880" y="4343400"/>
            <a:ext cx="914400" cy="3840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200" b="1">
                <a:solidFill>
                  <a:srgbClr val="1A232D"/>
                </a:solidFill>
                <a:latin typeface="Arial"/>
              </a:rPr>
              <a:t>PC 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87168" y="4343400"/>
            <a:ext cx="914400" cy="3840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200" b="1">
                <a:solidFill>
                  <a:srgbClr val="1A232D"/>
                </a:solidFill>
                <a:latin typeface="Arial"/>
              </a:rPr>
              <a:t>PC 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39312" y="4343400"/>
            <a:ext cx="914400" cy="384048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200" b="1">
                <a:solidFill>
                  <a:srgbClr val="1A232D"/>
                </a:solidFill>
                <a:latin typeface="Arial"/>
              </a:rPr>
              <a:t>PC C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9320" y="1325880"/>
            <a:ext cx="4754880" cy="29260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53912" y="1435607"/>
            <a:ext cx="442569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Class 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1874519"/>
            <a:ext cx="4114800" cy="475488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240.0.0.0 til 255.255.255.255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2651760"/>
            <a:ext cx="4069080" cy="65836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rial"/>
              </a:rPr>
              <a:t>Reserveret / eksperimentelt.</a:t>
            </a:r>
            <a:br/>
            <a:r>
              <a:t>255.255.255.255 er limited broadcast.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5166360"/>
            <a:ext cx="9601200" cy="530352"/>
          </a:xfrm>
          <a:prstGeom prst="roundRect">
            <a:avLst/>
          </a:prstGeom>
          <a:solidFill>
            <a:srgbClr val="E7614E"/>
          </a:solidFill>
          <a:ln w="12700">
            <a:solidFill>
              <a:srgbClr val="E76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800" b="1">
                <a:solidFill>
                  <a:srgbClr val="1A232D"/>
                </a:solidFill>
                <a:latin typeface="Arial"/>
              </a:rPr>
              <a:t>Der findes ikke en officiel IPv4 Class 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Private IPv4-adresser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De routes normalt ikke direkte på internettet.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07008"/>
            <a:ext cx="10789920" cy="352044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0392" y="1316736"/>
            <a:ext cx="1046073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Private områder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1783080"/>
            <a:ext cx="2011680" cy="43891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10.0.0.0/8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6120" y="1783080"/>
            <a:ext cx="3474720" cy="43891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50" b="1">
                <a:solidFill>
                  <a:srgbClr val="1A232D"/>
                </a:solidFill>
                <a:latin typeface="Arial"/>
              </a:rPr>
              <a:t>10.0.0.0 - 10.255.255.255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00" y="1837943"/>
            <a:ext cx="347472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rial"/>
              </a:rPr>
              <a:t>Privat Class A-område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" y="2578608"/>
            <a:ext cx="2011680" cy="43891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172.16.0.0/12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46120" y="2578608"/>
            <a:ext cx="3474720" cy="43891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50" b="1">
                <a:solidFill>
                  <a:srgbClr val="1A232D"/>
                </a:solidFill>
                <a:latin typeface="Arial"/>
              </a:rPr>
              <a:t>172.16.0.0 - 172.31.255.255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2633472"/>
            <a:ext cx="347472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rial"/>
              </a:rPr>
              <a:t>Privat Class B-område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" y="3374136"/>
            <a:ext cx="2011680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192.168.0.0/16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46120" y="3374136"/>
            <a:ext cx="3474720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50" b="1">
                <a:solidFill>
                  <a:srgbClr val="1A232D"/>
                </a:solidFill>
                <a:latin typeface="Arial"/>
              </a:rPr>
              <a:t>192.168.0.0 - 192.168.255.255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6600" y="3429000"/>
            <a:ext cx="347472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rial"/>
              </a:rPr>
              <a:t>Privat Class C-område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4983480"/>
            <a:ext cx="1028700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550" b="1">
                <a:solidFill>
                  <a:srgbClr val="1A232D"/>
                </a:solidFill>
                <a:latin typeface="Arial"/>
              </a:rPr>
              <a:t>Eksempel fra et lille robotnet: Wi-Fi 192.168.2.0/24  |  Internt net 192.168.3.0/24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559552"/>
            <a:ext cx="9966960" cy="292608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400" b="0">
                <a:solidFill>
                  <a:srgbClr val="DEEEF8"/>
                </a:solidFill>
                <a:latin typeface="Arial"/>
              </a:rPr>
              <a:t>To forskellige /24-net, selvom begge starter med 192.168.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I dag: CIDR slog klassesystemet ud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Moderne netværk bruger maskelængde, ikke kun A/B/C-klasser.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417320"/>
            <a:ext cx="3200400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192.168.10.0/24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63440" y="1417320"/>
            <a:ext cx="1828800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254 hosts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286000"/>
            <a:ext cx="320040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192.168.10.0/27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63440" y="2286000"/>
            <a:ext cx="182880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30 hosts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3154680"/>
            <a:ext cx="320040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192.168.10.0/30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63440" y="3154680"/>
            <a:ext cx="182880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2 hosts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886200"/>
            <a:ext cx="9692640" cy="34747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Samme 192-adresseområde, men forskellige masker og helt forskellige størrelser.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1560" y="4462272"/>
            <a:ext cx="9784080" cy="786384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16151" y="4572000"/>
            <a:ext cx="9454896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Hostbit = 32 - maskelængde       Eksempel: /27 → 32 - 27 = 5 hostbit → 2^5 - 2 = 30 hosts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00200" y="5486400"/>
            <a:ext cx="8778240" cy="45720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CIDR er værktøjskassen. Class A/B/C er historiebogen.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Tavleøvelse: find klasse og maske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Lad eleverne svare først. Facit står i taleboblen nederst.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1325880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1371600"/>
            <a:ext cx="283464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10.4.7.8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9160" y="1371600"/>
            <a:ext cx="288036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Klasse? Standardmaske?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09560" y="1325880"/>
            <a:ext cx="20574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07568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121408"/>
            <a:ext cx="283464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172.20.5.9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2121408"/>
            <a:ext cx="288036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Klasse? Standardmaske?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9560" y="2075688"/>
            <a:ext cx="20574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2825496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2871215"/>
            <a:ext cx="283464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192.168.3.11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2871215"/>
            <a:ext cx="288036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Klasse? Standardmaske?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09560" y="2825496"/>
            <a:ext cx="20574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3575303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621023"/>
            <a:ext cx="283464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224.1.1.1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9160" y="3621023"/>
            <a:ext cx="288036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Klasse? Standardmaske?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09560" y="3575303"/>
            <a:ext cx="20574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4325112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4370831"/>
            <a:ext cx="283464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241.9.9.9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4370831"/>
            <a:ext cx="2880360" cy="320040"/>
          </a:xfrm>
          <a:prstGeom prst="rect">
            <a:avLst/>
          </a:prstGeom>
          <a:noFill/>
        </p:spPr>
        <p:txBody>
          <a:bodyPr wrap="square" lIns="36576" rIns="36576" tIns="27432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Klasse? Standardmaske?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09560" y="4325112"/>
            <a:ext cx="2057400" cy="411480"/>
          </a:xfrm>
          <a:prstGeom prst="roundRect">
            <a:avLst/>
          </a:prstGeom>
          <a:solidFill>
            <a:srgbClr val="113B5E"/>
          </a:solidFill>
          <a:ln w="1270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Svar: ________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0120" y="5257800"/>
            <a:ext cx="1005840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27432" bIns="27432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Facit: 1=A /8   2=B /16   3=C /24   4=D multicast   5=E reserveret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UC v2">
  <a:themeElements>
    <a:clrScheme name="Gråtoneskala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2024-02-20T19:10:53Z</dcterms:created>
  <dc:creator>Tommy Sulbæk Reinholdt Frederiksen</dc:creator>
  <dc:description/>
  <dc:language>en-US</dc:language>
  <cp:lastModifiedBy>Tommy Sulbæk Reinholdt Frederiksen</cp:lastModifiedBy>
  <dcterms:modified xsi:type="dcterms:W3CDTF">2024-02-20T19:11:25Z</dcterms:modified>
  <cp:revision>1</cp:revision>
  <dc:subject/>
  <dc:title>PowerPoint-præsentation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2</vt:r8>
  </property>
</Properties>
</file>