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7559675" cy="10691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E83F64-F6D4-46FB-9F18-CF40F417AAD9}" v="1" dt="2026-09-06T13:50:42.0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88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Dan Kastrup Flændsdal" userId="33b6c7b5-ee1e-40eb-861c-093f3b515efa" providerId="ADAL" clId="{CB7A241F-C025-4516-A337-0F13B85A0DEA}"/>
    <pc:docChg chg="custSel modSld">
      <pc:chgData name="Ivan Dan Kastrup Flændsdal" userId="33b6c7b5-ee1e-40eb-861c-093f3b515efa" providerId="ADAL" clId="{CB7A241F-C025-4516-A337-0F13B85A0DEA}" dt="2026-09-06T13:50:42.098" v="7"/>
      <pc:docMkLst>
        <pc:docMk/>
      </pc:docMkLst>
      <pc:sldChg chg="modSp mod">
        <pc:chgData name="Ivan Dan Kastrup Flændsdal" userId="33b6c7b5-ee1e-40eb-861c-093f3b515efa" providerId="ADAL" clId="{CB7A241F-C025-4516-A337-0F13B85A0DEA}" dt="2026-09-06T13:47:24.744" v="1" actId="20577"/>
        <pc:sldMkLst>
          <pc:docMk/>
          <pc:sldMk cId="0" sldId="256"/>
        </pc:sldMkLst>
        <pc:spChg chg="mod">
          <ac:chgData name="Ivan Dan Kastrup Flændsdal" userId="33b6c7b5-ee1e-40eb-861c-093f3b515efa" providerId="ADAL" clId="{CB7A241F-C025-4516-A337-0F13B85A0DEA}" dt="2026-09-06T13:47:24.744" v="1" actId="20577"/>
          <ac:spMkLst>
            <pc:docMk/>
            <pc:sldMk cId="0" sldId="256"/>
            <ac:spMk id="4" creationId="{00000000-0000-0000-0000-000000000000}"/>
          </ac:spMkLst>
        </pc:spChg>
      </pc:sldChg>
      <pc:sldChg chg="delSp modSp mod">
        <pc:chgData name="Ivan Dan Kastrup Flændsdal" userId="33b6c7b5-ee1e-40eb-861c-093f3b515efa" providerId="ADAL" clId="{CB7A241F-C025-4516-A337-0F13B85A0DEA}" dt="2026-09-06T13:49:36.764" v="6" actId="478"/>
        <pc:sldMkLst>
          <pc:docMk/>
          <pc:sldMk cId="0" sldId="261"/>
        </pc:sldMkLst>
        <pc:spChg chg="mod">
          <ac:chgData name="Ivan Dan Kastrup Flændsdal" userId="33b6c7b5-ee1e-40eb-861c-093f3b515efa" providerId="ADAL" clId="{CB7A241F-C025-4516-A337-0F13B85A0DEA}" dt="2026-09-06T13:49:22.559" v="5" actId="14100"/>
          <ac:spMkLst>
            <pc:docMk/>
            <pc:sldMk cId="0" sldId="261"/>
            <ac:spMk id="23" creationId="{00000000-0000-0000-0000-000000000000}"/>
          </ac:spMkLst>
        </pc:spChg>
        <pc:spChg chg="mod">
          <ac:chgData name="Ivan Dan Kastrup Flændsdal" userId="33b6c7b5-ee1e-40eb-861c-093f3b515efa" providerId="ADAL" clId="{CB7A241F-C025-4516-A337-0F13B85A0DEA}" dt="2026-09-06T13:49:12.939" v="4" actId="20577"/>
          <ac:spMkLst>
            <pc:docMk/>
            <pc:sldMk cId="0" sldId="261"/>
            <ac:spMk id="24" creationId="{00000000-0000-0000-0000-000000000000}"/>
          </ac:spMkLst>
        </pc:spChg>
        <pc:spChg chg="del">
          <ac:chgData name="Ivan Dan Kastrup Flændsdal" userId="33b6c7b5-ee1e-40eb-861c-093f3b515efa" providerId="ADAL" clId="{CB7A241F-C025-4516-A337-0F13B85A0DEA}" dt="2026-09-06T13:49:36.764" v="6" actId="478"/>
          <ac:spMkLst>
            <pc:docMk/>
            <pc:sldMk cId="0" sldId="261"/>
            <ac:spMk id="26" creationId="{00000000-0000-0000-0000-000000000000}"/>
          </ac:spMkLst>
        </pc:spChg>
      </pc:sldChg>
      <pc:sldChg chg="modAnim">
        <pc:chgData name="Ivan Dan Kastrup Flændsdal" userId="33b6c7b5-ee1e-40eb-861c-093f3b515efa" providerId="ADAL" clId="{CB7A241F-C025-4516-A337-0F13B85A0DEA}" dt="2026-09-06T13:50:42.098" v="7"/>
        <pc:sldMkLst>
          <pc:docMk/>
          <pc:sldMk cId="0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a-DK" sz="60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1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0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 indholdsobjekter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3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ammenligning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lang="da-DK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lang="da-DK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9" name="PlaceHolder 6"/>
          <p:cNvSpPr>
            <a:spLocks noGrp="1"/>
          </p:cNvSpPr>
          <p:nvPr>
            <p:ph type="ftr" idx="4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dhold med billed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5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lede med billed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a-DK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 på ikonet for at tilføje et billede</a:t>
            </a:r>
            <a:endParaRPr lang="da-DK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1137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ftr" idx="7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6062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6062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ftr" idx="8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 indholdsobjekter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9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Talsystemer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Binær, decimal, hex og en lille smule octal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280160"/>
            <a:ext cx="6858000" cy="670953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lang="da-DK" sz="2000" b="1" dirty="0">
                <a:solidFill>
                  <a:srgbClr val="FFD755"/>
                </a:solidFill>
                <a:latin typeface="Arial"/>
              </a:rPr>
              <a:t>Du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FFD755"/>
                </a:solidFill>
                <a:latin typeface="Arial"/>
              </a:rPr>
              <a:t>kender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FFD755"/>
                </a:solidFill>
                <a:latin typeface="Arial"/>
              </a:rPr>
              <a:t>allerede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FFD755"/>
                </a:solidFill>
                <a:latin typeface="Arial"/>
              </a:rPr>
              <a:t>binær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. Nu </a:t>
            </a:r>
            <a:r>
              <a:rPr sz="2000" b="1" dirty="0" err="1">
                <a:solidFill>
                  <a:srgbClr val="FFD755"/>
                </a:solidFill>
                <a:latin typeface="Arial"/>
              </a:rPr>
              <a:t>bruger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 vi det </a:t>
            </a:r>
            <a:r>
              <a:rPr sz="2000" b="1" dirty="0" err="1">
                <a:solidFill>
                  <a:srgbClr val="FFD755"/>
                </a:solidFill>
                <a:latin typeface="Arial"/>
              </a:rPr>
              <a:t>som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 bro </a:t>
            </a:r>
            <a:r>
              <a:rPr sz="2000" b="1" dirty="0" err="1">
                <a:solidFill>
                  <a:srgbClr val="FFD755"/>
                </a:solidFill>
                <a:latin typeface="Arial"/>
              </a:rPr>
              <a:t>til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FFD755"/>
                </a:solidFill>
                <a:latin typeface="Arial"/>
              </a:rPr>
              <a:t>resten</a:t>
            </a:r>
            <a:r>
              <a:rPr sz="2000" b="1" dirty="0">
                <a:solidFill>
                  <a:srgbClr val="FFD755"/>
                </a:solidFill>
                <a:latin typeface="Arial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965960"/>
            <a:ext cx="737235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51635" y="1965960"/>
            <a:ext cx="737235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34590" y="1965960"/>
            <a:ext cx="737235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7545" y="1965960"/>
            <a:ext cx="737235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00500" y="1965960"/>
            <a:ext cx="737235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83455" y="1965960"/>
            <a:ext cx="737235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66410" y="1965960"/>
            <a:ext cx="737235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49365" y="1965960"/>
            <a:ext cx="737235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360920" y="2240280"/>
            <a:ext cx="914400" cy="0"/>
          </a:xfrm>
          <a:prstGeom prst="line">
            <a:avLst/>
          </a:prstGeom>
          <a:ln w="381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412480" y="1645920"/>
            <a:ext cx="1143000" cy="100584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>
                <a:solidFill>
                  <a:srgbClr val="1A232D"/>
                </a:solidFill>
                <a:latin typeface="Arial"/>
              </a:rPr>
              <a:t>Decimal</a:t>
            </a:r>
            <a:br/>
            <a:r>
              <a:rPr sz="1800" b="1">
                <a:solidFill>
                  <a:srgbClr val="1A232D"/>
                </a:solidFill>
                <a:latin typeface="Arial"/>
              </a:rPr>
              <a:t>0-9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738360" y="1645920"/>
            <a:ext cx="1143000" cy="100584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>
                <a:solidFill>
                  <a:srgbClr val="1A232D"/>
                </a:solidFill>
                <a:latin typeface="Arial"/>
              </a:rPr>
              <a:t>Hex</a:t>
            </a:r>
            <a:br/>
            <a:r>
              <a:rPr sz="1800" b="1">
                <a:solidFill>
                  <a:srgbClr val="1A232D"/>
                </a:solidFill>
                <a:latin typeface="Arial"/>
              </a:rPr>
              <a:t>0-F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064240" y="1645920"/>
            <a:ext cx="822960" cy="100584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600" b="1">
                <a:solidFill>
                  <a:srgbClr val="1A232D"/>
                </a:solidFill>
                <a:latin typeface="Arial"/>
              </a:rPr>
              <a:t>Octal</a:t>
            </a:r>
            <a:br/>
            <a:r>
              <a:rPr sz="1600" b="1">
                <a:solidFill>
                  <a:srgbClr val="1A232D"/>
                </a:solidFill>
                <a:latin typeface="Arial"/>
              </a:rPr>
              <a:t>0-7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51560" y="3749039"/>
            <a:ext cx="10058400" cy="56692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900" b="1">
                <a:solidFill>
                  <a:srgbClr val="1A232D"/>
                </a:solidFill>
                <a:latin typeface="Arial"/>
              </a:rPr>
              <a:t>Alle talsystemer handler om positioner og base.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4617720"/>
            <a:ext cx="9966960" cy="43891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700" b="0">
                <a:solidFill>
                  <a:srgbClr val="DEEEF8"/>
                </a:solidFill>
                <a:latin typeface="Arial"/>
              </a:rPr>
              <a:t>Base = hvor mange forskellige cifre systemet har, før det “bærer videre”.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Grundidéen: base og position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Cifrene får værdi efter hvor de står.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07008"/>
            <a:ext cx="10607040" cy="114300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316736"/>
            <a:ext cx="1027785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Samme opskrift i alle talsystemer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20240" y="1673352"/>
            <a:ext cx="8229600" cy="50292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værdi = ciffer × base^position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640" y="2487168"/>
            <a:ext cx="640080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600" b="1">
                <a:solidFill>
                  <a:srgbClr val="DEEEF8"/>
                </a:solidFill>
                <a:latin typeface="Arial"/>
              </a:rPr>
              <a:t>Position tælles fra højre: 0, 1, 2, 3 ...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063240"/>
            <a:ext cx="1143000" cy="6858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Decimal</a:t>
            </a:r>
            <a:br/>
            <a:r>
              <a:rPr sz="1500" b="1">
                <a:solidFill>
                  <a:srgbClr val="1A232D"/>
                </a:solidFill>
                <a:latin typeface="Arial"/>
              </a:rPr>
              <a:t>base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93391" y="2971800"/>
            <a:ext cx="502919" cy="3840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10^3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93391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32887" y="2971800"/>
            <a:ext cx="502919" cy="3840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10^2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32887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72383" y="2971800"/>
            <a:ext cx="502919" cy="3840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10^1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72383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11879" y="2971800"/>
            <a:ext cx="502919" cy="3840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10^0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11879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160520" y="3063240"/>
            <a:ext cx="1143000" cy="68580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Binær</a:t>
            </a:r>
            <a:br/>
            <a:r>
              <a:rPr sz="1500" b="1">
                <a:solidFill>
                  <a:srgbClr val="1A232D"/>
                </a:solidFill>
                <a:latin typeface="Arial"/>
              </a:rPr>
              <a:t>base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68112" y="2971800"/>
            <a:ext cx="502919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68112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07607" y="2971800"/>
            <a:ext cx="502919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07607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47103" y="2971800"/>
            <a:ext cx="502919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47103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86600" y="2971800"/>
            <a:ext cx="502919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86600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635240" y="3063240"/>
            <a:ext cx="1143000" cy="6858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Hex</a:t>
            </a:r>
            <a:br/>
            <a:r>
              <a:rPr sz="1500" b="1">
                <a:solidFill>
                  <a:srgbClr val="1A232D"/>
                </a:solidFill>
                <a:latin typeface="Arial"/>
              </a:rPr>
              <a:t>base 16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42832" y="2971800"/>
            <a:ext cx="502919" cy="38404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16^3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42832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482328" y="2971800"/>
            <a:ext cx="502919" cy="38404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16^2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482328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021824" y="2971800"/>
            <a:ext cx="502919" cy="38404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16^1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021824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...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61319" y="2971800"/>
            <a:ext cx="502919" cy="38404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16^0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561319" y="3447288"/>
            <a:ext cx="502919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1097280" y="5349240"/>
            <a:ext cx="987552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Det er ikke magi. Det er bare en vægtet talrække med forskellig base.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Decimal: det normale 10-talssystem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Base 10 bruger cifrene 0, 1, 2, 3, 4, 5, 6, 7, 8 og 9.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1508760"/>
            <a:ext cx="960120" cy="64008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1A232D"/>
                </a:solidFill>
                <a:latin typeface="Arial"/>
              </a:rPr>
              <a:t>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48840" y="1508760"/>
            <a:ext cx="960120" cy="64008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1A232D"/>
                </a:solidFill>
                <a:latin typeface="Arial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54680" y="1508760"/>
            <a:ext cx="960120" cy="64008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1A232D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2395728"/>
            <a:ext cx="966216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10^2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2871216"/>
            <a:ext cx="966216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100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45792" y="2395728"/>
            <a:ext cx="966216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10^1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45792" y="2871216"/>
            <a:ext cx="966216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48584" y="2395728"/>
            <a:ext cx="966216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10^0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48584" y="2871216"/>
            <a:ext cx="966216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54880" y="1627632"/>
            <a:ext cx="6217920" cy="6400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347 = 3×100 + 4×10 + 7×1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1874519" y="1920240"/>
            <a:ext cx="2743201" cy="228600"/>
          </a:xfrm>
          <a:prstGeom prst="line">
            <a:avLst/>
          </a:prstGeom>
          <a:ln w="25400">
            <a:solidFill>
              <a:srgbClr val="9DD9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005840" y="3703320"/>
            <a:ext cx="10149840" cy="114300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70432" y="3813048"/>
            <a:ext cx="982065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Huskebillede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160520"/>
            <a:ext cx="9418320" cy="50292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Arial"/>
              </a:rPr>
              <a:t>Når en plads bliver “for fuld”, bærer vi 1 videre til venstre.</a:t>
            </a:r>
            <a:br/>
            <a:r>
              <a:rPr sz="1800" b="0">
                <a:solidFill>
                  <a:srgbClr val="FFFFFF"/>
                </a:solidFill>
                <a:latin typeface="Arial"/>
              </a:rPr>
              <a:t>9 + 1 bliver til 10. Derfor hedder det base 10.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28800" y="5349240"/>
            <a:ext cx="850392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Decimal er bare ét system. Computeren foretrækker stadig binær.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Binær repetition: 0 og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Base 2 bruger kun to cifre, men kan stadig skrive alle tal.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325880"/>
            <a:ext cx="800100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68780" y="1325880"/>
            <a:ext cx="800100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14600" y="1325880"/>
            <a:ext cx="800100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60420" y="1325880"/>
            <a:ext cx="800100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06240" y="1325880"/>
            <a:ext cx="800100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52060" y="1325880"/>
            <a:ext cx="800100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97880" y="1325880"/>
            <a:ext cx="800100" cy="56692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43700" y="1325880"/>
            <a:ext cx="800100" cy="56692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128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667637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67637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64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12314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12314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56990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56990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01668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01668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46345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46345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91022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2^1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91022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35699" y="2148840"/>
            <a:ext cx="808100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2^0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35699" y="2624328"/>
            <a:ext cx="80810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2440" y="1234440"/>
            <a:ext cx="3017520" cy="22402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57031" y="1344168"/>
            <a:ext cx="268833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Ord de møder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6760" y="1783080"/>
            <a:ext cx="2514600" cy="11887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t>Bit = ét 0 eller 1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t>Nibble = 4 bit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t>Byte = 8 bit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0120" y="4160520"/>
            <a:ext cx="10012680" cy="1024128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124712" y="4270248"/>
            <a:ext cx="968349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Tænd/sluk-tænkning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4440" y="4590288"/>
            <a:ext cx="9464040" cy="338328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 betyder at pladsens værdi tæller med. 0 betyder at den ikke tæller med.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Fra binær til decimal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Læg kun de pladser sammen hvor bit = 1.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822960" cy="56692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00200" y="1234440"/>
            <a:ext cx="822960" cy="566928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113B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68880" y="1234440"/>
            <a:ext cx="822960" cy="56692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1234440"/>
            <a:ext cx="822960" cy="56692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06240" y="1234440"/>
            <a:ext cx="822960" cy="566928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113B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1234440"/>
            <a:ext cx="822960" cy="56692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0" y="1234440"/>
            <a:ext cx="822960" cy="566928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12280" y="1234440"/>
            <a:ext cx="822960" cy="566928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113B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128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128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99057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64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99057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64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66594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32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66594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4131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34131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01668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01668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69205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69205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36742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936742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04278" y="2029968"/>
            <a:ext cx="830961" cy="3840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04278" y="2505456"/>
            <a:ext cx="830961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147000" y="2606040"/>
            <a:ext cx="0" cy="640080"/>
          </a:xfrm>
          <a:prstGeom prst="line">
            <a:avLst/>
          </a:prstGeom>
          <a:ln w="254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882074" y="2606040"/>
            <a:ext cx="0" cy="640080"/>
          </a:xfrm>
          <a:prstGeom prst="line">
            <a:avLst/>
          </a:prstGeom>
          <a:ln w="254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749611" y="2606040"/>
            <a:ext cx="0" cy="640080"/>
          </a:xfrm>
          <a:prstGeom prst="line">
            <a:avLst/>
          </a:prstGeom>
          <a:ln w="254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484685" y="2606040"/>
            <a:ext cx="0" cy="640080"/>
          </a:xfrm>
          <a:prstGeom prst="line">
            <a:avLst/>
          </a:prstGeom>
          <a:ln w="254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352222" y="2606040"/>
            <a:ext cx="0" cy="640080"/>
          </a:xfrm>
          <a:prstGeom prst="line">
            <a:avLst/>
          </a:prstGeom>
          <a:ln w="254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828800" y="3401568"/>
            <a:ext cx="8138160" cy="6400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128 + 32 + 16 + 4 + 2 = 182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834640" y="4709160"/>
            <a:ext cx="6217920" cy="59436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10110110₂ = 182₁₀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28800" y="5486400"/>
            <a:ext cx="850392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500" b="0">
                <a:solidFill>
                  <a:srgbClr val="DEEEF8"/>
                </a:solidFill>
                <a:latin typeface="Arial"/>
              </a:rPr>
              <a:t>De små sænkede tal viser hvilket talsystem vi skriver 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Hexadecimal: base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Hex bruger 0-9 og A-F. Det passer godt til binær, fordi 1 hex-ciffer = 4 bit.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65885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45970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26055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6140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86225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66310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46395" y="1325880"/>
            <a:ext cx="634365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3725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3810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03895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83980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64065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344150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024235" y="1325880"/>
            <a:ext cx="634365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F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2240280"/>
            <a:ext cx="10424160" cy="13258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33271" y="2350008"/>
            <a:ext cx="1009497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Fra 10 og op bruger vi bogstaver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2761488"/>
            <a:ext cx="9875520" cy="41148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A=10    B=11    C=12    D=13    E=14    F=15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4096512"/>
            <a:ext cx="4846320" cy="1435608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78992" y="4206240"/>
            <a:ext cx="451713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 dirty="0" err="1">
                <a:solidFill>
                  <a:srgbClr val="FFD755"/>
                </a:solidFill>
                <a:latin typeface="Arial"/>
              </a:rPr>
              <a:t>Hvor</a:t>
            </a:r>
            <a:r>
              <a:rPr sz="1300" b="1" dirty="0">
                <a:solidFill>
                  <a:srgbClr val="FFD755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FFD755"/>
                </a:solidFill>
                <a:latin typeface="Arial"/>
              </a:rPr>
              <a:t>møder</a:t>
            </a:r>
            <a:r>
              <a:rPr sz="1300" b="1" dirty="0">
                <a:solidFill>
                  <a:srgbClr val="FFD755"/>
                </a:solidFill>
                <a:latin typeface="Arial"/>
              </a:rPr>
              <a:t> </a:t>
            </a:r>
            <a:r>
              <a:rPr lang="da-DK" sz="1300" b="1" dirty="0">
                <a:solidFill>
                  <a:srgbClr val="FFD755"/>
                </a:solidFill>
                <a:latin typeface="Arial"/>
              </a:rPr>
              <a:t>i</a:t>
            </a:r>
            <a:r>
              <a:rPr sz="1300" b="1" dirty="0">
                <a:solidFill>
                  <a:srgbClr val="FFD755"/>
                </a:solidFill>
                <a:latin typeface="Arial"/>
              </a:rPr>
              <a:t> hex?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4440" y="4498848"/>
            <a:ext cx="4297680" cy="7772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FFFFFF"/>
                </a:solidFill>
                <a:latin typeface="Arial"/>
              </a:defRPr>
            </a:pPr>
            <a:r>
              <a:t>MAC-adresser</a:t>
            </a:r>
          </a:p>
          <a:p>
            <a:pPr>
              <a:spcAft>
                <a:spcPts val="800"/>
              </a:spcAft>
              <a:defRPr sz="1500">
                <a:solidFill>
                  <a:srgbClr val="FFFFFF"/>
                </a:solidFill>
                <a:latin typeface="Arial"/>
              </a:defRPr>
            </a:pPr>
            <a:r>
              <a:t>IPv6-adresser</a:t>
            </a:r>
          </a:p>
          <a:p>
            <a:pPr>
              <a:spcAft>
                <a:spcPts val="800"/>
              </a:spcAft>
              <a:defRPr sz="1500">
                <a:solidFill>
                  <a:srgbClr val="FFFFFF"/>
                </a:solidFill>
                <a:latin typeface="Arial"/>
              </a:defRPr>
            </a:pPr>
            <a:r>
              <a:t>farvekoder: #FF8800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Fra binær til hex: del i nibbles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Del bitrækken i grupper på 4 bit fra højre.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325880"/>
            <a:ext cx="1965960" cy="68580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>
                <a:solidFill>
                  <a:srgbClr val="1A232D"/>
                </a:solidFill>
                <a:latin typeface="Arial"/>
              </a:rPr>
              <a:t>1101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46120" y="1325880"/>
            <a:ext cx="1965960" cy="6858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500" b="1">
                <a:solidFill>
                  <a:srgbClr val="1A232D"/>
                </a:solidFill>
                <a:latin typeface="Arial"/>
              </a:rPr>
              <a:t>1010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901952" y="2057400"/>
            <a:ext cx="0" cy="704088"/>
          </a:xfrm>
          <a:prstGeom prst="line">
            <a:avLst/>
          </a:prstGeom>
          <a:ln w="38100">
            <a:solidFill>
              <a:srgbClr val="9DD9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4224528" y="2057400"/>
            <a:ext cx="0" cy="704088"/>
          </a:xfrm>
          <a:prstGeom prst="line">
            <a:avLst/>
          </a:prstGeom>
          <a:ln w="38100">
            <a:solidFill>
              <a:srgbClr val="93DD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914400" y="2816352"/>
            <a:ext cx="1965960" cy="603504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13 = 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2816352"/>
            <a:ext cx="1965960" cy="603504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10 = 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977639"/>
            <a:ext cx="4343400" cy="6858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1101 1010₂ = DA₁₆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1225296"/>
            <a:ext cx="5212080" cy="40690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45352" y="1335024"/>
            <a:ext cx="488289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Mini-tabel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719072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0000 =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2020824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0001 = 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2322576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0010 = 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624328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0011 = 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719072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0100 =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79" y="2020824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0101 = 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79" y="2322576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0110 = 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79" y="2624328"/>
            <a:ext cx="1024128" cy="2468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0111 = 7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41080" y="1719072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1000 = 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41080" y="2020824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1001 = 9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641080" y="2322576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1010 = 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41080" y="2624328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1011 = 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784080" y="1719072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1100 = C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84080" y="2020824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1101 = 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84080" y="2322576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1110 = 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784080" y="2624328"/>
            <a:ext cx="1024128" cy="24688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950" b="1">
                <a:solidFill>
                  <a:srgbClr val="1A232D"/>
                </a:solidFill>
                <a:latin typeface="Arial"/>
              </a:rPr>
              <a:t>1111 = 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0" y="4599432"/>
            <a:ext cx="4069080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4 bit = 1 hex-ciffer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Octal: base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Octal bruger cifrene 0-7. Det er lidt oldschool, men godt til at forstå grupper af bit.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14475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05990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97505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89020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80535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72050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3565" y="1325880"/>
            <a:ext cx="645795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20840" y="1115568"/>
            <a:ext cx="4023360" cy="105156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85431" y="1225295"/>
            <a:ext cx="369417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1 octal-ciffer = 3 bit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6600" y="1609344"/>
            <a:ext cx="333756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000=0   001=1   ...   111=7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43000" y="2834640"/>
            <a:ext cx="1554480" cy="61264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1A232D"/>
                </a:solidFill>
                <a:latin typeface="Arial"/>
              </a:rPr>
              <a:t>101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71800" y="2834640"/>
            <a:ext cx="1554480" cy="6126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1A232D"/>
                </a:solidFill>
                <a:latin typeface="Arial"/>
              </a:rPr>
              <a:t>110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920240" y="3493008"/>
            <a:ext cx="0" cy="576072"/>
          </a:xfrm>
          <a:prstGeom prst="line">
            <a:avLst/>
          </a:prstGeom>
          <a:ln w="38100">
            <a:solidFill>
              <a:srgbClr val="9DD9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749039" y="3493008"/>
            <a:ext cx="0" cy="576072"/>
          </a:xfrm>
          <a:prstGeom prst="line">
            <a:avLst/>
          </a:prstGeom>
          <a:ln w="38100">
            <a:solidFill>
              <a:srgbClr val="93DD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417320" y="4114800"/>
            <a:ext cx="1005840" cy="53035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46120" y="4114800"/>
            <a:ext cx="1005840" cy="53035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200" b="1">
                <a:solidFill>
                  <a:srgbClr val="1A232D"/>
                </a:solidFill>
                <a:latin typeface="Arial"/>
              </a:rPr>
              <a:t>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0" y="3063240"/>
            <a:ext cx="4800600" cy="658368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101 110₂ = 56₈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5840" y="5166360"/>
            <a:ext cx="1001268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50" b="1">
                <a:solidFill>
                  <a:srgbClr val="1A232D"/>
                </a:solidFill>
                <a:latin typeface="Arial"/>
              </a:rPr>
              <a:t>Bruges mindre i dag, men dukker fx op ved Linux-filrettigheder: 755, 644 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Overblik: samme værdi, flere skrivesprog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Tallet ændrer ikke værdi. Kun skrivemåden skifter.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143000"/>
            <a:ext cx="10607040" cy="3977639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252728"/>
            <a:ext cx="1027785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Eksempel: tallet femogtyve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34440" y="1755648"/>
            <a:ext cx="1417320" cy="45720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Decimal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71800" y="1755648"/>
            <a:ext cx="192024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25₁₀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49240" y="1819656"/>
            <a:ext cx="4663440" cy="30175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0">
                <a:solidFill>
                  <a:srgbClr val="DEEEF8"/>
                </a:solidFill>
                <a:latin typeface="Arial"/>
              </a:rPr>
              <a:t>2×10 + 5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34440" y="2414015"/>
            <a:ext cx="1417320" cy="45720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Binær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71800" y="2414015"/>
            <a:ext cx="192024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11001₂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9240" y="2478023"/>
            <a:ext cx="4663440" cy="30175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0">
                <a:solidFill>
                  <a:srgbClr val="DEEEF8"/>
                </a:solidFill>
                <a:latin typeface="Arial"/>
              </a:rPr>
              <a:t>16 + 8 + 1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34440" y="3072383"/>
            <a:ext cx="1417320" cy="45720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Hex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1800" y="3072383"/>
            <a:ext cx="192024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19₁₆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9240" y="3136391"/>
            <a:ext cx="4663440" cy="30175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0">
                <a:solidFill>
                  <a:srgbClr val="DEEEF8"/>
                </a:solidFill>
                <a:latin typeface="Arial"/>
              </a:rPr>
              <a:t>1×16 + 9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34440" y="3730751"/>
            <a:ext cx="1417320" cy="45720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Octal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71800" y="3730751"/>
            <a:ext cx="1920240" cy="45720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31₈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9240" y="3794759"/>
            <a:ext cx="4663440" cy="30175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0">
                <a:solidFill>
                  <a:srgbClr val="DEEEF8"/>
                </a:solidFill>
                <a:latin typeface="Arial"/>
              </a:rPr>
              <a:t>3×8 + 1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28800" y="5440680"/>
            <a:ext cx="845820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900" b="1">
                <a:solidFill>
                  <a:srgbClr val="1A232D"/>
                </a:solidFill>
                <a:latin typeface="Arial"/>
              </a:rPr>
              <a:t>Tænk: værdi er tallet. Base er sproget.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Tavleøvelse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Lad eleverne regne først. Brug gerne makkerpar.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129844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1344168"/>
            <a:ext cx="173736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1010₂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11880" y="1344168"/>
            <a:ext cx="201168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til decimal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89320" y="1298448"/>
            <a:ext cx="27432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193852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984248"/>
            <a:ext cx="173736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1111₂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1880" y="1984248"/>
            <a:ext cx="201168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til hex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89320" y="1938528"/>
            <a:ext cx="27432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257860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2624328"/>
            <a:ext cx="173736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1A₁₆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2624328"/>
            <a:ext cx="201168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til decimal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9320" y="2578608"/>
            <a:ext cx="27432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321868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264408"/>
            <a:ext cx="173736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64₁₀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1880" y="3264408"/>
            <a:ext cx="201168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til binær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89320" y="3218688"/>
            <a:ext cx="27432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5876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3904488"/>
            <a:ext cx="173736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101101₂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3904488"/>
            <a:ext cx="201168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til octal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89320" y="3858768"/>
            <a:ext cx="27432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449884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8760" y="4544568"/>
            <a:ext cx="173736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C0₁₆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11880" y="4544568"/>
            <a:ext cx="2011680" cy="31089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til decimal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89320" y="4498848"/>
            <a:ext cx="27432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__________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4400" y="5257800"/>
            <a:ext cx="1024128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Facit: 1=10₁₀   2=F₁₆   3=26₁₀   4=1000000₂   5=55₈   6=192₁₀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theme/theme1.xml><?xml version="1.0" encoding="utf-8"?>
<a:theme xmlns:a="http://schemas.openxmlformats.org/drawingml/2006/main" name="EUC v2">
  <a:themeElements>
    <a:clrScheme name="Gråtoneskala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739</Words>
  <Application>Microsoft Office PowerPoint</Application>
  <PresentationFormat>Widescreen</PresentationFormat>
  <Paragraphs>232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Wingdings</vt:lpstr>
      <vt:lpstr>EUC v2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Ivan Dan Kastrup Flændsdal</cp:lastModifiedBy>
  <cp:revision>1</cp:revision>
  <dcterms:modified xsi:type="dcterms:W3CDTF">2026-09-06T13:50:52Z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2024-02-20T19:10:53Z</dcterms:created>
  <dc:creator>Tommy Sulbæk Reinholdt Frederiksen</dc:creator>
  <dc:description/>
  <dc:language>en-US</dc:language>
  <cp:lastModifiedBy>Tommy Sulbæk Reinholdt Frederiksen</cp:lastModifiedBy>
  <dcterms:modified xsi:type="dcterms:W3CDTF">2024-02-20T19:11:25Z</dcterms:modified>
  <cp:revision>1</cp:revision>
  <dc:subject/>
  <dc:title>PowerPoint-præsentation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2</vt:r8>
  </property>
</Properties>
</file>