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96" r:id="rId3"/>
    <p:sldId id="257" r:id="rId4"/>
    <p:sldId id="260" r:id="rId5"/>
    <p:sldId id="262" r:id="rId6"/>
    <p:sldId id="258" r:id="rId7"/>
    <p:sldId id="259" r:id="rId8"/>
    <p:sldId id="263" r:id="rId9"/>
    <p:sldId id="264" r:id="rId10"/>
    <p:sldId id="265" r:id="rId11"/>
    <p:sldId id="261" r:id="rId12"/>
    <p:sldId id="266" r:id="rId13"/>
    <p:sldId id="267" r:id="rId14"/>
    <p:sldId id="268" r:id="rId15"/>
    <p:sldId id="269" r:id="rId16"/>
    <p:sldId id="298" r:id="rId17"/>
    <p:sldId id="270" r:id="rId18"/>
    <p:sldId id="280" r:id="rId19"/>
    <p:sldId id="272" r:id="rId20"/>
    <p:sldId id="276" r:id="rId21"/>
    <p:sldId id="281" r:id="rId22"/>
    <p:sldId id="282" r:id="rId23"/>
    <p:sldId id="283" r:id="rId24"/>
    <p:sldId id="299" r:id="rId25"/>
    <p:sldId id="284" r:id="rId26"/>
    <p:sldId id="285" r:id="rId27"/>
    <p:sldId id="286" r:id="rId28"/>
    <p:sldId id="287" r:id="rId29"/>
    <p:sldId id="288" r:id="rId30"/>
    <p:sldId id="289" r:id="rId31"/>
    <p:sldId id="290" r:id="rId32"/>
    <p:sldId id="291" r:id="rId33"/>
    <p:sldId id="292" r:id="rId34"/>
    <p:sldId id="293" r:id="rId3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7"/>
      </p:cViewPr>
      <p:guideLst/>
    </p:cSldViewPr>
  </p:slideViewPr>
  <p:notesTextViewPr>
    <p:cViewPr>
      <p:scale>
        <a:sx n="1" d="1"/>
        <a:sy n="1" d="1"/>
      </p:scale>
      <p:origin x="0" y="0"/>
    </p:cViewPr>
  </p:notesTextViewPr>
  <p:sorterViewPr>
    <p:cViewPr>
      <p:scale>
        <a:sx n="100" d="100"/>
        <a:sy n="100" d="100"/>
      </p:scale>
      <p:origin x="0" y="-32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a-DK"/>
              <a:t>Klik for at redigere titeltypografien i masteren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titeltypografien i masteren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a-DK"/>
              <a:t>Klik for at redigere titeltypografien i masteren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a-DK"/>
              <a:t>Klik for at redigere titeltypografien i masteren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Rediger teksttypografien i masteren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a-DK"/>
              <a:t>Klik for at redigere titeltypografien i masteren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Rediger teksttypografien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a-DK"/>
              <a:t>Klik for at redigere titeltypografien i masteren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Rediger teksttypografien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11/21/2023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11/21/2023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6D8FC0-4B7E-4C9E-9532-A8E0EDBBC54D}"/>
              </a:ext>
            </a:extLst>
          </p:cNvPr>
          <p:cNvSpPr>
            <a:spLocks noGrp="1"/>
          </p:cNvSpPr>
          <p:nvPr>
            <p:ph type="ctrTitle"/>
          </p:nvPr>
        </p:nvSpPr>
        <p:spPr/>
        <p:txBody>
          <a:bodyPr/>
          <a:lstStyle/>
          <a:p>
            <a:r>
              <a:rPr lang="da-DK" dirty="0"/>
              <a:t>Innovation</a:t>
            </a:r>
          </a:p>
        </p:txBody>
      </p:sp>
      <p:sp>
        <p:nvSpPr>
          <p:cNvPr id="3" name="Undertitel 2">
            <a:extLst>
              <a:ext uri="{FF2B5EF4-FFF2-40B4-BE49-F238E27FC236}">
                <a16:creationId xmlns:a16="http://schemas.microsoft.com/office/drawing/2014/main" id="{E7F0EE3E-CC8D-44DA-AB15-8BF9D8AA9745}"/>
              </a:ext>
            </a:extLst>
          </p:cNvPr>
          <p:cNvSpPr>
            <a:spLocks noGrp="1"/>
          </p:cNvSpPr>
          <p:nvPr>
            <p:ph type="subTitle" idx="1"/>
          </p:nvPr>
        </p:nvSpPr>
        <p:spPr/>
        <p:txBody>
          <a:bodyPr/>
          <a:lstStyle/>
          <a:p>
            <a:r>
              <a:rPr lang="da-DK" dirty="0"/>
              <a:t>Er det at opfinde nyt?</a:t>
            </a:r>
          </a:p>
          <a:p>
            <a:r>
              <a:rPr lang="da-DK" dirty="0"/>
              <a:t>Hvad betyder ordet innovation?</a:t>
            </a:r>
          </a:p>
          <a:p>
            <a:endParaRPr lang="da-DK" dirty="0"/>
          </a:p>
        </p:txBody>
      </p:sp>
      <p:pic>
        <p:nvPicPr>
          <p:cNvPr id="2050" name="Picture 2" descr="5 tips til at kickstarte innovation i din klasse | Clio – Making Kids  Smarter">
            <a:extLst>
              <a:ext uri="{FF2B5EF4-FFF2-40B4-BE49-F238E27FC236}">
                <a16:creationId xmlns:a16="http://schemas.microsoft.com/office/drawing/2014/main" id="{56645963-A7BE-40B9-ACAB-40A43635FF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942033"/>
            <a:ext cx="4523912" cy="236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086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B7F085-DB60-4B58-B387-7F1E86D5C1A8}"/>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8A328974-CCCF-42C4-B23A-64D433DFCB3D}"/>
              </a:ext>
            </a:extLst>
          </p:cNvPr>
          <p:cNvSpPr>
            <a:spLocks noGrp="1"/>
          </p:cNvSpPr>
          <p:nvPr>
            <p:ph idx="1"/>
          </p:nvPr>
        </p:nvSpPr>
        <p:spPr/>
        <p:txBody>
          <a:bodyPr/>
          <a:lstStyle/>
          <a:p>
            <a:r>
              <a:rPr lang="da-DK" sz="2400" dirty="0"/>
              <a:t>I de sidste 18-20 år er der sket meget – ikke kun teknologisk, men på rigtig mange områder. Men der er ingen grund til, at man skal føle sig ¨gammel¨. Der er bare kommet så mange nye løsninger til, og de har ændret vores hverdag. </a:t>
            </a:r>
          </a:p>
          <a:p>
            <a:endParaRPr lang="da-DK" dirty="0"/>
          </a:p>
        </p:txBody>
      </p:sp>
      <p:pic>
        <p:nvPicPr>
          <p:cNvPr id="9218" name="Picture 2" descr="Innovation: development of innovative solutions | Gravotech">
            <a:extLst>
              <a:ext uri="{FF2B5EF4-FFF2-40B4-BE49-F238E27FC236}">
                <a16:creationId xmlns:a16="http://schemas.microsoft.com/office/drawing/2014/main" id="{E98CFB5F-425D-4789-993B-E7882AE285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301" y="3898221"/>
            <a:ext cx="4123012" cy="257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85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E4495-7956-4DE3-8C13-D53FC7E2B531}"/>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93DAEFFD-43C5-4DE3-8C49-E9F7DFA1F8E1}"/>
              </a:ext>
            </a:extLst>
          </p:cNvPr>
          <p:cNvSpPr>
            <a:spLocks noGrp="1"/>
          </p:cNvSpPr>
          <p:nvPr>
            <p:ph idx="1"/>
          </p:nvPr>
        </p:nvSpPr>
        <p:spPr/>
        <p:txBody>
          <a:bodyPr/>
          <a:lstStyle/>
          <a:p>
            <a:r>
              <a:rPr lang="da-DK" sz="2400" dirty="0"/>
              <a:t>Forandringerne er konsekvenser af de processer der kaldes innovation. Innovationen har skabt mange nye muligheder for at lave bl.a. forretning og forbedring af vores liv.</a:t>
            </a:r>
          </a:p>
          <a:p>
            <a:endParaRPr lang="da-DK" dirty="0"/>
          </a:p>
        </p:txBody>
      </p:sp>
      <p:pic>
        <p:nvPicPr>
          <p:cNvPr id="10242" name="Picture 2" descr="Innovation | Highlands and Islands Enterprise | HIE">
            <a:extLst>
              <a:ext uri="{FF2B5EF4-FFF2-40B4-BE49-F238E27FC236}">
                <a16:creationId xmlns:a16="http://schemas.microsoft.com/office/drawing/2014/main" id="{5FE37799-D530-48CA-AAB8-5BDFB3DF85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2163" y="3429000"/>
            <a:ext cx="5028016" cy="3142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5270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FF7E7B-CFED-4697-BCDE-123DF9487113}"/>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B43AF517-8055-455F-B6B3-9E1021E1AC71}"/>
              </a:ext>
            </a:extLst>
          </p:cNvPr>
          <p:cNvSpPr>
            <a:spLocks noGrp="1"/>
          </p:cNvSpPr>
          <p:nvPr>
            <p:ph idx="1"/>
          </p:nvPr>
        </p:nvSpPr>
        <p:spPr/>
        <p:txBody>
          <a:bodyPr/>
          <a:lstStyle/>
          <a:p>
            <a:r>
              <a:rPr lang="da-DK" sz="2800" dirty="0"/>
              <a:t>Innovation kan defineres på mange forskellige måder. Definitionerne har det tilfælles, at de ser innovation som noget helt eller delvist nyt, der skaber værdi for nogen.</a:t>
            </a:r>
          </a:p>
          <a:p>
            <a:endParaRPr lang="da-DK" dirty="0"/>
          </a:p>
        </p:txBody>
      </p:sp>
      <p:pic>
        <p:nvPicPr>
          <p:cNvPr id="11266" name="Picture 2" descr="Coronavirus as a Driver of Innovation: Creativity During the Crisis –  pressrelations Blog">
            <a:extLst>
              <a:ext uri="{FF2B5EF4-FFF2-40B4-BE49-F238E27FC236}">
                <a16:creationId xmlns:a16="http://schemas.microsoft.com/office/drawing/2014/main" id="{0AAC6829-37C8-44BF-A38C-63700C389F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8119" y="4022411"/>
            <a:ext cx="4591974" cy="229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109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B37E8-7B42-4C1F-9DF3-DEB098E831E3}"/>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0D60C6AF-3F8A-4425-9CB0-11911E803E8A}"/>
              </a:ext>
            </a:extLst>
          </p:cNvPr>
          <p:cNvSpPr>
            <a:spLocks noGrp="1"/>
          </p:cNvSpPr>
          <p:nvPr>
            <p:ph idx="1"/>
          </p:nvPr>
        </p:nvSpPr>
        <p:spPr/>
        <p:txBody>
          <a:bodyPr/>
          <a:lstStyle/>
          <a:p>
            <a:r>
              <a:rPr lang="da-DK" sz="2400" dirty="0"/>
              <a:t>Innovation er altså ikke bare en ny idé, men nærmere en idé der er blevet gjort noget med, sådan at den skaber værdi for andre ved at løse et problem eller dække et behov.</a:t>
            </a:r>
          </a:p>
          <a:p>
            <a:endParaRPr lang="da-DK" dirty="0"/>
          </a:p>
        </p:txBody>
      </p:sp>
      <p:pic>
        <p:nvPicPr>
          <p:cNvPr id="12290" name="Picture 2" descr="Article: Leadership and innovation: One to foster the other — People Matters">
            <a:extLst>
              <a:ext uri="{FF2B5EF4-FFF2-40B4-BE49-F238E27FC236}">
                <a16:creationId xmlns:a16="http://schemas.microsoft.com/office/drawing/2014/main" id="{6133C2B3-773B-4BEE-B177-1B61C7016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1687" y="3429000"/>
            <a:ext cx="5424996" cy="3051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34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976FD4-1D01-469F-97A4-98BDCC8968C8}"/>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DC0709A8-3325-44A2-A65C-3804C435306F}"/>
              </a:ext>
            </a:extLst>
          </p:cNvPr>
          <p:cNvSpPr>
            <a:spLocks noGrp="1"/>
          </p:cNvSpPr>
          <p:nvPr>
            <p:ph idx="1"/>
          </p:nvPr>
        </p:nvSpPr>
        <p:spPr>
          <a:xfrm>
            <a:off x="2589212" y="2505066"/>
            <a:ext cx="8915400" cy="3777622"/>
          </a:xfrm>
        </p:spPr>
        <p:txBody>
          <a:bodyPr/>
          <a:lstStyle/>
          <a:p>
            <a:r>
              <a:rPr lang="da-DK" sz="2400" dirty="0"/>
              <a:t>De fleste af os får mange idéer hver dag. </a:t>
            </a:r>
          </a:p>
          <a:p>
            <a:r>
              <a:rPr lang="da-DK" sz="2400" dirty="0"/>
              <a:t>Spørgsmålet er, om idéerne kommer ud af hovedet, ud i virkeligheden og skaber værdi. </a:t>
            </a:r>
          </a:p>
          <a:p>
            <a:r>
              <a:rPr lang="da-DK" sz="2400" dirty="0"/>
              <a:t>Man skelner derfor mellem opfindelse – kaldet invention – og innovation. </a:t>
            </a:r>
          </a:p>
          <a:p>
            <a:r>
              <a:rPr lang="da-DK" sz="2400" dirty="0"/>
              <a:t>Hvor inventionen er en idé som endnu ikke skaber værdi for nogen.</a:t>
            </a:r>
          </a:p>
          <a:p>
            <a:endParaRPr lang="da-DK" dirty="0"/>
          </a:p>
        </p:txBody>
      </p:sp>
      <p:pic>
        <p:nvPicPr>
          <p:cNvPr id="4" name="Picture 2" descr="The Innovation Ecosystem in South Africa: Work in Progress - UIIN">
            <a:extLst>
              <a:ext uri="{FF2B5EF4-FFF2-40B4-BE49-F238E27FC236}">
                <a16:creationId xmlns:a16="http://schemas.microsoft.com/office/drawing/2014/main" id="{1740BBBE-0512-4A6A-A34E-13C4ED3F86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364" y="157869"/>
            <a:ext cx="4200248" cy="2347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54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A8836C-1B1F-4015-B7AC-CFA2A5EA33BB}"/>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1F3A1BF8-B505-4ECA-AEBD-39AFC81606FA}"/>
              </a:ext>
            </a:extLst>
          </p:cNvPr>
          <p:cNvSpPr>
            <a:spLocks noGrp="1"/>
          </p:cNvSpPr>
          <p:nvPr>
            <p:ph idx="1"/>
          </p:nvPr>
        </p:nvSpPr>
        <p:spPr>
          <a:xfrm>
            <a:off x="2527068" y="1540189"/>
            <a:ext cx="8915400" cy="3777622"/>
          </a:xfrm>
        </p:spPr>
        <p:txBody>
          <a:bodyPr/>
          <a:lstStyle/>
          <a:p>
            <a:r>
              <a:rPr lang="da-DK" dirty="0"/>
              <a:t>En kort definition lyder: innovation som noget nyt, nyttigt og nyttiggjort eller noget nyt som skaber værdi. </a:t>
            </a:r>
          </a:p>
          <a:p>
            <a:r>
              <a:rPr lang="da-DK" dirty="0"/>
              <a:t>Innovation skal på en måde være succesfuld for, at man kan kalde den for en innovation: </a:t>
            </a:r>
          </a:p>
          <a:p>
            <a:r>
              <a:rPr lang="da-DK" dirty="0"/>
              <a:t>Det nye skal skabe værdi! </a:t>
            </a:r>
          </a:p>
          <a:p>
            <a:r>
              <a:rPr lang="da-DK" dirty="0"/>
              <a:t>Der behøver ikke nødvendigvis være tale om værdi i form af penge, selvom en innovation netop ofte skaber en mulighed for at skabe profit i en virksomhed.</a:t>
            </a:r>
          </a:p>
          <a:p>
            <a:endParaRPr lang="da-DK" dirty="0"/>
          </a:p>
        </p:txBody>
      </p:sp>
      <p:pic>
        <p:nvPicPr>
          <p:cNvPr id="30722" name="Picture 2" descr="4 examples of how to nurture innovation - Workstars">
            <a:extLst>
              <a:ext uri="{FF2B5EF4-FFF2-40B4-BE49-F238E27FC236}">
                <a16:creationId xmlns:a16="http://schemas.microsoft.com/office/drawing/2014/main" id="{CC8110BB-1B20-4637-BD48-F6D7F42957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1409" y="4021583"/>
            <a:ext cx="3873623" cy="2421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0111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3C688B-CB53-4A9D-8153-BA641114112A}"/>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E6A16901-54F0-42E6-A7D8-102DD4AEDA3F}"/>
              </a:ext>
            </a:extLst>
          </p:cNvPr>
          <p:cNvSpPr>
            <a:spLocks noGrp="1"/>
          </p:cNvSpPr>
          <p:nvPr>
            <p:ph idx="1"/>
          </p:nvPr>
        </p:nvSpPr>
        <p:spPr/>
        <p:txBody>
          <a:bodyPr/>
          <a:lstStyle/>
          <a:p>
            <a:r>
              <a:rPr lang="da-DK" dirty="0"/>
              <a:t>Opgave:</a:t>
            </a:r>
          </a:p>
          <a:p>
            <a:r>
              <a:rPr lang="da-DK" dirty="0"/>
              <a:t>Nævn mindst 1 ting der er kommet af innovation i din levetid</a:t>
            </a:r>
          </a:p>
          <a:p>
            <a:endParaRPr lang="da-DK" dirty="0"/>
          </a:p>
          <a:p>
            <a:r>
              <a:rPr lang="da-DK" dirty="0"/>
              <a:t>Giv et bud på, hvor innovation kan bruges i elektrikerfaget</a:t>
            </a:r>
          </a:p>
        </p:txBody>
      </p:sp>
    </p:spTree>
    <p:extLst>
      <p:ext uri="{BB962C8B-B14F-4D97-AF65-F5344CB8AC3E}">
        <p14:creationId xmlns:p14="http://schemas.microsoft.com/office/powerpoint/2010/main" val="275903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39FBC-6F19-49B0-A2DB-45FC3900D347}"/>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D289BB1F-B375-4A74-94D7-43C5705B571A}"/>
              </a:ext>
            </a:extLst>
          </p:cNvPr>
          <p:cNvSpPr>
            <a:spLocks noGrp="1"/>
          </p:cNvSpPr>
          <p:nvPr>
            <p:ph idx="1"/>
          </p:nvPr>
        </p:nvSpPr>
        <p:spPr/>
        <p:txBody>
          <a:bodyPr/>
          <a:lstStyle/>
          <a:p>
            <a:r>
              <a:rPr lang="da-DK" sz="2000" b="1" cap="all" dirty="0"/>
              <a:t>REGERINGENS DEFINITION PÅ INNOVATION </a:t>
            </a:r>
            <a:endParaRPr lang="da-DK" sz="2000" dirty="0"/>
          </a:p>
          <a:p>
            <a:r>
              <a:rPr lang="da-DK" dirty="0"/>
              <a:t>Innovation er implementeringen af et nyt eller væsentligt forbedret produkt (vare eller tjenesteydelse), proces, markedsføringsmetode eller en væsentlig organisatorisk ændring. </a:t>
            </a:r>
          </a:p>
          <a:p>
            <a:r>
              <a:rPr lang="da-DK" dirty="0"/>
              <a:t>Innovationer er resultatet af bevidste planer og aktiviteter rettet mod en forbedring af virksomhedens produkter, processer, salg og markedsføring eller organisering. </a:t>
            </a:r>
          </a:p>
          <a:p>
            <a:r>
              <a:rPr lang="da-DK" dirty="0"/>
              <a:t>Innovationer kan tage udgangspunkt i ny viden og teknologi, men kan også være kombination af, eller nye anvendelsesmuligheder for, eksisterende viden og teknologier.</a:t>
            </a:r>
          </a:p>
          <a:p>
            <a:endParaRPr lang="da-DK" dirty="0"/>
          </a:p>
        </p:txBody>
      </p:sp>
    </p:spTree>
    <p:extLst>
      <p:ext uri="{BB962C8B-B14F-4D97-AF65-F5344CB8AC3E}">
        <p14:creationId xmlns:p14="http://schemas.microsoft.com/office/powerpoint/2010/main" val="4243110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107B81-D4E0-4981-B7C7-DDAE7C8A9907}"/>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B0653E4B-5717-40DB-9B1F-B840613EBB7D}"/>
              </a:ext>
            </a:extLst>
          </p:cNvPr>
          <p:cNvSpPr>
            <a:spLocks noGrp="1"/>
          </p:cNvSpPr>
          <p:nvPr>
            <p:ph idx="1"/>
          </p:nvPr>
        </p:nvSpPr>
        <p:spPr>
          <a:xfrm>
            <a:off x="2509313" y="1609818"/>
            <a:ext cx="8915400" cy="3777622"/>
          </a:xfrm>
        </p:spPr>
        <p:txBody>
          <a:bodyPr/>
          <a:lstStyle/>
          <a:p>
            <a:r>
              <a:rPr lang="da-DK" sz="2000" dirty="0"/>
              <a:t>Resultatet af innovation bliver ofte, at de løsninger man brugte tidligere ikke længere giver mening. </a:t>
            </a:r>
          </a:p>
          <a:p>
            <a:r>
              <a:rPr lang="da-DK" sz="2000" dirty="0"/>
              <a:t>Fx gav det ikke længere mening at bruge to sten til at tænde et bål efter at tændstikkerne eller lighteren kom til. </a:t>
            </a:r>
          </a:p>
          <a:p>
            <a:r>
              <a:rPr lang="da-DK" sz="2000" dirty="0"/>
              <a:t>Det mest almindelige er, at innovation opstår, når man sætter det, man allerede har, sammen på nye måder.</a:t>
            </a:r>
          </a:p>
          <a:p>
            <a:endParaRPr lang="da-DK" dirty="0"/>
          </a:p>
        </p:txBody>
      </p:sp>
      <p:pic>
        <p:nvPicPr>
          <p:cNvPr id="28674" name="Picture 2" descr="Classement Mondial De L'Innovation : La France Doit Viser La Première Place  ! | Forbes France">
            <a:extLst>
              <a:ext uri="{FF2B5EF4-FFF2-40B4-BE49-F238E27FC236}">
                <a16:creationId xmlns:a16="http://schemas.microsoft.com/office/drawing/2014/main" id="{491E9695-387D-42B7-A995-AE554B8CD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252" y="4362357"/>
            <a:ext cx="3386827" cy="2242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237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03428F-1A6E-4734-9FA1-35F662A3F553}"/>
              </a:ext>
            </a:extLst>
          </p:cNvPr>
          <p:cNvSpPr>
            <a:spLocks noGrp="1"/>
          </p:cNvSpPr>
          <p:nvPr>
            <p:ph type="title"/>
          </p:nvPr>
        </p:nvSpPr>
        <p:spPr/>
        <p:txBody>
          <a:bodyPr/>
          <a:lstStyle/>
          <a:p>
            <a:r>
              <a:rPr lang="da-DK" dirty="0"/>
              <a:t>Historien bag</a:t>
            </a:r>
          </a:p>
        </p:txBody>
      </p:sp>
      <p:sp>
        <p:nvSpPr>
          <p:cNvPr id="3" name="Pladsholder til indhold 2">
            <a:extLst>
              <a:ext uri="{FF2B5EF4-FFF2-40B4-BE49-F238E27FC236}">
                <a16:creationId xmlns:a16="http://schemas.microsoft.com/office/drawing/2014/main" id="{F16A8128-B1AC-4340-BE70-1F249AA9E1C1}"/>
              </a:ext>
            </a:extLst>
          </p:cNvPr>
          <p:cNvSpPr>
            <a:spLocks noGrp="1"/>
          </p:cNvSpPr>
          <p:nvPr>
            <p:ph idx="1"/>
          </p:nvPr>
        </p:nvSpPr>
        <p:spPr/>
        <p:txBody>
          <a:bodyPr/>
          <a:lstStyle/>
          <a:p>
            <a:r>
              <a:rPr lang="da-DK" sz="2400" b="1" cap="all" dirty="0"/>
              <a:t>NY OPFINDELSE – MED KENDT TEKNOLOGI </a:t>
            </a:r>
            <a:endParaRPr lang="da-DK" sz="2400" dirty="0"/>
          </a:p>
          <a:p>
            <a:r>
              <a:rPr lang="da-DK" sz="2400" dirty="0"/>
              <a:t>Et IT-hotel til kvitteringer og garantibeviser gør det meget nemmere for dig, at finde den nødvendige dokumentation, hvis du får stjålet din cykel eller din vaskemaskine eller mobilen går i stykker!</a:t>
            </a:r>
          </a:p>
          <a:p>
            <a:endParaRPr lang="da-DK" dirty="0"/>
          </a:p>
        </p:txBody>
      </p:sp>
      <p:pic>
        <p:nvPicPr>
          <p:cNvPr id="13314" name="Picture 2" descr="India jumps five places in Global Innovation Index">
            <a:extLst>
              <a:ext uri="{FF2B5EF4-FFF2-40B4-BE49-F238E27FC236}">
                <a16:creationId xmlns:a16="http://schemas.microsoft.com/office/drawing/2014/main" id="{9E7A1FE5-A82E-47ED-8911-97BC204867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1425" y="4226598"/>
            <a:ext cx="4023187" cy="2259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126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F499F4-3600-4608-92A6-4AD9FABA84F9}"/>
              </a:ext>
            </a:extLst>
          </p:cNvPr>
          <p:cNvSpPr>
            <a:spLocks noGrp="1"/>
          </p:cNvSpPr>
          <p:nvPr>
            <p:ph type="title"/>
          </p:nvPr>
        </p:nvSpPr>
        <p:spPr/>
        <p:txBody>
          <a:bodyPr/>
          <a:lstStyle/>
          <a:p>
            <a:r>
              <a:rPr lang="da-DK" dirty="0"/>
              <a:t>Hvorfor skal vi lære om innovation?</a:t>
            </a:r>
          </a:p>
        </p:txBody>
      </p:sp>
      <p:sp>
        <p:nvSpPr>
          <p:cNvPr id="3" name="Pladsholder til indhold 2">
            <a:extLst>
              <a:ext uri="{FF2B5EF4-FFF2-40B4-BE49-F238E27FC236}">
                <a16:creationId xmlns:a16="http://schemas.microsoft.com/office/drawing/2014/main" id="{173BA5F0-78DC-467F-8C3D-A1F34759573C}"/>
              </a:ext>
            </a:extLst>
          </p:cNvPr>
          <p:cNvSpPr>
            <a:spLocks noGrp="1"/>
          </p:cNvSpPr>
          <p:nvPr>
            <p:ph idx="1"/>
          </p:nvPr>
        </p:nvSpPr>
        <p:spPr/>
        <p:txBody>
          <a:bodyPr/>
          <a:lstStyle/>
          <a:p>
            <a:endParaRPr lang="da-DK" dirty="0"/>
          </a:p>
          <a:p>
            <a:r>
              <a:rPr lang="da-DK" sz="2400" dirty="0"/>
              <a:t>Innovation er en del af pensum på elektrikeruddannelsen</a:t>
            </a:r>
          </a:p>
          <a:p>
            <a:r>
              <a:rPr lang="da-DK" sz="2400" dirty="0"/>
              <a:t>Det er en del af bedømmelsen til H1 og svendeprøven</a:t>
            </a:r>
          </a:p>
          <a:p>
            <a:r>
              <a:rPr lang="da-DK" sz="2400" dirty="0"/>
              <a:t>Det er en meget stor del</a:t>
            </a:r>
          </a:p>
          <a:p>
            <a:pPr marL="0" indent="0">
              <a:buNone/>
            </a:pPr>
            <a:r>
              <a:rPr lang="da-DK" sz="2400" dirty="0"/>
              <a:t>af IT-verdenen </a:t>
            </a:r>
          </a:p>
        </p:txBody>
      </p:sp>
      <p:pic>
        <p:nvPicPr>
          <p:cNvPr id="3074" name="Picture 2" descr="Four Ways to Get Your Innovation Unit to Work">
            <a:extLst>
              <a:ext uri="{FF2B5EF4-FFF2-40B4-BE49-F238E27FC236}">
                <a16:creationId xmlns:a16="http://schemas.microsoft.com/office/drawing/2014/main" id="{88798792-8723-4D5C-A83A-D937974593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6361" y="4128943"/>
            <a:ext cx="4608251" cy="2407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1829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0D49D2-0B96-4B52-A987-54CFBD7407EA}"/>
              </a:ext>
            </a:extLst>
          </p:cNvPr>
          <p:cNvSpPr>
            <a:spLocks noGrp="1"/>
          </p:cNvSpPr>
          <p:nvPr>
            <p:ph type="title"/>
          </p:nvPr>
        </p:nvSpPr>
        <p:spPr/>
        <p:txBody>
          <a:bodyPr/>
          <a:lstStyle/>
          <a:p>
            <a:r>
              <a:rPr lang="da-DK" dirty="0"/>
              <a:t>Iværksætteri</a:t>
            </a:r>
          </a:p>
        </p:txBody>
      </p:sp>
      <p:sp>
        <p:nvSpPr>
          <p:cNvPr id="3" name="Pladsholder til indhold 2">
            <a:extLst>
              <a:ext uri="{FF2B5EF4-FFF2-40B4-BE49-F238E27FC236}">
                <a16:creationId xmlns:a16="http://schemas.microsoft.com/office/drawing/2014/main" id="{93950DD1-F5F2-49E4-AA50-8E4B5F63C274}"/>
              </a:ext>
            </a:extLst>
          </p:cNvPr>
          <p:cNvSpPr>
            <a:spLocks noGrp="1"/>
          </p:cNvSpPr>
          <p:nvPr>
            <p:ph idx="1"/>
          </p:nvPr>
        </p:nvSpPr>
        <p:spPr/>
        <p:txBody>
          <a:bodyPr/>
          <a:lstStyle/>
          <a:p>
            <a:pPr marL="0" indent="0">
              <a:buNone/>
            </a:pPr>
            <a:endParaRPr lang="da-DK" dirty="0"/>
          </a:p>
          <a:p>
            <a:r>
              <a:rPr lang="da-DK" dirty="0"/>
              <a:t>En iværksætter er en der starter sin egen virksomhed. Det kan være en kendt type af virksomhed og den kan bygge på nye eller velkendte idéer. </a:t>
            </a:r>
          </a:p>
          <a:p>
            <a:r>
              <a:rPr lang="da-DK" dirty="0"/>
              <a:t>En frisør eller en mekaniker kan starte for sig selv og dermed være iværksættere. </a:t>
            </a:r>
          </a:p>
          <a:p>
            <a:r>
              <a:rPr lang="da-DK" dirty="0"/>
              <a:t>Om frisøren eller mekanikeren er innovative, det afhænger af om de med deres virksomhed skaber nye produkter eller services, der skaber værdi for deres kunder.</a:t>
            </a:r>
          </a:p>
          <a:p>
            <a:endParaRPr lang="da-DK" dirty="0"/>
          </a:p>
        </p:txBody>
      </p:sp>
    </p:spTree>
    <p:extLst>
      <p:ext uri="{BB962C8B-B14F-4D97-AF65-F5344CB8AC3E}">
        <p14:creationId xmlns:p14="http://schemas.microsoft.com/office/powerpoint/2010/main" val="1333430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43DBAF-42B1-4880-8E8F-EDC3FD768E87}"/>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18341376-81BB-41AE-BD2F-D1A7A93F6E96}"/>
              </a:ext>
            </a:extLst>
          </p:cNvPr>
          <p:cNvSpPr>
            <a:spLocks noGrp="1"/>
          </p:cNvSpPr>
          <p:nvPr>
            <p:ph idx="1"/>
          </p:nvPr>
        </p:nvSpPr>
        <p:spPr/>
        <p:txBody>
          <a:bodyPr/>
          <a:lstStyle/>
          <a:p>
            <a:endParaRPr lang="da-DK" sz="2000" b="1" dirty="0"/>
          </a:p>
          <a:p>
            <a:r>
              <a:rPr lang="da-DK" sz="2000" b="1" dirty="0"/>
              <a:t>Innovationshøjden </a:t>
            </a:r>
            <a:endParaRPr lang="da-DK" sz="2000" dirty="0"/>
          </a:p>
          <a:p>
            <a:r>
              <a:rPr lang="da-DK" sz="2000" dirty="0"/>
              <a:t>En innovation kan være mere eller mindre nyskabende. </a:t>
            </a:r>
          </a:p>
          <a:p>
            <a:r>
              <a:rPr lang="da-DK" sz="2000" dirty="0"/>
              <a:t>Den kan ligge et sted mellem den helt radikale fornyelse og den meget lille justering. </a:t>
            </a:r>
          </a:p>
          <a:p>
            <a:r>
              <a:rPr lang="da-DK" sz="2000" dirty="0"/>
              <a:t>En ny måde at tage bad på, når man er på festival eller en plastikdims til at beskytte højhælede sko mod brosten, det er innovative løsninger, men de får os ikke til at tænke helt anderledes om, hvordan man kan tage bad eller hvilket fodtøj man skal have på.</a:t>
            </a:r>
          </a:p>
          <a:p>
            <a:endParaRPr lang="da-DK" dirty="0"/>
          </a:p>
        </p:txBody>
      </p:sp>
      <p:pic>
        <p:nvPicPr>
          <p:cNvPr id="16386" name="Picture 2" descr="Most innovation originates from customers, not companies">
            <a:extLst>
              <a:ext uri="{FF2B5EF4-FFF2-40B4-BE49-F238E27FC236}">
                <a16:creationId xmlns:a16="http://schemas.microsoft.com/office/drawing/2014/main" id="{0049BD6E-95D6-4DEC-AE76-E3D6B8020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3204"/>
            <a:ext cx="3590278" cy="2352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64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3298E7-0BB6-448E-B0E1-95A1A24B6C6A}"/>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871ED5DF-048A-4BCE-B76B-8165A1744EC3}"/>
              </a:ext>
            </a:extLst>
          </p:cNvPr>
          <p:cNvSpPr>
            <a:spLocks noGrp="1"/>
          </p:cNvSpPr>
          <p:nvPr>
            <p:ph idx="1"/>
          </p:nvPr>
        </p:nvSpPr>
        <p:spPr/>
        <p:txBody>
          <a:bodyPr/>
          <a:lstStyle/>
          <a:p>
            <a:endParaRPr lang="da-DK" sz="2400" dirty="0"/>
          </a:p>
          <a:p>
            <a:endParaRPr lang="da-DK" sz="2000" dirty="0"/>
          </a:p>
          <a:p>
            <a:endParaRPr lang="da-DK" sz="2000" dirty="0"/>
          </a:p>
          <a:p>
            <a:endParaRPr lang="da-DK" sz="2000" dirty="0"/>
          </a:p>
          <a:p>
            <a:r>
              <a:rPr lang="da-DK" sz="2000" dirty="0"/>
              <a:t>Hvis innovationsprocessen har resulteret i radikalt nye produkter, services eller processer, så taler man om en stor innovationshøjde. </a:t>
            </a:r>
          </a:p>
          <a:p>
            <a:r>
              <a:rPr lang="da-DK" sz="2000" dirty="0"/>
              <a:t>Et eksempel kan være telefonen: Efter udbredelsen af mobiltelefonen, er der ikke længere stor efterspørgsel efter andre typer telefoner til private hjem.</a:t>
            </a:r>
          </a:p>
          <a:p>
            <a:endParaRPr lang="da-DK" dirty="0"/>
          </a:p>
        </p:txBody>
      </p:sp>
      <p:pic>
        <p:nvPicPr>
          <p:cNvPr id="17410" name="Picture 2" descr="What is Innovation? Introduction and Definition for Practitioners">
            <a:extLst>
              <a:ext uri="{FF2B5EF4-FFF2-40B4-BE49-F238E27FC236}">
                <a16:creationId xmlns:a16="http://schemas.microsoft.com/office/drawing/2014/main" id="{828CD2F6-089B-47CA-B1B3-C07AFB8AD79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895" b="19376"/>
          <a:stretch/>
        </p:blipFill>
        <p:spPr bwMode="auto">
          <a:xfrm>
            <a:off x="7695831" y="558532"/>
            <a:ext cx="2948496" cy="253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014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68C38C-890A-4720-9EC8-C7A04BF7F5A1}"/>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D12CF091-D196-4EE1-979B-D9D4E94F0207}"/>
              </a:ext>
            </a:extLst>
          </p:cNvPr>
          <p:cNvSpPr>
            <a:spLocks noGrp="1"/>
          </p:cNvSpPr>
          <p:nvPr>
            <p:ph idx="1"/>
          </p:nvPr>
        </p:nvSpPr>
        <p:spPr/>
        <p:txBody>
          <a:bodyPr/>
          <a:lstStyle/>
          <a:p>
            <a:r>
              <a:rPr lang="da-DK" sz="2400" dirty="0"/>
              <a:t>De mest epokegørende innovationer har en stor innovationshøjde og har haft radikal betydning for mange menneskers liv. </a:t>
            </a:r>
          </a:p>
          <a:p>
            <a:r>
              <a:rPr lang="da-DK" sz="2400" dirty="0"/>
              <a:t>Man kan nævne mange eksempler, men først efter nogle år, kan man vurdere, om innovationen fik radikal betydning eller ej. </a:t>
            </a:r>
          </a:p>
          <a:p>
            <a:r>
              <a:rPr lang="da-DK" sz="2400" dirty="0"/>
              <a:t>Eksempler på virkelig radikale innovationer er: flyvemaskinen, udviklingen af bogtrykkerkunsten, udviklingen af internettet, osv.</a:t>
            </a:r>
          </a:p>
          <a:p>
            <a:endParaRPr lang="da-DK" dirty="0"/>
          </a:p>
        </p:txBody>
      </p:sp>
    </p:spTree>
    <p:extLst>
      <p:ext uri="{BB962C8B-B14F-4D97-AF65-F5344CB8AC3E}">
        <p14:creationId xmlns:p14="http://schemas.microsoft.com/office/powerpoint/2010/main" val="2074240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922373-66D2-4DC3-B018-277BD100EB43}"/>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580C84E1-8AF8-4CF4-B4A7-2FE6302E114C}"/>
              </a:ext>
            </a:extLst>
          </p:cNvPr>
          <p:cNvSpPr>
            <a:spLocks noGrp="1"/>
          </p:cNvSpPr>
          <p:nvPr>
            <p:ph idx="1"/>
          </p:nvPr>
        </p:nvSpPr>
        <p:spPr/>
        <p:txBody>
          <a:bodyPr>
            <a:normAutofit/>
          </a:bodyPr>
          <a:lstStyle/>
          <a:p>
            <a:endParaRPr lang="da-DK" sz="2400" dirty="0"/>
          </a:p>
          <a:p>
            <a:endParaRPr lang="da-DK" sz="2400" dirty="0"/>
          </a:p>
          <a:p>
            <a:r>
              <a:rPr lang="da-DK" sz="2400" dirty="0"/>
              <a:t>Nævn 3 ting der har stor innovationshøjde i elektrikerfaget</a:t>
            </a:r>
          </a:p>
        </p:txBody>
      </p:sp>
    </p:spTree>
    <p:extLst>
      <p:ext uri="{BB962C8B-B14F-4D97-AF65-F5344CB8AC3E}">
        <p14:creationId xmlns:p14="http://schemas.microsoft.com/office/powerpoint/2010/main" val="2463564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B37D58-FEC7-46D2-97A5-A0C060F07056}"/>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CC3C7175-4A47-4178-BF05-02AD495A9410}"/>
              </a:ext>
            </a:extLst>
          </p:cNvPr>
          <p:cNvSpPr>
            <a:spLocks noGrp="1"/>
          </p:cNvSpPr>
          <p:nvPr>
            <p:ph idx="1"/>
          </p:nvPr>
        </p:nvSpPr>
        <p:spPr>
          <a:xfrm>
            <a:off x="2589212" y="2160233"/>
            <a:ext cx="8915400" cy="3777622"/>
          </a:xfrm>
        </p:spPr>
        <p:txBody>
          <a:bodyPr/>
          <a:lstStyle/>
          <a:p>
            <a:r>
              <a:rPr lang="da-DK" sz="2400" b="1" dirty="0"/>
              <a:t>Den </a:t>
            </a:r>
            <a:r>
              <a:rPr lang="da-DK" sz="2400" b="1" dirty="0" err="1"/>
              <a:t>idéelle</a:t>
            </a:r>
            <a:r>
              <a:rPr lang="da-DK" sz="2400" b="1" dirty="0"/>
              <a:t> innovationsproces </a:t>
            </a:r>
            <a:endParaRPr lang="da-DK" sz="2400" dirty="0"/>
          </a:p>
          <a:p>
            <a:r>
              <a:rPr lang="da-DK" sz="2400" dirty="0"/>
              <a:t>Processen begynder med at der findes et behov eller nogle ønsker. </a:t>
            </a:r>
          </a:p>
          <a:p>
            <a:r>
              <a:rPr lang="da-DK" sz="2400" dirty="0"/>
              <a:t>Man taler her om et problem, en "smerte" (</a:t>
            </a:r>
            <a:r>
              <a:rPr lang="da-DK" sz="2400" dirty="0" err="1"/>
              <a:t>pain</a:t>
            </a:r>
            <a:r>
              <a:rPr lang="da-DK" sz="2400" dirty="0"/>
              <a:t>), som man skal finde og undersøge. I denne proces er det vigtigt at indsamle så meget viden om problemet som muligt. </a:t>
            </a:r>
          </a:p>
          <a:p>
            <a:r>
              <a:rPr lang="da-DK" sz="2400" dirty="0"/>
              <a:t>Hvis det allerede er løst af andre, skal det undersøges.</a:t>
            </a:r>
          </a:p>
          <a:p>
            <a:endParaRPr lang="da-DK" dirty="0"/>
          </a:p>
        </p:txBody>
      </p:sp>
      <p:pic>
        <p:nvPicPr>
          <p:cNvPr id="18434" name="Picture 2" descr="Social Innovation - Fonden for Socialt Ansvar">
            <a:extLst>
              <a:ext uri="{FF2B5EF4-FFF2-40B4-BE49-F238E27FC236}">
                <a16:creationId xmlns:a16="http://schemas.microsoft.com/office/drawing/2014/main" id="{2BECC22F-9C4D-42DD-8A70-DA052603E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6912" y="178663"/>
            <a:ext cx="4805039" cy="203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9429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D1D6F2-BAF4-498D-9C13-8C2760F1FED9}"/>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F29EC514-B5D4-4EA5-AC5E-2145493A1E04}"/>
              </a:ext>
            </a:extLst>
          </p:cNvPr>
          <p:cNvSpPr>
            <a:spLocks noGrp="1"/>
          </p:cNvSpPr>
          <p:nvPr>
            <p:ph idx="1"/>
          </p:nvPr>
        </p:nvSpPr>
        <p:spPr/>
        <p:txBody>
          <a:bodyPr/>
          <a:lstStyle/>
          <a:p>
            <a:endParaRPr lang="da-DK" sz="2400" dirty="0"/>
          </a:p>
          <a:p>
            <a:r>
              <a:rPr lang="da-DK" sz="2400" dirty="0"/>
              <a:t>Hvis der ikke er et uløst problem, kan der alligevel være en mulighed – et behov – for nye produkter i markedet;</a:t>
            </a:r>
          </a:p>
          <a:p>
            <a:r>
              <a:rPr lang="da-DK" sz="2400" dirty="0"/>
              <a:t>Der kan være plads til en ny producent, der gør tingene på en lidt anden måde og dermed opfylder ønskerne hos nogle bestemte grupper af forbrugere.</a:t>
            </a:r>
          </a:p>
          <a:p>
            <a:endParaRPr lang="da-DK" dirty="0"/>
          </a:p>
        </p:txBody>
      </p:sp>
      <p:pic>
        <p:nvPicPr>
          <p:cNvPr id="19458" name="Picture 2" descr="Innovation Silkeborg">
            <a:extLst>
              <a:ext uri="{FF2B5EF4-FFF2-40B4-BE49-F238E27FC236}">
                <a16:creationId xmlns:a16="http://schemas.microsoft.com/office/drawing/2014/main" id="{39E7C0BC-2BE7-4FD4-AE03-1724F8F58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4629" y="537880"/>
            <a:ext cx="3193297" cy="200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331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291D50-C8B8-4CB1-84EB-72C66384BBF2}"/>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B053C2CD-1D3E-4FBC-BCCD-25E81033A977}"/>
              </a:ext>
            </a:extLst>
          </p:cNvPr>
          <p:cNvSpPr>
            <a:spLocks noGrp="1"/>
          </p:cNvSpPr>
          <p:nvPr>
            <p:ph idx="1"/>
          </p:nvPr>
        </p:nvSpPr>
        <p:spPr/>
        <p:txBody>
          <a:bodyPr>
            <a:normAutofit/>
          </a:bodyPr>
          <a:lstStyle/>
          <a:p>
            <a:endParaRPr lang="da-DK" sz="2400" dirty="0"/>
          </a:p>
          <a:p>
            <a:endParaRPr lang="da-DK" sz="2400" dirty="0"/>
          </a:p>
          <a:p>
            <a:r>
              <a:rPr lang="da-DK" sz="2400" dirty="0"/>
              <a:t>Når problemet eller muligheden er fundet og afklaret, så skal der prioriteres. </a:t>
            </a:r>
          </a:p>
          <a:p>
            <a:r>
              <a:rPr lang="da-DK" sz="2400" dirty="0"/>
              <a:t>Det kan være, at der er mange muligheder og problemer, men den innovative proces handler om at fokuserer på løsningen af et enkelt problem og gøre det på en ny og værdiskabende måde.</a:t>
            </a:r>
          </a:p>
          <a:p>
            <a:endParaRPr lang="da-DK" dirty="0"/>
          </a:p>
        </p:txBody>
      </p:sp>
      <p:pic>
        <p:nvPicPr>
          <p:cNvPr id="20482" name="Picture 2" descr="RegTech requires a more collaborative effort – BFC Bulletins">
            <a:extLst>
              <a:ext uri="{FF2B5EF4-FFF2-40B4-BE49-F238E27FC236}">
                <a16:creationId xmlns:a16="http://schemas.microsoft.com/office/drawing/2014/main" id="{65B26018-FB97-4FA5-B507-D709ACDF6A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7812" y="314325"/>
            <a:ext cx="48768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6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F859C2-BD02-4F17-BD4F-FCB2FE3E37EB}"/>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CF1C0BAD-47A6-43C2-A74B-181074386AEB}"/>
              </a:ext>
            </a:extLst>
          </p:cNvPr>
          <p:cNvSpPr>
            <a:spLocks noGrp="1"/>
          </p:cNvSpPr>
          <p:nvPr>
            <p:ph idx="1"/>
          </p:nvPr>
        </p:nvSpPr>
        <p:spPr/>
        <p:txBody>
          <a:bodyPr/>
          <a:lstStyle/>
          <a:p>
            <a:endParaRPr lang="da-DK" dirty="0"/>
          </a:p>
          <a:p>
            <a:endParaRPr lang="da-DK" sz="2000" dirty="0"/>
          </a:p>
          <a:p>
            <a:endParaRPr lang="da-DK" sz="2000" dirty="0"/>
          </a:p>
          <a:p>
            <a:r>
              <a:rPr lang="da-DK" sz="2000" dirty="0"/>
              <a:t>Når man har valgt det problem, man vil løse, skal der sættes gang i idéudviklingen. </a:t>
            </a:r>
          </a:p>
          <a:p>
            <a:r>
              <a:rPr lang="da-DK" sz="2000" dirty="0"/>
              <a:t>Kreativitet og leg med nye og anderledes idéer skal der være plads til i denne del af processen, ellers bliver løsningerne sjældent særlig nyskabende. </a:t>
            </a:r>
          </a:p>
          <a:p>
            <a:r>
              <a:rPr lang="da-DK" sz="2000" dirty="0"/>
              <a:t>Samtidig er det væsentligt at der kommer mere viden og måske også nye teknologiske løsninger på bordet.</a:t>
            </a:r>
          </a:p>
          <a:p>
            <a:endParaRPr lang="da-DK" dirty="0"/>
          </a:p>
        </p:txBody>
      </p:sp>
      <p:pic>
        <p:nvPicPr>
          <p:cNvPr id="21506" name="Picture 2" descr="Being the teammate you want. I want to share with you some food for… | by  Joon Park | Medium">
            <a:extLst>
              <a:ext uri="{FF2B5EF4-FFF2-40B4-BE49-F238E27FC236}">
                <a16:creationId xmlns:a16="http://schemas.microsoft.com/office/drawing/2014/main" id="{3C6E982C-3465-4874-A6FF-2C3B60C76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60733" y="319458"/>
            <a:ext cx="5140541" cy="2739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0413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02002-6A1C-4A7A-B14B-EFA7B50C7F98}"/>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E38F4B84-CBB2-449F-9817-E2112EC37928}"/>
              </a:ext>
            </a:extLst>
          </p:cNvPr>
          <p:cNvSpPr>
            <a:spLocks noGrp="1"/>
          </p:cNvSpPr>
          <p:nvPr>
            <p:ph idx="1"/>
          </p:nvPr>
        </p:nvSpPr>
        <p:spPr>
          <a:xfrm>
            <a:off x="2589212" y="1458898"/>
            <a:ext cx="8915400" cy="3777622"/>
          </a:xfrm>
        </p:spPr>
        <p:txBody>
          <a:bodyPr/>
          <a:lstStyle/>
          <a:p>
            <a:r>
              <a:rPr lang="da-DK" dirty="0"/>
              <a:t>Indtil nu har innovationsprocessen været noget der foregik i den enkelte virksomhed eller hos den enkelte iværksætter. </a:t>
            </a:r>
          </a:p>
          <a:p>
            <a:r>
              <a:rPr lang="da-DK" dirty="0"/>
              <a:t>Nu bevæger processen sig videre over i den fase, hvor der skal produceres og markedsføres overfor brugere og kunder. </a:t>
            </a:r>
          </a:p>
          <a:p>
            <a:r>
              <a:rPr lang="da-DK" dirty="0"/>
              <a:t>For at denne vanskelige del af processen kan blive en succes, skal man sikre sig en god forståelse af markedet og det er ofte nødvendigt, at "modne" det produkt man har lavet i forhold til forbrugernes krav.</a:t>
            </a:r>
          </a:p>
          <a:p>
            <a:endParaRPr lang="da-DK" dirty="0"/>
          </a:p>
        </p:txBody>
      </p:sp>
      <p:pic>
        <p:nvPicPr>
          <p:cNvPr id="22530" name="Picture 2" descr="Why it's crucial to create leadership at all levels">
            <a:extLst>
              <a:ext uri="{FF2B5EF4-FFF2-40B4-BE49-F238E27FC236}">
                <a16:creationId xmlns:a16="http://schemas.microsoft.com/office/drawing/2014/main" id="{F8087A11-6F6D-4AAA-9653-919BBE7790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2175" y="3916011"/>
            <a:ext cx="4012566" cy="225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143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B99AC-C54C-49EF-9E23-60EE04CED186}"/>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FEE21871-FC74-43F5-88CC-85666485304D}"/>
              </a:ext>
            </a:extLst>
          </p:cNvPr>
          <p:cNvSpPr>
            <a:spLocks noGrp="1"/>
          </p:cNvSpPr>
          <p:nvPr>
            <p:ph idx="1"/>
          </p:nvPr>
        </p:nvSpPr>
        <p:spPr/>
        <p:txBody>
          <a:bodyPr/>
          <a:lstStyle/>
          <a:p>
            <a:r>
              <a:rPr lang="da-DK" dirty="0"/>
              <a:t>Ordet betyder: </a:t>
            </a:r>
          </a:p>
          <a:p>
            <a:r>
              <a:rPr lang="da-DK" dirty="0"/>
              <a:t>Udvikling af en ny ide og realisering af den i praksis</a:t>
            </a:r>
          </a:p>
          <a:p>
            <a:r>
              <a:rPr lang="da-DK" dirty="0"/>
              <a:t>Det væsentlige ved innovation er, at den som ny ide får en faktisk anvendelse, det vil sige at den bliver brugt.</a:t>
            </a:r>
          </a:p>
          <a:p>
            <a:endParaRPr lang="da-DK" dirty="0"/>
          </a:p>
        </p:txBody>
      </p:sp>
      <p:pic>
        <p:nvPicPr>
          <p:cNvPr id="4098" name="Picture 2" descr="View: Strategies for innovation - The Economic Times">
            <a:extLst>
              <a:ext uri="{FF2B5EF4-FFF2-40B4-BE49-F238E27FC236}">
                <a16:creationId xmlns:a16="http://schemas.microsoft.com/office/drawing/2014/main" id="{00012A7D-968F-4091-9C96-6387404FD8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7456" y="3577701"/>
            <a:ext cx="3870664" cy="2902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280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278D98-45DC-4152-B13F-34DE23A7BB87}"/>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3D2EEB21-3283-44F9-9570-4BA019556BF1}"/>
              </a:ext>
            </a:extLst>
          </p:cNvPr>
          <p:cNvSpPr>
            <a:spLocks noGrp="1"/>
          </p:cNvSpPr>
          <p:nvPr>
            <p:ph idx="1"/>
          </p:nvPr>
        </p:nvSpPr>
        <p:spPr/>
        <p:txBody>
          <a:bodyPr/>
          <a:lstStyle/>
          <a:p>
            <a:endParaRPr lang="da-DK" b="1" dirty="0"/>
          </a:p>
          <a:p>
            <a:r>
              <a:rPr lang="da-DK" sz="2400" b="1" dirty="0"/>
              <a:t>Hvorfor er innovation vigtig? </a:t>
            </a:r>
            <a:endParaRPr lang="da-DK" sz="2400" dirty="0"/>
          </a:p>
          <a:p>
            <a:r>
              <a:rPr lang="da-DK" sz="2400" dirty="0"/>
              <a:t>Innovation er væsentlig på fire niveauer:</a:t>
            </a:r>
          </a:p>
          <a:p>
            <a:r>
              <a:rPr lang="da-DK" sz="2400" dirty="0"/>
              <a:t>For det første kan det give succes og rigdom, hvis man er med til at skabe noget nyt og realisere sine drømme. For mange mennesker, har dét at være skabende og kreativ, en betydning altså en værdi i sig selv.</a:t>
            </a:r>
          </a:p>
          <a:p>
            <a:endParaRPr lang="da-DK" dirty="0"/>
          </a:p>
        </p:txBody>
      </p:sp>
      <p:pic>
        <p:nvPicPr>
          <p:cNvPr id="23554" name="Picture 2" descr="💡 Open Innovation: Definition and Types of Innovation">
            <a:extLst>
              <a:ext uri="{FF2B5EF4-FFF2-40B4-BE49-F238E27FC236}">
                <a16:creationId xmlns:a16="http://schemas.microsoft.com/office/drawing/2014/main" id="{FA5030B8-5C3B-4B03-9942-2C8C873AC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9413" y="109168"/>
            <a:ext cx="3906452" cy="2602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4961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C2AD7-CA48-4359-8B8A-3727E50E7586}"/>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B9DB8FDE-4938-4D96-950E-AD672CE7B373}"/>
              </a:ext>
            </a:extLst>
          </p:cNvPr>
          <p:cNvSpPr>
            <a:spLocks noGrp="1"/>
          </p:cNvSpPr>
          <p:nvPr>
            <p:ph idx="1"/>
          </p:nvPr>
        </p:nvSpPr>
        <p:spPr/>
        <p:txBody>
          <a:bodyPr/>
          <a:lstStyle/>
          <a:p>
            <a:r>
              <a:rPr lang="da-DK" dirty="0"/>
              <a:t>For det andet er innovation en forudsætning for den velstand, vi har i et land som Danmark. </a:t>
            </a:r>
          </a:p>
          <a:p>
            <a:r>
              <a:rPr lang="da-DK" dirty="0"/>
              <a:t>Man kan godt mene at de måder, vi levede på og de ting, vi havde, da du blev født, var helt som de skulle være og at der ikke er behov for nyt hele tiden. </a:t>
            </a:r>
          </a:p>
          <a:p>
            <a:r>
              <a:rPr lang="da-DK" dirty="0"/>
              <a:t>Men for de virksomheder og organisationer der betaler vores lønninger og producerer de varer, vi køber, er det ikke helt nok. </a:t>
            </a:r>
          </a:p>
          <a:p>
            <a:r>
              <a:rPr lang="da-DK" dirty="0"/>
              <a:t>Hvis virksomhederne ikke finder på nye og bedre måder at lave deres produkter på, så bliver de udkonkurreret af andre virksomheder der er bedre eller mere effektive.</a:t>
            </a:r>
          </a:p>
        </p:txBody>
      </p:sp>
    </p:spTree>
    <p:extLst>
      <p:ext uri="{BB962C8B-B14F-4D97-AF65-F5344CB8AC3E}">
        <p14:creationId xmlns:p14="http://schemas.microsoft.com/office/powerpoint/2010/main" val="2715890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52AC1-6BAD-429B-B980-383F0BD7FE33}"/>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2D8EFE5D-BFDE-46E6-8382-FE9E2065DF1B}"/>
              </a:ext>
            </a:extLst>
          </p:cNvPr>
          <p:cNvSpPr>
            <a:spLocks noGrp="1"/>
          </p:cNvSpPr>
          <p:nvPr>
            <p:ph idx="1"/>
          </p:nvPr>
        </p:nvSpPr>
        <p:spPr>
          <a:xfrm>
            <a:off x="2509313" y="1540189"/>
            <a:ext cx="8915400" cy="3777622"/>
          </a:xfrm>
        </p:spPr>
        <p:txBody>
          <a:bodyPr/>
          <a:lstStyle/>
          <a:p>
            <a:r>
              <a:rPr lang="da-DK" sz="3200" dirty="0"/>
              <a:t>Specielt for et land som Danmark er innovation utroligt vigtigt. Vores lønninger er høje, og derfor må vi konkurrere på andre ting.</a:t>
            </a:r>
          </a:p>
          <a:p>
            <a:endParaRPr lang="da-DK" dirty="0"/>
          </a:p>
        </p:txBody>
      </p:sp>
      <p:pic>
        <p:nvPicPr>
          <p:cNvPr id="24578" name="Picture 2" descr="Innovation og Entrepreneurship | Zealand">
            <a:extLst>
              <a:ext uri="{FF2B5EF4-FFF2-40B4-BE49-F238E27FC236}">
                <a16:creationId xmlns:a16="http://schemas.microsoft.com/office/drawing/2014/main" id="{0157C1F1-326F-47E0-BC5C-EED994D55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0901" y="3808520"/>
            <a:ext cx="4927107" cy="2771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9770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6866E-A769-42E7-827A-C36CFE25B3EC}"/>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1C63E5B0-0655-440B-B460-4051496643E5}"/>
              </a:ext>
            </a:extLst>
          </p:cNvPr>
          <p:cNvSpPr>
            <a:spLocks noGrp="1"/>
          </p:cNvSpPr>
          <p:nvPr>
            <p:ph idx="1"/>
          </p:nvPr>
        </p:nvSpPr>
        <p:spPr/>
        <p:txBody>
          <a:bodyPr/>
          <a:lstStyle/>
          <a:p>
            <a:endParaRPr lang="da-DK" dirty="0"/>
          </a:p>
          <a:p>
            <a:endParaRPr lang="da-DK" sz="2000" dirty="0"/>
          </a:p>
          <a:p>
            <a:endParaRPr lang="da-DK" sz="2000" dirty="0"/>
          </a:p>
          <a:p>
            <a:r>
              <a:rPr lang="da-DK" sz="2000" dirty="0"/>
              <a:t>For det tredje kommer der hele tiden nye problemer og udfordringer til.</a:t>
            </a:r>
          </a:p>
          <a:p>
            <a:r>
              <a:rPr lang="da-DK" sz="2000" dirty="0"/>
              <a:t>Tænk fx på miljø-og klimaproblemer; disse udfordringer skaber hele tiden nye krav om løsninger. </a:t>
            </a:r>
          </a:p>
          <a:p>
            <a:r>
              <a:rPr lang="da-DK" sz="2000" dirty="0"/>
              <a:t>Det underlige er, at mange nye løsninger skaber nye problemer, der så igen giver anledning til ny innovation.</a:t>
            </a:r>
          </a:p>
          <a:p>
            <a:endParaRPr lang="da-DK" dirty="0"/>
          </a:p>
        </p:txBody>
      </p:sp>
      <p:pic>
        <p:nvPicPr>
          <p:cNvPr id="25602" name="Picture 2" descr="Accelerating innovation with leadership | Bill Gates">
            <a:extLst>
              <a:ext uri="{FF2B5EF4-FFF2-40B4-BE49-F238E27FC236}">
                <a16:creationId xmlns:a16="http://schemas.microsoft.com/office/drawing/2014/main" id="{DDA4954C-5704-44DB-AD5C-8DCF414D3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24110"/>
            <a:ext cx="5300709" cy="2491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29445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7E7D9-3838-4147-850E-86B339D68338}"/>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36880C72-979C-4486-AAD3-7FBF1D66FA03}"/>
              </a:ext>
            </a:extLst>
          </p:cNvPr>
          <p:cNvSpPr>
            <a:spLocks noGrp="1"/>
          </p:cNvSpPr>
          <p:nvPr>
            <p:ph idx="1"/>
          </p:nvPr>
        </p:nvSpPr>
        <p:spPr/>
        <p:txBody>
          <a:bodyPr/>
          <a:lstStyle/>
          <a:p>
            <a:endParaRPr lang="da-DK" dirty="0"/>
          </a:p>
          <a:p>
            <a:endParaRPr lang="da-DK" sz="2000" dirty="0"/>
          </a:p>
          <a:p>
            <a:r>
              <a:rPr lang="da-DK" sz="2000" dirty="0"/>
              <a:t>For det fjerde har vi virksomhederne, som skaber den værdi, der skal til for at vi kan opretholde vores velstand. </a:t>
            </a:r>
          </a:p>
          <a:p>
            <a:r>
              <a:rPr lang="da-DK" sz="2000" dirty="0"/>
              <a:t>Hvis man ser på, hvilke virksomheder og organisationer der har succes, så er det i mange brancher de innovative som klarer sig bedst. </a:t>
            </a:r>
          </a:p>
          <a:p>
            <a:r>
              <a:rPr lang="da-DK" sz="2000" dirty="0"/>
              <a:t>I alle brancher er der behov for innovation og udvikling – ikke kun af produkter og teknologier, men også indenfor service, produktionsprocesser og ledelse.</a:t>
            </a:r>
          </a:p>
          <a:p>
            <a:endParaRPr lang="da-DK" dirty="0"/>
          </a:p>
        </p:txBody>
      </p:sp>
      <p:pic>
        <p:nvPicPr>
          <p:cNvPr id="26626" name="Picture 2" descr="29 of the best innovation quotes to inspire your work - Ideas">
            <a:extLst>
              <a:ext uri="{FF2B5EF4-FFF2-40B4-BE49-F238E27FC236}">
                <a16:creationId xmlns:a16="http://schemas.microsoft.com/office/drawing/2014/main" id="{E7389563-49FB-457F-900F-2BD1178285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0295" y="386734"/>
            <a:ext cx="4091758" cy="2301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751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49EED1-C736-4C01-BC2C-A6276D1E67F4}"/>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5C6C6C63-B44F-4501-A4DD-EDA09C7FBD88}"/>
              </a:ext>
            </a:extLst>
          </p:cNvPr>
          <p:cNvSpPr>
            <a:spLocks noGrp="1"/>
          </p:cNvSpPr>
          <p:nvPr>
            <p:ph idx="1"/>
          </p:nvPr>
        </p:nvSpPr>
        <p:spPr/>
        <p:txBody>
          <a:bodyPr/>
          <a:lstStyle/>
          <a:p>
            <a:endParaRPr lang="da-DK" dirty="0"/>
          </a:p>
          <a:p>
            <a:r>
              <a:rPr lang="da-DK" sz="2000" dirty="0"/>
              <a:t>Der kan fx være tale om nye produkters introduktion på markedet</a:t>
            </a:r>
          </a:p>
          <a:p>
            <a:r>
              <a:rPr lang="da-DK" sz="2000" dirty="0"/>
              <a:t>indførelse af nye tekniske løsninger, eller nye rutiner, eller nye fremgangsmåder  </a:t>
            </a:r>
          </a:p>
          <a:p>
            <a:r>
              <a:rPr lang="da-DK" sz="2000" dirty="0"/>
              <a:t>nye måder at være sammen på, f.eks. virtuelt</a:t>
            </a:r>
          </a:p>
          <a:p>
            <a:r>
              <a:rPr lang="da-DK" sz="2000" dirty="0"/>
              <a:t>indarbejdelse af nye skikke og adfærdsregler i vores samfund f.eks. (</a:t>
            </a:r>
            <a:r>
              <a:rPr lang="da-DK" sz="2000" dirty="0" err="1"/>
              <a:t>Covid</a:t>
            </a:r>
            <a:r>
              <a:rPr lang="da-DK" sz="2000" dirty="0"/>
              <a:t> 19)</a:t>
            </a:r>
          </a:p>
        </p:txBody>
      </p:sp>
      <p:pic>
        <p:nvPicPr>
          <p:cNvPr id="1026" name="Picture 2" descr="How to tackle innovation in pharma head on - EPM Magazine">
            <a:extLst>
              <a:ext uri="{FF2B5EF4-FFF2-40B4-BE49-F238E27FC236}">
                <a16:creationId xmlns:a16="http://schemas.microsoft.com/office/drawing/2014/main" id="{322F0FB1-CB91-41D0-955E-98822A023F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9259" y="4541205"/>
            <a:ext cx="4267200" cy="196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2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A9920E-CDA3-4923-BA34-DD4BCF9F1F4F}"/>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F47B4FCF-F49D-4CC3-B714-3441250CC992}"/>
              </a:ext>
            </a:extLst>
          </p:cNvPr>
          <p:cNvSpPr>
            <a:spLocks noGrp="1"/>
          </p:cNvSpPr>
          <p:nvPr>
            <p:ph idx="1"/>
          </p:nvPr>
        </p:nvSpPr>
        <p:spPr>
          <a:xfrm>
            <a:off x="2429413" y="1674129"/>
            <a:ext cx="8075995" cy="3278872"/>
          </a:xfrm>
        </p:spPr>
        <p:txBody>
          <a:bodyPr/>
          <a:lstStyle/>
          <a:p>
            <a:r>
              <a:rPr lang="da-DK" sz="2400" dirty="0"/>
              <a:t>Innovationen skal være ny (eller meget forbedret) for virksomheden selv, men den kan være udviklet af andre eller introduceret før af andre.</a:t>
            </a:r>
          </a:p>
          <a:p>
            <a:endParaRPr lang="da-DK" dirty="0"/>
          </a:p>
        </p:txBody>
      </p:sp>
      <p:pic>
        <p:nvPicPr>
          <p:cNvPr id="5122" name="Picture 2" descr="Teamwork Metaphor Stock Illustrations – 17,652 Teamwork Metaphor Stock  Illustrations, Vectors &amp; Clipart - Dreamstime">
            <a:extLst>
              <a:ext uri="{FF2B5EF4-FFF2-40B4-BE49-F238E27FC236}">
                <a16:creationId xmlns:a16="http://schemas.microsoft.com/office/drawing/2014/main" id="{12584857-4FCC-4C6F-9D49-B27954468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231" y="3086810"/>
            <a:ext cx="4847209" cy="3429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18008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876E42-3F5C-4CD2-AAF3-DE29DEE5AA3B}"/>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4A7E0A2A-D1F8-4318-A00C-45D35D336E5E}"/>
              </a:ext>
            </a:extLst>
          </p:cNvPr>
          <p:cNvSpPr>
            <a:spLocks noGrp="1"/>
          </p:cNvSpPr>
          <p:nvPr>
            <p:ph idx="1"/>
          </p:nvPr>
        </p:nvSpPr>
        <p:spPr/>
        <p:txBody>
          <a:bodyPr>
            <a:normAutofit/>
          </a:bodyPr>
          <a:lstStyle/>
          <a:p>
            <a:r>
              <a:rPr lang="da-DK" sz="2000" b="1" dirty="0"/>
              <a:t>Hvordan kender du forskel på innovation og kreativitet</a:t>
            </a:r>
          </a:p>
          <a:p>
            <a:r>
              <a:rPr lang="da-DK" sz="2000" dirty="0"/>
              <a:t>Innovationen kræver en igangsat anvendelse, altså et output.</a:t>
            </a:r>
          </a:p>
          <a:p>
            <a:r>
              <a:rPr lang="da-DK" sz="2000" dirty="0"/>
              <a:t>Kreativitet dækker mere over den skabende proces, at man har en masse gode ideer, uden at stille krav til et egentligt output. </a:t>
            </a:r>
          </a:p>
          <a:p>
            <a:r>
              <a:rPr lang="da-DK" sz="2000" dirty="0"/>
              <a:t>Med andre ord:</a:t>
            </a:r>
          </a:p>
          <a:p>
            <a:r>
              <a:rPr lang="da-DK" sz="2000" dirty="0"/>
              <a:t>Kreativitet lægger op til processen. </a:t>
            </a:r>
          </a:p>
          <a:p>
            <a:r>
              <a:rPr lang="da-DK" sz="2000" dirty="0"/>
              <a:t>Innovation er det færdige produktet.</a:t>
            </a:r>
            <a:br>
              <a:rPr lang="da-DK" sz="2000" b="1" dirty="0"/>
            </a:br>
            <a:endParaRPr lang="da-DK" sz="2000" dirty="0"/>
          </a:p>
        </p:txBody>
      </p:sp>
    </p:spTree>
    <p:extLst>
      <p:ext uri="{BB962C8B-B14F-4D97-AF65-F5344CB8AC3E}">
        <p14:creationId xmlns:p14="http://schemas.microsoft.com/office/powerpoint/2010/main" val="2208731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2CEB1D-D98D-423A-B10C-2FA274A62D6A}"/>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F58AC075-A3E8-462A-A6AC-3D98C063DF95}"/>
              </a:ext>
            </a:extLst>
          </p:cNvPr>
          <p:cNvSpPr>
            <a:spLocks noGrp="1"/>
          </p:cNvSpPr>
          <p:nvPr>
            <p:ph idx="1"/>
          </p:nvPr>
        </p:nvSpPr>
        <p:spPr/>
        <p:txBody>
          <a:bodyPr/>
          <a:lstStyle/>
          <a:p>
            <a:r>
              <a:rPr lang="da-DK" sz="2400" dirty="0"/>
              <a:t>Innovation opstår altid på baggrund af en kreativ proces, men det er langt fra alle kreative processer, der bliver til nyttige produkter med reel effekt eller til forbedringer af tidligere måder at gøre tingene på.</a:t>
            </a:r>
          </a:p>
          <a:p>
            <a:pPr marL="0" indent="0">
              <a:buNone/>
            </a:pPr>
            <a:r>
              <a:rPr lang="da-DK" dirty="0"/>
              <a:t> </a:t>
            </a:r>
          </a:p>
        </p:txBody>
      </p:sp>
      <p:pic>
        <p:nvPicPr>
          <p:cNvPr id="6146" name="Picture 2" descr="Økosystem for sundhed og velfærd | Bedre Innovation">
            <a:extLst>
              <a:ext uri="{FF2B5EF4-FFF2-40B4-BE49-F238E27FC236}">
                <a16:creationId xmlns:a16="http://schemas.microsoft.com/office/drawing/2014/main" id="{A8A3D41D-F146-4091-A28F-3D78F56546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126" y="3757012"/>
            <a:ext cx="4116684" cy="28302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049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4B16D0-21FB-472F-A436-63833681523E}"/>
              </a:ext>
            </a:extLst>
          </p:cNvPr>
          <p:cNvSpPr>
            <a:spLocks noGrp="1"/>
          </p:cNvSpPr>
          <p:nvPr>
            <p:ph type="title"/>
          </p:nvPr>
        </p:nvSpPr>
        <p:spPr/>
        <p:txBody>
          <a:bodyPr/>
          <a:lstStyle/>
          <a:p>
            <a:r>
              <a:rPr lang="da-DK" dirty="0"/>
              <a:t>Innovation</a:t>
            </a:r>
          </a:p>
        </p:txBody>
      </p:sp>
      <p:sp>
        <p:nvSpPr>
          <p:cNvPr id="3" name="Pladsholder til indhold 2">
            <a:extLst>
              <a:ext uri="{FF2B5EF4-FFF2-40B4-BE49-F238E27FC236}">
                <a16:creationId xmlns:a16="http://schemas.microsoft.com/office/drawing/2014/main" id="{C4A214D1-9DE1-4028-9320-0C705DAD1316}"/>
              </a:ext>
            </a:extLst>
          </p:cNvPr>
          <p:cNvSpPr>
            <a:spLocks noGrp="1"/>
          </p:cNvSpPr>
          <p:nvPr>
            <p:ph idx="1"/>
          </p:nvPr>
        </p:nvSpPr>
        <p:spPr/>
        <p:txBody>
          <a:bodyPr>
            <a:normAutofit/>
          </a:bodyPr>
          <a:lstStyle/>
          <a:p>
            <a:r>
              <a:rPr lang="da-DK" sz="2800" dirty="0"/>
              <a:t>Innovation handler om at tænke nyt og finde nye løsningsmodeller på, hvordan vi løser vores arbejdsopgaver.</a:t>
            </a:r>
          </a:p>
        </p:txBody>
      </p:sp>
      <p:pic>
        <p:nvPicPr>
          <p:cNvPr id="7170" name="Picture 2" descr="Sådan set Hvor svært kan det være at rydde op efter sin hund? | frdb.dk">
            <a:extLst>
              <a:ext uri="{FF2B5EF4-FFF2-40B4-BE49-F238E27FC236}">
                <a16:creationId xmlns:a16="http://schemas.microsoft.com/office/drawing/2014/main" id="{407487DE-F497-4367-B055-47948EBB86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2713" y="3205163"/>
            <a:ext cx="4504678" cy="31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36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C4DDBA-9268-4864-8AC7-8DDECF45F2EB}"/>
              </a:ext>
            </a:extLst>
          </p:cNvPr>
          <p:cNvSpPr>
            <a:spLocks noGrp="1"/>
          </p:cNvSpPr>
          <p:nvPr>
            <p:ph type="title"/>
          </p:nvPr>
        </p:nvSpPr>
        <p:spPr/>
        <p:txBody>
          <a:bodyPr/>
          <a:lstStyle/>
          <a:p>
            <a:r>
              <a:rPr lang="da-DK" dirty="0"/>
              <a:t>Historien bag </a:t>
            </a:r>
          </a:p>
        </p:txBody>
      </p:sp>
      <p:sp>
        <p:nvSpPr>
          <p:cNvPr id="3" name="Pladsholder til indhold 2">
            <a:extLst>
              <a:ext uri="{FF2B5EF4-FFF2-40B4-BE49-F238E27FC236}">
                <a16:creationId xmlns:a16="http://schemas.microsoft.com/office/drawing/2014/main" id="{F6764043-1746-4DB6-B1FD-79974717F776}"/>
              </a:ext>
            </a:extLst>
          </p:cNvPr>
          <p:cNvSpPr>
            <a:spLocks noGrp="1"/>
          </p:cNvSpPr>
          <p:nvPr>
            <p:ph idx="1"/>
          </p:nvPr>
        </p:nvSpPr>
        <p:spPr>
          <a:xfrm>
            <a:off x="2491557" y="1450020"/>
            <a:ext cx="8915400" cy="3777622"/>
          </a:xfrm>
        </p:spPr>
        <p:txBody>
          <a:bodyPr/>
          <a:lstStyle/>
          <a:p>
            <a:r>
              <a:rPr lang="da-DK" sz="2400" dirty="0"/>
              <a:t>Da en del af jer blev født var der ingen smartphones. Facebook var knap nok grundlagt, og det samme med Google. Studerende og elever havde hverken bærbare computere eller Bacardi </a:t>
            </a:r>
            <a:r>
              <a:rPr lang="da-DK" sz="2400" dirty="0" err="1"/>
              <a:t>Breezers</a:t>
            </a:r>
            <a:r>
              <a:rPr lang="da-DK" sz="2400" dirty="0"/>
              <a:t> – og når man skulle købe tøj eller musik, kunne man ikke bare finde det på nettet.</a:t>
            </a:r>
          </a:p>
          <a:p>
            <a:endParaRPr lang="da-DK" dirty="0"/>
          </a:p>
        </p:txBody>
      </p:sp>
      <p:pic>
        <p:nvPicPr>
          <p:cNvPr id="8194" name="Picture 2" descr="How to make an impact in the world as a university student | Times Higher  Education (THE)">
            <a:extLst>
              <a:ext uri="{FF2B5EF4-FFF2-40B4-BE49-F238E27FC236}">
                <a16:creationId xmlns:a16="http://schemas.microsoft.com/office/drawing/2014/main" id="{9F977D61-E2AF-4BF2-AE9B-A537AFE56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908" y="3477724"/>
            <a:ext cx="4429402" cy="2950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9207172"/>
      </p:ext>
    </p:extLst>
  </p:cSld>
  <p:clrMapOvr>
    <a:masterClrMapping/>
  </p:clrMapOvr>
</p:sld>
</file>

<file path=ppt/theme/theme1.xml><?xml version="1.0" encoding="utf-8"?>
<a:theme xmlns:a="http://schemas.openxmlformats.org/drawingml/2006/main" name="Visk">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471</TotalTime>
  <Words>1750</Words>
  <Application>Microsoft Office PowerPoint</Application>
  <PresentationFormat>Widescreen</PresentationFormat>
  <Paragraphs>146</Paragraphs>
  <Slides>34</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34</vt:i4>
      </vt:variant>
    </vt:vector>
  </HeadingPairs>
  <TitlesOfParts>
    <vt:vector size="38" baseType="lpstr">
      <vt:lpstr>Arial</vt:lpstr>
      <vt:lpstr>Century Gothic</vt:lpstr>
      <vt:lpstr>Wingdings 3</vt:lpstr>
      <vt:lpstr>Visk</vt:lpstr>
      <vt:lpstr>Innovation</vt:lpstr>
      <vt:lpstr>Hvorfor skal vi lære om innovation?</vt:lpstr>
      <vt:lpstr>Innovation</vt:lpstr>
      <vt:lpstr>Innovation</vt:lpstr>
      <vt:lpstr>Innovation</vt:lpstr>
      <vt:lpstr>Innovation</vt:lpstr>
      <vt:lpstr>Innovation</vt:lpstr>
      <vt:lpstr>Innovation</vt:lpstr>
      <vt:lpstr>Historien bag </vt:lpstr>
      <vt:lpstr>Historien bag</vt:lpstr>
      <vt:lpstr>Historien bag</vt:lpstr>
      <vt:lpstr>Historien bag</vt:lpstr>
      <vt:lpstr>Historien bag</vt:lpstr>
      <vt:lpstr>Historien bag</vt:lpstr>
      <vt:lpstr>Historien bag</vt:lpstr>
      <vt:lpstr>Innovation</vt:lpstr>
      <vt:lpstr>Historien bag</vt:lpstr>
      <vt:lpstr>Innovation</vt:lpstr>
      <vt:lpstr>Historien bag</vt:lpstr>
      <vt:lpstr>Iværksætteri</vt:lpstr>
      <vt:lpstr>Innovation</vt:lpstr>
      <vt:lpstr>Innovation</vt:lpstr>
      <vt:lpstr>Innovation</vt:lpstr>
      <vt:lpstr>Innovation</vt:lpstr>
      <vt:lpstr>Innovation</vt:lpstr>
      <vt:lpstr>Innovation</vt:lpstr>
      <vt:lpstr>Innovation</vt:lpstr>
      <vt:lpstr>Innovation</vt:lpstr>
      <vt:lpstr>Innovation</vt:lpstr>
      <vt:lpstr>Innovation</vt:lpstr>
      <vt:lpstr>Innovation</vt:lpstr>
      <vt:lpstr>Innovation</vt:lpstr>
      <vt:lpstr>Innovation</vt:lpstr>
      <vt:lpstr>Innovation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dc:title>
  <dc:creator>Anne-Marie Hagendam</dc:creator>
  <cp:lastModifiedBy>Michael Petersen</cp:lastModifiedBy>
  <cp:revision>62</cp:revision>
  <cp:lastPrinted>2021-08-26T07:36:13Z</cp:lastPrinted>
  <dcterms:created xsi:type="dcterms:W3CDTF">2021-01-13T14:12:22Z</dcterms:created>
  <dcterms:modified xsi:type="dcterms:W3CDTF">2023-11-21T13:24:01Z</dcterms:modified>
</cp:coreProperties>
</file>