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7" r:id="rId51"/>
    <p:sldId id="308" r:id="rId52"/>
    <p:sldId id="309" r:id="rId53"/>
    <p:sldId id="310" r:id="rId54"/>
    <p:sldId id="311" r:id="rId55"/>
    <p:sldId id="312" r:id="rId56"/>
    <p:sldId id="314" r:id="rId57"/>
    <p:sldId id="315" r:id="rId58"/>
    <p:sldId id="316" r:id="rId59"/>
    <p:sldId id="317" r:id="rId60"/>
    <p:sldId id="318" r:id="rId61"/>
    <p:sldId id="319" r:id="rId62"/>
  </p:sldIdLst>
  <p:sldSz cx="9906000" cy="6858000" type="A4"/>
  <p:notesSz cx="9906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5" autoAdjust="0"/>
    <p:restoredTop sz="94669"/>
  </p:normalViewPr>
  <p:slideViewPr>
    <p:cSldViewPr>
      <p:cViewPr>
        <p:scale>
          <a:sx n="99" d="100"/>
          <a:sy n="99" d="100"/>
        </p:scale>
        <p:origin x="190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906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803405"/>
            <a:ext cx="7924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632201"/>
            <a:ext cx="7924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26518" y="4323846"/>
            <a:ext cx="248888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90600" y="4323847"/>
            <a:ext cx="5287328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2725" y="1430868"/>
            <a:ext cx="2352675" cy="365125"/>
          </a:xfrm>
        </p:spPr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812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477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906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90" y="753535"/>
            <a:ext cx="861822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3891" y="3641726"/>
            <a:ext cx="861822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25690" y="381002"/>
            <a:ext cx="2365058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890" y="381002"/>
            <a:ext cx="5233211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9339" y="381002"/>
            <a:ext cx="722771" cy="365125"/>
          </a:xfrm>
        </p:spPr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41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3890" y="2194560"/>
            <a:ext cx="4236461" cy="406908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8941" y="2194560"/>
            <a:ext cx="4233168" cy="406908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530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675" y="762000"/>
            <a:ext cx="6909435" cy="12954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9719" y="2183802"/>
            <a:ext cx="399063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889" y="3132668"/>
            <a:ext cx="4236461" cy="31309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74770" y="2183802"/>
            <a:ext cx="398733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8940" y="3132668"/>
            <a:ext cx="4233169" cy="31309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569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7220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4048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90" y="1524000"/>
            <a:ext cx="3343275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050" y="746760"/>
            <a:ext cx="5052060" cy="5516880"/>
          </a:xfrm>
        </p:spPr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890" y="3124200"/>
            <a:ext cx="3343275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9697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90" y="1524000"/>
            <a:ext cx="4415374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83984" y="751242"/>
            <a:ext cx="3980420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890" y="3124200"/>
            <a:ext cx="4415374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7458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85" y="4697362"/>
            <a:ext cx="861952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3884" y="977035"/>
            <a:ext cx="8612782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890" y="5516716"/>
            <a:ext cx="861822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303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906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890" y="753534"/>
            <a:ext cx="861822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950" y="3649134"/>
            <a:ext cx="84201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25690" y="381002"/>
            <a:ext cx="2365058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3890" y="381002"/>
            <a:ext cx="5233211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9338" y="381002"/>
            <a:ext cx="722772" cy="365125"/>
          </a:xfrm>
        </p:spPr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1563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906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380" y="753534"/>
            <a:ext cx="8248121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9391" y="3509768"/>
            <a:ext cx="7794098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950" y="4174598"/>
            <a:ext cx="8426981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25690" y="381002"/>
            <a:ext cx="2365058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3890" y="379439"/>
            <a:ext cx="5233211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9338" y="381002"/>
            <a:ext cx="722772" cy="365125"/>
          </a:xfrm>
        </p:spPr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  <p:sp>
        <p:nvSpPr>
          <p:cNvPr id="13" name="TextBox 12"/>
          <p:cNvSpPr txBox="1"/>
          <p:nvPr/>
        </p:nvSpPr>
        <p:spPr>
          <a:xfrm>
            <a:off x="250746" y="807720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25627" y="3021330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3336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906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1124703"/>
            <a:ext cx="8422681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941" y="3648317"/>
            <a:ext cx="8421409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25690" y="378885"/>
            <a:ext cx="2365058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3890" y="378885"/>
            <a:ext cx="5233211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9338" y="381002"/>
            <a:ext cx="722772" cy="365125"/>
          </a:xfrm>
        </p:spPr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6667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352677" y="762001"/>
            <a:ext cx="6909434" cy="1303867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43891" y="2202080"/>
            <a:ext cx="277368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43890" y="2904565"/>
            <a:ext cx="277368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77423" y="2201333"/>
            <a:ext cx="277368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575846" y="2904068"/>
            <a:ext cx="277368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88429" y="2192866"/>
            <a:ext cx="277368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88430" y="2904565"/>
            <a:ext cx="277368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7593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352677" y="762000"/>
            <a:ext cx="6913816" cy="12954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43890" y="4113341"/>
            <a:ext cx="277368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43890" y="2331720"/>
            <a:ext cx="277368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43890" y="4796104"/>
            <a:ext cx="277368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96" y="4113341"/>
            <a:ext cx="277368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6195" y="2331720"/>
            <a:ext cx="277368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565096" y="4796103"/>
            <a:ext cx="277368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92812" y="4113341"/>
            <a:ext cx="277368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492811" y="2331722"/>
            <a:ext cx="277368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492711" y="4796101"/>
            <a:ext cx="277368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279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890" y="2194560"/>
            <a:ext cx="8618220" cy="40690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8640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906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0472" y="747184"/>
            <a:ext cx="1671638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890" y="746126"/>
            <a:ext cx="6801205" cy="4249732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25690" y="381002"/>
            <a:ext cx="2365058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3890" y="381002"/>
            <a:ext cx="5233211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9338" y="381002"/>
            <a:ext cx="722772" cy="365125"/>
          </a:xfrm>
        </p:spPr>
        <p:txBody>
          <a:bodyPr/>
          <a:lstStyle/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6214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4536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2309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5516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4536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5117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9540" y="2668904"/>
            <a:ext cx="7906918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52449" y="3766566"/>
            <a:ext cx="8001101" cy="1123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44536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32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52675" y="764373"/>
            <a:ext cx="6909435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3890" y="2194560"/>
            <a:ext cx="861822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46582" y="6356352"/>
            <a:ext cx="23155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3890" y="6355847"/>
            <a:ext cx="6154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937" y="381002"/>
            <a:ext cx="2142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159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32.png"/><Relationship Id="rId9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0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0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7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jpe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Relationship Id="rId9" Type="http://schemas.openxmlformats.org/officeDocument/2006/relationships/image" Target="https://encrypted-tbn0.gstatic.com/images?q=tbn:ANd9GcS_NAN1X7PVWEBV188rhETgp3ur3_7iJ_f83md4RfqMPexEeuWS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_NAN1X7PVWEBV188rhETgp3ur3_7iJ_f83md4RfqMPexEeuWS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9.xml"/><Relationship Id="rId4" Type="http://schemas.openxmlformats.org/officeDocument/2006/relationships/image" Target="https://encrypted-tbn0.gstatic.com/images?q=tbn:ANd9GcS_NAN1X7PVWEBV188rhETgp3ur3_7iJ_f83md4RfqMPexEeuWS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9.xml"/><Relationship Id="rId6" Type="http://schemas.openxmlformats.org/officeDocument/2006/relationships/image" Target="https://encrypted-tbn0.gstatic.com/images?q=tbn:ANd9GcS_NAN1X7PVWEBV188rhETgp3ur3_7iJ_f83md4RfqMPexEeuWS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7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9.xml"/><Relationship Id="rId5" Type="http://schemas.openxmlformats.org/officeDocument/2006/relationships/image" Target="https://encrypted-tbn0.gstatic.com/images?q=tbn:ANd9GcS_NAN1X7PVWEBV188rhETgp3ur3_7iJ_f83md4RfqMPexEeuWS" TargetMode="External"/><Relationship Id="rId4" Type="http://schemas.openxmlformats.org/officeDocument/2006/relationships/image" Target="../media/image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9.xml"/><Relationship Id="rId6" Type="http://schemas.openxmlformats.org/officeDocument/2006/relationships/image" Target="https://encrypted-tbn0.gstatic.com/images?q=tbn:ANd9GcS_NAN1X7PVWEBV188rhETgp3ur3_7iJ_f83md4RfqMPexEeuWS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7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9.xml"/><Relationship Id="rId6" Type="http://schemas.openxmlformats.org/officeDocument/2006/relationships/image" Target="https://encrypted-tbn0.gstatic.com/images?q=tbn:ANd9GcS_NAN1X7PVWEBV188rhETgp3ur3_7iJ_f83md4RfqMPexEeuWS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79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9.xml"/><Relationship Id="rId6" Type="http://schemas.openxmlformats.org/officeDocument/2006/relationships/image" Target="https://encrypted-tbn0.gstatic.com/images?q=tbn:ANd9GcS_NAN1X7PVWEBV188rhETgp3ur3_7iJ_f83md4RfqMPexEeuWS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8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9.xml"/><Relationship Id="rId6" Type="http://schemas.openxmlformats.org/officeDocument/2006/relationships/image" Target="https://encrypted-tbn0.gstatic.com/images?q=tbn:ANd9GcS_NAN1X7PVWEBV188rhETgp3ur3_7iJ_f83md4RfqMPexEeuWS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83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9.xml"/><Relationship Id="rId6" Type="http://schemas.openxmlformats.org/officeDocument/2006/relationships/image" Target="https://encrypted-tbn0.gstatic.com/images?q=tbn:ANd9GcS_NAN1X7PVWEBV188rhETgp3ur3_7iJ_f83md4RfqMPexEeuWS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7073" y="679805"/>
            <a:ext cx="4913630" cy="181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5380" marR="5080" indent="-1123315">
              <a:lnSpc>
                <a:spcPct val="133300"/>
              </a:lnSpc>
              <a:spcBef>
                <a:spcPts val="100"/>
              </a:spcBef>
            </a:pPr>
            <a:r>
              <a:rPr sz="4400" spc="-25" dirty="0">
                <a:solidFill>
                  <a:srgbClr val="000000"/>
                </a:solidFill>
              </a:rPr>
              <a:t>I</a:t>
            </a:r>
            <a:r>
              <a:rPr sz="4400" dirty="0">
                <a:solidFill>
                  <a:srgbClr val="000000"/>
                </a:solidFill>
              </a:rPr>
              <a:t>nt</a:t>
            </a:r>
            <a:r>
              <a:rPr sz="4400" spc="-20" dirty="0">
                <a:solidFill>
                  <a:srgbClr val="000000"/>
                </a:solidFill>
              </a:rPr>
              <a:t>r</a:t>
            </a:r>
            <a:r>
              <a:rPr sz="4400" dirty="0">
                <a:solidFill>
                  <a:srgbClr val="000000"/>
                </a:solidFill>
              </a:rPr>
              <a:t>oduktionsk</a:t>
            </a:r>
            <a:r>
              <a:rPr sz="4400" spc="-25" dirty="0">
                <a:solidFill>
                  <a:srgbClr val="000000"/>
                </a:solidFill>
              </a:rPr>
              <a:t>u</a:t>
            </a:r>
            <a:r>
              <a:rPr sz="4400" spc="-5" dirty="0">
                <a:solidFill>
                  <a:srgbClr val="000000"/>
                </a:solidFill>
              </a:rPr>
              <a:t>rsus  </a:t>
            </a:r>
            <a:r>
              <a:rPr sz="4400" spc="-55" dirty="0">
                <a:solidFill>
                  <a:srgbClr val="000000"/>
                </a:solidFill>
              </a:rPr>
              <a:t>Termografi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4267200" y="466776"/>
            <a:ext cx="5055996" cy="2478243"/>
          </a:xfrm>
          <a:prstGeom prst="rect">
            <a:avLst/>
          </a:prstGeom>
          <a:ln w="25907">
            <a:solidFill>
              <a:srgbClr val="8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377190" marR="374015" algn="ctr">
              <a:lnSpc>
                <a:spcPct val="100000"/>
              </a:lnSpc>
            </a:pPr>
            <a:r>
              <a:rPr sz="2800" b="1" i="1" spc="-5" dirty="0">
                <a:latin typeface="Comic Sans MS"/>
                <a:cs typeface="Comic Sans MS"/>
              </a:rPr>
              <a:t>Hvad </a:t>
            </a:r>
            <a:r>
              <a:rPr sz="2800" b="1" i="1" dirty="0">
                <a:latin typeface="Comic Sans MS"/>
                <a:cs typeface="Comic Sans MS"/>
              </a:rPr>
              <a:t>man har </a:t>
            </a:r>
            <a:r>
              <a:rPr sz="2800" b="1" i="1" spc="-5" dirty="0">
                <a:latin typeface="Comic Sans MS"/>
                <a:cs typeface="Comic Sans MS"/>
              </a:rPr>
              <a:t>brug for af</a:t>
            </a:r>
            <a:r>
              <a:rPr sz="2800" b="1" i="1" spc="-114" dirty="0">
                <a:latin typeface="Comic Sans MS"/>
                <a:cs typeface="Comic Sans MS"/>
              </a:rPr>
              <a:t> </a:t>
            </a:r>
            <a:r>
              <a:rPr sz="2800" b="1" i="1" spc="-5" dirty="0">
                <a:latin typeface="Comic Sans MS"/>
                <a:cs typeface="Comic Sans MS"/>
              </a:rPr>
              <a:t>teoretisk  viden før </a:t>
            </a:r>
            <a:r>
              <a:rPr sz="2800" b="1" i="1" dirty="0">
                <a:latin typeface="Comic Sans MS"/>
                <a:cs typeface="Comic Sans MS"/>
              </a:rPr>
              <a:t>man starter op i</a:t>
            </a:r>
            <a:r>
              <a:rPr sz="2800" b="1" i="1" spc="-125" dirty="0">
                <a:latin typeface="Comic Sans MS"/>
                <a:cs typeface="Comic Sans MS"/>
              </a:rPr>
              <a:t> </a:t>
            </a:r>
            <a:r>
              <a:rPr sz="2800" b="1" i="1" spc="-5" dirty="0">
                <a:latin typeface="Comic Sans MS"/>
                <a:cs typeface="Comic Sans MS"/>
              </a:rPr>
              <a:t>praksis.</a:t>
            </a:r>
            <a:endParaRPr sz="2800" dirty="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2800" b="1" i="1" spc="-5" dirty="0">
                <a:latin typeface="Comic Sans MS"/>
                <a:cs typeface="Comic Sans MS"/>
              </a:rPr>
              <a:t>Og ikke</a:t>
            </a:r>
            <a:r>
              <a:rPr sz="2800" b="1" i="1" spc="-20" dirty="0">
                <a:latin typeface="Comic Sans MS"/>
                <a:cs typeface="Comic Sans MS"/>
              </a:rPr>
              <a:t> </a:t>
            </a:r>
            <a:r>
              <a:rPr sz="2800" b="1" i="1" spc="-5" dirty="0">
                <a:latin typeface="Comic Sans MS"/>
                <a:cs typeface="Comic Sans MS"/>
              </a:rPr>
              <a:t>mere!</a:t>
            </a:r>
            <a:endParaRPr sz="2800" dirty="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2278" y="2362200"/>
            <a:ext cx="1072897" cy="863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84503" y="2979420"/>
            <a:ext cx="3145536" cy="30190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8556BBE-42A6-B241-88C9-A0F9DBC72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5486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5" name="Billede 1" descr="Billedresultat for euc sjÃ¦lland guld">
            <a:extLst>
              <a:ext uri="{FF2B5EF4-FFF2-40B4-BE49-F238E27FC236}">
                <a16:creationId xmlns:a16="http://schemas.microsoft.com/office/drawing/2014/main" id="{6A550673-9C9C-7745-8459-FF4BA489F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510272" y="5486400"/>
            <a:ext cx="2260600" cy="11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4791" y="1007516"/>
            <a:ext cx="3816350" cy="411670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241300" algn="l"/>
              </a:tabLst>
            </a:pPr>
            <a:r>
              <a:rPr sz="2800" spc="-195" dirty="0">
                <a:latin typeface="Arial"/>
                <a:cs typeface="Arial"/>
              </a:rPr>
              <a:t>Hvad </a:t>
            </a:r>
            <a:r>
              <a:rPr sz="2800" spc="-65" dirty="0">
                <a:latin typeface="Arial"/>
                <a:cs typeface="Arial"/>
              </a:rPr>
              <a:t>er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termografi?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har char="•"/>
              <a:tabLst>
                <a:tab pos="241300" algn="l"/>
              </a:tabLst>
            </a:pPr>
            <a:r>
              <a:rPr sz="2800" spc="-190" dirty="0">
                <a:latin typeface="Arial"/>
                <a:cs typeface="Arial"/>
              </a:rPr>
              <a:t>Et </a:t>
            </a:r>
            <a:r>
              <a:rPr sz="2800" spc="-50" dirty="0">
                <a:latin typeface="Arial"/>
                <a:cs typeface="Arial"/>
              </a:rPr>
              <a:t>infrarødt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billede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300" algn="l"/>
              </a:tabLst>
            </a:pPr>
            <a:r>
              <a:rPr sz="2800" spc="-130" dirty="0">
                <a:latin typeface="Arial"/>
                <a:cs typeface="Arial"/>
              </a:rPr>
              <a:t>Termografi </a:t>
            </a:r>
            <a:r>
              <a:rPr sz="2800" spc="-90" dirty="0">
                <a:latin typeface="Arial"/>
                <a:cs typeface="Arial"/>
              </a:rPr>
              <a:t>kontra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synligt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300" algn="l"/>
              </a:tabLst>
            </a:pPr>
            <a:r>
              <a:rPr sz="2800" spc="-175" dirty="0">
                <a:latin typeface="Arial"/>
                <a:cs typeface="Arial"/>
              </a:rPr>
              <a:t>Emission </a:t>
            </a:r>
            <a:r>
              <a:rPr sz="2800" spc="35" dirty="0">
                <a:latin typeface="Arial"/>
                <a:cs typeface="Arial"/>
              </a:rPr>
              <a:t>&amp;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refleksion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Char char="•"/>
              <a:tabLst>
                <a:tab pos="241300" algn="l"/>
              </a:tabLst>
            </a:pPr>
            <a:r>
              <a:rPr sz="2800" spc="-114" dirty="0">
                <a:latin typeface="Arial"/>
                <a:cs typeface="Arial"/>
              </a:rPr>
              <a:t>Emissivitet/TRelf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Char char="•"/>
              <a:tabLst>
                <a:tab pos="241300" algn="l"/>
              </a:tabLst>
            </a:pPr>
            <a:r>
              <a:rPr sz="2800" spc="-150" dirty="0">
                <a:latin typeface="Arial"/>
                <a:cs typeface="Arial"/>
              </a:rPr>
              <a:t>Refleksion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300" algn="l"/>
              </a:tabLst>
            </a:pPr>
            <a:r>
              <a:rPr sz="2800" spc="-85" dirty="0">
                <a:latin typeface="Arial"/>
                <a:cs typeface="Arial"/>
              </a:rPr>
              <a:t>Måleregler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Char char="•"/>
              <a:tabLst>
                <a:tab pos="241300" algn="l"/>
              </a:tabLst>
            </a:pPr>
            <a:r>
              <a:rPr sz="2800" spc="-135" dirty="0">
                <a:latin typeface="Arial"/>
                <a:cs typeface="Arial"/>
              </a:rPr>
              <a:t>Termografi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eksempler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3163" y="206911"/>
            <a:ext cx="452983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I</a:t>
            </a:r>
            <a:r>
              <a:rPr sz="3600" spc="-15" dirty="0"/>
              <a:t>n</a:t>
            </a:r>
            <a:r>
              <a:rPr sz="3600" spc="-5" dirty="0"/>
              <a:t>dhold</a:t>
            </a:r>
            <a:endParaRPr sz="36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0B5643E-CA45-DC47-A2BE-BB2139DFA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54864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2049" name="Billede 1" descr="Billedresultat for euc sjÃ¦lland guld">
            <a:extLst>
              <a:ext uri="{FF2B5EF4-FFF2-40B4-BE49-F238E27FC236}">
                <a16:creationId xmlns:a16="http://schemas.microsoft.com/office/drawing/2014/main" id="{E12473F6-36A3-3B47-980B-7EB51CEF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543800" y="5486400"/>
            <a:ext cx="2260600" cy="11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39" y="100241"/>
            <a:ext cx="74965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Et </a:t>
            </a:r>
            <a:r>
              <a:rPr sz="3600" spc="-15" dirty="0"/>
              <a:t>infrarødt</a:t>
            </a:r>
            <a:r>
              <a:rPr sz="3600" spc="-40" dirty="0"/>
              <a:t> </a:t>
            </a:r>
            <a:r>
              <a:rPr sz="3600" dirty="0"/>
              <a:t>billede</a:t>
            </a:r>
          </a:p>
        </p:txBody>
      </p:sp>
      <p:sp>
        <p:nvSpPr>
          <p:cNvPr id="3" name="object 3"/>
          <p:cNvSpPr/>
          <p:nvPr/>
        </p:nvSpPr>
        <p:spPr>
          <a:xfrm>
            <a:off x="7461215" y="1674894"/>
            <a:ext cx="387188" cy="3344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61215" y="1674894"/>
            <a:ext cx="387350" cy="3345179"/>
          </a:xfrm>
          <a:custGeom>
            <a:avLst/>
            <a:gdLst/>
            <a:ahLst/>
            <a:cxnLst/>
            <a:rect l="l" t="t" r="r" b="b"/>
            <a:pathLst>
              <a:path w="387350" h="3345179">
                <a:moveTo>
                  <a:pt x="0" y="0"/>
                </a:moveTo>
                <a:lnTo>
                  <a:pt x="0" y="3344671"/>
                </a:lnTo>
                <a:lnTo>
                  <a:pt x="387193" y="3344671"/>
                </a:lnTo>
                <a:lnTo>
                  <a:pt x="387193" y="0"/>
                </a:lnTo>
                <a:lnTo>
                  <a:pt x="0" y="0"/>
                </a:lnTo>
              </a:path>
            </a:pathLst>
          </a:custGeom>
          <a:ln w="133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54584" y="1334617"/>
            <a:ext cx="826769" cy="402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60"/>
              </a:lnSpc>
            </a:pPr>
            <a:r>
              <a:rPr sz="1500" spc="60" dirty="0">
                <a:latin typeface="Arial"/>
                <a:cs typeface="Arial"/>
              </a:rPr>
              <a:t>12,5°C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sz="1500" spc="125" dirty="0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Times New Roman"/>
              <a:cs typeface="Times New Roman"/>
            </a:endParaRPr>
          </a:p>
          <a:p>
            <a:pPr marR="121285" algn="r">
              <a:lnSpc>
                <a:spcPct val="100000"/>
              </a:lnSpc>
            </a:pPr>
            <a:r>
              <a:rPr sz="1500" spc="75" dirty="0">
                <a:latin typeface="Arial"/>
                <a:cs typeface="Arial"/>
              </a:rPr>
              <a:t>5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Times New Roman"/>
              <a:cs typeface="Times New Roman"/>
            </a:endParaRPr>
          </a:p>
          <a:p>
            <a:pPr marR="121285" algn="r">
              <a:lnSpc>
                <a:spcPct val="100000"/>
              </a:lnSpc>
            </a:pPr>
            <a:r>
              <a:rPr sz="1500" spc="75" dirty="0"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5"/>
              </a:spcBef>
            </a:pPr>
            <a:r>
              <a:rPr sz="1500" spc="65" dirty="0">
                <a:latin typeface="Arial"/>
                <a:cs typeface="Arial"/>
              </a:rPr>
              <a:t>-3,3°C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36903" y="1196298"/>
            <a:ext cx="6195095" cy="42977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15644" y="5735523"/>
            <a:ext cx="4842510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omic Sans MS"/>
                <a:cs typeface="Comic Sans MS"/>
              </a:rPr>
              <a:t>Mørkere betyder </a:t>
            </a:r>
            <a:r>
              <a:rPr sz="2000" spc="-10" dirty="0">
                <a:latin typeface="Comic Sans MS"/>
                <a:cs typeface="Comic Sans MS"/>
              </a:rPr>
              <a:t>koldere, </a:t>
            </a:r>
            <a:r>
              <a:rPr sz="2000" spc="-5" dirty="0">
                <a:latin typeface="Comic Sans MS"/>
                <a:cs typeface="Comic Sans MS"/>
              </a:rPr>
              <a:t>lysere betyder varmere. </a:t>
            </a:r>
            <a:endParaRPr lang="da-DK" sz="2000" spc="-5" dirty="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10" dirty="0" err="1">
                <a:latin typeface="Comic Sans MS"/>
                <a:cs typeface="Comic Sans MS"/>
              </a:rPr>
              <a:t>Hvad</a:t>
            </a:r>
            <a:r>
              <a:rPr sz="2000" spc="-1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mere fortæller billedet</a:t>
            </a:r>
            <a:r>
              <a:rPr sz="2000" spc="30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os?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2D77695-F0A0-5F42-98AD-0B27376AF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3073" name="Billede 1" descr="Billedresultat for euc sjÃ¦lland guld">
            <a:extLst>
              <a:ext uri="{FF2B5EF4-FFF2-40B4-BE49-F238E27FC236}">
                <a16:creationId xmlns:a16="http://schemas.microsoft.com/office/drawing/2014/main" id="{5A3046A6-FA99-CD40-B1DD-815CA97EB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1876" y="1011936"/>
            <a:ext cx="8842375" cy="83248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115" rIns="0" bIns="0" rtlCol="0">
            <a:spAutoFit/>
          </a:bodyPr>
          <a:lstStyle/>
          <a:p>
            <a:pPr marL="3569335" marR="247650" indent="-3314065">
              <a:lnSpc>
                <a:spcPct val="100000"/>
              </a:lnSpc>
              <a:spcBef>
                <a:spcPts val="245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Varme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er energiudveksling mellem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systemer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med</a:t>
            </a:r>
            <a:r>
              <a:rPr sz="2400" spc="-10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forskellig  temperatur.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1840" y="206911"/>
            <a:ext cx="80301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/>
              <a:t>Hvad </a:t>
            </a:r>
            <a:r>
              <a:rPr sz="3600" dirty="0"/>
              <a:t>er</a:t>
            </a:r>
            <a:r>
              <a:rPr sz="3600" spc="-50" dirty="0"/>
              <a:t> </a:t>
            </a:r>
            <a:r>
              <a:rPr sz="3600" spc="-10" dirty="0"/>
              <a:t>termografi?</a:t>
            </a:r>
            <a:endParaRPr sz="3600" dirty="0"/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xfrm>
            <a:off x="643890" y="2194560"/>
            <a:ext cx="8618220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0220" marR="4448810" algn="ctr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Derfor, </a:t>
            </a:r>
            <a:r>
              <a:rPr sz="2800" spc="-5" dirty="0"/>
              <a:t>når der ikke </a:t>
            </a:r>
            <a:r>
              <a:rPr sz="2800" dirty="0"/>
              <a:t>er en  </a:t>
            </a:r>
            <a:r>
              <a:rPr sz="2800" spc="-5" dirty="0"/>
              <a:t>temperaturforskel, viser  termogrammet ingen  kontrast </a:t>
            </a:r>
            <a:r>
              <a:rPr sz="2800" dirty="0"/>
              <a:t>eller  </a:t>
            </a:r>
            <a:r>
              <a:rPr sz="2800" spc="-5" dirty="0"/>
              <a:t>temperaturforskel. </a:t>
            </a:r>
            <a:r>
              <a:rPr sz="2800" dirty="0"/>
              <a:t>Med  </a:t>
            </a:r>
            <a:r>
              <a:rPr sz="2800" spc="-5" dirty="0"/>
              <a:t>andre </a:t>
            </a:r>
            <a:r>
              <a:rPr sz="2800" dirty="0"/>
              <a:t>ord, i </a:t>
            </a:r>
            <a:r>
              <a:rPr sz="2800" spc="-5" dirty="0"/>
              <a:t>det tilfælde</a:t>
            </a:r>
            <a:r>
              <a:rPr sz="2800" spc="-95" dirty="0"/>
              <a:t> </a:t>
            </a:r>
            <a:r>
              <a:rPr sz="2800" dirty="0"/>
              <a:t>er  </a:t>
            </a:r>
            <a:r>
              <a:rPr sz="2800" spc="-5" dirty="0"/>
              <a:t>der intet </a:t>
            </a:r>
            <a:r>
              <a:rPr sz="2800" dirty="0"/>
              <a:t>at</a:t>
            </a:r>
            <a:r>
              <a:rPr sz="2800" spc="-60" dirty="0"/>
              <a:t> </a:t>
            </a:r>
            <a:r>
              <a:rPr sz="2800" spc="-5" dirty="0"/>
              <a:t>analysere!</a:t>
            </a:r>
          </a:p>
        </p:txBody>
      </p:sp>
      <p:sp>
        <p:nvSpPr>
          <p:cNvPr id="6" name="object 6"/>
          <p:cNvSpPr/>
          <p:nvPr/>
        </p:nvSpPr>
        <p:spPr>
          <a:xfrm>
            <a:off x="5638800" y="2243327"/>
            <a:ext cx="3176016" cy="3250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Billede 1" descr="Billedresultat for euc sjÃ¦lland guld">
            <a:extLst>
              <a:ext uri="{FF2B5EF4-FFF2-40B4-BE49-F238E27FC236}">
                <a16:creationId xmlns:a16="http://schemas.microsoft.com/office/drawing/2014/main" id="{5E2E4771-49CF-934A-AA31-68872EE19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218643"/>
            <a:ext cx="5725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5" dirty="0"/>
              <a:t>Termografi </a:t>
            </a:r>
            <a:r>
              <a:rPr sz="3600" spc="-20" dirty="0"/>
              <a:t>kontra </a:t>
            </a:r>
            <a:r>
              <a:rPr sz="3600" spc="-5" dirty="0"/>
              <a:t>synligt</a:t>
            </a:r>
            <a:r>
              <a:rPr sz="3600" dirty="0"/>
              <a:t> lys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705612" y="1412747"/>
            <a:ext cx="3671570" cy="4122420"/>
          </a:xfrm>
          <a:custGeom>
            <a:avLst/>
            <a:gdLst/>
            <a:ahLst/>
            <a:cxnLst/>
            <a:rect l="l" t="t" r="r" b="b"/>
            <a:pathLst>
              <a:path w="3671570" h="4122420">
                <a:moveTo>
                  <a:pt x="0" y="4122420"/>
                </a:moveTo>
                <a:lnTo>
                  <a:pt x="3671316" y="4122420"/>
                </a:lnTo>
                <a:lnTo>
                  <a:pt x="3671316" y="0"/>
                </a:lnTo>
                <a:lnTo>
                  <a:pt x="0" y="0"/>
                </a:lnTo>
                <a:lnTo>
                  <a:pt x="0" y="412242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5612" y="1494485"/>
            <a:ext cx="36715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Synligt.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81683" y="1972055"/>
            <a:ext cx="2590800" cy="30038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57444" y="1412747"/>
            <a:ext cx="3672840" cy="4122420"/>
          </a:xfrm>
          <a:custGeom>
            <a:avLst/>
            <a:gdLst/>
            <a:ahLst/>
            <a:cxnLst/>
            <a:rect l="l" t="t" r="r" b="b"/>
            <a:pathLst>
              <a:path w="3672840" h="4122420">
                <a:moveTo>
                  <a:pt x="0" y="4122420"/>
                </a:moveTo>
                <a:lnTo>
                  <a:pt x="3672840" y="4122420"/>
                </a:lnTo>
                <a:lnTo>
                  <a:pt x="3672840" y="0"/>
                </a:lnTo>
                <a:lnTo>
                  <a:pt x="0" y="0"/>
                </a:lnTo>
                <a:lnTo>
                  <a:pt x="0" y="412242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33515" y="2011679"/>
            <a:ext cx="2590799" cy="2964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457444" y="1502409"/>
            <a:ext cx="3672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839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Infrarødt.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9" name="Billede 1" descr="Billedresultat for euc sjÃ¦lland guld">
            <a:extLst>
              <a:ext uri="{FF2B5EF4-FFF2-40B4-BE49-F238E27FC236}">
                <a16:creationId xmlns:a16="http://schemas.microsoft.com/office/drawing/2014/main" id="{61FB6696-A1E8-2942-BC90-7C6DDC126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800" y="5535167"/>
            <a:ext cx="2585686" cy="11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218643"/>
            <a:ext cx="8715960" cy="5827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5" dirty="0">
                <a:solidFill>
                  <a:schemeClr val="tx1"/>
                </a:solidFill>
              </a:rPr>
              <a:t>Termografi </a:t>
            </a:r>
            <a:r>
              <a:rPr sz="3600" spc="-20" dirty="0">
                <a:solidFill>
                  <a:schemeClr val="tx1"/>
                </a:solidFill>
              </a:rPr>
              <a:t>kontra </a:t>
            </a:r>
            <a:r>
              <a:rPr sz="3600" spc="-5" dirty="0">
                <a:solidFill>
                  <a:schemeClr val="tx1"/>
                </a:solidFill>
              </a:rPr>
              <a:t>synligt</a:t>
            </a:r>
            <a:r>
              <a:rPr sz="3600" dirty="0">
                <a:solidFill>
                  <a:schemeClr val="tx1"/>
                </a:solidFill>
              </a:rPr>
              <a:t> lys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24628" y="3031235"/>
            <a:ext cx="4464050" cy="70739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30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2000" b="1" dirty="0">
                <a:solidFill>
                  <a:srgbClr val="FFFFFF"/>
                </a:solidFill>
                <a:latin typeface="Comic Sans MS"/>
                <a:cs typeface="Comic Sans MS"/>
              </a:rPr>
              <a:t>FARVER i </a:t>
            </a:r>
            <a:r>
              <a:rPr sz="2000" b="1" spc="-5" dirty="0">
                <a:solidFill>
                  <a:srgbClr val="FFFFFF"/>
                </a:solidFill>
                <a:latin typeface="Comic Sans MS"/>
                <a:cs typeface="Comic Sans MS"/>
              </a:rPr>
              <a:t>det synlige </a:t>
            </a:r>
            <a:r>
              <a:rPr sz="2000" b="1" dirty="0">
                <a:solidFill>
                  <a:srgbClr val="FFFFFF"/>
                </a:solidFill>
                <a:latin typeface="Comic Sans MS"/>
                <a:cs typeface="Comic Sans MS"/>
              </a:rPr>
              <a:t>område</a:t>
            </a:r>
            <a:r>
              <a:rPr sz="2000" b="1" spc="-13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omic Sans MS"/>
                <a:cs typeface="Comic Sans MS"/>
              </a:rPr>
              <a:t>er</a:t>
            </a:r>
            <a:endParaRPr sz="20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2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mic Sans MS"/>
                <a:cs typeface="Comic Sans MS"/>
              </a:rPr>
              <a:t>REFLEKSIONER AF</a:t>
            </a:r>
            <a:r>
              <a:rPr sz="2000" b="1" u="heavy" spc="-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mic Sans MS"/>
                <a:cs typeface="Comic Sans MS"/>
              </a:rPr>
              <a:t> </a:t>
            </a:r>
            <a:r>
              <a:rPr sz="20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mic Sans MS"/>
                <a:cs typeface="Comic Sans MS"/>
              </a:rPr>
              <a:t>LYS.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4628" y="1075944"/>
            <a:ext cx="4465320" cy="1632585"/>
          </a:xfrm>
          <a:custGeom>
            <a:avLst/>
            <a:gdLst/>
            <a:ahLst/>
            <a:cxnLst/>
            <a:rect l="l" t="t" r="r" b="b"/>
            <a:pathLst>
              <a:path w="4465320" h="1632585">
                <a:moveTo>
                  <a:pt x="0" y="1632203"/>
                </a:moveTo>
                <a:lnTo>
                  <a:pt x="4465320" y="1632203"/>
                </a:lnTo>
                <a:lnTo>
                  <a:pt x="4465320" y="0"/>
                </a:lnTo>
                <a:lnTo>
                  <a:pt x="0" y="0"/>
                </a:lnTo>
                <a:lnTo>
                  <a:pt x="0" y="1632203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24628" y="1093978"/>
            <a:ext cx="4465320" cy="1546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760" marR="354965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Vi opfatter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det vi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ser</a:t>
            </a:r>
            <a:r>
              <a:rPr sz="2400" spc="-13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med  øjnene i</a:t>
            </a:r>
            <a:r>
              <a:rPr sz="2400" spc="-3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mic Sans MS"/>
                <a:cs typeface="Comic Sans MS"/>
              </a:rPr>
              <a:t>farver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.</a:t>
            </a:r>
            <a:endParaRPr sz="2400">
              <a:latin typeface="Comic Sans MS"/>
              <a:cs typeface="Comic Sans MS"/>
            </a:endParaRPr>
          </a:p>
          <a:p>
            <a:pPr marL="196215" marR="184150" algn="ctr">
              <a:lnSpc>
                <a:spcPct val="99100"/>
              </a:lnSpc>
              <a:spcBef>
                <a:spcPts val="25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Radiatoren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grå/hvid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på</a:t>
            </a:r>
            <a:r>
              <a:rPr sz="2400" spc="-6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en 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blå</a:t>
            </a:r>
            <a:r>
              <a:rPr sz="2400" spc="-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baggrund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.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48555" y="2375026"/>
            <a:ext cx="901065" cy="495934"/>
          </a:xfrm>
          <a:custGeom>
            <a:avLst/>
            <a:gdLst/>
            <a:ahLst/>
            <a:cxnLst/>
            <a:rect l="l" t="t" r="r" b="b"/>
            <a:pathLst>
              <a:path w="901064" h="495935">
                <a:moveTo>
                  <a:pt x="124968" y="321310"/>
                </a:moveTo>
                <a:lnTo>
                  <a:pt x="0" y="495808"/>
                </a:lnTo>
                <a:lnTo>
                  <a:pt x="214630" y="491109"/>
                </a:lnTo>
                <a:lnTo>
                  <a:pt x="192633" y="449452"/>
                </a:lnTo>
                <a:lnTo>
                  <a:pt x="156464" y="449452"/>
                </a:lnTo>
                <a:lnTo>
                  <a:pt x="126619" y="392811"/>
                </a:lnTo>
                <a:lnTo>
                  <a:pt x="154854" y="377907"/>
                </a:lnTo>
                <a:lnTo>
                  <a:pt x="124968" y="321310"/>
                </a:lnTo>
                <a:close/>
              </a:path>
              <a:path w="901064" h="495935">
                <a:moveTo>
                  <a:pt x="154854" y="377907"/>
                </a:moveTo>
                <a:lnTo>
                  <a:pt x="126619" y="392811"/>
                </a:lnTo>
                <a:lnTo>
                  <a:pt x="156464" y="449452"/>
                </a:lnTo>
                <a:lnTo>
                  <a:pt x="184751" y="434525"/>
                </a:lnTo>
                <a:lnTo>
                  <a:pt x="154854" y="377907"/>
                </a:lnTo>
                <a:close/>
              </a:path>
              <a:path w="901064" h="495935">
                <a:moveTo>
                  <a:pt x="184751" y="434525"/>
                </a:moveTo>
                <a:lnTo>
                  <a:pt x="156464" y="449452"/>
                </a:lnTo>
                <a:lnTo>
                  <a:pt x="192633" y="449452"/>
                </a:lnTo>
                <a:lnTo>
                  <a:pt x="184751" y="434525"/>
                </a:lnTo>
                <a:close/>
              </a:path>
              <a:path w="901064" h="495935">
                <a:moveTo>
                  <a:pt x="870839" y="0"/>
                </a:moveTo>
                <a:lnTo>
                  <a:pt x="154854" y="377907"/>
                </a:lnTo>
                <a:lnTo>
                  <a:pt x="184751" y="434525"/>
                </a:lnTo>
                <a:lnTo>
                  <a:pt x="900811" y="56642"/>
                </a:lnTo>
                <a:lnTo>
                  <a:pt x="870839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24628" y="4062984"/>
            <a:ext cx="4465320" cy="10153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2384" rIns="0" bIns="0" rtlCol="0">
            <a:spAutoFit/>
          </a:bodyPr>
          <a:lstStyle/>
          <a:p>
            <a:pPr marL="139700" marR="133985" indent="1905" algn="ctr">
              <a:lnSpc>
                <a:spcPct val="100000"/>
              </a:lnSpc>
              <a:spcBef>
                <a:spcPts val="254"/>
              </a:spcBef>
            </a:pP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Radiatoren er grå/hvid fordi </a:t>
            </a:r>
            <a:r>
              <a:rPr sz="2000" spc="-10" dirty="0">
                <a:solidFill>
                  <a:srgbClr val="FFFFFF"/>
                </a:solidFill>
                <a:latin typeface="Comic Sans MS"/>
                <a:cs typeface="Comic Sans MS"/>
              </a:rPr>
              <a:t>dens  </a:t>
            </a: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overflade reflekterer disse dele af  </a:t>
            </a:r>
            <a:r>
              <a:rPr sz="2000" dirty="0">
                <a:solidFill>
                  <a:srgbClr val="FFFFFF"/>
                </a:solidFill>
                <a:latin typeface="Comic Sans MS"/>
                <a:cs typeface="Comic Sans MS"/>
              </a:rPr>
              <a:t>lyskildens </a:t>
            </a:r>
            <a:r>
              <a:rPr sz="2000" spc="-5" dirty="0">
                <a:solidFill>
                  <a:srgbClr val="FFFFFF"/>
                </a:solidFill>
                <a:latin typeface="Comic Sans MS"/>
                <a:cs typeface="Comic Sans MS"/>
              </a:rPr>
              <a:t>hvide</a:t>
            </a:r>
            <a:r>
              <a:rPr sz="2000" spc="-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FFFFFF"/>
                </a:solidFill>
                <a:latin typeface="Comic Sans MS"/>
                <a:cs typeface="Comic Sans MS"/>
              </a:rPr>
              <a:t>lys.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5612" y="1075944"/>
            <a:ext cx="3671570" cy="4002404"/>
          </a:xfrm>
          <a:custGeom>
            <a:avLst/>
            <a:gdLst/>
            <a:ahLst/>
            <a:cxnLst/>
            <a:rect l="l" t="t" r="r" b="b"/>
            <a:pathLst>
              <a:path w="3671570" h="4002404">
                <a:moveTo>
                  <a:pt x="0" y="4002024"/>
                </a:moveTo>
                <a:lnTo>
                  <a:pt x="3671316" y="4002024"/>
                </a:lnTo>
                <a:lnTo>
                  <a:pt x="3671316" y="0"/>
                </a:lnTo>
                <a:lnTo>
                  <a:pt x="0" y="0"/>
                </a:lnTo>
                <a:lnTo>
                  <a:pt x="0" y="4002024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81683" y="1950720"/>
            <a:ext cx="2590800" cy="2916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05612" y="1125728"/>
            <a:ext cx="36715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0775" marR="306705" indent="-8108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Vi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ved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hvad et</a:t>
            </a:r>
            <a:r>
              <a:rPr sz="2400" spc="-13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synligt  billede</a:t>
            </a:r>
            <a:r>
              <a:rPr sz="2400" spc="-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er.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1" name="Billede 1" descr="Billedresultat for euc sjÃ¦lland guld">
            <a:extLst>
              <a:ext uri="{FF2B5EF4-FFF2-40B4-BE49-F238E27FC236}">
                <a16:creationId xmlns:a16="http://schemas.microsoft.com/office/drawing/2014/main" id="{0A79D61C-10DD-9545-826C-019A66E89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086600" y="5322581"/>
            <a:ext cx="2667000" cy="137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43312"/>
            <a:ext cx="572579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5" dirty="0"/>
              <a:t>Termografi </a:t>
            </a:r>
            <a:r>
              <a:rPr sz="3600" spc="-20" dirty="0"/>
              <a:t>kontra </a:t>
            </a:r>
            <a:r>
              <a:rPr sz="3600" spc="-5" dirty="0"/>
              <a:t>synligt</a:t>
            </a:r>
            <a:r>
              <a:rPr sz="3600" dirty="0"/>
              <a:t> lys</a:t>
            </a:r>
          </a:p>
        </p:txBody>
      </p:sp>
      <p:sp>
        <p:nvSpPr>
          <p:cNvPr id="3" name="object 3"/>
          <p:cNvSpPr/>
          <p:nvPr/>
        </p:nvSpPr>
        <p:spPr>
          <a:xfrm>
            <a:off x="5457444" y="1412747"/>
            <a:ext cx="3672840" cy="4025265"/>
          </a:xfrm>
          <a:custGeom>
            <a:avLst/>
            <a:gdLst/>
            <a:ahLst/>
            <a:cxnLst/>
            <a:rect l="l" t="t" r="r" b="b"/>
            <a:pathLst>
              <a:path w="3672840" h="4025265">
                <a:moveTo>
                  <a:pt x="0" y="4024883"/>
                </a:moveTo>
                <a:lnTo>
                  <a:pt x="3672840" y="4024883"/>
                </a:lnTo>
                <a:lnTo>
                  <a:pt x="3672840" y="0"/>
                </a:lnTo>
                <a:lnTo>
                  <a:pt x="0" y="0"/>
                </a:lnTo>
                <a:lnTo>
                  <a:pt x="0" y="4024883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57444" y="1502409"/>
            <a:ext cx="3672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omic Sans MS"/>
                <a:cs typeface="Comic Sans MS"/>
              </a:rPr>
              <a:t>Radiator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set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i</a:t>
            </a:r>
            <a:r>
              <a:rPr sz="2400" spc="-5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infrarødt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576" y="3959352"/>
            <a:ext cx="4464050" cy="191770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115" rIns="0" bIns="0" rtlCol="0">
            <a:spAutoFit/>
          </a:bodyPr>
          <a:lstStyle/>
          <a:p>
            <a:pPr marL="1254760">
              <a:lnSpc>
                <a:spcPct val="100000"/>
              </a:lnSpc>
              <a:spcBef>
                <a:spcPts val="245"/>
              </a:spcBef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Stor</a:t>
            </a:r>
            <a:r>
              <a:rPr sz="2400" b="1" spc="-2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forskel.</a:t>
            </a:r>
            <a:endParaRPr sz="2400">
              <a:latin typeface="Comic Sans MS"/>
              <a:cs typeface="Comic Sans MS"/>
            </a:endParaRPr>
          </a:p>
          <a:p>
            <a:pPr marL="207645" marR="201295" algn="ctr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FARVER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I ET</a:t>
            </a:r>
            <a:r>
              <a:rPr sz="2400" b="1" spc="-8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INFRARØDT  BILLEDE </a:t>
            </a:r>
            <a:r>
              <a:rPr sz="2400" b="1" dirty="0">
                <a:solidFill>
                  <a:srgbClr val="FFFFFF"/>
                </a:solidFill>
                <a:latin typeface="Comic Sans MS"/>
                <a:cs typeface="Comic Sans MS"/>
              </a:rPr>
              <a:t>VISER </a:t>
            </a:r>
            <a:r>
              <a:rPr sz="2400" b="1" spc="-5" dirty="0">
                <a:solidFill>
                  <a:srgbClr val="FFFFFF"/>
                </a:solidFill>
                <a:latin typeface="Comic Sans MS"/>
                <a:cs typeface="Comic Sans MS"/>
              </a:rPr>
              <a:t>BÅDE  EMISSION OG  REFLEKSION.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204" y="1844039"/>
            <a:ext cx="4320540" cy="155321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750" rIns="0" bIns="0" rtlCol="0">
            <a:spAutoFit/>
          </a:bodyPr>
          <a:lstStyle/>
          <a:p>
            <a:pPr marL="201295">
              <a:lnSpc>
                <a:spcPct val="100000"/>
              </a:lnSpc>
              <a:spcBef>
                <a:spcPts val="250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Infrarødt svarer til</a:t>
            </a:r>
            <a:r>
              <a:rPr sz="2400" spc="-5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visuelt.</a:t>
            </a:r>
            <a:endParaRPr sz="2400">
              <a:latin typeface="Comic Sans MS"/>
              <a:cs typeface="Comic Sans MS"/>
            </a:endParaRPr>
          </a:p>
          <a:p>
            <a:pPr marL="94615" marR="88265" algn="ctr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Et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infrarødt billede 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anvender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også farver til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at  gengive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den termiske</a:t>
            </a:r>
            <a:r>
              <a:rPr sz="2400" spc="-9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verden.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65751" y="2637535"/>
            <a:ext cx="944244" cy="548640"/>
          </a:xfrm>
          <a:custGeom>
            <a:avLst/>
            <a:gdLst/>
            <a:ahLst/>
            <a:cxnLst/>
            <a:rect l="l" t="t" r="r" b="b"/>
            <a:pathLst>
              <a:path w="944245" h="548639">
                <a:moveTo>
                  <a:pt x="761126" y="482689"/>
                </a:moveTo>
                <a:lnTo>
                  <a:pt x="729869" y="538479"/>
                </a:lnTo>
                <a:lnTo>
                  <a:pt x="944245" y="548639"/>
                </a:lnTo>
                <a:lnTo>
                  <a:pt x="910129" y="498348"/>
                </a:lnTo>
                <a:lnTo>
                  <a:pt x="789051" y="498348"/>
                </a:lnTo>
                <a:lnTo>
                  <a:pt x="761126" y="482689"/>
                </a:lnTo>
                <a:close/>
              </a:path>
              <a:path w="944245" h="548639">
                <a:moveTo>
                  <a:pt x="792448" y="426785"/>
                </a:moveTo>
                <a:lnTo>
                  <a:pt x="761126" y="482689"/>
                </a:lnTo>
                <a:lnTo>
                  <a:pt x="789051" y="498348"/>
                </a:lnTo>
                <a:lnTo>
                  <a:pt x="820420" y="442467"/>
                </a:lnTo>
                <a:lnTo>
                  <a:pt x="792448" y="426785"/>
                </a:lnTo>
                <a:close/>
              </a:path>
              <a:path w="944245" h="548639">
                <a:moveTo>
                  <a:pt x="823722" y="370966"/>
                </a:moveTo>
                <a:lnTo>
                  <a:pt x="792448" y="426785"/>
                </a:lnTo>
                <a:lnTo>
                  <a:pt x="820420" y="442467"/>
                </a:lnTo>
                <a:lnTo>
                  <a:pt x="789051" y="498348"/>
                </a:lnTo>
                <a:lnTo>
                  <a:pt x="910129" y="498348"/>
                </a:lnTo>
                <a:lnTo>
                  <a:pt x="823722" y="370966"/>
                </a:lnTo>
                <a:close/>
              </a:path>
              <a:path w="944245" h="548639">
                <a:moveTo>
                  <a:pt x="31241" y="0"/>
                </a:moveTo>
                <a:lnTo>
                  <a:pt x="0" y="55879"/>
                </a:lnTo>
                <a:lnTo>
                  <a:pt x="761126" y="482689"/>
                </a:lnTo>
                <a:lnTo>
                  <a:pt x="792448" y="426785"/>
                </a:lnTo>
                <a:lnTo>
                  <a:pt x="31241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98464" y="1988819"/>
            <a:ext cx="2590799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Billede 1" descr="Billedresultat for euc sjÃ¦lland guld">
            <a:extLst>
              <a:ext uri="{FF2B5EF4-FFF2-40B4-BE49-F238E27FC236}">
                <a16:creationId xmlns:a16="http://schemas.microsoft.com/office/drawing/2014/main" id="{DF452074-FEB6-4F4F-A3F7-8E0310792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800" y="5445253"/>
            <a:ext cx="2585686" cy="121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297175"/>
            <a:ext cx="80301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Emission </a:t>
            </a:r>
            <a:r>
              <a:rPr sz="3600" dirty="0"/>
              <a:t>&amp;</a:t>
            </a:r>
            <a:r>
              <a:rPr sz="3600" spc="-40" dirty="0"/>
              <a:t> </a:t>
            </a:r>
            <a:r>
              <a:rPr sz="3600" spc="-5" dirty="0"/>
              <a:t>refleksion?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705612" y="1267967"/>
            <a:ext cx="8496300" cy="118745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115" rIns="0" bIns="0" rtlCol="0">
            <a:spAutoFit/>
          </a:bodyPr>
          <a:lstStyle/>
          <a:p>
            <a:pPr marL="196215" marR="192405" algn="ctr">
              <a:lnSpc>
                <a:spcPct val="100000"/>
              </a:lnSpc>
              <a:spcBef>
                <a:spcPts val="245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Emission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af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varme kommer fra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selve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objektet.</a:t>
            </a:r>
            <a:r>
              <a:rPr sz="2400" spc="-6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Refleksion  kommer fra det som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foran,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hvilket ofte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inkluderer  operatøren</a:t>
            </a:r>
            <a:r>
              <a:rPr sz="2400" spc="-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selv.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91079" y="3985386"/>
            <a:ext cx="3785870" cy="309880"/>
          </a:xfrm>
          <a:custGeom>
            <a:avLst/>
            <a:gdLst/>
            <a:ahLst/>
            <a:cxnLst/>
            <a:rect l="l" t="t" r="r" b="b"/>
            <a:pathLst>
              <a:path w="3785870" h="309879">
                <a:moveTo>
                  <a:pt x="3600129" y="46295"/>
                </a:moveTo>
                <a:lnTo>
                  <a:pt x="0" y="259334"/>
                </a:lnTo>
                <a:lnTo>
                  <a:pt x="3048" y="309626"/>
                </a:lnTo>
                <a:lnTo>
                  <a:pt x="3602987" y="96473"/>
                </a:lnTo>
                <a:lnTo>
                  <a:pt x="3634989" y="69339"/>
                </a:lnTo>
                <a:lnTo>
                  <a:pt x="3600129" y="46295"/>
                </a:lnTo>
                <a:close/>
              </a:path>
              <a:path w="3785870" h="309879">
                <a:moveTo>
                  <a:pt x="3717440" y="44323"/>
                </a:moveTo>
                <a:lnTo>
                  <a:pt x="3633470" y="44323"/>
                </a:lnTo>
                <a:lnTo>
                  <a:pt x="3636518" y="94488"/>
                </a:lnTo>
                <a:lnTo>
                  <a:pt x="3602987" y="96473"/>
                </a:lnTo>
                <a:lnTo>
                  <a:pt x="3539108" y="150622"/>
                </a:lnTo>
                <a:lnTo>
                  <a:pt x="3785616" y="60452"/>
                </a:lnTo>
                <a:lnTo>
                  <a:pt x="3717440" y="44323"/>
                </a:lnTo>
                <a:close/>
              </a:path>
              <a:path w="3785870" h="309879">
                <a:moveTo>
                  <a:pt x="3634990" y="69345"/>
                </a:moveTo>
                <a:lnTo>
                  <a:pt x="3602987" y="96473"/>
                </a:lnTo>
                <a:lnTo>
                  <a:pt x="3636518" y="94488"/>
                </a:lnTo>
                <a:lnTo>
                  <a:pt x="3634990" y="69345"/>
                </a:lnTo>
                <a:close/>
              </a:path>
              <a:path w="3785870" h="309879">
                <a:moveTo>
                  <a:pt x="3633470" y="44323"/>
                </a:moveTo>
                <a:lnTo>
                  <a:pt x="3600129" y="46295"/>
                </a:lnTo>
                <a:lnTo>
                  <a:pt x="3634989" y="69339"/>
                </a:lnTo>
                <a:lnTo>
                  <a:pt x="3633470" y="44323"/>
                </a:lnTo>
                <a:close/>
              </a:path>
              <a:path w="3785870" h="309879">
                <a:moveTo>
                  <a:pt x="3530092" y="0"/>
                </a:moveTo>
                <a:lnTo>
                  <a:pt x="3600129" y="46295"/>
                </a:lnTo>
                <a:lnTo>
                  <a:pt x="3633470" y="44323"/>
                </a:lnTo>
                <a:lnTo>
                  <a:pt x="3717440" y="44323"/>
                </a:lnTo>
                <a:lnTo>
                  <a:pt x="35300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78685" y="4600447"/>
            <a:ext cx="570865" cy="149225"/>
          </a:xfrm>
          <a:custGeom>
            <a:avLst/>
            <a:gdLst/>
            <a:ahLst/>
            <a:cxnLst/>
            <a:rect l="l" t="t" r="r" b="b"/>
            <a:pathLst>
              <a:path w="570864" h="149225">
                <a:moveTo>
                  <a:pt x="259841" y="0"/>
                </a:moveTo>
                <a:lnTo>
                  <a:pt x="0" y="37845"/>
                </a:lnTo>
                <a:lnTo>
                  <a:pt x="237744" y="149225"/>
                </a:lnTo>
                <a:lnTo>
                  <a:pt x="178773" y="89746"/>
                </a:lnTo>
                <a:lnTo>
                  <a:pt x="145541" y="84835"/>
                </a:lnTo>
                <a:lnTo>
                  <a:pt x="152907" y="35051"/>
                </a:lnTo>
                <a:lnTo>
                  <a:pt x="195159" y="35051"/>
                </a:lnTo>
                <a:lnTo>
                  <a:pt x="259841" y="0"/>
                </a:lnTo>
                <a:close/>
              </a:path>
              <a:path w="570864" h="149225">
                <a:moveTo>
                  <a:pt x="186106" y="39957"/>
                </a:moveTo>
                <a:lnTo>
                  <a:pt x="149224" y="59943"/>
                </a:lnTo>
                <a:lnTo>
                  <a:pt x="178773" y="89746"/>
                </a:lnTo>
                <a:lnTo>
                  <a:pt x="563244" y="146557"/>
                </a:lnTo>
                <a:lnTo>
                  <a:pt x="570611" y="96774"/>
                </a:lnTo>
                <a:lnTo>
                  <a:pt x="186106" y="39957"/>
                </a:lnTo>
                <a:close/>
              </a:path>
              <a:path w="570864" h="149225">
                <a:moveTo>
                  <a:pt x="149224" y="59943"/>
                </a:moveTo>
                <a:lnTo>
                  <a:pt x="145541" y="84835"/>
                </a:lnTo>
                <a:lnTo>
                  <a:pt x="178773" y="89746"/>
                </a:lnTo>
                <a:lnTo>
                  <a:pt x="149224" y="59943"/>
                </a:lnTo>
                <a:close/>
              </a:path>
              <a:path w="570864" h="149225">
                <a:moveTo>
                  <a:pt x="152907" y="35051"/>
                </a:moveTo>
                <a:lnTo>
                  <a:pt x="149225" y="59943"/>
                </a:lnTo>
                <a:lnTo>
                  <a:pt x="186106" y="39957"/>
                </a:lnTo>
                <a:lnTo>
                  <a:pt x="152907" y="35051"/>
                </a:lnTo>
                <a:close/>
              </a:path>
              <a:path w="570864" h="149225">
                <a:moveTo>
                  <a:pt x="195159" y="35051"/>
                </a:moveTo>
                <a:lnTo>
                  <a:pt x="152907" y="35051"/>
                </a:lnTo>
                <a:lnTo>
                  <a:pt x="186106" y="39957"/>
                </a:lnTo>
                <a:lnTo>
                  <a:pt x="195159" y="350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59457" y="4911597"/>
            <a:ext cx="497840" cy="274320"/>
          </a:xfrm>
          <a:custGeom>
            <a:avLst/>
            <a:gdLst/>
            <a:ahLst/>
            <a:cxnLst/>
            <a:rect l="l" t="t" r="r" b="b"/>
            <a:pathLst>
              <a:path w="497839" h="274320">
                <a:moveTo>
                  <a:pt x="188722" y="91312"/>
                </a:moveTo>
                <a:lnTo>
                  <a:pt x="0" y="273812"/>
                </a:lnTo>
                <a:lnTo>
                  <a:pt x="249957" y="226821"/>
                </a:lnTo>
                <a:lnTo>
                  <a:pt x="145542" y="226821"/>
                </a:lnTo>
                <a:lnTo>
                  <a:pt x="122428" y="182118"/>
                </a:lnTo>
                <a:lnTo>
                  <a:pt x="152259" y="166691"/>
                </a:lnTo>
                <a:lnTo>
                  <a:pt x="188722" y="91312"/>
                </a:lnTo>
                <a:close/>
              </a:path>
              <a:path w="497839" h="274320">
                <a:moveTo>
                  <a:pt x="133985" y="204469"/>
                </a:moveTo>
                <a:lnTo>
                  <a:pt x="145542" y="226821"/>
                </a:lnTo>
                <a:lnTo>
                  <a:pt x="175341" y="211412"/>
                </a:lnTo>
                <a:lnTo>
                  <a:pt x="133985" y="204469"/>
                </a:lnTo>
                <a:close/>
              </a:path>
              <a:path w="497839" h="274320">
                <a:moveTo>
                  <a:pt x="175341" y="211412"/>
                </a:moveTo>
                <a:lnTo>
                  <a:pt x="145542" y="226821"/>
                </a:lnTo>
                <a:lnTo>
                  <a:pt x="249957" y="226821"/>
                </a:lnTo>
                <a:lnTo>
                  <a:pt x="258064" y="225297"/>
                </a:lnTo>
                <a:lnTo>
                  <a:pt x="175341" y="211412"/>
                </a:lnTo>
                <a:close/>
              </a:path>
              <a:path w="497839" h="274320">
                <a:moveTo>
                  <a:pt x="474599" y="0"/>
                </a:moveTo>
                <a:lnTo>
                  <a:pt x="152259" y="166691"/>
                </a:lnTo>
                <a:lnTo>
                  <a:pt x="133985" y="204469"/>
                </a:lnTo>
                <a:lnTo>
                  <a:pt x="175341" y="211412"/>
                </a:lnTo>
                <a:lnTo>
                  <a:pt x="497713" y="44703"/>
                </a:lnTo>
                <a:lnTo>
                  <a:pt x="474599" y="0"/>
                </a:lnTo>
                <a:close/>
              </a:path>
              <a:path w="497839" h="274320">
                <a:moveTo>
                  <a:pt x="152259" y="166691"/>
                </a:moveTo>
                <a:lnTo>
                  <a:pt x="122428" y="182118"/>
                </a:lnTo>
                <a:lnTo>
                  <a:pt x="133985" y="204469"/>
                </a:lnTo>
                <a:lnTo>
                  <a:pt x="152259" y="1666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06192" y="5161026"/>
            <a:ext cx="654050" cy="203200"/>
          </a:xfrm>
          <a:custGeom>
            <a:avLst/>
            <a:gdLst/>
            <a:ahLst/>
            <a:cxnLst/>
            <a:rect l="l" t="t" r="r" b="b"/>
            <a:pathLst>
              <a:path w="654050" h="203200">
                <a:moveTo>
                  <a:pt x="469379" y="171251"/>
                </a:moveTo>
                <a:lnTo>
                  <a:pt x="391668" y="202946"/>
                </a:lnTo>
                <a:lnTo>
                  <a:pt x="654049" y="193548"/>
                </a:lnTo>
                <a:lnTo>
                  <a:pt x="631308" y="179705"/>
                </a:lnTo>
                <a:lnTo>
                  <a:pt x="501777" y="179705"/>
                </a:lnTo>
                <a:lnTo>
                  <a:pt x="469379" y="171251"/>
                </a:lnTo>
                <a:close/>
              </a:path>
              <a:path w="654050" h="203200">
                <a:moveTo>
                  <a:pt x="508108" y="155455"/>
                </a:moveTo>
                <a:lnTo>
                  <a:pt x="469379" y="171251"/>
                </a:lnTo>
                <a:lnTo>
                  <a:pt x="501777" y="179705"/>
                </a:lnTo>
                <a:lnTo>
                  <a:pt x="508108" y="155455"/>
                </a:lnTo>
                <a:close/>
              </a:path>
              <a:path w="654050" h="203200">
                <a:moveTo>
                  <a:pt x="429768" y="57023"/>
                </a:moveTo>
                <a:lnTo>
                  <a:pt x="481950" y="122568"/>
                </a:lnTo>
                <a:lnTo>
                  <a:pt x="514477" y="131064"/>
                </a:lnTo>
                <a:lnTo>
                  <a:pt x="501777" y="179705"/>
                </a:lnTo>
                <a:lnTo>
                  <a:pt x="631308" y="179705"/>
                </a:lnTo>
                <a:lnTo>
                  <a:pt x="429768" y="57023"/>
                </a:lnTo>
                <a:close/>
              </a:path>
              <a:path w="654050" h="203200">
                <a:moveTo>
                  <a:pt x="12700" y="0"/>
                </a:moveTo>
                <a:lnTo>
                  <a:pt x="0" y="48768"/>
                </a:lnTo>
                <a:lnTo>
                  <a:pt x="469379" y="171251"/>
                </a:lnTo>
                <a:lnTo>
                  <a:pt x="508108" y="155455"/>
                </a:lnTo>
                <a:lnTo>
                  <a:pt x="481950" y="122568"/>
                </a:lnTo>
                <a:lnTo>
                  <a:pt x="12700" y="0"/>
                </a:lnTo>
                <a:close/>
              </a:path>
              <a:path w="654050" h="203200">
                <a:moveTo>
                  <a:pt x="481950" y="122568"/>
                </a:moveTo>
                <a:lnTo>
                  <a:pt x="508114" y="155432"/>
                </a:lnTo>
                <a:lnTo>
                  <a:pt x="514477" y="131064"/>
                </a:lnTo>
                <a:lnTo>
                  <a:pt x="481950" y="1225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91079" y="4538853"/>
            <a:ext cx="610235" cy="150495"/>
          </a:xfrm>
          <a:custGeom>
            <a:avLst/>
            <a:gdLst/>
            <a:ahLst/>
            <a:cxnLst/>
            <a:rect l="l" t="t" r="r" b="b"/>
            <a:pathLst>
              <a:path w="610235" h="150495">
                <a:moveTo>
                  <a:pt x="544463" y="43434"/>
                </a:moveTo>
                <a:lnTo>
                  <a:pt x="457453" y="43434"/>
                </a:lnTo>
                <a:lnTo>
                  <a:pt x="460882" y="93599"/>
                </a:lnTo>
                <a:lnTo>
                  <a:pt x="427405" y="95866"/>
                </a:lnTo>
                <a:lnTo>
                  <a:pt x="363981" y="150495"/>
                </a:lnTo>
                <a:lnTo>
                  <a:pt x="609726" y="58293"/>
                </a:lnTo>
                <a:lnTo>
                  <a:pt x="544463" y="43434"/>
                </a:lnTo>
                <a:close/>
              </a:path>
              <a:path w="610235" h="150495">
                <a:moveTo>
                  <a:pt x="424125" y="45682"/>
                </a:moveTo>
                <a:lnTo>
                  <a:pt x="0" y="74295"/>
                </a:lnTo>
                <a:lnTo>
                  <a:pt x="3301" y="124587"/>
                </a:lnTo>
                <a:lnTo>
                  <a:pt x="427405" y="95866"/>
                </a:lnTo>
                <a:lnTo>
                  <a:pt x="459167" y="68508"/>
                </a:lnTo>
                <a:lnTo>
                  <a:pt x="424125" y="45682"/>
                </a:lnTo>
                <a:close/>
              </a:path>
              <a:path w="610235" h="150495">
                <a:moveTo>
                  <a:pt x="459167" y="68508"/>
                </a:moveTo>
                <a:lnTo>
                  <a:pt x="427405" y="95866"/>
                </a:lnTo>
                <a:lnTo>
                  <a:pt x="460882" y="93599"/>
                </a:lnTo>
                <a:lnTo>
                  <a:pt x="459167" y="68508"/>
                </a:lnTo>
                <a:close/>
              </a:path>
              <a:path w="610235" h="150495">
                <a:moveTo>
                  <a:pt x="457453" y="43434"/>
                </a:moveTo>
                <a:lnTo>
                  <a:pt x="424125" y="45682"/>
                </a:lnTo>
                <a:lnTo>
                  <a:pt x="459161" y="68406"/>
                </a:lnTo>
                <a:lnTo>
                  <a:pt x="457453" y="43434"/>
                </a:lnTo>
                <a:close/>
              </a:path>
              <a:path w="610235" h="150495">
                <a:moveTo>
                  <a:pt x="353694" y="0"/>
                </a:moveTo>
                <a:lnTo>
                  <a:pt x="424125" y="45682"/>
                </a:lnTo>
                <a:lnTo>
                  <a:pt x="457453" y="43434"/>
                </a:lnTo>
                <a:lnTo>
                  <a:pt x="544463" y="43434"/>
                </a:lnTo>
                <a:lnTo>
                  <a:pt x="35369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64154" y="4227067"/>
            <a:ext cx="655955" cy="211454"/>
          </a:xfrm>
          <a:custGeom>
            <a:avLst/>
            <a:gdLst/>
            <a:ahLst/>
            <a:cxnLst/>
            <a:rect l="l" t="t" r="r" b="b"/>
            <a:pathLst>
              <a:path w="655954" h="211454">
                <a:moveTo>
                  <a:pt x="420428" y="170783"/>
                </a:moveTo>
                <a:lnTo>
                  <a:pt x="321818" y="211327"/>
                </a:lnTo>
                <a:lnTo>
                  <a:pt x="655700" y="198627"/>
                </a:lnTo>
                <a:lnTo>
                  <a:pt x="627398" y="181482"/>
                </a:lnTo>
                <a:lnTo>
                  <a:pt x="461771" y="181482"/>
                </a:lnTo>
                <a:lnTo>
                  <a:pt x="420428" y="170783"/>
                </a:lnTo>
                <a:close/>
              </a:path>
              <a:path w="655954" h="211454">
                <a:moveTo>
                  <a:pt x="469772" y="150494"/>
                </a:moveTo>
                <a:lnTo>
                  <a:pt x="420428" y="170783"/>
                </a:lnTo>
                <a:lnTo>
                  <a:pt x="461771" y="181482"/>
                </a:lnTo>
                <a:lnTo>
                  <a:pt x="469772" y="150494"/>
                </a:lnTo>
                <a:close/>
              </a:path>
              <a:path w="655954" h="211454">
                <a:moveTo>
                  <a:pt x="369950" y="25526"/>
                </a:moveTo>
                <a:lnTo>
                  <a:pt x="436484" y="108821"/>
                </a:lnTo>
                <a:lnTo>
                  <a:pt x="477774" y="119506"/>
                </a:lnTo>
                <a:lnTo>
                  <a:pt x="461771" y="181482"/>
                </a:lnTo>
                <a:lnTo>
                  <a:pt x="627398" y="181482"/>
                </a:lnTo>
                <a:lnTo>
                  <a:pt x="369950" y="25526"/>
                </a:lnTo>
                <a:close/>
              </a:path>
              <a:path w="655954" h="211454">
                <a:moveTo>
                  <a:pt x="16001" y="0"/>
                </a:moveTo>
                <a:lnTo>
                  <a:pt x="0" y="61975"/>
                </a:lnTo>
                <a:lnTo>
                  <a:pt x="420428" y="170783"/>
                </a:lnTo>
                <a:lnTo>
                  <a:pt x="469772" y="150494"/>
                </a:lnTo>
                <a:lnTo>
                  <a:pt x="436484" y="108821"/>
                </a:lnTo>
                <a:lnTo>
                  <a:pt x="16001" y="0"/>
                </a:lnTo>
                <a:close/>
              </a:path>
              <a:path w="655954" h="211454">
                <a:moveTo>
                  <a:pt x="436484" y="108821"/>
                </a:moveTo>
                <a:lnTo>
                  <a:pt x="469772" y="150494"/>
                </a:lnTo>
                <a:lnTo>
                  <a:pt x="477774" y="119506"/>
                </a:lnTo>
                <a:lnTo>
                  <a:pt x="436484" y="10882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78685" y="4357751"/>
            <a:ext cx="570865" cy="149225"/>
          </a:xfrm>
          <a:custGeom>
            <a:avLst/>
            <a:gdLst/>
            <a:ahLst/>
            <a:cxnLst/>
            <a:rect l="l" t="t" r="r" b="b"/>
            <a:pathLst>
              <a:path w="570864" h="149225">
                <a:moveTo>
                  <a:pt x="237744" y="0"/>
                </a:moveTo>
                <a:lnTo>
                  <a:pt x="0" y="111379"/>
                </a:lnTo>
                <a:lnTo>
                  <a:pt x="259841" y="149225"/>
                </a:lnTo>
                <a:lnTo>
                  <a:pt x="195159" y="114173"/>
                </a:lnTo>
                <a:lnTo>
                  <a:pt x="152907" y="114173"/>
                </a:lnTo>
                <a:lnTo>
                  <a:pt x="145541" y="64388"/>
                </a:lnTo>
                <a:lnTo>
                  <a:pt x="178773" y="59478"/>
                </a:lnTo>
                <a:lnTo>
                  <a:pt x="237744" y="0"/>
                </a:lnTo>
                <a:close/>
              </a:path>
              <a:path w="570864" h="149225">
                <a:moveTo>
                  <a:pt x="149225" y="89281"/>
                </a:moveTo>
                <a:lnTo>
                  <a:pt x="152907" y="114173"/>
                </a:lnTo>
                <a:lnTo>
                  <a:pt x="186106" y="109267"/>
                </a:lnTo>
                <a:lnTo>
                  <a:pt x="149225" y="89281"/>
                </a:lnTo>
                <a:close/>
              </a:path>
              <a:path w="570864" h="149225">
                <a:moveTo>
                  <a:pt x="186106" y="109267"/>
                </a:moveTo>
                <a:lnTo>
                  <a:pt x="152907" y="114173"/>
                </a:lnTo>
                <a:lnTo>
                  <a:pt x="195159" y="114173"/>
                </a:lnTo>
                <a:lnTo>
                  <a:pt x="186106" y="109267"/>
                </a:lnTo>
                <a:close/>
              </a:path>
              <a:path w="570864" h="149225">
                <a:moveTo>
                  <a:pt x="563244" y="2667"/>
                </a:moveTo>
                <a:lnTo>
                  <a:pt x="178773" y="59478"/>
                </a:lnTo>
                <a:lnTo>
                  <a:pt x="149225" y="89281"/>
                </a:lnTo>
                <a:lnTo>
                  <a:pt x="186106" y="109267"/>
                </a:lnTo>
                <a:lnTo>
                  <a:pt x="570611" y="52450"/>
                </a:lnTo>
                <a:lnTo>
                  <a:pt x="563244" y="2667"/>
                </a:lnTo>
                <a:close/>
              </a:path>
              <a:path w="570864" h="149225">
                <a:moveTo>
                  <a:pt x="178773" y="59478"/>
                </a:moveTo>
                <a:lnTo>
                  <a:pt x="145541" y="64388"/>
                </a:lnTo>
                <a:lnTo>
                  <a:pt x="149225" y="89281"/>
                </a:lnTo>
                <a:lnTo>
                  <a:pt x="178773" y="5947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457" y="3954271"/>
            <a:ext cx="492759" cy="160020"/>
          </a:xfrm>
          <a:custGeom>
            <a:avLst/>
            <a:gdLst/>
            <a:ahLst/>
            <a:cxnLst/>
            <a:rect l="l" t="t" r="r" b="b"/>
            <a:pathLst>
              <a:path w="492760" h="160020">
                <a:moveTo>
                  <a:pt x="184951" y="31987"/>
                </a:moveTo>
                <a:lnTo>
                  <a:pt x="146177" y="48005"/>
                </a:lnTo>
                <a:lnTo>
                  <a:pt x="172448" y="80770"/>
                </a:lnTo>
                <a:lnTo>
                  <a:pt x="479933" y="159765"/>
                </a:lnTo>
                <a:lnTo>
                  <a:pt x="492379" y="110997"/>
                </a:lnTo>
                <a:lnTo>
                  <a:pt x="184951" y="31987"/>
                </a:lnTo>
                <a:close/>
              </a:path>
              <a:path w="492760" h="160020">
                <a:moveTo>
                  <a:pt x="262381" y="0"/>
                </a:moveTo>
                <a:lnTo>
                  <a:pt x="0" y="10413"/>
                </a:lnTo>
                <a:lnTo>
                  <a:pt x="224790" y="146050"/>
                </a:lnTo>
                <a:lnTo>
                  <a:pt x="172448" y="80770"/>
                </a:lnTo>
                <a:lnTo>
                  <a:pt x="139827" y="72389"/>
                </a:lnTo>
                <a:lnTo>
                  <a:pt x="152400" y="23621"/>
                </a:lnTo>
                <a:lnTo>
                  <a:pt x="205201" y="23621"/>
                </a:lnTo>
                <a:lnTo>
                  <a:pt x="262381" y="0"/>
                </a:lnTo>
                <a:close/>
              </a:path>
              <a:path w="492760" h="160020">
                <a:moveTo>
                  <a:pt x="152400" y="23621"/>
                </a:moveTo>
                <a:lnTo>
                  <a:pt x="139827" y="72389"/>
                </a:lnTo>
                <a:lnTo>
                  <a:pt x="172448" y="80770"/>
                </a:lnTo>
                <a:lnTo>
                  <a:pt x="146177" y="48005"/>
                </a:lnTo>
                <a:lnTo>
                  <a:pt x="184951" y="31987"/>
                </a:lnTo>
                <a:lnTo>
                  <a:pt x="152400" y="23621"/>
                </a:lnTo>
                <a:close/>
              </a:path>
              <a:path w="492760" h="160020">
                <a:moveTo>
                  <a:pt x="205201" y="23621"/>
                </a:moveTo>
                <a:lnTo>
                  <a:pt x="152400" y="23621"/>
                </a:lnTo>
                <a:lnTo>
                  <a:pt x="184951" y="31987"/>
                </a:lnTo>
                <a:lnTo>
                  <a:pt x="205201" y="2362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63647" y="3830192"/>
            <a:ext cx="615315" cy="205740"/>
          </a:xfrm>
          <a:custGeom>
            <a:avLst/>
            <a:gdLst/>
            <a:ahLst/>
            <a:cxnLst/>
            <a:rect l="l" t="t" r="r" b="b"/>
            <a:pathLst>
              <a:path w="615314" h="205739">
                <a:moveTo>
                  <a:pt x="380289" y="38916"/>
                </a:moveTo>
                <a:lnTo>
                  <a:pt x="0" y="144017"/>
                </a:lnTo>
                <a:lnTo>
                  <a:pt x="17017" y="205739"/>
                </a:lnTo>
                <a:lnTo>
                  <a:pt x="397360" y="100656"/>
                </a:lnTo>
                <a:lnTo>
                  <a:pt x="429975" y="58480"/>
                </a:lnTo>
                <a:lnTo>
                  <a:pt x="380289" y="38916"/>
                </a:lnTo>
                <a:close/>
              </a:path>
              <a:path w="615314" h="205739">
                <a:moveTo>
                  <a:pt x="582723" y="27558"/>
                </a:moveTo>
                <a:lnTo>
                  <a:pt x="421385" y="27558"/>
                </a:lnTo>
                <a:lnTo>
                  <a:pt x="438530" y="89280"/>
                </a:lnTo>
                <a:lnTo>
                  <a:pt x="397360" y="100656"/>
                </a:lnTo>
                <a:lnTo>
                  <a:pt x="332104" y="185038"/>
                </a:lnTo>
                <a:lnTo>
                  <a:pt x="582723" y="27558"/>
                </a:lnTo>
                <a:close/>
              </a:path>
              <a:path w="615314" h="205739">
                <a:moveTo>
                  <a:pt x="429975" y="58480"/>
                </a:moveTo>
                <a:lnTo>
                  <a:pt x="397360" y="100656"/>
                </a:lnTo>
                <a:lnTo>
                  <a:pt x="438530" y="89280"/>
                </a:lnTo>
                <a:lnTo>
                  <a:pt x="429975" y="58480"/>
                </a:lnTo>
                <a:close/>
              </a:path>
              <a:path w="615314" h="205739">
                <a:moveTo>
                  <a:pt x="421385" y="27558"/>
                </a:moveTo>
                <a:lnTo>
                  <a:pt x="380289" y="38916"/>
                </a:lnTo>
                <a:lnTo>
                  <a:pt x="429950" y="58392"/>
                </a:lnTo>
                <a:lnTo>
                  <a:pt x="421385" y="27558"/>
                </a:lnTo>
                <a:close/>
              </a:path>
              <a:path w="615314" h="205739">
                <a:moveTo>
                  <a:pt x="281050" y="0"/>
                </a:moveTo>
                <a:lnTo>
                  <a:pt x="380289" y="38916"/>
                </a:lnTo>
                <a:lnTo>
                  <a:pt x="421385" y="27558"/>
                </a:lnTo>
                <a:lnTo>
                  <a:pt x="582723" y="27558"/>
                </a:lnTo>
                <a:lnTo>
                  <a:pt x="615061" y="7238"/>
                </a:lnTo>
                <a:lnTo>
                  <a:pt x="2810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44267" y="3500628"/>
            <a:ext cx="233045" cy="434975"/>
          </a:xfrm>
          <a:custGeom>
            <a:avLst/>
            <a:gdLst/>
            <a:ahLst/>
            <a:cxnLst/>
            <a:rect l="l" t="t" r="r" b="b"/>
            <a:pathLst>
              <a:path w="233044" h="434975">
                <a:moveTo>
                  <a:pt x="83850" y="172735"/>
                </a:moveTo>
                <a:lnTo>
                  <a:pt x="73714" y="225022"/>
                </a:lnTo>
                <a:lnTo>
                  <a:pt x="175387" y="434594"/>
                </a:lnTo>
                <a:lnTo>
                  <a:pt x="233044" y="406654"/>
                </a:lnTo>
                <a:lnTo>
                  <a:pt x="131303" y="197160"/>
                </a:lnTo>
                <a:lnTo>
                  <a:pt x="83850" y="172735"/>
                </a:lnTo>
                <a:close/>
              </a:path>
              <a:path w="233044" h="434975">
                <a:moveTo>
                  <a:pt x="0" y="0"/>
                </a:moveTo>
                <a:lnTo>
                  <a:pt x="53467" y="329819"/>
                </a:lnTo>
                <a:lnTo>
                  <a:pt x="73714" y="225022"/>
                </a:lnTo>
                <a:lnTo>
                  <a:pt x="55118" y="186690"/>
                </a:lnTo>
                <a:lnTo>
                  <a:pt x="112649" y="158750"/>
                </a:lnTo>
                <a:lnTo>
                  <a:pt x="145964" y="158750"/>
                </a:lnTo>
                <a:lnTo>
                  <a:pt x="0" y="0"/>
                </a:lnTo>
                <a:close/>
              </a:path>
              <a:path w="233044" h="434975">
                <a:moveTo>
                  <a:pt x="145964" y="158750"/>
                </a:moveTo>
                <a:lnTo>
                  <a:pt x="112649" y="158750"/>
                </a:lnTo>
                <a:lnTo>
                  <a:pt x="131303" y="197160"/>
                </a:lnTo>
                <a:lnTo>
                  <a:pt x="226187" y="245999"/>
                </a:lnTo>
                <a:lnTo>
                  <a:pt x="145964" y="158750"/>
                </a:lnTo>
                <a:close/>
              </a:path>
              <a:path w="233044" h="434975">
                <a:moveTo>
                  <a:pt x="83813" y="172754"/>
                </a:moveTo>
                <a:lnTo>
                  <a:pt x="55118" y="186690"/>
                </a:lnTo>
                <a:lnTo>
                  <a:pt x="73714" y="225022"/>
                </a:lnTo>
                <a:lnTo>
                  <a:pt x="83813" y="172754"/>
                </a:lnTo>
                <a:close/>
              </a:path>
              <a:path w="233044" h="434975">
                <a:moveTo>
                  <a:pt x="112649" y="158750"/>
                </a:moveTo>
                <a:lnTo>
                  <a:pt x="83883" y="172720"/>
                </a:lnTo>
                <a:lnTo>
                  <a:pt x="131303" y="197160"/>
                </a:lnTo>
                <a:lnTo>
                  <a:pt x="112649" y="158750"/>
                </a:lnTo>
                <a:close/>
              </a:path>
              <a:path w="233044" h="434975">
                <a:moveTo>
                  <a:pt x="83883" y="172720"/>
                </a:move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5560" y="3543300"/>
            <a:ext cx="192405" cy="378460"/>
          </a:xfrm>
          <a:custGeom>
            <a:avLst/>
            <a:gdLst/>
            <a:ahLst/>
            <a:cxnLst/>
            <a:rect l="l" t="t" r="r" b="b"/>
            <a:pathLst>
              <a:path w="192405" h="378460">
                <a:moveTo>
                  <a:pt x="96012" y="192024"/>
                </a:moveTo>
                <a:lnTo>
                  <a:pt x="64007" y="234696"/>
                </a:lnTo>
                <a:lnTo>
                  <a:pt x="64007" y="377951"/>
                </a:lnTo>
                <a:lnTo>
                  <a:pt x="128015" y="377951"/>
                </a:lnTo>
                <a:lnTo>
                  <a:pt x="128015" y="234696"/>
                </a:lnTo>
                <a:lnTo>
                  <a:pt x="96012" y="192024"/>
                </a:lnTo>
                <a:close/>
              </a:path>
              <a:path w="192405" h="378460">
                <a:moveTo>
                  <a:pt x="96012" y="0"/>
                </a:moveTo>
                <a:lnTo>
                  <a:pt x="0" y="320039"/>
                </a:lnTo>
                <a:lnTo>
                  <a:pt x="64007" y="234696"/>
                </a:lnTo>
                <a:lnTo>
                  <a:pt x="64007" y="192024"/>
                </a:lnTo>
                <a:lnTo>
                  <a:pt x="153619" y="192024"/>
                </a:lnTo>
                <a:lnTo>
                  <a:pt x="96012" y="0"/>
                </a:lnTo>
                <a:close/>
              </a:path>
              <a:path w="192405" h="378460">
                <a:moveTo>
                  <a:pt x="153619" y="192024"/>
                </a:moveTo>
                <a:lnTo>
                  <a:pt x="128015" y="192024"/>
                </a:lnTo>
                <a:lnTo>
                  <a:pt x="128016" y="234696"/>
                </a:lnTo>
                <a:lnTo>
                  <a:pt x="192023" y="320039"/>
                </a:lnTo>
                <a:lnTo>
                  <a:pt x="153619" y="192024"/>
                </a:lnTo>
                <a:close/>
              </a:path>
              <a:path w="192405" h="378460">
                <a:moveTo>
                  <a:pt x="96012" y="192024"/>
                </a:moveTo>
                <a:lnTo>
                  <a:pt x="64007" y="192024"/>
                </a:lnTo>
                <a:lnTo>
                  <a:pt x="64007" y="234696"/>
                </a:lnTo>
                <a:lnTo>
                  <a:pt x="96012" y="192024"/>
                </a:lnTo>
                <a:close/>
              </a:path>
              <a:path w="192405" h="378460">
                <a:moveTo>
                  <a:pt x="128015" y="192024"/>
                </a:moveTo>
                <a:lnTo>
                  <a:pt x="96012" y="192024"/>
                </a:lnTo>
                <a:lnTo>
                  <a:pt x="128016" y="234696"/>
                </a:lnTo>
                <a:lnTo>
                  <a:pt x="128015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44851" y="3921252"/>
            <a:ext cx="561340" cy="1298575"/>
          </a:xfrm>
          <a:custGeom>
            <a:avLst/>
            <a:gdLst/>
            <a:ahLst/>
            <a:cxnLst/>
            <a:rect l="l" t="t" r="r" b="b"/>
            <a:pathLst>
              <a:path w="561339" h="1298575">
                <a:moveTo>
                  <a:pt x="0" y="1298448"/>
                </a:moveTo>
                <a:lnTo>
                  <a:pt x="560832" y="1298448"/>
                </a:lnTo>
                <a:lnTo>
                  <a:pt x="560832" y="0"/>
                </a:lnTo>
                <a:lnTo>
                  <a:pt x="0" y="0"/>
                </a:lnTo>
                <a:lnTo>
                  <a:pt x="0" y="12984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44851" y="3921252"/>
            <a:ext cx="561340" cy="1298575"/>
          </a:xfrm>
          <a:custGeom>
            <a:avLst/>
            <a:gdLst/>
            <a:ahLst/>
            <a:cxnLst/>
            <a:rect l="l" t="t" r="r" b="b"/>
            <a:pathLst>
              <a:path w="561339" h="1298575">
                <a:moveTo>
                  <a:pt x="0" y="1298448"/>
                </a:moveTo>
                <a:lnTo>
                  <a:pt x="560832" y="1298448"/>
                </a:lnTo>
                <a:lnTo>
                  <a:pt x="560832" y="0"/>
                </a:lnTo>
                <a:lnTo>
                  <a:pt x="0" y="0"/>
                </a:lnTo>
                <a:lnTo>
                  <a:pt x="0" y="129844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03344" y="3907663"/>
            <a:ext cx="279400" cy="880110"/>
          </a:xfrm>
          <a:custGeom>
            <a:avLst/>
            <a:gdLst/>
            <a:ahLst/>
            <a:cxnLst/>
            <a:rect l="l" t="t" r="r" b="b"/>
            <a:pathLst>
              <a:path w="279400" h="880110">
                <a:moveTo>
                  <a:pt x="33019" y="659511"/>
                </a:moveTo>
                <a:lnTo>
                  <a:pt x="207517" y="879982"/>
                </a:lnTo>
                <a:lnTo>
                  <a:pt x="245054" y="737488"/>
                </a:lnTo>
                <a:lnTo>
                  <a:pt x="152018" y="737488"/>
                </a:lnTo>
                <a:lnTo>
                  <a:pt x="147882" y="717703"/>
                </a:lnTo>
                <a:lnTo>
                  <a:pt x="33019" y="659511"/>
                </a:lnTo>
                <a:close/>
              </a:path>
              <a:path w="279400" h="880110">
                <a:moveTo>
                  <a:pt x="147882" y="717703"/>
                </a:moveTo>
                <a:lnTo>
                  <a:pt x="152018" y="737488"/>
                </a:lnTo>
                <a:lnTo>
                  <a:pt x="176961" y="732282"/>
                </a:lnTo>
                <a:lnTo>
                  <a:pt x="176656" y="732282"/>
                </a:lnTo>
                <a:lnTo>
                  <a:pt x="147882" y="717703"/>
                </a:lnTo>
                <a:close/>
              </a:path>
              <a:path w="279400" h="880110">
                <a:moveTo>
                  <a:pt x="279145" y="608076"/>
                </a:moveTo>
                <a:lnTo>
                  <a:pt x="197162" y="707431"/>
                </a:lnTo>
                <a:lnTo>
                  <a:pt x="201294" y="727201"/>
                </a:lnTo>
                <a:lnTo>
                  <a:pt x="152018" y="737488"/>
                </a:lnTo>
                <a:lnTo>
                  <a:pt x="245054" y="737488"/>
                </a:lnTo>
                <a:lnTo>
                  <a:pt x="279145" y="608076"/>
                </a:lnTo>
                <a:close/>
              </a:path>
              <a:path w="279400" h="880110">
                <a:moveTo>
                  <a:pt x="49275" y="0"/>
                </a:moveTo>
                <a:lnTo>
                  <a:pt x="0" y="10413"/>
                </a:lnTo>
                <a:lnTo>
                  <a:pt x="147882" y="717703"/>
                </a:lnTo>
                <a:lnTo>
                  <a:pt x="176656" y="732282"/>
                </a:lnTo>
                <a:lnTo>
                  <a:pt x="197162" y="707431"/>
                </a:lnTo>
                <a:lnTo>
                  <a:pt x="49275" y="0"/>
                </a:lnTo>
                <a:close/>
              </a:path>
              <a:path w="279400" h="880110">
                <a:moveTo>
                  <a:pt x="197162" y="707431"/>
                </a:moveTo>
                <a:lnTo>
                  <a:pt x="176656" y="732282"/>
                </a:lnTo>
                <a:lnTo>
                  <a:pt x="176961" y="732282"/>
                </a:lnTo>
                <a:lnTo>
                  <a:pt x="201294" y="727201"/>
                </a:lnTo>
                <a:lnTo>
                  <a:pt x="197162" y="70743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52315" y="3768090"/>
            <a:ext cx="389255" cy="670560"/>
          </a:xfrm>
          <a:custGeom>
            <a:avLst/>
            <a:gdLst/>
            <a:ahLst/>
            <a:cxnLst/>
            <a:rect l="l" t="t" r="r" b="b"/>
            <a:pathLst>
              <a:path w="389254" h="670560">
                <a:moveTo>
                  <a:pt x="156972" y="512191"/>
                </a:moveTo>
                <a:lnTo>
                  <a:pt x="389255" y="670560"/>
                </a:lnTo>
                <a:lnTo>
                  <a:pt x="383849" y="551053"/>
                </a:lnTo>
                <a:lnTo>
                  <a:pt x="293750" y="551053"/>
                </a:lnTo>
                <a:lnTo>
                  <a:pt x="283976" y="533527"/>
                </a:lnTo>
                <a:lnTo>
                  <a:pt x="156972" y="512191"/>
                </a:lnTo>
                <a:close/>
              </a:path>
              <a:path w="389254" h="670560">
                <a:moveTo>
                  <a:pt x="283976" y="533527"/>
                </a:moveTo>
                <a:lnTo>
                  <a:pt x="293750" y="551053"/>
                </a:lnTo>
                <a:lnTo>
                  <a:pt x="315634" y="538846"/>
                </a:lnTo>
                <a:lnTo>
                  <a:pt x="283976" y="533527"/>
                </a:lnTo>
                <a:close/>
              </a:path>
              <a:path w="389254" h="670560">
                <a:moveTo>
                  <a:pt x="376555" y="389763"/>
                </a:moveTo>
                <a:lnTo>
                  <a:pt x="327905" y="508998"/>
                </a:lnTo>
                <a:lnTo>
                  <a:pt x="337693" y="526542"/>
                </a:lnTo>
                <a:lnTo>
                  <a:pt x="315755" y="538778"/>
                </a:lnTo>
                <a:lnTo>
                  <a:pt x="315608" y="538861"/>
                </a:lnTo>
                <a:lnTo>
                  <a:pt x="293750" y="551053"/>
                </a:lnTo>
                <a:lnTo>
                  <a:pt x="383849" y="551053"/>
                </a:lnTo>
                <a:lnTo>
                  <a:pt x="376555" y="389763"/>
                </a:lnTo>
                <a:close/>
              </a:path>
              <a:path w="389254" h="670560">
                <a:moveTo>
                  <a:pt x="315634" y="538846"/>
                </a:moveTo>
                <a:close/>
              </a:path>
              <a:path w="389254" h="670560">
                <a:moveTo>
                  <a:pt x="43942" y="0"/>
                </a:moveTo>
                <a:lnTo>
                  <a:pt x="0" y="24384"/>
                </a:lnTo>
                <a:lnTo>
                  <a:pt x="283976" y="533527"/>
                </a:lnTo>
                <a:lnTo>
                  <a:pt x="315634" y="538846"/>
                </a:lnTo>
                <a:lnTo>
                  <a:pt x="327905" y="508998"/>
                </a:lnTo>
                <a:lnTo>
                  <a:pt x="43942" y="0"/>
                </a:lnTo>
                <a:close/>
              </a:path>
              <a:path w="389254" h="670560">
                <a:moveTo>
                  <a:pt x="327905" y="508998"/>
                </a:moveTo>
                <a:lnTo>
                  <a:pt x="315755" y="538778"/>
                </a:lnTo>
                <a:lnTo>
                  <a:pt x="337693" y="526542"/>
                </a:lnTo>
                <a:lnTo>
                  <a:pt x="327905" y="50899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61332" y="3431285"/>
            <a:ext cx="380365" cy="241300"/>
          </a:xfrm>
          <a:custGeom>
            <a:avLst/>
            <a:gdLst/>
            <a:ahLst/>
            <a:cxnLst/>
            <a:rect l="l" t="t" r="r" b="b"/>
            <a:pathLst>
              <a:path w="380364" h="241300">
                <a:moveTo>
                  <a:pt x="220550" y="66101"/>
                </a:moveTo>
                <a:lnTo>
                  <a:pt x="0" y="197865"/>
                </a:lnTo>
                <a:lnTo>
                  <a:pt x="25907" y="241045"/>
                </a:lnTo>
                <a:lnTo>
                  <a:pt x="246322" y="109291"/>
                </a:lnTo>
                <a:lnTo>
                  <a:pt x="250697" y="77342"/>
                </a:lnTo>
                <a:lnTo>
                  <a:pt x="220550" y="66101"/>
                </a:lnTo>
                <a:close/>
              </a:path>
              <a:path w="380364" h="241300">
                <a:moveTo>
                  <a:pt x="344603" y="55752"/>
                </a:moveTo>
                <a:lnTo>
                  <a:pt x="237870" y="55752"/>
                </a:lnTo>
                <a:lnTo>
                  <a:pt x="263651" y="98933"/>
                </a:lnTo>
                <a:lnTo>
                  <a:pt x="246322" y="109291"/>
                </a:lnTo>
                <a:lnTo>
                  <a:pt x="228853" y="236855"/>
                </a:lnTo>
                <a:lnTo>
                  <a:pt x="344603" y="55752"/>
                </a:lnTo>
                <a:close/>
              </a:path>
              <a:path w="380364" h="241300">
                <a:moveTo>
                  <a:pt x="237870" y="55752"/>
                </a:moveTo>
                <a:lnTo>
                  <a:pt x="220550" y="66101"/>
                </a:lnTo>
                <a:lnTo>
                  <a:pt x="250697" y="77342"/>
                </a:lnTo>
                <a:lnTo>
                  <a:pt x="246322" y="109291"/>
                </a:lnTo>
                <a:lnTo>
                  <a:pt x="263651" y="98933"/>
                </a:lnTo>
                <a:lnTo>
                  <a:pt x="237870" y="55752"/>
                </a:lnTo>
                <a:close/>
              </a:path>
              <a:path w="380364" h="241300">
                <a:moveTo>
                  <a:pt x="380238" y="0"/>
                </a:moveTo>
                <a:lnTo>
                  <a:pt x="99821" y="21081"/>
                </a:lnTo>
                <a:lnTo>
                  <a:pt x="220550" y="66101"/>
                </a:lnTo>
                <a:lnTo>
                  <a:pt x="237870" y="55752"/>
                </a:lnTo>
                <a:lnTo>
                  <a:pt x="344603" y="55752"/>
                </a:lnTo>
                <a:lnTo>
                  <a:pt x="38023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60370" y="3801364"/>
            <a:ext cx="1329690" cy="607695"/>
          </a:xfrm>
          <a:custGeom>
            <a:avLst/>
            <a:gdLst/>
            <a:ahLst/>
            <a:cxnLst/>
            <a:rect l="l" t="t" r="r" b="b"/>
            <a:pathLst>
              <a:path w="1329689" h="607695">
                <a:moveTo>
                  <a:pt x="181229" y="376555"/>
                </a:moveTo>
                <a:lnTo>
                  <a:pt x="0" y="591566"/>
                </a:lnTo>
                <a:lnTo>
                  <a:pt x="280669" y="607568"/>
                </a:lnTo>
                <a:lnTo>
                  <a:pt x="181953" y="554990"/>
                </a:lnTo>
                <a:lnTo>
                  <a:pt x="148462" y="554990"/>
                </a:lnTo>
                <a:lnTo>
                  <a:pt x="128650" y="508762"/>
                </a:lnTo>
                <a:lnTo>
                  <a:pt x="147088" y="500820"/>
                </a:lnTo>
                <a:lnTo>
                  <a:pt x="181229" y="376555"/>
                </a:lnTo>
                <a:close/>
              </a:path>
              <a:path w="1329689" h="607695">
                <a:moveTo>
                  <a:pt x="138556" y="531876"/>
                </a:moveTo>
                <a:lnTo>
                  <a:pt x="148462" y="554990"/>
                </a:lnTo>
                <a:lnTo>
                  <a:pt x="166979" y="547014"/>
                </a:lnTo>
                <a:lnTo>
                  <a:pt x="138556" y="531876"/>
                </a:lnTo>
                <a:close/>
              </a:path>
              <a:path w="1329689" h="607695">
                <a:moveTo>
                  <a:pt x="166979" y="547014"/>
                </a:moveTo>
                <a:lnTo>
                  <a:pt x="148462" y="554990"/>
                </a:lnTo>
                <a:lnTo>
                  <a:pt x="181953" y="554990"/>
                </a:lnTo>
                <a:lnTo>
                  <a:pt x="166979" y="547014"/>
                </a:lnTo>
                <a:close/>
              </a:path>
              <a:path w="1329689" h="607695">
                <a:moveTo>
                  <a:pt x="1309878" y="0"/>
                </a:moveTo>
                <a:lnTo>
                  <a:pt x="147088" y="500820"/>
                </a:lnTo>
                <a:lnTo>
                  <a:pt x="138556" y="531876"/>
                </a:lnTo>
                <a:lnTo>
                  <a:pt x="166979" y="547014"/>
                </a:lnTo>
                <a:lnTo>
                  <a:pt x="1329690" y="46228"/>
                </a:lnTo>
                <a:lnTo>
                  <a:pt x="1309878" y="0"/>
                </a:lnTo>
                <a:close/>
              </a:path>
              <a:path w="1329689" h="607695">
                <a:moveTo>
                  <a:pt x="147088" y="500820"/>
                </a:moveTo>
                <a:lnTo>
                  <a:pt x="128650" y="508762"/>
                </a:lnTo>
                <a:lnTo>
                  <a:pt x="138556" y="531876"/>
                </a:lnTo>
                <a:lnTo>
                  <a:pt x="147088" y="500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23794" y="3713098"/>
            <a:ext cx="1290955" cy="394970"/>
          </a:xfrm>
          <a:custGeom>
            <a:avLst/>
            <a:gdLst/>
            <a:ahLst/>
            <a:cxnLst/>
            <a:rect l="l" t="t" r="r" b="b"/>
            <a:pathLst>
              <a:path w="1290954" h="394970">
                <a:moveTo>
                  <a:pt x="215392" y="150240"/>
                </a:moveTo>
                <a:lnTo>
                  <a:pt x="0" y="330834"/>
                </a:lnTo>
                <a:lnTo>
                  <a:pt x="273812" y="394843"/>
                </a:lnTo>
                <a:lnTo>
                  <a:pt x="178236" y="320294"/>
                </a:lnTo>
                <a:lnTo>
                  <a:pt x="152654" y="320294"/>
                </a:lnTo>
                <a:lnTo>
                  <a:pt x="140969" y="271399"/>
                </a:lnTo>
                <a:lnTo>
                  <a:pt x="160496" y="266741"/>
                </a:lnTo>
                <a:lnTo>
                  <a:pt x="215392" y="150240"/>
                </a:lnTo>
                <a:close/>
              </a:path>
              <a:path w="1290954" h="394970">
                <a:moveTo>
                  <a:pt x="160496" y="266741"/>
                </a:moveTo>
                <a:lnTo>
                  <a:pt x="140969" y="271399"/>
                </a:lnTo>
                <a:lnTo>
                  <a:pt x="152654" y="320294"/>
                </a:lnTo>
                <a:lnTo>
                  <a:pt x="172247" y="315622"/>
                </a:lnTo>
                <a:lnTo>
                  <a:pt x="146812" y="295782"/>
                </a:lnTo>
                <a:lnTo>
                  <a:pt x="160496" y="266741"/>
                </a:lnTo>
                <a:close/>
              </a:path>
              <a:path w="1290954" h="394970">
                <a:moveTo>
                  <a:pt x="172247" y="315622"/>
                </a:moveTo>
                <a:lnTo>
                  <a:pt x="152654" y="320294"/>
                </a:lnTo>
                <a:lnTo>
                  <a:pt x="178236" y="320294"/>
                </a:lnTo>
                <a:lnTo>
                  <a:pt x="172247" y="315622"/>
                </a:lnTo>
                <a:close/>
              </a:path>
              <a:path w="1290954" h="394970">
                <a:moveTo>
                  <a:pt x="1278890" y="0"/>
                </a:moveTo>
                <a:lnTo>
                  <a:pt x="160496" y="266741"/>
                </a:lnTo>
                <a:lnTo>
                  <a:pt x="146812" y="295782"/>
                </a:lnTo>
                <a:lnTo>
                  <a:pt x="172247" y="315622"/>
                </a:lnTo>
                <a:lnTo>
                  <a:pt x="1290573" y="49021"/>
                </a:lnTo>
                <a:lnTo>
                  <a:pt x="127889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26129" y="3336671"/>
            <a:ext cx="925830" cy="338455"/>
          </a:xfrm>
          <a:custGeom>
            <a:avLst/>
            <a:gdLst/>
            <a:ahLst/>
            <a:cxnLst/>
            <a:rect l="l" t="t" r="r" b="b"/>
            <a:pathLst>
              <a:path w="925829" h="338454">
                <a:moveTo>
                  <a:pt x="171383" y="74614"/>
                </a:moveTo>
                <a:lnTo>
                  <a:pt x="145090" y="93304"/>
                </a:lnTo>
                <a:lnTo>
                  <a:pt x="157452" y="122972"/>
                </a:lnTo>
                <a:lnTo>
                  <a:pt x="912114" y="338200"/>
                </a:lnTo>
                <a:lnTo>
                  <a:pt x="925830" y="289940"/>
                </a:lnTo>
                <a:lnTo>
                  <a:pt x="171383" y="74614"/>
                </a:lnTo>
                <a:close/>
              </a:path>
              <a:path w="925829" h="338454">
                <a:moveTo>
                  <a:pt x="276352" y="0"/>
                </a:moveTo>
                <a:lnTo>
                  <a:pt x="0" y="51942"/>
                </a:lnTo>
                <a:lnTo>
                  <a:pt x="207264" y="241807"/>
                </a:lnTo>
                <a:lnTo>
                  <a:pt x="157452" y="122972"/>
                </a:lnTo>
                <a:lnTo>
                  <a:pt x="138175" y="117475"/>
                </a:lnTo>
                <a:lnTo>
                  <a:pt x="152019" y="69087"/>
                </a:lnTo>
                <a:lnTo>
                  <a:pt x="179158" y="69087"/>
                </a:lnTo>
                <a:lnTo>
                  <a:pt x="276352" y="0"/>
                </a:lnTo>
                <a:close/>
              </a:path>
              <a:path w="925829" h="338454">
                <a:moveTo>
                  <a:pt x="145060" y="93409"/>
                </a:moveTo>
                <a:lnTo>
                  <a:pt x="138175" y="117475"/>
                </a:lnTo>
                <a:lnTo>
                  <a:pt x="157452" y="122972"/>
                </a:lnTo>
                <a:lnTo>
                  <a:pt x="145060" y="93409"/>
                </a:lnTo>
                <a:close/>
              </a:path>
              <a:path w="925829" h="338454">
                <a:moveTo>
                  <a:pt x="152019" y="69087"/>
                </a:moveTo>
                <a:lnTo>
                  <a:pt x="145090" y="93304"/>
                </a:lnTo>
                <a:lnTo>
                  <a:pt x="171383" y="74614"/>
                </a:lnTo>
                <a:lnTo>
                  <a:pt x="152019" y="69087"/>
                </a:lnTo>
                <a:close/>
              </a:path>
              <a:path w="925829" h="338454">
                <a:moveTo>
                  <a:pt x="179158" y="69087"/>
                </a:moveTo>
                <a:lnTo>
                  <a:pt x="152019" y="69087"/>
                </a:lnTo>
                <a:lnTo>
                  <a:pt x="171383" y="74614"/>
                </a:lnTo>
                <a:lnTo>
                  <a:pt x="179158" y="6908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71188" y="3410711"/>
            <a:ext cx="421005" cy="501650"/>
          </a:xfrm>
          <a:custGeom>
            <a:avLst/>
            <a:gdLst/>
            <a:ahLst/>
            <a:cxnLst/>
            <a:rect l="l" t="t" r="r" b="b"/>
            <a:pathLst>
              <a:path w="421004" h="501650">
                <a:moveTo>
                  <a:pt x="210312" y="0"/>
                </a:moveTo>
                <a:lnTo>
                  <a:pt x="167911" y="5094"/>
                </a:lnTo>
                <a:lnTo>
                  <a:pt x="128426" y="19704"/>
                </a:lnTo>
                <a:lnTo>
                  <a:pt x="92701" y="42822"/>
                </a:lnTo>
                <a:lnTo>
                  <a:pt x="61579" y="73437"/>
                </a:lnTo>
                <a:lnTo>
                  <a:pt x="35904" y="110542"/>
                </a:lnTo>
                <a:lnTo>
                  <a:pt x="16519" y="153126"/>
                </a:lnTo>
                <a:lnTo>
                  <a:pt x="4270" y="200181"/>
                </a:lnTo>
                <a:lnTo>
                  <a:pt x="0" y="250698"/>
                </a:lnTo>
                <a:lnTo>
                  <a:pt x="4270" y="301214"/>
                </a:lnTo>
                <a:lnTo>
                  <a:pt x="16519" y="348269"/>
                </a:lnTo>
                <a:lnTo>
                  <a:pt x="35904" y="390853"/>
                </a:lnTo>
                <a:lnTo>
                  <a:pt x="61579" y="427958"/>
                </a:lnTo>
                <a:lnTo>
                  <a:pt x="92701" y="458573"/>
                </a:lnTo>
                <a:lnTo>
                  <a:pt x="128426" y="481691"/>
                </a:lnTo>
                <a:lnTo>
                  <a:pt x="167911" y="496301"/>
                </a:lnTo>
                <a:lnTo>
                  <a:pt x="210312" y="501395"/>
                </a:lnTo>
                <a:lnTo>
                  <a:pt x="252712" y="496301"/>
                </a:lnTo>
                <a:lnTo>
                  <a:pt x="292197" y="481691"/>
                </a:lnTo>
                <a:lnTo>
                  <a:pt x="327922" y="458573"/>
                </a:lnTo>
                <a:lnTo>
                  <a:pt x="359044" y="427958"/>
                </a:lnTo>
                <a:lnTo>
                  <a:pt x="384719" y="390853"/>
                </a:lnTo>
                <a:lnTo>
                  <a:pt x="404104" y="348269"/>
                </a:lnTo>
                <a:lnTo>
                  <a:pt x="416353" y="301214"/>
                </a:lnTo>
                <a:lnTo>
                  <a:pt x="420624" y="250698"/>
                </a:lnTo>
                <a:lnTo>
                  <a:pt x="416353" y="200181"/>
                </a:lnTo>
                <a:lnTo>
                  <a:pt x="404104" y="153126"/>
                </a:lnTo>
                <a:lnTo>
                  <a:pt x="384719" y="110542"/>
                </a:lnTo>
                <a:lnTo>
                  <a:pt x="359044" y="73437"/>
                </a:lnTo>
                <a:lnTo>
                  <a:pt x="327922" y="42822"/>
                </a:lnTo>
                <a:lnTo>
                  <a:pt x="292197" y="19704"/>
                </a:lnTo>
                <a:lnTo>
                  <a:pt x="252712" y="5094"/>
                </a:lnTo>
                <a:lnTo>
                  <a:pt x="21031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71188" y="3410711"/>
            <a:ext cx="421005" cy="501650"/>
          </a:xfrm>
          <a:custGeom>
            <a:avLst/>
            <a:gdLst/>
            <a:ahLst/>
            <a:cxnLst/>
            <a:rect l="l" t="t" r="r" b="b"/>
            <a:pathLst>
              <a:path w="421004" h="501650">
                <a:moveTo>
                  <a:pt x="0" y="250698"/>
                </a:moveTo>
                <a:lnTo>
                  <a:pt x="4270" y="200181"/>
                </a:lnTo>
                <a:lnTo>
                  <a:pt x="16519" y="153126"/>
                </a:lnTo>
                <a:lnTo>
                  <a:pt x="35904" y="110542"/>
                </a:lnTo>
                <a:lnTo>
                  <a:pt x="61579" y="73437"/>
                </a:lnTo>
                <a:lnTo>
                  <a:pt x="92701" y="42822"/>
                </a:lnTo>
                <a:lnTo>
                  <a:pt x="128426" y="19704"/>
                </a:lnTo>
                <a:lnTo>
                  <a:pt x="167911" y="5094"/>
                </a:lnTo>
                <a:lnTo>
                  <a:pt x="210312" y="0"/>
                </a:lnTo>
                <a:lnTo>
                  <a:pt x="252712" y="5094"/>
                </a:lnTo>
                <a:lnTo>
                  <a:pt x="292197" y="19704"/>
                </a:lnTo>
                <a:lnTo>
                  <a:pt x="327922" y="42822"/>
                </a:lnTo>
                <a:lnTo>
                  <a:pt x="359044" y="73437"/>
                </a:lnTo>
                <a:lnTo>
                  <a:pt x="384719" y="110542"/>
                </a:lnTo>
                <a:lnTo>
                  <a:pt x="404104" y="153126"/>
                </a:lnTo>
                <a:lnTo>
                  <a:pt x="416353" y="200181"/>
                </a:lnTo>
                <a:lnTo>
                  <a:pt x="420624" y="250698"/>
                </a:lnTo>
                <a:lnTo>
                  <a:pt x="416353" y="301214"/>
                </a:lnTo>
                <a:lnTo>
                  <a:pt x="404104" y="348269"/>
                </a:lnTo>
                <a:lnTo>
                  <a:pt x="384719" y="390853"/>
                </a:lnTo>
                <a:lnTo>
                  <a:pt x="359044" y="427958"/>
                </a:lnTo>
                <a:lnTo>
                  <a:pt x="327922" y="458573"/>
                </a:lnTo>
                <a:lnTo>
                  <a:pt x="292197" y="481691"/>
                </a:lnTo>
                <a:lnTo>
                  <a:pt x="252712" y="496301"/>
                </a:lnTo>
                <a:lnTo>
                  <a:pt x="210312" y="501395"/>
                </a:lnTo>
                <a:lnTo>
                  <a:pt x="167911" y="496301"/>
                </a:lnTo>
                <a:lnTo>
                  <a:pt x="128426" y="481691"/>
                </a:lnTo>
                <a:lnTo>
                  <a:pt x="92701" y="458573"/>
                </a:lnTo>
                <a:lnTo>
                  <a:pt x="61579" y="427958"/>
                </a:lnTo>
                <a:lnTo>
                  <a:pt x="35904" y="390853"/>
                </a:lnTo>
                <a:lnTo>
                  <a:pt x="16519" y="348269"/>
                </a:lnTo>
                <a:lnTo>
                  <a:pt x="4270" y="301214"/>
                </a:lnTo>
                <a:lnTo>
                  <a:pt x="0" y="25069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24121" y="3211829"/>
            <a:ext cx="311150" cy="323850"/>
          </a:xfrm>
          <a:custGeom>
            <a:avLst/>
            <a:gdLst/>
            <a:ahLst/>
            <a:cxnLst/>
            <a:rect l="l" t="t" r="r" b="b"/>
            <a:pathLst>
              <a:path w="311150" h="323850">
                <a:moveTo>
                  <a:pt x="136350" y="106273"/>
                </a:moveTo>
                <a:lnTo>
                  <a:pt x="104266" y="109093"/>
                </a:lnTo>
                <a:lnTo>
                  <a:pt x="99960" y="141123"/>
                </a:lnTo>
                <a:lnTo>
                  <a:pt x="274447" y="323723"/>
                </a:lnTo>
                <a:lnTo>
                  <a:pt x="310768" y="288925"/>
                </a:lnTo>
                <a:lnTo>
                  <a:pt x="136350" y="106273"/>
                </a:lnTo>
                <a:close/>
              </a:path>
              <a:path w="311150" h="323850">
                <a:moveTo>
                  <a:pt x="0" y="0"/>
                </a:moveTo>
                <a:lnTo>
                  <a:pt x="82803" y="268732"/>
                </a:lnTo>
                <a:lnTo>
                  <a:pt x="99960" y="141123"/>
                </a:lnTo>
                <a:lnTo>
                  <a:pt x="85978" y="126492"/>
                </a:lnTo>
                <a:lnTo>
                  <a:pt x="122427" y="91694"/>
                </a:lnTo>
                <a:lnTo>
                  <a:pt x="255468" y="91694"/>
                </a:lnTo>
                <a:lnTo>
                  <a:pt x="0" y="0"/>
                </a:lnTo>
                <a:close/>
              </a:path>
              <a:path w="311150" h="323850">
                <a:moveTo>
                  <a:pt x="122427" y="91694"/>
                </a:moveTo>
                <a:lnTo>
                  <a:pt x="85978" y="126492"/>
                </a:lnTo>
                <a:lnTo>
                  <a:pt x="99960" y="141123"/>
                </a:lnTo>
                <a:lnTo>
                  <a:pt x="104266" y="109093"/>
                </a:lnTo>
                <a:lnTo>
                  <a:pt x="136350" y="106273"/>
                </a:lnTo>
                <a:lnTo>
                  <a:pt x="122427" y="91694"/>
                </a:lnTo>
                <a:close/>
              </a:path>
              <a:path w="311150" h="323850">
                <a:moveTo>
                  <a:pt x="255468" y="91694"/>
                </a:moveTo>
                <a:lnTo>
                  <a:pt x="122427" y="91694"/>
                </a:lnTo>
                <a:lnTo>
                  <a:pt x="136350" y="106273"/>
                </a:lnTo>
                <a:lnTo>
                  <a:pt x="264667" y="94996"/>
                </a:lnTo>
                <a:lnTo>
                  <a:pt x="255468" y="9169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32430" y="3861116"/>
            <a:ext cx="3796665" cy="251460"/>
          </a:xfrm>
          <a:custGeom>
            <a:avLst/>
            <a:gdLst/>
            <a:ahLst/>
            <a:cxnLst/>
            <a:rect l="l" t="t" r="r" b="b"/>
            <a:pathLst>
              <a:path w="3796665" h="251460">
                <a:moveTo>
                  <a:pt x="3645407" y="125729"/>
                </a:moveTo>
                <a:lnTo>
                  <a:pt x="3544824" y="251459"/>
                </a:lnTo>
                <a:lnTo>
                  <a:pt x="3745992" y="150875"/>
                </a:lnTo>
                <a:lnTo>
                  <a:pt x="3645407" y="150875"/>
                </a:lnTo>
                <a:lnTo>
                  <a:pt x="3645407" y="125729"/>
                </a:lnTo>
                <a:close/>
              </a:path>
              <a:path w="3796665" h="251460">
                <a:moveTo>
                  <a:pt x="3625291" y="100583"/>
                </a:moveTo>
                <a:lnTo>
                  <a:pt x="0" y="100583"/>
                </a:lnTo>
                <a:lnTo>
                  <a:pt x="0" y="150875"/>
                </a:lnTo>
                <a:lnTo>
                  <a:pt x="3625291" y="150875"/>
                </a:lnTo>
                <a:lnTo>
                  <a:pt x="3645407" y="125729"/>
                </a:lnTo>
                <a:lnTo>
                  <a:pt x="3625291" y="100583"/>
                </a:lnTo>
                <a:close/>
              </a:path>
              <a:path w="3796665" h="251460">
                <a:moveTo>
                  <a:pt x="3745992" y="100583"/>
                </a:moveTo>
                <a:lnTo>
                  <a:pt x="3645407" y="100583"/>
                </a:lnTo>
                <a:lnTo>
                  <a:pt x="3645407" y="150875"/>
                </a:lnTo>
                <a:lnTo>
                  <a:pt x="3745992" y="150875"/>
                </a:lnTo>
                <a:lnTo>
                  <a:pt x="3796283" y="125729"/>
                </a:lnTo>
                <a:lnTo>
                  <a:pt x="3745992" y="100583"/>
                </a:lnTo>
                <a:close/>
              </a:path>
              <a:path w="3796665" h="251460">
                <a:moveTo>
                  <a:pt x="3544824" y="0"/>
                </a:moveTo>
                <a:lnTo>
                  <a:pt x="3645407" y="125729"/>
                </a:lnTo>
                <a:lnTo>
                  <a:pt x="3645407" y="100583"/>
                </a:lnTo>
                <a:lnTo>
                  <a:pt x="3745992" y="100583"/>
                </a:lnTo>
                <a:lnTo>
                  <a:pt x="354482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407285" y="2498216"/>
            <a:ext cx="4123054" cy="23266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1935" algn="ctr">
              <a:lnSpc>
                <a:spcPct val="100000"/>
              </a:lnSpc>
              <a:spcBef>
                <a:spcPts val="700"/>
              </a:spcBef>
            </a:pPr>
            <a:r>
              <a:rPr sz="2800" spc="-5" dirty="0">
                <a:solidFill>
                  <a:srgbClr val="944F71"/>
                </a:solidFill>
                <a:latin typeface="Tahoma"/>
                <a:cs typeface="Tahoma"/>
              </a:rPr>
              <a:t>T</a:t>
            </a:r>
            <a:endParaRPr sz="2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800" spc="-5" dirty="0">
                <a:solidFill>
                  <a:srgbClr val="FF0000"/>
                </a:solidFill>
                <a:latin typeface="Tahoma"/>
                <a:cs typeface="Tahoma"/>
              </a:rPr>
              <a:t>T</a:t>
            </a:r>
            <a:endParaRPr sz="2800" dirty="0">
              <a:latin typeface="Tahoma"/>
              <a:cs typeface="Tahoma"/>
            </a:endParaRPr>
          </a:p>
          <a:p>
            <a:pPr marL="2626995">
              <a:lnSpc>
                <a:spcPct val="100000"/>
              </a:lnSpc>
              <a:spcBef>
                <a:spcPts val="315"/>
              </a:spcBef>
            </a:pPr>
            <a:r>
              <a:rPr sz="2400" spc="-5" dirty="0">
                <a:solidFill>
                  <a:srgbClr val="944F71"/>
                </a:solidFill>
                <a:latin typeface="Comic Sans MS"/>
                <a:cs typeface="Comic Sans MS"/>
              </a:rPr>
              <a:t>Refleksion</a:t>
            </a:r>
            <a:endParaRPr sz="24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50" dirty="0">
              <a:latin typeface="Times New Roman"/>
              <a:cs typeface="Times New Roman"/>
            </a:endParaRPr>
          </a:p>
          <a:p>
            <a:pPr marL="2546350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0462C1"/>
                </a:solidFill>
                <a:latin typeface="Comic Sans MS"/>
                <a:cs typeface="Comic Sans MS"/>
              </a:rPr>
              <a:t>Emission</a:t>
            </a:r>
            <a:endParaRPr sz="2400" dirty="0">
              <a:latin typeface="Comic Sans MS"/>
              <a:cs typeface="Comic Sans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937438" y="3065017"/>
            <a:ext cx="1171955" cy="232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illede 1" descr="Billedresultat for euc sjÃ¦lland guld">
            <a:extLst>
              <a:ext uri="{FF2B5EF4-FFF2-40B4-BE49-F238E27FC236}">
                <a16:creationId xmlns:a16="http://schemas.microsoft.com/office/drawing/2014/main" id="{C918D474-913A-A244-AB95-407ABD177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79705" y="5517768"/>
            <a:ext cx="2585686" cy="118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8472" y="1505711"/>
            <a:ext cx="8425180" cy="2528570"/>
          </a:xfrm>
          <a:custGeom>
            <a:avLst/>
            <a:gdLst/>
            <a:ahLst/>
            <a:cxnLst/>
            <a:rect l="l" t="t" r="r" b="b"/>
            <a:pathLst>
              <a:path w="8425180" h="2528570">
                <a:moveTo>
                  <a:pt x="0" y="2528316"/>
                </a:moveTo>
                <a:lnTo>
                  <a:pt x="8424672" y="2528316"/>
                </a:lnTo>
                <a:lnTo>
                  <a:pt x="8424672" y="0"/>
                </a:lnTo>
                <a:lnTo>
                  <a:pt x="0" y="0"/>
                </a:lnTo>
                <a:lnTo>
                  <a:pt x="0" y="2528316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17472" y="1518031"/>
            <a:ext cx="744664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8120" marR="187960" indent="-8255" algn="ctr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En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overflades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evne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til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at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udsende 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varmestråling kaldes</a:t>
            </a:r>
            <a:r>
              <a:rPr sz="3200" spc="-7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EMISSIVITET.</a:t>
            </a:r>
            <a:endParaRPr sz="32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840"/>
              </a:spcBef>
            </a:pP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Det er en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relativ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størrelse,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betegnet</a:t>
            </a:r>
            <a:r>
              <a:rPr sz="3200" spc="-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ε.</a:t>
            </a:r>
            <a:endParaRPr sz="32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Værdien er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mellem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0 og</a:t>
            </a:r>
            <a:r>
              <a:rPr sz="3200" spc="-4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1.</a:t>
            </a:r>
            <a:endParaRPr sz="3200">
              <a:latin typeface="Comic Sans MS"/>
              <a:cs typeface="Comic Sans MS"/>
            </a:endParaRPr>
          </a:p>
        </p:txBody>
      </p:sp>
      <p:pic>
        <p:nvPicPr>
          <p:cNvPr id="4" name="Billede 1" descr="Billedresultat for euc sjÃ¦lland guld">
            <a:extLst>
              <a:ext uri="{FF2B5EF4-FFF2-40B4-BE49-F238E27FC236}">
                <a16:creationId xmlns:a16="http://schemas.microsoft.com/office/drawing/2014/main" id="{42BB588F-3C28-4E4B-90C9-DB008B987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800" y="5334000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4B16D959-91A3-DD48-8495-F84D9D5528DC}"/>
              </a:ext>
            </a:extLst>
          </p:cNvPr>
          <p:cNvSpPr/>
          <p:nvPr/>
        </p:nvSpPr>
        <p:spPr>
          <a:xfrm>
            <a:off x="2209800" y="3810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>
                <a:solidFill>
                  <a:srgbClr val="000000"/>
                </a:solidFill>
              </a:rPr>
              <a:t>I</a:t>
            </a:r>
            <a:r>
              <a:rPr lang="da-DK" sz="3600" dirty="0">
                <a:solidFill>
                  <a:srgbClr val="000000"/>
                </a:solidFill>
              </a:rPr>
              <a:t>nt</a:t>
            </a:r>
            <a:r>
              <a:rPr lang="da-DK" sz="3600" spc="-20" dirty="0">
                <a:solidFill>
                  <a:srgbClr val="000000"/>
                </a:solidFill>
              </a:rPr>
              <a:t>r</a:t>
            </a:r>
            <a:r>
              <a:rPr lang="da-DK" sz="3600" dirty="0">
                <a:solidFill>
                  <a:srgbClr val="000000"/>
                </a:solidFill>
              </a:rPr>
              <a:t>oduktionsk</a:t>
            </a:r>
            <a:r>
              <a:rPr lang="da-DK" sz="3600" spc="-25" dirty="0">
                <a:solidFill>
                  <a:srgbClr val="000000"/>
                </a:solidFill>
              </a:rPr>
              <a:t>u</a:t>
            </a:r>
            <a:r>
              <a:rPr lang="da-DK" sz="3600" spc="-5" dirty="0">
                <a:solidFill>
                  <a:srgbClr val="000000"/>
                </a:solidFill>
              </a:rPr>
              <a:t>rsus  </a:t>
            </a:r>
            <a:r>
              <a:rPr lang="da-DK" sz="3600" spc="-55" dirty="0">
                <a:solidFill>
                  <a:srgbClr val="000000"/>
                </a:solidFill>
              </a:rPr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139284"/>
            <a:ext cx="58203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chemeClr val="tx1"/>
                </a:solidFill>
              </a:rPr>
              <a:t>Emissivitet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2795" y="944880"/>
            <a:ext cx="4358640" cy="1938655"/>
          </a:xfrm>
          <a:prstGeom prst="rect">
            <a:avLst/>
          </a:prstGeom>
          <a:solidFill>
            <a:srgbClr val="F4B083"/>
          </a:solidFill>
        </p:spPr>
        <p:txBody>
          <a:bodyPr vert="horz" wrap="square" lIns="0" tIns="29845" rIns="0" bIns="0" rtlCol="0">
            <a:spAutoFit/>
          </a:bodyPr>
          <a:lstStyle/>
          <a:p>
            <a:pPr marL="226060" marR="217804" indent="-635" algn="ctr">
              <a:lnSpc>
                <a:spcPct val="100000"/>
              </a:lnSpc>
              <a:spcBef>
                <a:spcPts val="235"/>
              </a:spcBef>
            </a:pP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Termiske og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elektriske  isolatorer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gode</a:t>
            </a:r>
            <a:r>
              <a:rPr sz="2400" spc="-7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emittere</a:t>
            </a:r>
            <a:endParaRPr sz="2400">
              <a:latin typeface="Comic Sans MS"/>
              <a:cs typeface="Comic Sans MS"/>
            </a:endParaRPr>
          </a:p>
          <a:p>
            <a:pPr marL="739775" marR="732790" algn="ctr">
              <a:lnSpc>
                <a:spcPct val="100000"/>
              </a:lnSpc>
              <a:spcBef>
                <a:spcPts val="2885"/>
              </a:spcBef>
            </a:pP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Måling 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ikke</a:t>
            </a:r>
            <a:r>
              <a:rPr sz="2400" spc="-9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noget  problem.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0663" y="3322320"/>
            <a:ext cx="3385185" cy="2283460"/>
          </a:xfrm>
          <a:custGeom>
            <a:avLst/>
            <a:gdLst/>
            <a:ahLst/>
            <a:cxnLst/>
            <a:rect l="l" t="t" r="r" b="b"/>
            <a:pathLst>
              <a:path w="3385185" h="2283460">
                <a:moveTo>
                  <a:pt x="0" y="2282952"/>
                </a:moveTo>
                <a:lnTo>
                  <a:pt x="3384804" y="2282952"/>
                </a:lnTo>
                <a:lnTo>
                  <a:pt x="3384804" y="0"/>
                </a:lnTo>
                <a:lnTo>
                  <a:pt x="0" y="0"/>
                </a:lnTo>
                <a:lnTo>
                  <a:pt x="0" y="2282952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0318" y="3340989"/>
            <a:ext cx="9652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mic Sans MS"/>
                <a:cs typeface="Comic Sans MS"/>
              </a:rPr>
              <a:t>Træ  Pla</a:t>
            </a:r>
            <a:r>
              <a:rPr sz="2400" spc="-10" dirty="0">
                <a:latin typeface="Comic Sans MS"/>
                <a:cs typeface="Comic Sans MS"/>
              </a:rPr>
              <a:t>s</a:t>
            </a:r>
            <a:r>
              <a:rPr sz="2400" spc="-5" dirty="0">
                <a:latin typeface="Comic Sans MS"/>
                <a:cs typeface="Comic Sans MS"/>
              </a:rPr>
              <a:t>tik  Jord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49473" y="3340989"/>
            <a:ext cx="13366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17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mic Sans MS"/>
                <a:cs typeface="Comic Sans MS"/>
              </a:rPr>
              <a:t>Gum</a:t>
            </a:r>
            <a:r>
              <a:rPr sz="2400" spc="-10" dirty="0">
                <a:latin typeface="Comic Sans MS"/>
                <a:cs typeface="Comic Sans MS"/>
              </a:rPr>
              <a:t>m</a:t>
            </a:r>
            <a:r>
              <a:rPr sz="2400" dirty="0">
                <a:latin typeface="Comic Sans MS"/>
                <a:cs typeface="Comic Sans MS"/>
              </a:rPr>
              <a:t>i  PVC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omic Sans MS"/>
                <a:cs typeface="Comic Sans MS"/>
              </a:rPr>
              <a:t>Porcelæn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0318" y="4438650"/>
            <a:ext cx="26771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841500" algn="l"/>
              </a:tabLst>
            </a:pPr>
            <a:r>
              <a:rPr sz="2400" dirty="0">
                <a:latin typeface="Comic Sans MS"/>
                <a:cs typeface="Comic Sans MS"/>
              </a:rPr>
              <a:t>P</a:t>
            </a:r>
            <a:r>
              <a:rPr sz="2400" spc="-10" dirty="0">
                <a:latin typeface="Comic Sans MS"/>
                <a:cs typeface="Comic Sans MS"/>
              </a:rPr>
              <a:t>a</a:t>
            </a:r>
            <a:r>
              <a:rPr sz="2400" dirty="0">
                <a:latin typeface="Comic Sans MS"/>
                <a:cs typeface="Comic Sans MS"/>
              </a:rPr>
              <a:t>pir	</a:t>
            </a:r>
            <a:r>
              <a:rPr sz="2400" spc="-5" dirty="0">
                <a:latin typeface="Comic Sans MS"/>
                <a:cs typeface="Comic Sans MS"/>
              </a:rPr>
              <a:t>Beton  </a:t>
            </a:r>
            <a:r>
              <a:rPr sz="2400" dirty="0">
                <a:latin typeface="Comic Sans MS"/>
                <a:cs typeface="Comic Sans MS"/>
              </a:rPr>
              <a:t>Malede </a:t>
            </a:r>
            <a:r>
              <a:rPr sz="2400" spc="-5" dirty="0">
                <a:latin typeface="Comic Sans MS"/>
                <a:cs typeface="Comic Sans MS"/>
              </a:rPr>
              <a:t>overflader  Byggematerialer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94176" y="4632705"/>
            <a:ext cx="762000" cy="1318260"/>
          </a:xfrm>
          <a:custGeom>
            <a:avLst/>
            <a:gdLst/>
            <a:ahLst/>
            <a:cxnLst/>
            <a:rect l="l" t="t" r="r" b="b"/>
            <a:pathLst>
              <a:path w="762000" h="1318260">
                <a:moveTo>
                  <a:pt x="278052" y="544859"/>
                </a:moveTo>
                <a:lnTo>
                  <a:pt x="213334" y="571668"/>
                </a:lnTo>
                <a:lnTo>
                  <a:pt x="173736" y="608457"/>
                </a:lnTo>
                <a:lnTo>
                  <a:pt x="142403" y="645170"/>
                </a:lnTo>
                <a:lnTo>
                  <a:pt x="113942" y="685662"/>
                </a:lnTo>
                <a:lnTo>
                  <a:pt x="88358" y="729935"/>
                </a:lnTo>
                <a:lnTo>
                  <a:pt x="65657" y="777986"/>
                </a:lnTo>
                <a:lnTo>
                  <a:pt x="45847" y="829818"/>
                </a:lnTo>
                <a:lnTo>
                  <a:pt x="31823" y="875064"/>
                </a:lnTo>
                <a:lnTo>
                  <a:pt x="20357" y="921390"/>
                </a:lnTo>
                <a:lnTo>
                  <a:pt x="11445" y="968792"/>
                </a:lnTo>
                <a:lnTo>
                  <a:pt x="5084" y="1017264"/>
                </a:lnTo>
                <a:lnTo>
                  <a:pt x="1270" y="1066800"/>
                </a:lnTo>
                <a:lnTo>
                  <a:pt x="0" y="1117396"/>
                </a:lnTo>
                <a:lnTo>
                  <a:pt x="1432" y="1168462"/>
                </a:lnTo>
                <a:lnTo>
                  <a:pt x="5746" y="1211856"/>
                </a:lnTo>
                <a:lnTo>
                  <a:pt x="23113" y="1275626"/>
                </a:lnTo>
                <a:lnTo>
                  <a:pt x="49863" y="1310471"/>
                </a:lnTo>
                <a:lnTo>
                  <a:pt x="83565" y="1318171"/>
                </a:lnTo>
                <a:lnTo>
                  <a:pt x="103451" y="1311815"/>
                </a:lnTo>
                <a:lnTo>
                  <a:pt x="150556" y="1278630"/>
                </a:lnTo>
                <a:lnTo>
                  <a:pt x="177800" y="1251800"/>
                </a:lnTo>
                <a:lnTo>
                  <a:pt x="204658" y="1220835"/>
                </a:lnTo>
                <a:lnTo>
                  <a:pt x="229219" y="1187434"/>
                </a:lnTo>
                <a:lnTo>
                  <a:pt x="251469" y="1151599"/>
                </a:lnTo>
                <a:lnTo>
                  <a:pt x="145208" y="1131269"/>
                </a:lnTo>
                <a:lnTo>
                  <a:pt x="133169" y="1131099"/>
                </a:lnTo>
                <a:lnTo>
                  <a:pt x="108632" y="1084237"/>
                </a:lnTo>
                <a:lnTo>
                  <a:pt x="103886" y="1007770"/>
                </a:lnTo>
                <a:lnTo>
                  <a:pt x="105076" y="962059"/>
                </a:lnTo>
                <a:lnTo>
                  <a:pt x="108648" y="920594"/>
                </a:lnTo>
                <a:lnTo>
                  <a:pt x="122936" y="850392"/>
                </a:lnTo>
                <a:lnTo>
                  <a:pt x="145113" y="795782"/>
                </a:lnTo>
                <a:lnTo>
                  <a:pt x="173482" y="755269"/>
                </a:lnTo>
                <a:lnTo>
                  <a:pt x="215022" y="734052"/>
                </a:lnTo>
                <a:lnTo>
                  <a:pt x="348293" y="734052"/>
                </a:lnTo>
                <a:lnTo>
                  <a:pt x="345779" y="673395"/>
                </a:lnTo>
                <a:lnTo>
                  <a:pt x="337264" y="619426"/>
                </a:lnTo>
                <a:lnTo>
                  <a:pt x="323058" y="579911"/>
                </a:lnTo>
                <a:lnTo>
                  <a:pt x="303149" y="554863"/>
                </a:lnTo>
                <a:lnTo>
                  <a:pt x="278052" y="544859"/>
                </a:lnTo>
                <a:close/>
              </a:path>
              <a:path w="762000" h="1318260">
                <a:moveTo>
                  <a:pt x="348293" y="734052"/>
                </a:moveTo>
                <a:lnTo>
                  <a:pt x="215022" y="734052"/>
                </a:lnTo>
                <a:lnTo>
                  <a:pt x="225425" y="740791"/>
                </a:lnTo>
                <a:lnTo>
                  <a:pt x="233832" y="755298"/>
                </a:lnTo>
                <a:lnTo>
                  <a:pt x="239823" y="778271"/>
                </a:lnTo>
                <a:lnTo>
                  <a:pt x="243409" y="809746"/>
                </a:lnTo>
                <a:lnTo>
                  <a:pt x="244518" y="846963"/>
                </a:lnTo>
                <a:lnTo>
                  <a:pt x="244587" y="850392"/>
                </a:lnTo>
                <a:lnTo>
                  <a:pt x="243458" y="899450"/>
                </a:lnTo>
                <a:lnTo>
                  <a:pt x="240029" y="943554"/>
                </a:lnTo>
                <a:lnTo>
                  <a:pt x="234314" y="982050"/>
                </a:lnTo>
                <a:lnTo>
                  <a:pt x="216144" y="1043440"/>
                </a:lnTo>
                <a:lnTo>
                  <a:pt x="190184" y="1091294"/>
                </a:lnTo>
                <a:lnTo>
                  <a:pt x="158938" y="1124446"/>
                </a:lnTo>
                <a:lnTo>
                  <a:pt x="145208" y="1131269"/>
                </a:lnTo>
                <a:lnTo>
                  <a:pt x="262057" y="1131269"/>
                </a:lnTo>
                <a:lnTo>
                  <a:pt x="289048" y="1073068"/>
                </a:lnTo>
                <a:lnTo>
                  <a:pt x="304482" y="1031254"/>
                </a:lnTo>
                <a:lnTo>
                  <a:pt x="317726" y="987890"/>
                </a:lnTo>
                <a:lnTo>
                  <a:pt x="328802" y="942975"/>
                </a:lnTo>
                <a:lnTo>
                  <a:pt x="337470" y="896112"/>
                </a:lnTo>
                <a:lnTo>
                  <a:pt x="343661" y="846963"/>
                </a:lnTo>
                <a:lnTo>
                  <a:pt x="347376" y="795528"/>
                </a:lnTo>
                <a:lnTo>
                  <a:pt x="348614" y="741807"/>
                </a:lnTo>
                <a:lnTo>
                  <a:pt x="348293" y="734052"/>
                </a:lnTo>
                <a:close/>
              </a:path>
              <a:path w="762000" h="1318260">
                <a:moveTo>
                  <a:pt x="509270" y="262636"/>
                </a:moveTo>
                <a:lnTo>
                  <a:pt x="405257" y="373126"/>
                </a:lnTo>
                <a:lnTo>
                  <a:pt x="405257" y="999515"/>
                </a:lnTo>
                <a:lnTo>
                  <a:pt x="509270" y="889000"/>
                </a:lnTo>
                <a:lnTo>
                  <a:pt x="509270" y="736219"/>
                </a:lnTo>
                <a:lnTo>
                  <a:pt x="562990" y="574421"/>
                </a:lnTo>
                <a:lnTo>
                  <a:pt x="738660" y="574421"/>
                </a:lnTo>
                <a:lnTo>
                  <a:pt x="700662" y="499364"/>
                </a:lnTo>
                <a:lnTo>
                  <a:pt x="509270" y="499364"/>
                </a:lnTo>
                <a:lnTo>
                  <a:pt x="509270" y="262636"/>
                </a:lnTo>
                <a:close/>
              </a:path>
              <a:path w="762000" h="1318260">
                <a:moveTo>
                  <a:pt x="738660" y="574421"/>
                </a:moveTo>
                <a:lnTo>
                  <a:pt x="562990" y="574421"/>
                </a:lnTo>
                <a:lnTo>
                  <a:pt x="633857" y="756539"/>
                </a:lnTo>
                <a:lnTo>
                  <a:pt x="762000" y="620522"/>
                </a:lnTo>
                <a:lnTo>
                  <a:pt x="738660" y="574421"/>
                </a:lnTo>
                <a:close/>
              </a:path>
              <a:path w="762000" h="1318260">
                <a:moveTo>
                  <a:pt x="756412" y="0"/>
                </a:moveTo>
                <a:lnTo>
                  <a:pt x="618109" y="146939"/>
                </a:lnTo>
                <a:lnTo>
                  <a:pt x="509270" y="499364"/>
                </a:lnTo>
                <a:lnTo>
                  <a:pt x="700662" y="499364"/>
                </a:lnTo>
                <a:lnTo>
                  <a:pt x="633602" y="366903"/>
                </a:lnTo>
                <a:lnTo>
                  <a:pt x="756412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98061" y="5366758"/>
            <a:ext cx="140970" cy="397510"/>
          </a:xfrm>
          <a:custGeom>
            <a:avLst/>
            <a:gdLst/>
            <a:ahLst/>
            <a:cxnLst/>
            <a:rect l="l" t="t" r="r" b="b"/>
            <a:pathLst>
              <a:path w="140970" h="397510">
                <a:moveTo>
                  <a:pt x="69596" y="21216"/>
                </a:moveTo>
                <a:lnTo>
                  <a:pt x="41227" y="61729"/>
                </a:lnTo>
                <a:lnTo>
                  <a:pt x="19050" y="116339"/>
                </a:lnTo>
                <a:lnTo>
                  <a:pt x="4762" y="186542"/>
                </a:lnTo>
                <a:lnTo>
                  <a:pt x="1190" y="228007"/>
                </a:lnTo>
                <a:lnTo>
                  <a:pt x="0" y="273718"/>
                </a:lnTo>
                <a:lnTo>
                  <a:pt x="1188" y="316547"/>
                </a:lnTo>
                <a:lnTo>
                  <a:pt x="10662" y="374630"/>
                </a:lnTo>
                <a:lnTo>
                  <a:pt x="41322" y="397217"/>
                </a:lnTo>
                <a:lnTo>
                  <a:pt x="55052" y="390394"/>
                </a:lnTo>
                <a:lnTo>
                  <a:pt x="86298" y="357242"/>
                </a:lnTo>
                <a:lnTo>
                  <a:pt x="112258" y="309388"/>
                </a:lnTo>
                <a:lnTo>
                  <a:pt x="130428" y="247998"/>
                </a:lnTo>
                <a:lnTo>
                  <a:pt x="136143" y="209502"/>
                </a:lnTo>
                <a:lnTo>
                  <a:pt x="139572" y="165398"/>
                </a:lnTo>
                <a:lnTo>
                  <a:pt x="140715" y="115704"/>
                </a:lnTo>
                <a:lnTo>
                  <a:pt x="139523" y="75693"/>
                </a:lnTo>
                <a:lnTo>
                  <a:pt x="135937" y="44219"/>
                </a:lnTo>
                <a:lnTo>
                  <a:pt x="129946" y="21246"/>
                </a:lnTo>
                <a:lnTo>
                  <a:pt x="121538" y="6738"/>
                </a:lnTo>
                <a:lnTo>
                  <a:pt x="111136" y="0"/>
                </a:lnTo>
                <a:lnTo>
                  <a:pt x="98996" y="166"/>
                </a:lnTo>
                <a:lnTo>
                  <a:pt x="85141" y="7238"/>
                </a:lnTo>
                <a:lnTo>
                  <a:pt x="69596" y="21216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99433" y="4632705"/>
            <a:ext cx="356870" cy="1000125"/>
          </a:xfrm>
          <a:custGeom>
            <a:avLst/>
            <a:gdLst/>
            <a:ahLst/>
            <a:cxnLst/>
            <a:rect l="l" t="t" r="r" b="b"/>
            <a:pathLst>
              <a:path w="356870" h="1000125">
                <a:moveTo>
                  <a:pt x="0" y="373126"/>
                </a:moveTo>
                <a:lnTo>
                  <a:pt x="26003" y="345503"/>
                </a:lnTo>
                <a:lnTo>
                  <a:pt x="52006" y="317881"/>
                </a:lnTo>
                <a:lnTo>
                  <a:pt x="78009" y="290258"/>
                </a:lnTo>
                <a:lnTo>
                  <a:pt x="104012" y="262636"/>
                </a:lnTo>
                <a:lnTo>
                  <a:pt x="104012" y="310018"/>
                </a:lnTo>
                <a:lnTo>
                  <a:pt x="104012" y="357375"/>
                </a:lnTo>
                <a:lnTo>
                  <a:pt x="104012" y="404715"/>
                </a:lnTo>
                <a:lnTo>
                  <a:pt x="104012" y="452042"/>
                </a:lnTo>
                <a:lnTo>
                  <a:pt x="104012" y="499364"/>
                </a:lnTo>
                <a:lnTo>
                  <a:pt x="119532" y="449017"/>
                </a:lnTo>
                <a:lnTo>
                  <a:pt x="135065" y="398671"/>
                </a:lnTo>
                <a:lnTo>
                  <a:pt x="150609" y="348324"/>
                </a:lnTo>
                <a:lnTo>
                  <a:pt x="166162" y="297978"/>
                </a:lnTo>
                <a:lnTo>
                  <a:pt x="181721" y="247631"/>
                </a:lnTo>
                <a:lnTo>
                  <a:pt x="197285" y="197285"/>
                </a:lnTo>
                <a:lnTo>
                  <a:pt x="212851" y="146939"/>
                </a:lnTo>
                <a:lnTo>
                  <a:pt x="247427" y="110245"/>
                </a:lnTo>
                <a:lnTo>
                  <a:pt x="282003" y="73517"/>
                </a:lnTo>
                <a:lnTo>
                  <a:pt x="316579" y="36764"/>
                </a:lnTo>
                <a:lnTo>
                  <a:pt x="351154" y="0"/>
                </a:lnTo>
                <a:lnTo>
                  <a:pt x="335819" y="45862"/>
                </a:lnTo>
                <a:lnTo>
                  <a:pt x="320482" y="91725"/>
                </a:lnTo>
                <a:lnTo>
                  <a:pt x="305142" y="137588"/>
                </a:lnTo>
                <a:lnTo>
                  <a:pt x="289798" y="183451"/>
                </a:lnTo>
                <a:lnTo>
                  <a:pt x="274447" y="229314"/>
                </a:lnTo>
                <a:lnTo>
                  <a:pt x="259089" y="275177"/>
                </a:lnTo>
                <a:lnTo>
                  <a:pt x="243723" y="321040"/>
                </a:lnTo>
                <a:lnTo>
                  <a:pt x="228345" y="366903"/>
                </a:lnTo>
                <a:lnTo>
                  <a:pt x="249745" y="409184"/>
                </a:lnTo>
                <a:lnTo>
                  <a:pt x="271144" y="451452"/>
                </a:lnTo>
                <a:lnTo>
                  <a:pt x="292544" y="493712"/>
                </a:lnTo>
                <a:lnTo>
                  <a:pt x="313943" y="535972"/>
                </a:lnTo>
                <a:lnTo>
                  <a:pt x="335343" y="578240"/>
                </a:lnTo>
                <a:lnTo>
                  <a:pt x="356742" y="620522"/>
                </a:lnTo>
                <a:lnTo>
                  <a:pt x="324665" y="654526"/>
                </a:lnTo>
                <a:lnTo>
                  <a:pt x="292623" y="688530"/>
                </a:lnTo>
                <a:lnTo>
                  <a:pt x="260605" y="722534"/>
                </a:lnTo>
                <a:lnTo>
                  <a:pt x="228600" y="756539"/>
                </a:lnTo>
                <a:lnTo>
                  <a:pt x="210883" y="711009"/>
                </a:lnTo>
                <a:lnTo>
                  <a:pt x="193166" y="665480"/>
                </a:lnTo>
                <a:lnTo>
                  <a:pt x="175450" y="619950"/>
                </a:lnTo>
                <a:lnTo>
                  <a:pt x="157733" y="574421"/>
                </a:lnTo>
                <a:lnTo>
                  <a:pt x="144303" y="614828"/>
                </a:lnTo>
                <a:lnTo>
                  <a:pt x="130873" y="655272"/>
                </a:lnTo>
                <a:lnTo>
                  <a:pt x="117443" y="695739"/>
                </a:lnTo>
                <a:lnTo>
                  <a:pt x="104012" y="736219"/>
                </a:lnTo>
                <a:lnTo>
                  <a:pt x="104012" y="774414"/>
                </a:lnTo>
                <a:lnTo>
                  <a:pt x="104012" y="812609"/>
                </a:lnTo>
                <a:lnTo>
                  <a:pt x="104012" y="850804"/>
                </a:lnTo>
                <a:lnTo>
                  <a:pt x="104012" y="889000"/>
                </a:lnTo>
                <a:lnTo>
                  <a:pt x="78009" y="916626"/>
                </a:lnTo>
                <a:lnTo>
                  <a:pt x="52006" y="944257"/>
                </a:lnTo>
                <a:lnTo>
                  <a:pt x="26003" y="971888"/>
                </a:lnTo>
                <a:lnTo>
                  <a:pt x="0" y="999515"/>
                </a:lnTo>
                <a:lnTo>
                  <a:pt x="0" y="425323"/>
                </a:lnTo>
                <a:lnTo>
                  <a:pt x="0" y="37312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94176" y="5177565"/>
            <a:ext cx="348615" cy="773430"/>
          </a:xfrm>
          <a:custGeom>
            <a:avLst/>
            <a:gdLst/>
            <a:ahLst/>
            <a:cxnLst/>
            <a:rect l="l" t="t" r="r" b="b"/>
            <a:pathLst>
              <a:path w="348614" h="773429">
                <a:moveTo>
                  <a:pt x="173736" y="63597"/>
                </a:moveTo>
                <a:lnTo>
                  <a:pt x="213334" y="26808"/>
                </a:lnTo>
                <a:lnTo>
                  <a:pt x="248110" y="5605"/>
                </a:lnTo>
                <a:lnTo>
                  <a:pt x="278052" y="0"/>
                </a:lnTo>
                <a:lnTo>
                  <a:pt x="303149" y="10003"/>
                </a:lnTo>
                <a:lnTo>
                  <a:pt x="323058" y="35052"/>
                </a:lnTo>
                <a:lnTo>
                  <a:pt x="337264" y="74566"/>
                </a:lnTo>
                <a:lnTo>
                  <a:pt x="345779" y="128535"/>
                </a:lnTo>
                <a:lnTo>
                  <a:pt x="348614" y="196947"/>
                </a:lnTo>
                <a:lnTo>
                  <a:pt x="347376" y="250668"/>
                </a:lnTo>
                <a:lnTo>
                  <a:pt x="343661" y="302103"/>
                </a:lnTo>
                <a:lnTo>
                  <a:pt x="337470" y="351252"/>
                </a:lnTo>
                <a:lnTo>
                  <a:pt x="328802" y="398115"/>
                </a:lnTo>
                <a:lnTo>
                  <a:pt x="317726" y="443030"/>
                </a:lnTo>
                <a:lnTo>
                  <a:pt x="304482" y="486394"/>
                </a:lnTo>
                <a:lnTo>
                  <a:pt x="289048" y="528208"/>
                </a:lnTo>
                <a:lnTo>
                  <a:pt x="271399" y="568473"/>
                </a:lnTo>
                <a:lnTo>
                  <a:pt x="251469" y="606739"/>
                </a:lnTo>
                <a:lnTo>
                  <a:pt x="229219" y="642574"/>
                </a:lnTo>
                <a:lnTo>
                  <a:pt x="204658" y="675975"/>
                </a:lnTo>
                <a:lnTo>
                  <a:pt x="177800" y="706941"/>
                </a:lnTo>
                <a:lnTo>
                  <a:pt x="150556" y="733770"/>
                </a:lnTo>
                <a:lnTo>
                  <a:pt x="103451" y="766955"/>
                </a:lnTo>
                <a:lnTo>
                  <a:pt x="83565" y="773311"/>
                </a:lnTo>
                <a:lnTo>
                  <a:pt x="65851" y="772853"/>
                </a:lnTo>
                <a:lnTo>
                  <a:pt x="23113" y="730766"/>
                </a:lnTo>
                <a:lnTo>
                  <a:pt x="5746" y="666996"/>
                </a:lnTo>
                <a:lnTo>
                  <a:pt x="1432" y="623602"/>
                </a:lnTo>
                <a:lnTo>
                  <a:pt x="0" y="572537"/>
                </a:lnTo>
                <a:lnTo>
                  <a:pt x="1270" y="521941"/>
                </a:lnTo>
                <a:lnTo>
                  <a:pt x="5084" y="472404"/>
                </a:lnTo>
                <a:lnTo>
                  <a:pt x="11445" y="423932"/>
                </a:lnTo>
                <a:lnTo>
                  <a:pt x="20357" y="376530"/>
                </a:lnTo>
                <a:lnTo>
                  <a:pt x="31823" y="330204"/>
                </a:lnTo>
                <a:lnTo>
                  <a:pt x="45847" y="284958"/>
                </a:lnTo>
                <a:lnTo>
                  <a:pt x="65657" y="233126"/>
                </a:lnTo>
                <a:lnTo>
                  <a:pt x="88358" y="185075"/>
                </a:lnTo>
                <a:lnTo>
                  <a:pt x="113942" y="140803"/>
                </a:lnTo>
                <a:lnTo>
                  <a:pt x="142403" y="100310"/>
                </a:lnTo>
                <a:lnTo>
                  <a:pt x="173736" y="63597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989576" y="944880"/>
            <a:ext cx="4610100" cy="2307590"/>
          </a:xfrm>
          <a:prstGeom prst="rect">
            <a:avLst/>
          </a:prstGeom>
          <a:solidFill>
            <a:srgbClr val="F4B083"/>
          </a:solidFill>
        </p:spPr>
        <p:txBody>
          <a:bodyPr vert="horz" wrap="square" lIns="0" tIns="29845" rIns="0" bIns="0" rtlCol="0">
            <a:spAutoFit/>
          </a:bodyPr>
          <a:lstStyle/>
          <a:p>
            <a:pPr marL="248285" marR="240665" algn="ctr">
              <a:lnSpc>
                <a:spcPct val="100000"/>
              </a:lnSpc>
              <a:spcBef>
                <a:spcPts val="235"/>
              </a:spcBef>
            </a:pP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Metaller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dårlige</a:t>
            </a:r>
            <a:r>
              <a:rPr sz="2400" spc="-6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emittere. 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Undtagen hvis de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kraftig 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oxiderede,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oversiger  emissiviteten sjældent</a:t>
            </a:r>
            <a:r>
              <a:rPr sz="2400" spc="-6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0,25.</a:t>
            </a:r>
            <a:endParaRPr sz="2400">
              <a:latin typeface="Comic Sans MS"/>
              <a:cs typeface="Comic Sans MS"/>
            </a:endParaRPr>
          </a:p>
          <a:p>
            <a:pPr marL="1905" algn="ctr">
              <a:lnSpc>
                <a:spcPct val="100000"/>
              </a:lnSpc>
              <a:spcBef>
                <a:spcPts val="2885"/>
              </a:spcBef>
            </a:pPr>
            <a:r>
              <a:rPr sz="2400" dirty="0">
                <a:solidFill>
                  <a:srgbClr val="FF0000"/>
                </a:solidFill>
                <a:latin typeface="Comic Sans MS"/>
                <a:cs typeface="Comic Sans MS"/>
              </a:rPr>
              <a:t>Måling er</a:t>
            </a:r>
            <a:r>
              <a:rPr sz="2400" spc="-2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omic Sans MS"/>
                <a:cs typeface="Comic Sans MS"/>
              </a:rPr>
              <a:t>problematisk.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606796" y="3342132"/>
            <a:ext cx="3385185" cy="2281555"/>
          </a:xfrm>
          <a:custGeom>
            <a:avLst/>
            <a:gdLst/>
            <a:ahLst/>
            <a:cxnLst/>
            <a:rect l="l" t="t" r="r" b="b"/>
            <a:pathLst>
              <a:path w="3385184" h="2281554">
                <a:moveTo>
                  <a:pt x="0" y="2281428"/>
                </a:moveTo>
                <a:lnTo>
                  <a:pt x="3384804" y="2281428"/>
                </a:lnTo>
                <a:lnTo>
                  <a:pt x="3384804" y="0"/>
                </a:lnTo>
                <a:lnTo>
                  <a:pt x="0" y="0"/>
                </a:lnTo>
                <a:lnTo>
                  <a:pt x="0" y="22814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515859" y="3359607"/>
            <a:ext cx="11652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omic Sans MS"/>
                <a:cs typeface="Comic Sans MS"/>
              </a:rPr>
              <a:t>Stål  </a:t>
            </a:r>
            <a:r>
              <a:rPr sz="2400" dirty="0">
                <a:latin typeface="Comic Sans MS"/>
                <a:cs typeface="Comic Sans MS"/>
              </a:rPr>
              <a:t>M</a:t>
            </a:r>
            <a:r>
              <a:rPr sz="2400" spc="5" dirty="0">
                <a:latin typeface="Comic Sans MS"/>
                <a:cs typeface="Comic Sans MS"/>
              </a:rPr>
              <a:t>e</a:t>
            </a:r>
            <a:r>
              <a:rPr sz="2400" dirty="0">
                <a:latin typeface="Comic Sans MS"/>
                <a:cs typeface="Comic Sans MS"/>
              </a:rPr>
              <a:t>s</a:t>
            </a:r>
            <a:r>
              <a:rPr sz="2400" spc="-10" dirty="0">
                <a:latin typeface="Comic Sans MS"/>
                <a:cs typeface="Comic Sans MS"/>
              </a:rPr>
              <a:t>s</a:t>
            </a:r>
            <a:r>
              <a:rPr sz="2400" spc="-5" dirty="0">
                <a:latin typeface="Comic Sans MS"/>
                <a:cs typeface="Comic Sans MS"/>
              </a:rPr>
              <a:t>ing  </a:t>
            </a:r>
            <a:r>
              <a:rPr sz="2400" dirty="0">
                <a:latin typeface="Comic Sans MS"/>
                <a:cs typeface="Comic Sans MS"/>
              </a:rPr>
              <a:t>Nikkel  Guld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86805" y="3359607"/>
            <a:ext cx="1450975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omic Sans MS"/>
                <a:cs typeface="Comic Sans MS"/>
              </a:rPr>
              <a:t>Kobber  Jern  </a:t>
            </a:r>
            <a:r>
              <a:rPr sz="2400" dirty="0">
                <a:latin typeface="Comic Sans MS"/>
                <a:cs typeface="Comic Sans MS"/>
              </a:rPr>
              <a:t>Krom  </a:t>
            </a:r>
            <a:r>
              <a:rPr sz="2400" spc="-5" dirty="0">
                <a:latin typeface="Comic Sans MS"/>
                <a:cs typeface="Comic Sans MS"/>
              </a:rPr>
              <a:t>Zink  Aluminium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303513" y="3622041"/>
            <a:ext cx="1511300" cy="1983739"/>
          </a:xfrm>
          <a:custGeom>
            <a:avLst/>
            <a:gdLst/>
            <a:ahLst/>
            <a:cxnLst/>
            <a:rect l="l" t="t" r="r" b="b"/>
            <a:pathLst>
              <a:path w="1511300" h="1983739">
                <a:moveTo>
                  <a:pt x="720296" y="817975"/>
                </a:moveTo>
                <a:lnTo>
                  <a:pt x="685038" y="833882"/>
                </a:lnTo>
                <a:lnTo>
                  <a:pt x="641810" y="888746"/>
                </a:lnTo>
                <a:lnTo>
                  <a:pt x="624083" y="930322"/>
                </a:lnTo>
                <a:lnTo>
                  <a:pt x="608965" y="981329"/>
                </a:lnTo>
                <a:lnTo>
                  <a:pt x="599027" y="1027337"/>
                </a:lnTo>
                <a:lnTo>
                  <a:pt x="591308" y="1076205"/>
                </a:lnTo>
                <a:lnTo>
                  <a:pt x="585803" y="1127925"/>
                </a:lnTo>
                <a:lnTo>
                  <a:pt x="582504" y="1182492"/>
                </a:lnTo>
                <a:lnTo>
                  <a:pt x="581491" y="1235456"/>
                </a:lnTo>
                <a:lnTo>
                  <a:pt x="581500" y="1245362"/>
                </a:lnTo>
                <a:lnTo>
                  <a:pt x="582263" y="1289306"/>
                </a:lnTo>
                <a:lnTo>
                  <a:pt x="584835" y="1334081"/>
                </a:lnTo>
                <a:lnTo>
                  <a:pt x="589121" y="1374221"/>
                </a:lnTo>
                <a:lnTo>
                  <a:pt x="602432" y="1439983"/>
                </a:lnTo>
                <a:lnTo>
                  <a:pt x="619767" y="1482998"/>
                </a:lnTo>
                <a:lnTo>
                  <a:pt x="654589" y="1503757"/>
                </a:lnTo>
                <a:lnTo>
                  <a:pt x="669905" y="1499003"/>
                </a:lnTo>
                <a:lnTo>
                  <a:pt x="706937" y="1471190"/>
                </a:lnTo>
                <a:lnTo>
                  <a:pt x="739132" y="1426769"/>
                </a:lnTo>
                <a:lnTo>
                  <a:pt x="762418" y="1367672"/>
                </a:lnTo>
                <a:lnTo>
                  <a:pt x="767278" y="1349239"/>
                </a:lnTo>
                <a:lnTo>
                  <a:pt x="680912" y="1349239"/>
                </a:lnTo>
                <a:lnTo>
                  <a:pt x="673877" y="1346811"/>
                </a:lnTo>
                <a:lnTo>
                  <a:pt x="658818" y="1311343"/>
                </a:lnTo>
                <a:lnTo>
                  <a:pt x="654194" y="1271554"/>
                </a:lnTo>
                <a:lnTo>
                  <a:pt x="652906" y="1245362"/>
                </a:lnTo>
                <a:lnTo>
                  <a:pt x="794003" y="1140968"/>
                </a:lnTo>
                <a:lnTo>
                  <a:pt x="794003" y="1130046"/>
                </a:lnTo>
                <a:lnTo>
                  <a:pt x="653160" y="1130046"/>
                </a:lnTo>
                <a:lnTo>
                  <a:pt x="654305" y="1102824"/>
                </a:lnTo>
                <a:lnTo>
                  <a:pt x="658358" y="1057572"/>
                </a:lnTo>
                <a:lnTo>
                  <a:pt x="666690" y="1015559"/>
                </a:lnTo>
                <a:lnTo>
                  <a:pt x="688085" y="974090"/>
                </a:lnTo>
                <a:lnTo>
                  <a:pt x="694969" y="970879"/>
                </a:lnTo>
                <a:lnTo>
                  <a:pt x="788264" y="970879"/>
                </a:lnTo>
                <a:lnTo>
                  <a:pt x="787253" y="958770"/>
                </a:lnTo>
                <a:lnTo>
                  <a:pt x="782066" y="921004"/>
                </a:lnTo>
                <a:lnTo>
                  <a:pt x="767381" y="863584"/>
                </a:lnTo>
                <a:lnTo>
                  <a:pt x="747268" y="828548"/>
                </a:lnTo>
                <a:lnTo>
                  <a:pt x="734812" y="819951"/>
                </a:lnTo>
                <a:lnTo>
                  <a:pt x="720296" y="817975"/>
                </a:lnTo>
                <a:close/>
              </a:path>
              <a:path w="1511300" h="1983739">
                <a:moveTo>
                  <a:pt x="789940" y="1235456"/>
                </a:moveTo>
                <a:lnTo>
                  <a:pt x="720725" y="1264920"/>
                </a:lnTo>
                <a:lnTo>
                  <a:pt x="717460" y="1280469"/>
                </a:lnTo>
                <a:lnTo>
                  <a:pt x="714327" y="1293780"/>
                </a:lnTo>
                <a:lnTo>
                  <a:pt x="698798" y="1334081"/>
                </a:lnTo>
                <a:lnTo>
                  <a:pt x="680912" y="1349239"/>
                </a:lnTo>
                <a:lnTo>
                  <a:pt x="767278" y="1349239"/>
                </a:lnTo>
                <a:lnTo>
                  <a:pt x="772429" y="1329702"/>
                </a:lnTo>
                <a:lnTo>
                  <a:pt x="781607" y="1285636"/>
                </a:lnTo>
                <a:lnTo>
                  <a:pt x="789940" y="1235456"/>
                </a:lnTo>
                <a:close/>
              </a:path>
              <a:path w="1511300" h="1983739">
                <a:moveTo>
                  <a:pt x="788264" y="970879"/>
                </a:moveTo>
                <a:lnTo>
                  <a:pt x="694969" y="970879"/>
                </a:lnTo>
                <a:lnTo>
                  <a:pt x="701151" y="971931"/>
                </a:lnTo>
                <a:lnTo>
                  <a:pt x="706641" y="977268"/>
                </a:lnTo>
                <a:lnTo>
                  <a:pt x="718629" y="1021683"/>
                </a:lnTo>
                <a:lnTo>
                  <a:pt x="722376" y="1078738"/>
                </a:lnTo>
                <a:lnTo>
                  <a:pt x="653160" y="1130046"/>
                </a:lnTo>
                <a:lnTo>
                  <a:pt x="794003" y="1130046"/>
                </a:lnTo>
                <a:lnTo>
                  <a:pt x="794003" y="1113790"/>
                </a:lnTo>
                <a:lnTo>
                  <a:pt x="793245" y="1055163"/>
                </a:lnTo>
                <a:lnTo>
                  <a:pt x="790987" y="1003490"/>
                </a:lnTo>
                <a:lnTo>
                  <a:pt x="788264" y="970879"/>
                </a:lnTo>
                <a:close/>
              </a:path>
              <a:path w="1511300" h="1983739">
                <a:moveTo>
                  <a:pt x="1098371" y="295445"/>
                </a:moveTo>
                <a:lnTo>
                  <a:pt x="1039409" y="339262"/>
                </a:lnTo>
                <a:lnTo>
                  <a:pt x="1013634" y="380539"/>
                </a:lnTo>
                <a:lnTo>
                  <a:pt x="991264" y="434080"/>
                </a:lnTo>
                <a:lnTo>
                  <a:pt x="972311" y="499872"/>
                </a:lnTo>
                <a:lnTo>
                  <a:pt x="963120" y="542357"/>
                </a:lnTo>
                <a:lnTo>
                  <a:pt x="955330" y="587818"/>
                </a:lnTo>
                <a:lnTo>
                  <a:pt x="949012" y="635689"/>
                </a:lnTo>
                <a:lnTo>
                  <a:pt x="944086" y="686539"/>
                </a:lnTo>
                <a:lnTo>
                  <a:pt x="940573" y="740181"/>
                </a:lnTo>
                <a:lnTo>
                  <a:pt x="938468" y="796618"/>
                </a:lnTo>
                <a:lnTo>
                  <a:pt x="937768" y="855853"/>
                </a:lnTo>
                <a:lnTo>
                  <a:pt x="938472" y="914527"/>
                </a:lnTo>
                <a:lnTo>
                  <a:pt x="940527" y="967226"/>
                </a:lnTo>
                <a:lnTo>
                  <a:pt x="943995" y="1015232"/>
                </a:lnTo>
                <a:lnTo>
                  <a:pt x="948882" y="1058187"/>
                </a:lnTo>
                <a:lnTo>
                  <a:pt x="955167" y="1095883"/>
                </a:lnTo>
                <a:lnTo>
                  <a:pt x="964576" y="1136080"/>
                </a:lnTo>
                <a:lnTo>
                  <a:pt x="987349" y="1193091"/>
                </a:lnTo>
                <a:lnTo>
                  <a:pt x="1015690" y="1219285"/>
                </a:lnTo>
                <a:lnTo>
                  <a:pt x="1032478" y="1221438"/>
                </a:lnTo>
                <a:lnTo>
                  <a:pt x="1051123" y="1216376"/>
                </a:lnTo>
                <a:lnTo>
                  <a:pt x="1091817" y="1185727"/>
                </a:lnTo>
                <a:lnTo>
                  <a:pt x="1127007" y="1132578"/>
                </a:lnTo>
                <a:lnTo>
                  <a:pt x="1155341" y="1058118"/>
                </a:lnTo>
                <a:lnTo>
                  <a:pt x="1166971" y="1014444"/>
                </a:lnTo>
                <a:lnTo>
                  <a:pt x="1167760" y="1010658"/>
                </a:lnTo>
                <a:lnTo>
                  <a:pt x="1057441" y="1010658"/>
                </a:lnTo>
                <a:lnTo>
                  <a:pt x="1047083" y="1007586"/>
                </a:lnTo>
                <a:lnTo>
                  <a:pt x="1023983" y="948370"/>
                </a:lnTo>
                <a:lnTo>
                  <a:pt x="1019540" y="909145"/>
                </a:lnTo>
                <a:lnTo>
                  <a:pt x="1016883" y="859371"/>
                </a:lnTo>
                <a:lnTo>
                  <a:pt x="1016000" y="799084"/>
                </a:lnTo>
                <a:lnTo>
                  <a:pt x="1016902" y="736909"/>
                </a:lnTo>
                <a:lnTo>
                  <a:pt x="1019603" y="682783"/>
                </a:lnTo>
                <a:lnTo>
                  <a:pt x="1024090" y="636706"/>
                </a:lnTo>
                <a:lnTo>
                  <a:pt x="1030351" y="598678"/>
                </a:lnTo>
                <a:lnTo>
                  <a:pt x="1047003" y="543321"/>
                </a:lnTo>
                <a:lnTo>
                  <a:pt x="1080061" y="508063"/>
                </a:lnTo>
                <a:lnTo>
                  <a:pt x="1194573" y="508063"/>
                </a:lnTo>
                <a:lnTo>
                  <a:pt x="1191593" y="474630"/>
                </a:lnTo>
                <a:lnTo>
                  <a:pt x="1184947" y="427914"/>
                </a:lnTo>
                <a:lnTo>
                  <a:pt x="1176410" y="387774"/>
                </a:lnTo>
                <a:lnTo>
                  <a:pt x="1147052" y="317440"/>
                </a:lnTo>
                <a:lnTo>
                  <a:pt x="1124521" y="297846"/>
                </a:lnTo>
                <a:lnTo>
                  <a:pt x="1098371" y="295445"/>
                </a:lnTo>
                <a:close/>
              </a:path>
              <a:path w="1511300" h="1983739">
                <a:moveTo>
                  <a:pt x="1194573" y="508063"/>
                </a:moveTo>
                <a:lnTo>
                  <a:pt x="1080061" y="508063"/>
                </a:lnTo>
                <a:lnTo>
                  <a:pt x="1090501" y="510921"/>
                </a:lnTo>
                <a:lnTo>
                  <a:pt x="1099631" y="521779"/>
                </a:lnTo>
                <a:lnTo>
                  <a:pt x="1113774" y="568287"/>
                </a:lnTo>
                <a:lnTo>
                  <a:pt x="1121013" y="652349"/>
                </a:lnTo>
                <a:lnTo>
                  <a:pt x="1121918" y="708787"/>
                </a:lnTo>
                <a:lnTo>
                  <a:pt x="1121058" y="776531"/>
                </a:lnTo>
                <a:lnTo>
                  <a:pt x="1118473" y="834405"/>
                </a:lnTo>
                <a:lnTo>
                  <a:pt x="1114149" y="882397"/>
                </a:lnTo>
                <a:lnTo>
                  <a:pt x="1108075" y="920496"/>
                </a:lnTo>
                <a:lnTo>
                  <a:pt x="1091437" y="974994"/>
                </a:lnTo>
                <a:lnTo>
                  <a:pt x="1057441" y="1010658"/>
                </a:lnTo>
                <a:lnTo>
                  <a:pt x="1167760" y="1010658"/>
                </a:lnTo>
                <a:lnTo>
                  <a:pt x="1176952" y="966557"/>
                </a:lnTo>
                <a:lnTo>
                  <a:pt x="1185291" y="914527"/>
                </a:lnTo>
                <a:lnTo>
                  <a:pt x="1190640" y="869431"/>
                </a:lnTo>
                <a:lnTo>
                  <a:pt x="1194800" y="820861"/>
                </a:lnTo>
                <a:lnTo>
                  <a:pt x="1197772" y="768817"/>
                </a:lnTo>
                <a:lnTo>
                  <a:pt x="1199555" y="713298"/>
                </a:lnTo>
                <a:lnTo>
                  <a:pt x="1200150" y="654304"/>
                </a:lnTo>
                <a:lnTo>
                  <a:pt x="1199189" y="587629"/>
                </a:lnTo>
                <a:lnTo>
                  <a:pt x="1196344" y="527929"/>
                </a:lnTo>
                <a:lnTo>
                  <a:pt x="1194573" y="508063"/>
                </a:lnTo>
                <a:close/>
              </a:path>
              <a:path w="1511300" h="1983739">
                <a:moveTo>
                  <a:pt x="1321053" y="137922"/>
                </a:moveTo>
                <a:lnTo>
                  <a:pt x="1242822" y="195961"/>
                </a:lnTo>
                <a:lnTo>
                  <a:pt x="1242822" y="1062482"/>
                </a:lnTo>
                <a:lnTo>
                  <a:pt x="1321053" y="1004443"/>
                </a:lnTo>
                <a:lnTo>
                  <a:pt x="1321053" y="792988"/>
                </a:lnTo>
                <a:lnTo>
                  <a:pt x="1331152" y="749268"/>
                </a:lnTo>
                <a:lnTo>
                  <a:pt x="1351397" y="661828"/>
                </a:lnTo>
                <a:lnTo>
                  <a:pt x="1361567" y="618109"/>
                </a:lnTo>
                <a:lnTo>
                  <a:pt x="1460682" y="618109"/>
                </a:lnTo>
                <a:lnTo>
                  <a:pt x="1429163" y="465328"/>
                </a:lnTo>
                <a:lnTo>
                  <a:pt x="1321053" y="465328"/>
                </a:lnTo>
                <a:lnTo>
                  <a:pt x="1321053" y="137922"/>
                </a:lnTo>
                <a:close/>
              </a:path>
              <a:path w="1511300" h="1983739">
                <a:moveTo>
                  <a:pt x="1460682" y="618109"/>
                </a:moveTo>
                <a:lnTo>
                  <a:pt x="1361567" y="618109"/>
                </a:lnTo>
                <a:lnTo>
                  <a:pt x="1414906" y="934847"/>
                </a:lnTo>
                <a:lnTo>
                  <a:pt x="1511300" y="863473"/>
                </a:lnTo>
                <a:lnTo>
                  <a:pt x="1460682" y="618109"/>
                </a:lnTo>
                <a:close/>
              </a:path>
              <a:path w="1511300" h="1983739">
                <a:moveTo>
                  <a:pt x="1507108" y="0"/>
                </a:moveTo>
                <a:lnTo>
                  <a:pt x="1403096" y="77216"/>
                </a:lnTo>
                <a:lnTo>
                  <a:pt x="1321053" y="465328"/>
                </a:lnTo>
                <a:lnTo>
                  <a:pt x="1429163" y="465328"/>
                </a:lnTo>
                <a:lnTo>
                  <a:pt x="1414779" y="395605"/>
                </a:lnTo>
                <a:lnTo>
                  <a:pt x="1507108" y="0"/>
                </a:lnTo>
                <a:close/>
              </a:path>
              <a:path w="1511300" h="1983739">
                <a:moveTo>
                  <a:pt x="438023" y="792353"/>
                </a:moveTo>
                <a:lnTo>
                  <a:pt x="366141" y="845693"/>
                </a:lnTo>
                <a:lnTo>
                  <a:pt x="366141" y="1712163"/>
                </a:lnTo>
                <a:lnTo>
                  <a:pt x="438023" y="1658886"/>
                </a:lnTo>
                <a:lnTo>
                  <a:pt x="438023" y="1495755"/>
                </a:lnTo>
                <a:lnTo>
                  <a:pt x="464439" y="1387627"/>
                </a:lnTo>
                <a:lnTo>
                  <a:pt x="548552" y="1387627"/>
                </a:lnTo>
                <a:lnTo>
                  <a:pt x="541079" y="1349424"/>
                </a:lnTo>
                <a:lnTo>
                  <a:pt x="519672" y="1239647"/>
                </a:lnTo>
                <a:lnTo>
                  <a:pt x="438023" y="1239647"/>
                </a:lnTo>
                <a:lnTo>
                  <a:pt x="438023" y="792353"/>
                </a:lnTo>
                <a:close/>
              </a:path>
              <a:path w="1511300" h="1983739">
                <a:moveTo>
                  <a:pt x="548552" y="1387627"/>
                </a:moveTo>
                <a:lnTo>
                  <a:pt x="464439" y="1387627"/>
                </a:lnTo>
                <a:lnTo>
                  <a:pt x="473771" y="1443645"/>
                </a:lnTo>
                <a:lnTo>
                  <a:pt x="492388" y="1555687"/>
                </a:lnTo>
                <a:lnTo>
                  <a:pt x="501650" y="1611706"/>
                </a:lnTo>
                <a:lnTo>
                  <a:pt x="580898" y="1552994"/>
                </a:lnTo>
                <a:lnTo>
                  <a:pt x="548552" y="1387627"/>
                </a:lnTo>
                <a:close/>
              </a:path>
              <a:path w="1511300" h="1983739">
                <a:moveTo>
                  <a:pt x="577088" y="928116"/>
                </a:moveTo>
                <a:lnTo>
                  <a:pt x="490474" y="992251"/>
                </a:lnTo>
                <a:lnTo>
                  <a:pt x="469542" y="1091203"/>
                </a:lnTo>
                <a:lnTo>
                  <a:pt x="438023" y="1239647"/>
                </a:lnTo>
                <a:lnTo>
                  <a:pt x="519672" y="1239647"/>
                </a:lnTo>
                <a:lnTo>
                  <a:pt x="511301" y="1196721"/>
                </a:lnTo>
                <a:lnTo>
                  <a:pt x="577088" y="928116"/>
                </a:lnTo>
                <a:close/>
              </a:path>
              <a:path w="1511300" h="1983739">
                <a:moveTo>
                  <a:pt x="202056" y="967232"/>
                </a:moveTo>
                <a:lnTo>
                  <a:pt x="130175" y="1020445"/>
                </a:lnTo>
                <a:lnTo>
                  <a:pt x="130175" y="1886991"/>
                </a:lnTo>
                <a:lnTo>
                  <a:pt x="202056" y="1833727"/>
                </a:lnTo>
                <a:lnTo>
                  <a:pt x="202056" y="1670583"/>
                </a:lnTo>
                <a:lnTo>
                  <a:pt x="228600" y="1562455"/>
                </a:lnTo>
                <a:lnTo>
                  <a:pt x="312669" y="1562455"/>
                </a:lnTo>
                <a:lnTo>
                  <a:pt x="283725" y="1414487"/>
                </a:lnTo>
                <a:lnTo>
                  <a:pt x="202056" y="1414487"/>
                </a:lnTo>
                <a:lnTo>
                  <a:pt x="202056" y="967232"/>
                </a:lnTo>
                <a:close/>
              </a:path>
              <a:path w="1511300" h="1983739">
                <a:moveTo>
                  <a:pt x="312669" y="1562455"/>
                </a:moveTo>
                <a:lnTo>
                  <a:pt x="228600" y="1562455"/>
                </a:lnTo>
                <a:lnTo>
                  <a:pt x="265810" y="1786547"/>
                </a:lnTo>
                <a:lnTo>
                  <a:pt x="344931" y="1727822"/>
                </a:lnTo>
                <a:lnTo>
                  <a:pt x="312669" y="1562455"/>
                </a:lnTo>
                <a:close/>
              </a:path>
              <a:path w="1511300" h="1983739">
                <a:moveTo>
                  <a:pt x="341249" y="1102868"/>
                </a:moveTo>
                <a:lnTo>
                  <a:pt x="254634" y="1167130"/>
                </a:lnTo>
                <a:lnTo>
                  <a:pt x="202056" y="1414487"/>
                </a:lnTo>
                <a:lnTo>
                  <a:pt x="283725" y="1414487"/>
                </a:lnTo>
                <a:lnTo>
                  <a:pt x="275335" y="1371600"/>
                </a:lnTo>
                <a:lnTo>
                  <a:pt x="341249" y="1102868"/>
                </a:lnTo>
                <a:close/>
              </a:path>
              <a:path w="1511300" h="1983739">
                <a:moveTo>
                  <a:pt x="78485" y="1058926"/>
                </a:moveTo>
                <a:lnTo>
                  <a:pt x="0" y="1116965"/>
                </a:lnTo>
                <a:lnTo>
                  <a:pt x="0" y="1983511"/>
                </a:lnTo>
                <a:lnTo>
                  <a:pt x="78485" y="1925370"/>
                </a:lnTo>
                <a:lnTo>
                  <a:pt x="78485" y="1058926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60689" y="5239984"/>
            <a:ext cx="78359" cy="168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illede 1" descr="Billedresultat for euc sjÃ¦lland guld">
            <a:extLst>
              <a:ext uri="{FF2B5EF4-FFF2-40B4-BE49-F238E27FC236}">
                <a16:creationId xmlns:a16="http://schemas.microsoft.com/office/drawing/2014/main" id="{B797F26E-F304-8643-AA63-DEF6D8FFE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759220" y="5641162"/>
            <a:ext cx="1999077" cy="103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283110"/>
            <a:ext cx="62775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Emissivitet</a:t>
            </a:r>
            <a:endParaRPr sz="3600" dirty="0"/>
          </a:p>
        </p:txBody>
      </p:sp>
      <p:sp>
        <p:nvSpPr>
          <p:cNvPr id="3" name="object 3"/>
          <p:cNvSpPr/>
          <p:nvPr/>
        </p:nvSpPr>
        <p:spPr>
          <a:xfrm>
            <a:off x="1184147" y="1507236"/>
            <a:ext cx="7813675" cy="3510279"/>
          </a:xfrm>
          <a:custGeom>
            <a:avLst/>
            <a:gdLst/>
            <a:ahLst/>
            <a:cxnLst/>
            <a:rect l="l" t="t" r="r" b="b"/>
            <a:pathLst>
              <a:path w="7813675" h="3510279">
                <a:moveTo>
                  <a:pt x="0" y="3509772"/>
                </a:moveTo>
                <a:lnTo>
                  <a:pt x="7813548" y="3509772"/>
                </a:lnTo>
                <a:lnTo>
                  <a:pt x="7813548" y="0"/>
                </a:lnTo>
                <a:lnTo>
                  <a:pt x="0" y="0"/>
                </a:lnTo>
                <a:lnTo>
                  <a:pt x="0" y="3509772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62633" y="1523237"/>
            <a:ext cx="5829300" cy="3439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Comic Sans MS"/>
                <a:cs typeface="Comic Sans MS"/>
              </a:rPr>
              <a:t>Emissivitet varierer</a:t>
            </a:r>
            <a:r>
              <a:rPr sz="2800" spc="11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med:</a:t>
            </a:r>
            <a:endParaRPr sz="2800">
              <a:latin typeface="Comic Sans MS"/>
              <a:cs typeface="Comic Sans MS"/>
            </a:endParaRPr>
          </a:p>
          <a:p>
            <a:pPr marL="927100" indent="-914400">
              <a:lnSpc>
                <a:spcPct val="100000"/>
              </a:lnSpc>
              <a:spcBef>
                <a:spcPts val="3360"/>
              </a:spcBef>
              <a:buChar char="-"/>
              <a:tabLst>
                <a:tab pos="926465" algn="l"/>
                <a:tab pos="927100" algn="l"/>
              </a:tabLst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Overfladeruhed,</a:t>
            </a:r>
            <a:endParaRPr sz="2800">
              <a:latin typeface="Comic Sans MS"/>
              <a:cs typeface="Comic Sans MS"/>
            </a:endParaRPr>
          </a:p>
          <a:p>
            <a:pPr marL="927100" marR="5080" indent="-914400">
              <a:lnSpc>
                <a:spcPct val="100000"/>
              </a:lnSpc>
              <a:buChar char="-"/>
              <a:tabLst>
                <a:tab pos="926465" algn="l"/>
                <a:tab pos="927100" algn="l"/>
                <a:tab pos="3670300" algn="l"/>
              </a:tabLst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overfladegeometri: hulrum og  fremspring	forøger ε,</a:t>
            </a:r>
            <a:endParaRPr sz="2800">
              <a:latin typeface="Comic Sans MS"/>
              <a:cs typeface="Comic Sans MS"/>
            </a:endParaRPr>
          </a:p>
          <a:p>
            <a:pPr marL="927100" indent="-914400">
              <a:lnSpc>
                <a:spcPct val="100000"/>
              </a:lnSpc>
              <a:buChar char="-"/>
              <a:tabLst>
                <a:tab pos="926465" algn="l"/>
                <a:tab pos="927100" algn="l"/>
              </a:tabLst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synsvinklen,</a:t>
            </a:r>
            <a:endParaRPr sz="2800">
              <a:latin typeface="Comic Sans MS"/>
              <a:cs typeface="Comic Sans MS"/>
            </a:endParaRPr>
          </a:p>
          <a:p>
            <a:pPr marL="927100" indent="-914400">
              <a:lnSpc>
                <a:spcPct val="100000"/>
              </a:lnSpc>
              <a:buChar char="-"/>
              <a:tabLst>
                <a:tab pos="926465" algn="l"/>
                <a:tab pos="927100" algn="l"/>
              </a:tabLst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oxidationsgrad af</a:t>
            </a:r>
            <a:r>
              <a:rPr sz="2800" spc="6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dirty="0">
                <a:solidFill>
                  <a:srgbClr val="FFFFFF"/>
                </a:solidFill>
                <a:latin typeface="Comic Sans MS"/>
                <a:cs typeface="Comic Sans MS"/>
              </a:rPr>
              <a:t>metal,</a:t>
            </a:r>
            <a:endParaRPr sz="2800">
              <a:latin typeface="Comic Sans MS"/>
              <a:cs typeface="Comic Sans MS"/>
            </a:endParaRPr>
          </a:p>
          <a:p>
            <a:pPr marL="927100" indent="-914400">
              <a:lnSpc>
                <a:spcPct val="100000"/>
              </a:lnSpc>
              <a:spcBef>
                <a:spcPts val="5"/>
              </a:spcBef>
              <a:buChar char="-"/>
              <a:tabLst>
                <a:tab pos="926465" algn="l"/>
                <a:tab pos="927100" algn="l"/>
              </a:tabLst>
            </a:pP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selve</a:t>
            </a:r>
            <a:r>
              <a:rPr sz="2800" spc="1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omic Sans MS"/>
                <a:cs typeface="Comic Sans MS"/>
              </a:rPr>
              <a:t>temperaturen.</a:t>
            </a:r>
            <a:endParaRPr sz="2800">
              <a:latin typeface="Comic Sans MS"/>
              <a:cs typeface="Comic Sans MS"/>
            </a:endParaRPr>
          </a:p>
        </p:txBody>
      </p:sp>
      <p:pic>
        <p:nvPicPr>
          <p:cNvPr id="5" name="Billede 1" descr="Billedresultat for euc sjÃ¦lland guld">
            <a:extLst>
              <a:ext uri="{FF2B5EF4-FFF2-40B4-BE49-F238E27FC236}">
                <a16:creationId xmlns:a16="http://schemas.microsoft.com/office/drawing/2014/main" id="{F0465F89-CF15-5945-B936-DB04BBB0B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800" y="5350764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2220" y="223673"/>
            <a:ext cx="78015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T</a:t>
            </a:r>
            <a:r>
              <a:rPr lang="da-DK" sz="3600" dirty="0" err="1"/>
              <a:t>ilsynladende</a:t>
            </a:r>
            <a:r>
              <a:rPr lang="da-DK" sz="3600" dirty="0"/>
              <a:t> </a:t>
            </a:r>
            <a:r>
              <a:rPr sz="3600" spc="-70" dirty="0" err="1"/>
              <a:t>R</a:t>
            </a:r>
            <a:r>
              <a:rPr sz="3600" spc="-5" dirty="0" err="1"/>
              <a:t>efl</a:t>
            </a:r>
            <a:r>
              <a:rPr lang="da-DK" sz="3600" spc="-5" dirty="0" err="1"/>
              <a:t>ekteret</a:t>
            </a:r>
            <a:r>
              <a:rPr lang="da-DK" sz="3600" spc="-5" dirty="0"/>
              <a:t> </a:t>
            </a:r>
            <a:r>
              <a:rPr lang="da-DK" sz="3600" spc="-5" dirty="0" err="1"/>
              <a:t>temp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763523" y="1386839"/>
            <a:ext cx="8425180" cy="204216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5400" rIns="0" bIns="0" rtlCol="0">
            <a:spAutoFit/>
          </a:bodyPr>
          <a:lstStyle/>
          <a:p>
            <a:pPr marL="860425" marR="855344" indent="635" algn="ctr">
              <a:lnSpc>
                <a:spcPct val="100000"/>
              </a:lnSpc>
              <a:spcBef>
                <a:spcPts val="200"/>
              </a:spcBef>
            </a:pP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Det som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reflekteres kaldes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ofte  TILSYNELADENDE</a:t>
            </a:r>
            <a:r>
              <a:rPr sz="3200" spc="-6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REFLEKTERET 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TEMPERATUR.</a:t>
            </a:r>
            <a:endParaRPr sz="3200">
              <a:latin typeface="Comic Sans MS"/>
              <a:cs typeface="Comic Sans MS"/>
            </a:endParaRPr>
          </a:p>
          <a:p>
            <a:pPr marL="1905" algn="ctr">
              <a:lnSpc>
                <a:spcPct val="100000"/>
              </a:lnSpc>
            </a:pPr>
            <a:r>
              <a:rPr sz="3200" spc="-5" dirty="0">
                <a:solidFill>
                  <a:srgbClr val="FFFFFF"/>
                </a:solidFill>
                <a:latin typeface="Comic Sans MS"/>
                <a:cs typeface="Comic Sans MS"/>
              </a:rPr>
              <a:t>Betegnes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ofte</a:t>
            </a:r>
            <a:r>
              <a:rPr sz="3200" spc="-20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200" dirty="0">
                <a:solidFill>
                  <a:srgbClr val="FFFFFF"/>
                </a:solidFill>
                <a:latin typeface="Comic Sans MS"/>
                <a:cs typeface="Comic Sans MS"/>
              </a:rPr>
              <a:t>TRefl.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523" y="4195571"/>
            <a:ext cx="8425180" cy="82169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114" rIns="0" bIns="0" rtlCol="0">
            <a:spAutoFit/>
          </a:bodyPr>
          <a:lstStyle/>
          <a:p>
            <a:pPr marL="1654810" marR="1590040" indent="-59690">
              <a:lnSpc>
                <a:spcPct val="100000"/>
              </a:lnSpc>
              <a:spcBef>
                <a:spcPts val="244"/>
              </a:spcBef>
            </a:pP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Der er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altid noget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som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reflekteres!!!! 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Det er en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af </a:t>
            </a:r>
            <a:r>
              <a:rPr sz="2400" spc="-10" dirty="0">
                <a:solidFill>
                  <a:srgbClr val="FFFFFF"/>
                </a:solidFill>
                <a:latin typeface="Comic Sans MS"/>
                <a:cs typeface="Comic Sans MS"/>
              </a:rPr>
              <a:t>de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ting vi </a:t>
            </a:r>
            <a:r>
              <a:rPr sz="2400" dirty="0">
                <a:solidFill>
                  <a:srgbClr val="FFFFFF"/>
                </a:solidFill>
                <a:latin typeface="Comic Sans MS"/>
                <a:cs typeface="Comic Sans MS"/>
              </a:rPr>
              <a:t>må leve</a:t>
            </a:r>
            <a:r>
              <a:rPr sz="2400" spc="-8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omic Sans MS"/>
                <a:cs typeface="Comic Sans MS"/>
              </a:rPr>
              <a:t>med!.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5" name="Billede 1" descr="Billedresultat for euc sjÃ¦lland guld">
            <a:extLst>
              <a:ext uri="{FF2B5EF4-FFF2-40B4-BE49-F238E27FC236}">
                <a16:creationId xmlns:a16="http://schemas.microsoft.com/office/drawing/2014/main" id="{4C2C9BFE-9DF9-984C-B9D2-CD4881B86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800" y="5334000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2459" y="1292352"/>
            <a:ext cx="8641080" cy="3938270"/>
          </a:xfrm>
          <a:custGeom>
            <a:avLst/>
            <a:gdLst/>
            <a:ahLst/>
            <a:cxnLst/>
            <a:rect l="l" t="t" r="r" b="b"/>
            <a:pathLst>
              <a:path w="8641080" h="3938270">
                <a:moveTo>
                  <a:pt x="0" y="3938016"/>
                </a:moveTo>
                <a:lnTo>
                  <a:pt x="8641080" y="3938016"/>
                </a:lnTo>
                <a:lnTo>
                  <a:pt x="8641080" y="0"/>
                </a:lnTo>
                <a:lnTo>
                  <a:pt x="0" y="0"/>
                </a:lnTo>
                <a:lnTo>
                  <a:pt x="0" y="3938016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1840" y="218643"/>
            <a:ext cx="8807450" cy="4402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44536A"/>
                </a:solidFill>
                <a:latin typeface="Tahoma"/>
                <a:cs typeface="Tahoma"/>
              </a:rPr>
              <a:t>Konklusion</a:t>
            </a:r>
            <a:endParaRPr sz="3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650">
              <a:latin typeface="Times New Roman"/>
              <a:cs typeface="Times New Roman"/>
            </a:endParaRPr>
          </a:p>
          <a:p>
            <a:pPr marL="885825" marR="481965" algn="ctr">
              <a:lnSpc>
                <a:spcPct val="100000"/>
              </a:lnSpc>
            </a:pPr>
            <a:r>
              <a:rPr sz="3600" spc="-5" dirty="0">
                <a:solidFill>
                  <a:srgbClr val="FFFFFF"/>
                </a:solidFill>
                <a:latin typeface="Comic Sans MS"/>
                <a:cs typeface="Comic Sans MS"/>
              </a:rPr>
              <a:t>Emissivitet </a:t>
            </a:r>
            <a:r>
              <a:rPr sz="3600" dirty="0">
                <a:solidFill>
                  <a:srgbClr val="FFFFFF"/>
                </a:solidFill>
                <a:latin typeface="Comic Sans MS"/>
                <a:cs typeface="Comic Sans MS"/>
              </a:rPr>
              <a:t>og TRefl </a:t>
            </a:r>
            <a:r>
              <a:rPr sz="3600" spc="-5" dirty="0">
                <a:solidFill>
                  <a:srgbClr val="FFFFFF"/>
                </a:solidFill>
                <a:latin typeface="Comic Sans MS"/>
                <a:cs typeface="Comic Sans MS"/>
              </a:rPr>
              <a:t>beregnes ikke  </a:t>
            </a:r>
            <a:r>
              <a:rPr sz="3600" dirty="0">
                <a:solidFill>
                  <a:srgbClr val="FFFFFF"/>
                </a:solidFill>
                <a:latin typeface="Comic Sans MS"/>
                <a:cs typeface="Comic Sans MS"/>
              </a:rPr>
              <a:t>automatisk.</a:t>
            </a:r>
            <a:endParaRPr sz="3600">
              <a:latin typeface="Comic Sans MS"/>
              <a:cs typeface="Comic Sans MS"/>
            </a:endParaRPr>
          </a:p>
          <a:p>
            <a:pPr marL="402590" marR="5080" indent="6350" algn="ctr">
              <a:lnSpc>
                <a:spcPct val="100000"/>
              </a:lnSpc>
              <a:spcBef>
                <a:spcPts val="4325"/>
              </a:spcBef>
            </a:pPr>
            <a:r>
              <a:rPr sz="3600" dirty="0">
                <a:solidFill>
                  <a:srgbClr val="FFFFFF"/>
                </a:solidFill>
                <a:latin typeface="Comic Sans MS"/>
                <a:cs typeface="Comic Sans MS"/>
              </a:rPr>
              <a:t>Det er </a:t>
            </a:r>
            <a:r>
              <a:rPr sz="3600" spc="-5" dirty="0">
                <a:solidFill>
                  <a:srgbClr val="FFFFFF"/>
                </a:solidFill>
                <a:latin typeface="Comic Sans MS"/>
                <a:cs typeface="Comic Sans MS"/>
              </a:rPr>
              <a:t>operatørens </a:t>
            </a:r>
            <a:r>
              <a:rPr sz="3600" dirty="0">
                <a:solidFill>
                  <a:srgbClr val="FFFFFF"/>
                </a:solidFill>
                <a:latin typeface="Comic Sans MS"/>
                <a:cs typeface="Comic Sans MS"/>
              </a:rPr>
              <a:t>opgave at  </a:t>
            </a:r>
            <a:r>
              <a:rPr sz="3600" spc="-5" dirty="0">
                <a:solidFill>
                  <a:srgbClr val="FFFFFF"/>
                </a:solidFill>
                <a:latin typeface="Comic Sans MS"/>
                <a:cs typeface="Comic Sans MS"/>
              </a:rPr>
              <a:t>bestemme dem </a:t>
            </a:r>
            <a:r>
              <a:rPr sz="3600" dirty="0">
                <a:solidFill>
                  <a:srgbClr val="FFFFFF"/>
                </a:solidFill>
                <a:latin typeface="Comic Sans MS"/>
                <a:cs typeface="Comic Sans MS"/>
              </a:rPr>
              <a:t>og </a:t>
            </a:r>
            <a:r>
              <a:rPr sz="3600" spc="-10" dirty="0">
                <a:solidFill>
                  <a:srgbClr val="FFFFFF"/>
                </a:solidFill>
                <a:latin typeface="Comic Sans MS"/>
                <a:cs typeface="Comic Sans MS"/>
              </a:rPr>
              <a:t>indlæse </a:t>
            </a:r>
            <a:r>
              <a:rPr sz="3600" spc="-5" dirty="0">
                <a:solidFill>
                  <a:srgbClr val="FFFFFF"/>
                </a:solidFill>
                <a:latin typeface="Comic Sans MS"/>
                <a:cs typeface="Comic Sans MS"/>
              </a:rPr>
              <a:t>dem manuelt  ind </a:t>
            </a:r>
            <a:r>
              <a:rPr sz="3600" dirty="0">
                <a:solidFill>
                  <a:srgbClr val="FFFFFF"/>
                </a:solidFill>
                <a:latin typeface="Comic Sans MS"/>
                <a:cs typeface="Comic Sans MS"/>
              </a:rPr>
              <a:t>I</a:t>
            </a:r>
            <a:r>
              <a:rPr sz="3600" spc="-1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Comic Sans MS"/>
                <a:cs typeface="Comic Sans MS"/>
              </a:rPr>
              <a:t>kameraet.</a:t>
            </a:r>
            <a:endParaRPr sz="3600">
              <a:latin typeface="Comic Sans MS"/>
              <a:cs typeface="Comic Sans MS"/>
            </a:endParaRPr>
          </a:p>
        </p:txBody>
      </p:sp>
      <p:pic>
        <p:nvPicPr>
          <p:cNvPr id="4" name="Billede 1" descr="Billedresultat for euc sjÃ¦lland guld">
            <a:extLst>
              <a:ext uri="{FF2B5EF4-FFF2-40B4-BE49-F238E27FC236}">
                <a16:creationId xmlns:a16="http://schemas.microsoft.com/office/drawing/2014/main" id="{0CB3C695-190F-5244-98A2-16DCF3FD9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800" y="5302935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685800" y="191389"/>
            <a:ext cx="10287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Reflekteret tilsyneladende</a:t>
            </a:r>
            <a:r>
              <a:rPr sz="3600" spc="10" dirty="0"/>
              <a:t> </a:t>
            </a:r>
            <a:r>
              <a:rPr sz="3600" spc="-10" dirty="0"/>
              <a:t>temperatur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438912" y="1153667"/>
            <a:ext cx="9011920" cy="64198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Reflekteret tilsyneladende temperatur betegner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alle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de ”parasitiske”</a:t>
            </a:r>
            <a:r>
              <a:rPr sz="1800" spc="55" dirty="0">
                <a:solidFill>
                  <a:srgbClr val="333333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varmekilder</a:t>
            </a:r>
            <a:endParaRPr sz="1800" dirty="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som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rammer ind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på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måleobjektet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og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reflekteres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i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retning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mod</a:t>
            </a:r>
            <a:r>
              <a:rPr sz="1800" spc="-15" dirty="0">
                <a:solidFill>
                  <a:srgbClr val="333333"/>
                </a:solidFill>
                <a:latin typeface="Comic Sans MS"/>
                <a:cs typeface="Comic Sans MS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kameraet.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60664" y="2241804"/>
            <a:ext cx="973835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01811" y="2602229"/>
            <a:ext cx="992505" cy="0"/>
          </a:xfrm>
          <a:custGeom>
            <a:avLst/>
            <a:gdLst/>
            <a:ahLst/>
            <a:cxnLst/>
            <a:rect l="l" t="t" r="r" b="b"/>
            <a:pathLst>
              <a:path w="992504">
                <a:moveTo>
                  <a:pt x="0" y="0"/>
                </a:moveTo>
                <a:lnTo>
                  <a:pt x="992124" y="0"/>
                </a:lnTo>
              </a:path>
            </a:pathLst>
          </a:custGeom>
          <a:ln w="716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9136" y="2291588"/>
            <a:ext cx="9526270" cy="391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mic Sans MS"/>
                <a:cs typeface="Comic Sans MS"/>
              </a:rPr>
              <a:t>To metoder </a:t>
            </a:r>
            <a:r>
              <a:rPr sz="1800" spc="-5" dirty="0">
                <a:latin typeface="Comic Sans MS"/>
                <a:cs typeface="Comic Sans MS"/>
              </a:rPr>
              <a:t>til feltbestemmelse </a:t>
            </a:r>
            <a:r>
              <a:rPr sz="1800" dirty="0">
                <a:latin typeface="Comic Sans MS"/>
                <a:cs typeface="Comic Sans MS"/>
              </a:rPr>
              <a:t>er </a:t>
            </a:r>
            <a:r>
              <a:rPr sz="1800" spc="-5" dirty="0">
                <a:latin typeface="Comic Sans MS"/>
                <a:cs typeface="Comic Sans MS"/>
              </a:rPr>
              <a:t>standardiserede </a:t>
            </a:r>
            <a:r>
              <a:rPr sz="1800" dirty="0">
                <a:latin typeface="Comic Sans MS"/>
                <a:cs typeface="Comic Sans MS"/>
              </a:rPr>
              <a:t>: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ISO</a:t>
            </a:r>
            <a:r>
              <a:rPr sz="1800" u="heavy" spc="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18434-1</a:t>
            </a:r>
            <a:r>
              <a:rPr sz="1800" dirty="0">
                <a:latin typeface="Comic Sans MS"/>
                <a:cs typeface="Comic Sans MS"/>
              </a:rPr>
              <a:t>.</a:t>
            </a:r>
          </a:p>
          <a:p>
            <a:pPr marL="1196340" indent="-269240">
              <a:lnSpc>
                <a:spcPct val="100000"/>
              </a:lnSpc>
              <a:spcBef>
                <a:spcPts val="2160"/>
              </a:spcBef>
              <a:buAutoNum type="alphaLcParenR"/>
              <a:tabLst>
                <a:tab pos="1196975" algn="l"/>
              </a:tabLst>
            </a:pPr>
            <a:r>
              <a:rPr sz="1800" spc="-5" dirty="0">
                <a:latin typeface="Comic Sans MS"/>
                <a:cs typeface="Comic Sans MS"/>
              </a:rPr>
              <a:t>direkte</a:t>
            </a:r>
            <a:r>
              <a:rPr sz="1800" dirty="0">
                <a:latin typeface="Comic Sans MS"/>
                <a:cs typeface="Comic Sans MS"/>
              </a:rPr>
              <a:t> metode</a:t>
            </a:r>
          </a:p>
          <a:p>
            <a:pPr marL="1214755" indent="-287655">
              <a:lnSpc>
                <a:spcPct val="100000"/>
              </a:lnSpc>
              <a:buAutoNum type="alphaLcParenR"/>
              <a:tabLst>
                <a:tab pos="1215390" algn="l"/>
              </a:tabLst>
            </a:pPr>
            <a:r>
              <a:rPr sz="1800" spc="-5" dirty="0">
                <a:latin typeface="Comic Sans MS"/>
                <a:cs typeface="Comic Sans MS"/>
              </a:rPr>
              <a:t>reflektor </a:t>
            </a:r>
            <a:r>
              <a:rPr sz="1800" dirty="0">
                <a:latin typeface="Comic Sans MS"/>
                <a:cs typeface="Comic Sans MS"/>
              </a:rPr>
              <a:t>metode</a:t>
            </a:r>
          </a:p>
          <a:p>
            <a:pPr marL="12700" marR="5080">
              <a:lnSpc>
                <a:spcPct val="100000"/>
              </a:lnSpc>
              <a:spcBef>
                <a:spcPts val="2160"/>
              </a:spcBef>
              <a:tabLst>
                <a:tab pos="4891405" algn="l"/>
              </a:tabLst>
            </a:pPr>
            <a:r>
              <a:rPr sz="1800" i="1" spc="-5" dirty="0">
                <a:latin typeface="Comic Sans MS"/>
                <a:cs typeface="Comic Sans MS"/>
              </a:rPr>
              <a:t>Termografioperatøren </a:t>
            </a:r>
            <a:r>
              <a:rPr sz="1800" i="1" dirty="0">
                <a:latin typeface="Comic Sans MS"/>
                <a:cs typeface="Comic Sans MS"/>
              </a:rPr>
              <a:t>skal </a:t>
            </a:r>
            <a:r>
              <a:rPr sz="1800" i="1" spc="-5" dirty="0">
                <a:latin typeface="Comic Sans MS"/>
                <a:cs typeface="Comic Sans MS"/>
              </a:rPr>
              <a:t>være </a:t>
            </a:r>
            <a:r>
              <a:rPr sz="1800" i="1" dirty="0">
                <a:latin typeface="Comic Sans MS"/>
                <a:cs typeface="Comic Sans MS"/>
              </a:rPr>
              <a:t>opmærksom på, at </a:t>
            </a:r>
            <a:r>
              <a:rPr sz="1800" i="1" spc="-5" dirty="0">
                <a:latin typeface="Comic Sans MS"/>
                <a:cs typeface="Comic Sans MS"/>
              </a:rPr>
              <a:t>den direkte </a:t>
            </a:r>
            <a:r>
              <a:rPr sz="1800" i="1" dirty="0">
                <a:latin typeface="Comic Sans MS"/>
                <a:cs typeface="Comic Sans MS"/>
              </a:rPr>
              <a:t>metode normalt </a:t>
            </a:r>
            <a:r>
              <a:rPr sz="1800" i="1" spc="-5" dirty="0">
                <a:latin typeface="Comic Sans MS"/>
                <a:cs typeface="Comic Sans MS"/>
              </a:rPr>
              <a:t>ikke  inkluderer varme fra </a:t>
            </a:r>
            <a:r>
              <a:rPr sz="1800" i="1" dirty="0">
                <a:latin typeface="Comic Sans MS"/>
                <a:cs typeface="Comic Sans MS"/>
              </a:rPr>
              <a:t>operatørens </a:t>
            </a:r>
            <a:r>
              <a:rPr sz="1800" i="1" spc="-5" dirty="0">
                <a:latin typeface="Comic Sans MS"/>
                <a:cs typeface="Comic Sans MS"/>
              </a:rPr>
              <a:t>krop </a:t>
            </a:r>
            <a:r>
              <a:rPr sz="1800" i="1" dirty="0">
                <a:latin typeface="Comic Sans MS"/>
                <a:cs typeface="Comic Sans MS"/>
              </a:rPr>
              <a:t>som en </a:t>
            </a:r>
            <a:r>
              <a:rPr sz="1800" i="1" spc="-5" dirty="0">
                <a:latin typeface="Comic Sans MS"/>
                <a:cs typeface="Comic Sans MS"/>
              </a:rPr>
              <a:t>kilde til reflekteret stråling. Dette kan </a:t>
            </a:r>
            <a:r>
              <a:rPr sz="1800" i="1" dirty="0">
                <a:latin typeface="Comic Sans MS"/>
                <a:cs typeface="Comic Sans MS"/>
              </a:rPr>
              <a:t>i  </a:t>
            </a:r>
            <a:r>
              <a:rPr sz="1800" i="1" spc="-5" dirty="0">
                <a:latin typeface="Comic Sans MS"/>
                <a:cs typeface="Comic Sans MS"/>
              </a:rPr>
              <a:t>visse tilfælde være </a:t>
            </a:r>
            <a:r>
              <a:rPr sz="1800" i="1" dirty="0">
                <a:latin typeface="Comic Sans MS"/>
                <a:cs typeface="Comic Sans MS"/>
              </a:rPr>
              <a:t>årsag </a:t>
            </a:r>
            <a:r>
              <a:rPr sz="1800" i="1" spc="-5" dirty="0">
                <a:latin typeface="Comic Sans MS"/>
                <a:cs typeface="Comic Sans MS"/>
              </a:rPr>
              <a:t>til</a:t>
            </a:r>
            <a:r>
              <a:rPr sz="1800" i="1" spc="-20" dirty="0">
                <a:latin typeface="Comic Sans MS"/>
                <a:cs typeface="Comic Sans MS"/>
              </a:rPr>
              <a:t> </a:t>
            </a:r>
            <a:r>
              <a:rPr sz="1800" i="1" spc="-5" dirty="0">
                <a:latin typeface="Comic Sans MS"/>
                <a:cs typeface="Comic Sans MS"/>
              </a:rPr>
              <a:t>betydelige</a:t>
            </a:r>
            <a:r>
              <a:rPr sz="1800" i="1" spc="-10" dirty="0">
                <a:latin typeface="Comic Sans MS"/>
                <a:cs typeface="Comic Sans MS"/>
              </a:rPr>
              <a:t> </a:t>
            </a:r>
            <a:r>
              <a:rPr sz="1800" i="1" spc="-5" dirty="0">
                <a:latin typeface="Comic Sans MS"/>
                <a:cs typeface="Comic Sans MS"/>
              </a:rPr>
              <a:t>fejl.	</a:t>
            </a:r>
            <a:r>
              <a:rPr sz="1800" i="1" dirty="0">
                <a:latin typeface="Comic Sans MS"/>
                <a:cs typeface="Comic Sans MS"/>
              </a:rPr>
              <a:t>Derfor gennemgås </a:t>
            </a:r>
            <a:r>
              <a:rPr sz="1800" i="1" spc="-5" dirty="0">
                <a:latin typeface="Comic Sans MS"/>
                <a:cs typeface="Comic Sans MS"/>
              </a:rPr>
              <a:t>den direkte </a:t>
            </a:r>
            <a:r>
              <a:rPr sz="1800" i="1" dirty="0">
                <a:latin typeface="Comic Sans MS"/>
                <a:cs typeface="Comic Sans MS"/>
              </a:rPr>
              <a:t>metode</a:t>
            </a:r>
            <a:r>
              <a:rPr sz="1800" i="1" spc="-100" dirty="0">
                <a:latin typeface="Comic Sans MS"/>
                <a:cs typeface="Comic Sans MS"/>
              </a:rPr>
              <a:t> </a:t>
            </a:r>
            <a:r>
              <a:rPr sz="1800" i="1" spc="-5" dirty="0">
                <a:latin typeface="Comic Sans MS"/>
                <a:cs typeface="Comic Sans MS"/>
              </a:rPr>
              <a:t>ikke  </a:t>
            </a:r>
            <a:r>
              <a:rPr sz="1800" i="1" dirty="0">
                <a:latin typeface="Comic Sans MS"/>
                <a:cs typeface="Comic Sans MS"/>
              </a:rPr>
              <a:t>her i</a:t>
            </a:r>
            <a:r>
              <a:rPr sz="1800" i="1" spc="-20" dirty="0">
                <a:latin typeface="Comic Sans MS"/>
                <a:cs typeface="Comic Sans MS"/>
              </a:rPr>
              <a:t> </a:t>
            </a:r>
            <a:r>
              <a:rPr sz="1800" i="1" spc="-5" dirty="0">
                <a:latin typeface="Comic Sans MS"/>
                <a:cs typeface="Comic Sans MS"/>
              </a:rPr>
              <a:t>detaljer.</a:t>
            </a:r>
            <a:endParaRPr sz="1800" dirty="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1800" spc="-10" dirty="0">
                <a:latin typeface="Verdana"/>
                <a:cs typeface="Verdana"/>
              </a:rPr>
              <a:t>Hvad </a:t>
            </a:r>
            <a:r>
              <a:rPr sz="1800" dirty="0">
                <a:latin typeface="Verdana"/>
                <a:cs typeface="Verdana"/>
              </a:rPr>
              <a:t>som </a:t>
            </a:r>
            <a:r>
              <a:rPr sz="1800" spc="-10" dirty="0">
                <a:latin typeface="Verdana"/>
                <a:cs typeface="Verdana"/>
              </a:rPr>
              <a:t>behøves </a:t>
            </a:r>
            <a:r>
              <a:rPr sz="1800" dirty="0">
                <a:latin typeface="Verdana"/>
                <a:cs typeface="Verdana"/>
              </a:rPr>
              <a:t>:</a:t>
            </a:r>
          </a:p>
          <a:p>
            <a:pPr marL="196850" indent="-184150">
              <a:lnSpc>
                <a:spcPct val="100000"/>
              </a:lnSpc>
              <a:buChar char="-"/>
              <a:tabLst>
                <a:tab pos="197485" algn="l"/>
              </a:tabLst>
            </a:pPr>
            <a:r>
              <a:rPr sz="1800" spc="-5" dirty="0">
                <a:latin typeface="Verdana"/>
                <a:cs typeface="Verdana"/>
              </a:rPr>
              <a:t>Et kalibreret</a:t>
            </a:r>
            <a:r>
              <a:rPr sz="180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termografikamera</a:t>
            </a:r>
            <a:endParaRPr sz="1800" dirty="0">
              <a:latin typeface="Verdana"/>
              <a:cs typeface="Verdana"/>
            </a:endParaRPr>
          </a:p>
          <a:p>
            <a:pPr marL="196850" indent="-184150">
              <a:lnSpc>
                <a:spcPct val="100000"/>
              </a:lnSpc>
              <a:buChar char="-"/>
              <a:tabLst>
                <a:tab pos="197485" algn="l"/>
              </a:tabLst>
            </a:pPr>
            <a:r>
              <a:rPr sz="1800" spc="-5" dirty="0">
                <a:latin typeface="Verdana"/>
                <a:cs typeface="Verdana"/>
              </a:rPr>
              <a:t>Et stykke </a:t>
            </a:r>
            <a:r>
              <a:rPr sz="1800" dirty="0">
                <a:latin typeface="Verdana"/>
                <a:cs typeface="Verdana"/>
              </a:rPr>
              <a:t>krøllet og </a:t>
            </a:r>
            <a:r>
              <a:rPr sz="1800" spc="-5" dirty="0">
                <a:latin typeface="Verdana"/>
                <a:cs typeface="Verdana"/>
              </a:rPr>
              <a:t>genudglattet</a:t>
            </a:r>
            <a:r>
              <a:rPr sz="1800" spc="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aluminiumsfolie</a:t>
            </a:r>
          </a:p>
        </p:txBody>
      </p:sp>
      <p:sp>
        <p:nvSpPr>
          <p:cNvPr id="7" name="object 7"/>
          <p:cNvSpPr/>
          <p:nvPr/>
        </p:nvSpPr>
        <p:spPr>
          <a:xfrm>
            <a:off x="1912620" y="5013959"/>
            <a:ext cx="6322060" cy="0"/>
          </a:xfrm>
          <a:custGeom>
            <a:avLst/>
            <a:gdLst/>
            <a:ahLst/>
            <a:cxnLst/>
            <a:rect l="l" t="t" r="r" b="b"/>
            <a:pathLst>
              <a:path w="6322059">
                <a:moveTo>
                  <a:pt x="0" y="0"/>
                </a:moveTo>
                <a:lnTo>
                  <a:pt x="63215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Billede 1" descr="Billedresultat for euc sjÃ¦lland guld">
            <a:extLst>
              <a:ext uri="{FF2B5EF4-FFF2-40B4-BE49-F238E27FC236}">
                <a16:creationId xmlns:a16="http://schemas.microsoft.com/office/drawing/2014/main" id="{E9BC96EE-CC97-144C-9BE3-BB4D3DE9F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5120" y="533018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687" y="409983"/>
            <a:ext cx="948215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Reflekteret tilsyneladende</a:t>
            </a:r>
            <a:r>
              <a:rPr sz="3600" spc="10" dirty="0"/>
              <a:t> </a:t>
            </a:r>
            <a:r>
              <a:rPr sz="3600" spc="-10" dirty="0"/>
              <a:t>temperatur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48131" y="1134871"/>
            <a:ext cx="83070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mic Sans MS"/>
                <a:cs typeface="Comic Sans MS"/>
              </a:rPr>
              <a:t>1) Placer </a:t>
            </a:r>
            <a:r>
              <a:rPr sz="1800" spc="-5" dirty="0">
                <a:latin typeface="Comic Sans MS"/>
                <a:cs typeface="Comic Sans MS"/>
              </a:rPr>
              <a:t>reflektoren </a:t>
            </a:r>
            <a:r>
              <a:rPr sz="1800" dirty="0">
                <a:latin typeface="Comic Sans MS"/>
                <a:cs typeface="Comic Sans MS"/>
              </a:rPr>
              <a:t>i </a:t>
            </a:r>
            <a:r>
              <a:rPr sz="1800" spc="-5" dirty="0">
                <a:latin typeface="Comic Sans MS"/>
                <a:cs typeface="Comic Sans MS"/>
              </a:rPr>
              <a:t>kameraets synsfelt. Reflektoren </a:t>
            </a:r>
            <a:r>
              <a:rPr sz="1800" dirty="0">
                <a:latin typeface="Comic Sans MS"/>
                <a:cs typeface="Comic Sans MS"/>
              </a:rPr>
              <a:t>skal placeres </a:t>
            </a:r>
            <a:r>
              <a:rPr sz="1800" spc="-5" dirty="0">
                <a:latin typeface="Comic Sans MS"/>
                <a:cs typeface="Comic Sans MS"/>
              </a:rPr>
              <a:t>foran </a:t>
            </a:r>
            <a:r>
              <a:rPr sz="1800" dirty="0">
                <a:latin typeface="Comic Sans MS"/>
                <a:cs typeface="Comic Sans MS"/>
              </a:rPr>
              <a:t>og  i </a:t>
            </a:r>
            <a:r>
              <a:rPr sz="1800" spc="-5" dirty="0">
                <a:latin typeface="Comic Sans MS"/>
                <a:cs typeface="Comic Sans MS"/>
              </a:rPr>
              <a:t>det </a:t>
            </a:r>
            <a:r>
              <a:rPr sz="1800" dirty="0">
                <a:latin typeface="Comic Sans MS"/>
                <a:cs typeface="Comic Sans MS"/>
              </a:rPr>
              <a:t>samme plan som </a:t>
            </a:r>
            <a:r>
              <a:rPr sz="1800" spc="-5" dirty="0">
                <a:latin typeface="Comic Sans MS"/>
                <a:cs typeface="Comic Sans MS"/>
              </a:rPr>
              <a:t>måleobjektet (ikke </a:t>
            </a:r>
            <a:r>
              <a:rPr sz="1800" dirty="0">
                <a:latin typeface="Comic Sans MS"/>
                <a:cs typeface="Comic Sans MS"/>
              </a:rPr>
              <a:t>altid muligt, </a:t>
            </a:r>
            <a:r>
              <a:rPr sz="1800" spc="-5" dirty="0">
                <a:latin typeface="Comic Sans MS"/>
                <a:cs typeface="Comic Sans MS"/>
              </a:rPr>
              <a:t>specielt ved  </a:t>
            </a:r>
            <a:r>
              <a:rPr sz="1800" dirty="0">
                <a:latin typeface="Comic Sans MS"/>
                <a:cs typeface="Comic Sans MS"/>
              </a:rPr>
              <a:t>elinstallationer </a:t>
            </a:r>
            <a:r>
              <a:rPr sz="1800" spc="-5" dirty="0">
                <a:latin typeface="Comic Sans MS"/>
                <a:cs typeface="Comic Sans MS"/>
              </a:rPr>
              <a:t>eller potentielt farlige</a:t>
            </a:r>
            <a:r>
              <a:rPr sz="1800" spc="-8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objekter).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47498" y="2489200"/>
            <a:ext cx="5257800" cy="394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9398" y="2470404"/>
            <a:ext cx="5334000" cy="4020820"/>
          </a:xfrm>
          <a:custGeom>
            <a:avLst/>
            <a:gdLst/>
            <a:ahLst/>
            <a:cxnLst/>
            <a:rect l="l" t="t" r="r" b="b"/>
            <a:pathLst>
              <a:path w="5334000" h="4020820">
                <a:moveTo>
                  <a:pt x="0" y="4020312"/>
                </a:moveTo>
                <a:lnTo>
                  <a:pt x="5334000" y="4020312"/>
                </a:lnTo>
                <a:lnTo>
                  <a:pt x="5334000" y="0"/>
                </a:lnTo>
                <a:lnTo>
                  <a:pt x="0" y="0"/>
                </a:lnTo>
                <a:lnTo>
                  <a:pt x="0" y="4020312"/>
                </a:lnTo>
                <a:close/>
              </a:path>
            </a:pathLst>
          </a:custGeom>
          <a:ln w="76199">
            <a:solidFill>
              <a:srgbClr val="0462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50970" y="4957571"/>
            <a:ext cx="1525905" cy="531495"/>
          </a:xfrm>
          <a:custGeom>
            <a:avLst/>
            <a:gdLst/>
            <a:ahLst/>
            <a:cxnLst/>
            <a:rect l="l" t="t" r="r" b="b"/>
            <a:pathLst>
              <a:path w="1525904" h="531495">
                <a:moveTo>
                  <a:pt x="0" y="531367"/>
                </a:moveTo>
                <a:lnTo>
                  <a:pt x="0" y="531367"/>
                </a:lnTo>
                <a:lnTo>
                  <a:pt x="1525524" y="0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77845" y="5374385"/>
            <a:ext cx="1297305" cy="361315"/>
          </a:xfrm>
          <a:prstGeom prst="rect">
            <a:avLst/>
          </a:prstGeom>
          <a:solidFill>
            <a:srgbClr val="FFFFFF"/>
          </a:solidFill>
          <a:ln w="32003">
            <a:solidFill>
              <a:srgbClr val="0000F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43204">
              <a:lnSpc>
                <a:spcPct val="100000"/>
              </a:lnSpc>
              <a:spcBef>
                <a:spcPts val="295"/>
              </a:spcBef>
            </a:pPr>
            <a:r>
              <a:rPr sz="1400" spc="-5" dirty="0">
                <a:latin typeface="Comic Sans MS"/>
                <a:cs typeface="Comic Sans MS"/>
              </a:rPr>
              <a:t>Reflektor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21101" y="3140201"/>
            <a:ext cx="4467225" cy="1297305"/>
          </a:xfrm>
          <a:custGeom>
            <a:avLst/>
            <a:gdLst/>
            <a:ahLst/>
            <a:cxnLst/>
            <a:rect l="l" t="t" r="r" b="b"/>
            <a:pathLst>
              <a:path w="4467225" h="1297304">
                <a:moveTo>
                  <a:pt x="0" y="648462"/>
                </a:moveTo>
                <a:lnTo>
                  <a:pt x="4394" y="607451"/>
                </a:lnTo>
                <a:lnTo>
                  <a:pt x="17402" y="567119"/>
                </a:lnTo>
                <a:lnTo>
                  <a:pt x="38763" y="527540"/>
                </a:lnTo>
                <a:lnTo>
                  <a:pt x="68214" y="488792"/>
                </a:lnTo>
                <a:lnTo>
                  <a:pt x="105494" y="450949"/>
                </a:lnTo>
                <a:lnTo>
                  <a:pt x="150342" y="414088"/>
                </a:lnTo>
                <a:lnTo>
                  <a:pt x="202495" y="378284"/>
                </a:lnTo>
                <a:lnTo>
                  <a:pt x="261692" y="343614"/>
                </a:lnTo>
                <a:lnTo>
                  <a:pt x="327671" y="310154"/>
                </a:lnTo>
                <a:lnTo>
                  <a:pt x="363122" y="293901"/>
                </a:lnTo>
                <a:lnTo>
                  <a:pt x="400171" y="277979"/>
                </a:lnTo>
                <a:lnTo>
                  <a:pt x="438784" y="262398"/>
                </a:lnTo>
                <a:lnTo>
                  <a:pt x="478930" y="247166"/>
                </a:lnTo>
                <a:lnTo>
                  <a:pt x="520574" y="232294"/>
                </a:lnTo>
                <a:lnTo>
                  <a:pt x="563685" y="217790"/>
                </a:lnTo>
                <a:lnTo>
                  <a:pt x="608230" y="203665"/>
                </a:lnTo>
                <a:lnTo>
                  <a:pt x="654176" y="189928"/>
                </a:lnTo>
                <a:lnTo>
                  <a:pt x="701491" y="176588"/>
                </a:lnTo>
                <a:lnTo>
                  <a:pt x="750142" y="163655"/>
                </a:lnTo>
                <a:lnTo>
                  <a:pt x="800095" y="151138"/>
                </a:lnTo>
                <a:lnTo>
                  <a:pt x="851319" y="139047"/>
                </a:lnTo>
                <a:lnTo>
                  <a:pt x="903780" y="127392"/>
                </a:lnTo>
                <a:lnTo>
                  <a:pt x="957446" y="116181"/>
                </a:lnTo>
                <a:lnTo>
                  <a:pt x="1012284" y="105425"/>
                </a:lnTo>
                <a:lnTo>
                  <a:pt x="1068262" y="95132"/>
                </a:lnTo>
                <a:lnTo>
                  <a:pt x="1125347" y="85313"/>
                </a:lnTo>
                <a:lnTo>
                  <a:pt x="1183506" y="75976"/>
                </a:lnTo>
                <a:lnTo>
                  <a:pt x="1242705" y="67132"/>
                </a:lnTo>
                <a:lnTo>
                  <a:pt x="1302914" y="58789"/>
                </a:lnTo>
                <a:lnTo>
                  <a:pt x="1364099" y="50958"/>
                </a:lnTo>
                <a:lnTo>
                  <a:pt x="1426226" y="43648"/>
                </a:lnTo>
                <a:lnTo>
                  <a:pt x="1489264" y="36868"/>
                </a:lnTo>
                <a:lnTo>
                  <a:pt x="1553180" y="30627"/>
                </a:lnTo>
                <a:lnTo>
                  <a:pt x="1617941" y="24936"/>
                </a:lnTo>
                <a:lnTo>
                  <a:pt x="1683515" y="19804"/>
                </a:lnTo>
                <a:lnTo>
                  <a:pt x="1749868" y="15240"/>
                </a:lnTo>
                <a:lnTo>
                  <a:pt x="1816968" y="11253"/>
                </a:lnTo>
                <a:lnTo>
                  <a:pt x="1884782" y="7854"/>
                </a:lnTo>
                <a:lnTo>
                  <a:pt x="1953278" y="5052"/>
                </a:lnTo>
                <a:lnTo>
                  <a:pt x="2022422" y="2856"/>
                </a:lnTo>
                <a:lnTo>
                  <a:pt x="2092183" y="1275"/>
                </a:lnTo>
                <a:lnTo>
                  <a:pt x="2162527" y="320"/>
                </a:lnTo>
                <a:lnTo>
                  <a:pt x="2233422" y="0"/>
                </a:lnTo>
                <a:lnTo>
                  <a:pt x="2304316" y="320"/>
                </a:lnTo>
                <a:lnTo>
                  <a:pt x="2374660" y="1275"/>
                </a:lnTo>
                <a:lnTo>
                  <a:pt x="2444421" y="2856"/>
                </a:lnTo>
                <a:lnTo>
                  <a:pt x="2513565" y="5052"/>
                </a:lnTo>
                <a:lnTo>
                  <a:pt x="2582061" y="7854"/>
                </a:lnTo>
                <a:lnTo>
                  <a:pt x="2649875" y="11253"/>
                </a:lnTo>
                <a:lnTo>
                  <a:pt x="2716975" y="15240"/>
                </a:lnTo>
                <a:lnTo>
                  <a:pt x="2783328" y="19804"/>
                </a:lnTo>
                <a:lnTo>
                  <a:pt x="2848902" y="24936"/>
                </a:lnTo>
                <a:lnTo>
                  <a:pt x="2913663" y="30627"/>
                </a:lnTo>
                <a:lnTo>
                  <a:pt x="2977579" y="36868"/>
                </a:lnTo>
                <a:lnTo>
                  <a:pt x="3040617" y="43648"/>
                </a:lnTo>
                <a:lnTo>
                  <a:pt x="3102744" y="50958"/>
                </a:lnTo>
                <a:lnTo>
                  <a:pt x="3163929" y="58789"/>
                </a:lnTo>
                <a:lnTo>
                  <a:pt x="3224138" y="67132"/>
                </a:lnTo>
                <a:lnTo>
                  <a:pt x="3283337" y="75976"/>
                </a:lnTo>
                <a:lnTo>
                  <a:pt x="3341496" y="85313"/>
                </a:lnTo>
                <a:lnTo>
                  <a:pt x="3398581" y="95132"/>
                </a:lnTo>
                <a:lnTo>
                  <a:pt x="3454559" y="105425"/>
                </a:lnTo>
                <a:lnTo>
                  <a:pt x="3509397" y="116181"/>
                </a:lnTo>
                <a:lnTo>
                  <a:pt x="3563063" y="127392"/>
                </a:lnTo>
                <a:lnTo>
                  <a:pt x="3615524" y="139047"/>
                </a:lnTo>
                <a:lnTo>
                  <a:pt x="3666748" y="151138"/>
                </a:lnTo>
                <a:lnTo>
                  <a:pt x="3716701" y="163655"/>
                </a:lnTo>
                <a:lnTo>
                  <a:pt x="3765352" y="176588"/>
                </a:lnTo>
                <a:lnTo>
                  <a:pt x="3812667" y="189928"/>
                </a:lnTo>
                <a:lnTo>
                  <a:pt x="3858613" y="203665"/>
                </a:lnTo>
                <a:lnTo>
                  <a:pt x="3903158" y="217790"/>
                </a:lnTo>
                <a:lnTo>
                  <a:pt x="3946269" y="232294"/>
                </a:lnTo>
                <a:lnTo>
                  <a:pt x="3987913" y="247166"/>
                </a:lnTo>
                <a:lnTo>
                  <a:pt x="4028059" y="262398"/>
                </a:lnTo>
                <a:lnTo>
                  <a:pt x="4066672" y="277979"/>
                </a:lnTo>
                <a:lnTo>
                  <a:pt x="4103721" y="293901"/>
                </a:lnTo>
                <a:lnTo>
                  <a:pt x="4139172" y="310154"/>
                </a:lnTo>
                <a:lnTo>
                  <a:pt x="4205151" y="343614"/>
                </a:lnTo>
                <a:lnTo>
                  <a:pt x="4264348" y="378284"/>
                </a:lnTo>
                <a:lnTo>
                  <a:pt x="4316501" y="414088"/>
                </a:lnTo>
                <a:lnTo>
                  <a:pt x="4361349" y="450949"/>
                </a:lnTo>
                <a:lnTo>
                  <a:pt x="4398629" y="488792"/>
                </a:lnTo>
                <a:lnTo>
                  <a:pt x="4428080" y="527540"/>
                </a:lnTo>
                <a:lnTo>
                  <a:pt x="4449441" y="567119"/>
                </a:lnTo>
                <a:lnTo>
                  <a:pt x="4462449" y="607451"/>
                </a:lnTo>
                <a:lnTo>
                  <a:pt x="4466844" y="648462"/>
                </a:lnTo>
                <a:lnTo>
                  <a:pt x="4465739" y="669047"/>
                </a:lnTo>
                <a:lnTo>
                  <a:pt x="4457006" y="709727"/>
                </a:lnTo>
                <a:lnTo>
                  <a:pt x="4439788" y="749692"/>
                </a:lnTo>
                <a:lnTo>
                  <a:pt x="4414350" y="788865"/>
                </a:lnTo>
                <a:lnTo>
                  <a:pt x="4380951" y="827171"/>
                </a:lnTo>
                <a:lnTo>
                  <a:pt x="4339855" y="864532"/>
                </a:lnTo>
                <a:lnTo>
                  <a:pt x="4291322" y="900874"/>
                </a:lnTo>
                <a:lnTo>
                  <a:pt x="4235614" y="936120"/>
                </a:lnTo>
                <a:lnTo>
                  <a:pt x="4172993" y="970195"/>
                </a:lnTo>
                <a:lnTo>
                  <a:pt x="4103721" y="1003022"/>
                </a:lnTo>
                <a:lnTo>
                  <a:pt x="4066672" y="1018944"/>
                </a:lnTo>
                <a:lnTo>
                  <a:pt x="4028059" y="1034525"/>
                </a:lnTo>
                <a:lnTo>
                  <a:pt x="3987913" y="1049757"/>
                </a:lnTo>
                <a:lnTo>
                  <a:pt x="3946269" y="1064629"/>
                </a:lnTo>
                <a:lnTo>
                  <a:pt x="3903158" y="1079133"/>
                </a:lnTo>
                <a:lnTo>
                  <a:pt x="3858613" y="1093258"/>
                </a:lnTo>
                <a:lnTo>
                  <a:pt x="3812667" y="1106995"/>
                </a:lnTo>
                <a:lnTo>
                  <a:pt x="3765352" y="1120335"/>
                </a:lnTo>
                <a:lnTo>
                  <a:pt x="3716701" y="1133268"/>
                </a:lnTo>
                <a:lnTo>
                  <a:pt x="3666748" y="1145785"/>
                </a:lnTo>
                <a:lnTo>
                  <a:pt x="3615524" y="1157876"/>
                </a:lnTo>
                <a:lnTo>
                  <a:pt x="3563063" y="1169531"/>
                </a:lnTo>
                <a:lnTo>
                  <a:pt x="3509397" y="1180742"/>
                </a:lnTo>
                <a:lnTo>
                  <a:pt x="3454559" y="1191498"/>
                </a:lnTo>
                <a:lnTo>
                  <a:pt x="3398581" y="1201791"/>
                </a:lnTo>
                <a:lnTo>
                  <a:pt x="3341496" y="1211610"/>
                </a:lnTo>
                <a:lnTo>
                  <a:pt x="3283337" y="1220947"/>
                </a:lnTo>
                <a:lnTo>
                  <a:pt x="3224138" y="1229791"/>
                </a:lnTo>
                <a:lnTo>
                  <a:pt x="3163929" y="1238134"/>
                </a:lnTo>
                <a:lnTo>
                  <a:pt x="3102744" y="1245965"/>
                </a:lnTo>
                <a:lnTo>
                  <a:pt x="3040617" y="1253275"/>
                </a:lnTo>
                <a:lnTo>
                  <a:pt x="2977579" y="1260055"/>
                </a:lnTo>
                <a:lnTo>
                  <a:pt x="2913663" y="1266296"/>
                </a:lnTo>
                <a:lnTo>
                  <a:pt x="2848902" y="1271987"/>
                </a:lnTo>
                <a:lnTo>
                  <a:pt x="2783328" y="1277119"/>
                </a:lnTo>
                <a:lnTo>
                  <a:pt x="2716975" y="1281683"/>
                </a:lnTo>
                <a:lnTo>
                  <a:pt x="2649875" y="1285670"/>
                </a:lnTo>
                <a:lnTo>
                  <a:pt x="2582061" y="1289069"/>
                </a:lnTo>
                <a:lnTo>
                  <a:pt x="2513565" y="1291871"/>
                </a:lnTo>
                <a:lnTo>
                  <a:pt x="2444421" y="1294067"/>
                </a:lnTo>
                <a:lnTo>
                  <a:pt x="2374660" y="1295648"/>
                </a:lnTo>
                <a:lnTo>
                  <a:pt x="2304316" y="1296603"/>
                </a:lnTo>
                <a:lnTo>
                  <a:pt x="2233422" y="1296924"/>
                </a:lnTo>
                <a:lnTo>
                  <a:pt x="2162527" y="1296603"/>
                </a:lnTo>
                <a:lnTo>
                  <a:pt x="2092183" y="1295648"/>
                </a:lnTo>
                <a:lnTo>
                  <a:pt x="2022422" y="1294067"/>
                </a:lnTo>
                <a:lnTo>
                  <a:pt x="1953278" y="1291871"/>
                </a:lnTo>
                <a:lnTo>
                  <a:pt x="1884782" y="1289069"/>
                </a:lnTo>
                <a:lnTo>
                  <a:pt x="1816968" y="1285670"/>
                </a:lnTo>
                <a:lnTo>
                  <a:pt x="1749868" y="1281683"/>
                </a:lnTo>
                <a:lnTo>
                  <a:pt x="1683515" y="1277119"/>
                </a:lnTo>
                <a:lnTo>
                  <a:pt x="1617941" y="1271987"/>
                </a:lnTo>
                <a:lnTo>
                  <a:pt x="1553180" y="1266296"/>
                </a:lnTo>
                <a:lnTo>
                  <a:pt x="1489264" y="1260055"/>
                </a:lnTo>
                <a:lnTo>
                  <a:pt x="1426226" y="1253275"/>
                </a:lnTo>
                <a:lnTo>
                  <a:pt x="1364099" y="1245965"/>
                </a:lnTo>
                <a:lnTo>
                  <a:pt x="1302914" y="1238134"/>
                </a:lnTo>
                <a:lnTo>
                  <a:pt x="1242705" y="1229791"/>
                </a:lnTo>
                <a:lnTo>
                  <a:pt x="1183506" y="1220947"/>
                </a:lnTo>
                <a:lnTo>
                  <a:pt x="1125347" y="1211610"/>
                </a:lnTo>
                <a:lnTo>
                  <a:pt x="1068262" y="1201791"/>
                </a:lnTo>
                <a:lnTo>
                  <a:pt x="1012284" y="1191498"/>
                </a:lnTo>
                <a:lnTo>
                  <a:pt x="957446" y="1180742"/>
                </a:lnTo>
                <a:lnTo>
                  <a:pt x="903780" y="1169531"/>
                </a:lnTo>
                <a:lnTo>
                  <a:pt x="851319" y="1157876"/>
                </a:lnTo>
                <a:lnTo>
                  <a:pt x="800095" y="1145785"/>
                </a:lnTo>
                <a:lnTo>
                  <a:pt x="750142" y="1133268"/>
                </a:lnTo>
                <a:lnTo>
                  <a:pt x="701491" y="1120335"/>
                </a:lnTo>
                <a:lnTo>
                  <a:pt x="654176" y="1106995"/>
                </a:lnTo>
                <a:lnTo>
                  <a:pt x="608230" y="1093258"/>
                </a:lnTo>
                <a:lnTo>
                  <a:pt x="563685" y="1079133"/>
                </a:lnTo>
                <a:lnTo>
                  <a:pt x="520574" y="1064629"/>
                </a:lnTo>
                <a:lnTo>
                  <a:pt x="478930" y="1049757"/>
                </a:lnTo>
                <a:lnTo>
                  <a:pt x="438784" y="1034525"/>
                </a:lnTo>
                <a:lnTo>
                  <a:pt x="400171" y="1018944"/>
                </a:lnTo>
                <a:lnTo>
                  <a:pt x="363122" y="1003022"/>
                </a:lnTo>
                <a:lnTo>
                  <a:pt x="327671" y="986769"/>
                </a:lnTo>
                <a:lnTo>
                  <a:pt x="261692" y="953309"/>
                </a:lnTo>
                <a:lnTo>
                  <a:pt x="202495" y="918639"/>
                </a:lnTo>
                <a:lnTo>
                  <a:pt x="150342" y="882835"/>
                </a:lnTo>
                <a:lnTo>
                  <a:pt x="105494" y="845974"/>
                </a:lnTo>
                <a:lnTo>
                  <a:pt x="68214" y="808131"/>
                </a:lnTo>
                <a:lnTo>
                  <a:pt x="38763" y="769383"/>
                </a:lnTo>
                <a:lnTo>
                  <a:pt x="17402" y="729804"/>
                </a:lnTo>
                <a:lnTo>
                  <a:pt x="4394" y="689472"/>
                </a:lnTo>
                <a:lnTo>
                  <a:pt x="0" y="648462"/>
                </a:lnTo>
                <a:close/>
              </a:path>
            </a:pathLst>
          </a:custGeom>
          <a:ln w="3200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57033" y="4268913"/>
            <a:ext cx="1156970" cy="337185"/>
          </a:xfrm>
          <a:prstGeom prst="rect">
            <a:avLst/>
          </a:prstGeom>
          <a:ln w="32003">
            <a:solidFill>
              <a:srgbClr val="0000FF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sz="1400" spc="-5" dirty="0">
                <a:latin typeface="Comic Sans MS"/>
                <a:cs typeface="Comic Sans MS"/>
              </a:rPr>
              <a:t>Måleobjekt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21585" y="3789426"/>
            <a:ext cx="684530" cy="671830"/>
          </a:xfrm>
          <a:custGeom>
            <a:avLst/>
            <a:gdLst/>
            <a:ahLst/>
            <a:cxnLst/>
            <a:rect l="l" t="t" r="r" b="b"/>
            <a:pathLst>
              <a:path w="684530" h="671829">
                <a:moveTo>
                  <a:pt x="0" y="671449"/>
                </a:moveTo>
                <a:lnTo>
                  <a:pt x="684149" y="0"/>
                </a:lnTo>
              </a:path>
            </a:pathLst>
          </a:custGeom>
          <a:ln w="3200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Billede 1" descr="Billedresultat for euc sjÃ¦lland guld">
            <a:extLst>
              <a:ext uri="{FF2B5EF4-FFF2-40B4-BE49-F238E27FC236}">
                <a16:creationId xmlns:a16="http://schemas.microsoft.com/office/drawing/2014/main" id="{3F50BCF5-3235-F747-853D-50E1B415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313393" y="5387085"/>
            <a:ext cx="2447446" cy="126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688" y="329274"/>
            <a:ext cx="951543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Reflekteret tilsyneladende</a:t>
            </a:r>
            <a:r>
              <a:rPr sz="3600" spc="10" dirty="0"/>
              <a:t> </a:t>
            </a:r>
            <a:r>
              <a:rPr sz="3600" spc="-10" dirty="0"/>
              <a:t>temperatur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563981" y="1104646"/>
            <a:ext cx="88042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mic Sans MS"/>
                <a:cs typeface="Comic Sans MS"/>
              </a:rPr>
              <a:t>2) </a:t>
            </a:r>
            <a:r>
              <a:rPr sz="1800" spc="-5" dirty="0">
                <a:latin typeface="Comic Sans MS"/>
                <a:cs typeface="Comic Sans MS"/>
              </a:rPr>
              <a:t>Indstil </a:t>
            </a:r>
            <a:r>
              <a:rPr sz="1800" dirty="0">
                <a:latin typeface="Comic Sans MS"/>
                <a:cs typeface="Comic Sans MS"/>
              </a:rPr>
              <a:t>emissiviteten </a:t>
            </a:r>
            <a:r>
              <a:rPr sz="1800" spc="-5" dirty="0">
                <a:latin typeface="Comic Sans MS"/>
                <a:cs typeface="Comic Sans MS"/>
              </a:rPr>
              <a:t>til </a:t>
            </a:r>
            <a:r>
              <a:rPr sz="1800" dirty="0">
                <a:latin typeface="Comic Sans MS"/>
                <a:cs typeface="Comic Sans MS"/>
              </a:rPr>
              <a:t>1,00 og </a:t>
            </a:r>
            <a:r>
              <a:rPr sz="1800" spc="-5" dirty="0">
                <a:latin typeface="Comic Sans MS"/>
                <a:cs typeface="Comic Sans MS"/>
              </a:rPr>
              <a:t>afstanden til </a:t>
            </a:r>
            <a:r>
              <a:rPr sz="1800" dirty="0">
                <a:latin typeface="Comic Sans MS"/>
                <a:cs typeface="Comic Sans MS"/>
              </a:rPr>
              <a:t>0 </a:t>
            </a:r>
            <a:r>
              <a:rPr sz="1800" spc="-5" dirty="0">
                <a:latin typeface="Comic Sans MS"/>
                <a:cs typeface="Comic Sans MS"/>
              </a:rPr>
              <a:t>(hvis det </a:t>
            </a:r>
            <a:r>
              <a:rPr sz="1800" dirty="0">
                <a:latin typeface="Comic Sans MS"/>
                <a:cs typeface="Comic Sans MS"/>
              </a:rPr>
              <a:t>er muligt på </a:t>
            </a:r>
            <a:r>
              <a:rPr sz="1800" spc="-5" dirty="0">
                <a:latin typeface="Comic Sans MS"/>
                <a:cs typeface="Comic Sans MS"/>
              </a:rPr>
              <a:t>det  </a:t>
            </a:r>
            <a:r>
              <a:rPr sz="1800" dirty="0">
                <a:latin typeface="Comic Sans MS"/>
                <a:cs typeface="Comic Sans MS"/>
              </a:rPr>
              <a:t>pågældende kamera). Mål </a:t>
            </a:r>
            <a:r>
              <a:rPr sz="1800" spc="-5" dirty="0">
                <a:latin typeface="Comic Sans MS"/>
                <a:cs typeface="Comic Sans MS"/>
              </a:rPr>
              <a:t>overfladetemperaturen </a:t>
            </a:r>
            <a:r>
              <a:rPr sz="1800" dirty="0">
                <a:latin typeface="Comic Sans MS"/>
                <a:cs typeface="Comic Sans MS"/>
              </a:rPr>
              <a:t>på </a:t>
            </a:r>
            <a:r>
              <a:rPr sz="1800" spc="-5" dirty="0">
                <a:latin typeface="Comic Sans MS"/>
                <a:cs typeface="Comic Sans MS"/>
              </a:rPr>
              <a:t>reflektoren </a:t>
            </a:r>
            <a:r>
              <a:rPr sz="1800" dirty="0">
                <a:latin typeface="Comic Sans MS"/>
                <a:cs typeface="Comic Sans MS"/>
              </a:rPr>
              <a:t>med kameraet og  noter denne, </a:t>
            </a:r>
            <a:r>
              <a:rPr sz="1800" spc="-5" dirty="0">
                <a:latin typeface="Comic Sans MS"/>
                <a:cs typeface="Comic Sans MS"/>
              </a:rPr>
              <a:t>som </a:t>
            </a:r>
            <a:r>
              <a:rPr sz="1800" dirty="0">
                <a:latin typeface="Comic Sans MS"/>
                <a:cs typeface="Comic Sans MS"/>
              </a:rPr>
              <a:t>er </a:t>
            </a:r>
            <a:r>
              <a:rPr sz="1800" spc="-5" dirty="0">
                <a:latin typeface="Comic Sans MS"/>
                <a:cs typeface="Comic Sans MS"/>
              </a:rPr>
              <a:t>den reflekterede tilsyneladende </a:t>
            </a:r>
            <a:r>
              <a:rPr sz="1800" dirty="0">
                <a:latin typeface="Comic Sans MS"/>
                <a:cs typeface="Comic Sans MS"/>
              </a:rPr>
              <a:t>temperatur på</a:t>
            </a:r>
            <a:r>
              <a:rPr sz="1800" spc="4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objektet.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2475" y="2421635"/>
            <a:ext cx="3887724" cy="3887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84375" y="2383535"/>
            <a:ext cx="3964304" cy="3964304"/>
          </a:xfrm>
          <a:custGeom>
            <a:avLst/>
            <a:gdLst/>
            <a:ahLst/>
            <a:cxnLst/>
            <a:rect l="l" t="t" r="r" b="b"/>
            <a:pathLst>
              <a:path w="3964304" h="3964304">
                <a:moveTo>
                  <a:pt x="0" y="3963924"/>
                </a:moveTo>
                <a:lnTo>
                  <a:pt x="3963924" y="3963924"/>
                </a:lnTo>
                <a:lnTo>
                  <a:pt x="3963924" y="0"/>
                </a:lnTo>
                <a:lnTo>
                  <a:pt x="0" y="0"/>
                </a:lnTo>
                <a:lnTo>
                  <a:pt x="0" y="3963924"/>
                </a:lnTo>
                <a:close/>
              </a:path>
            </a:pathLst>
          </a:custGeom>
          <a:ln w="76200">
            <a:solidFill>
              <a:srgbClr val="0462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6813" y="4150614"/>
            <a:ext cx="1449705" cy="574675"/>
          </a:xfrm>
          <a:custGeom>
            <a:avLst/>
            <a:gdLst/>
            <a:ahLst/>
            <a:cxnLst/>
            <a:rect l="l" t="t" r="r" b="b"/>
            <a:pathLst>
              <a:path w="1449705" h="574675">
                <a:moveTo>
                  <a:pt x="0" y="574548"/>
                </a:moveTo>
                <a:lnTo>
                  <a:pt x="1449324" y="574548"/>
                </a:lnTo>
                <a:lnTo>
                  <a:pt x="1449324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6813" y="4150614"/>
            <a:ext cx="1449705" cy="574675"/>
          </a:xfrm>
          <a:custGeom>
            <a:avLst/>
            <a:gdLst/>
            <a:ahLst/>
            <a:cxnLst/>
            <a:rect l="l" t="t" r="r" b="b"/>
            <a:pathLst>
              <a:path w="1449705" h="574675">
                <a:moveTo>
                  <a:pt x="0" y="574548"/>
                </a:moveTo>
                <a:lnTo>
                  <a:pt x="1449324" y="574548"/>
                </a:lnTo>
                <a:lnTo>
                  <a:pt x="1449324" y="0"/>
                </a:lnTo>
                <a:lnTo>
                  <a:pt x="0" y="0"/>
                </a:lnTo>
                <a:lnTo>
                  <a:pt x="0" y="574548"/>
                </a:lnTo>
                <a:close/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42338" y="4264914"/>
            <a:ext cx="1501775" cy="141605"/>
          </a:xfrm>
          <a:custGeom>
            <a:avLst/>
            <a:gdLst/>
            <a:ahLst/>
            <a:cxnLst/>
            <a:rect l="l" t="t" r="r" b="b"/>
            <a:pathLst>
              <a:path w="1501775" h="141604">
                <a:moveTo>
                  <a:pt x="0" y="0"/>
                </a:moveTo>
                <a:lnTo>
                  <a:pt x="0" y="0"/>
                </a:lnTo>
                <a:lnTo>
                  <a:pt x="1501648" y="14122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2816" y="4174616"/>
            <a:ext cx="14173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chemeClr val="bg1"/>
                </a:solidFill>
                <a:latin typeface="Comic Sans MS"/>
                <a:cs typeface="Comic Sans MS"/>
              </a:rPr>
              <a:t>Her </a:t>
            </a:r>
            <a:r>
              <a:rPr sz="1400" dirty="0">
                <a:solidFill>
                  <a:schemeClr val="bg1"/>
                </a:solidFill>
                <a:latin typeface="Comic Sans MS"/>
                <a:cs typeface="Comic Sans MS"/>
              </a:rPr>
              <a:t>er</a:t>
            </a:r>
            <a:r>
              <a:rPr sz="1400" spc="-60" dirty="0">
                <a:solidFill>
                  <a:schemeClr val="bg1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chemeClr val="bg1"/>
                </a:solidFill>
                <a:latin typeface="Comic Sans MS"/>
                <a:cs typeface="Comic Sans MS"/>
              </a:rPr>
              <a:t>TRefl</a:t>
            </a:r>
          </a:p>
          <a:p>
            <a:pPr marL="421005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chemeClr val="bg1"/>
                </a:solidFill>
                <a:latin typeface="Comic Sans MS"/>
                <a:cs typeface="Comic Sans MS"/>
              </a:rPr>
              <a:t>18.8</a:t>
            </a:r>
            <a:r>
              <a:rPr sz="1400" spc="-40" dirty="0">
                <a:solidFill>
                  <a:schemeClr val="bg1"/>
                </a:solidFill>
                <a:latin typeface="Comic Sans MS"/>
                <a:cs typeface="Comic Sans MS"/>
              </a:rPr>
              <a:t> </a:t>
            </a:r>
            <a:r>
              <a:rPr sz="1400" dirty="0">
                <a:solidFill>
                  <a:schemeClr val="bg1"/>
                </a:solidFill>
                <a:latin typeface="Comic Sans MS"/>
                <a:cs typeface="Comic Sans MS"/>
              </a:rPr>
              <a:t>°C</a:t>
            </a:r>
          </a:p>
        </p:txBody>
      </p:sp>
      <p:sp>
        <p:nvSpPr>
          <p:cNvPr id="10" name="object 10"/>
          <p:cNvSpPr/>
          <p:nvPr/>
        </p:nvSpPr>
        <p:spPr>
          <a:xfrm>
            <a:off x="7281671" y="3601211"/>
            <a:ext cx="1920239" cy="1743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18276" y="3358894"/>
            <a:ext cx="1513840" cy="719455"/>
          </a:xfrm>
          <a:custGeom>
            <a:avLst/>
            <a:gdLst/>
            <a:ahLst/>
            <a:cxnLst/>
            <a:rect l="l" t="t" r="r" b="b"/>
            <a:pathLst>
              <a:path w="1513840" h="719454">
                <a:moveTo>
                  <a:pt x="0" y="719328"/>
                </a:moveTo>
                <a:lnTo>
                  <a:pt x="1513331" y="719328"/>
                </a:lnTo>
                <a:lnTo>
                  <a:pt x="1513331" y="0"/>
                </a:lnTo>
                <a:lnTo>
                  <a:pt x="0" y="0"/>
                </a:lnTo>
                <a:lnTo>
                  <a:pt x="0" y="719328"/>
                </a:lnTo>
                <a:close/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82561" y="3499865"/>
            <a:ext cx="1005205" cy="807085"/>
          </a:xfrm>
          <a:custGeom>
            <a:avLst/>
            <a:gdLst/>
            <a:ahLst/>
            <a:cxnLst/>
            <a:rect l="l" t="t" r="r" b="b"/>
            <a:pathLst>
              <a:path w="1005204" h="807085">
                <a:moveTo>
                  <a:pt x="0" y="0"/>
                </a:moveTo>
                <a:lnTo>
                  <a:pt x="0" y="0"/>
                </a:lnTo>
                <a:lnTo>
                  <a:pt x="1005205" y="806704"/>
                </a:lnTo>
              </a:path>
            </a:pathLst>
          </a:custGeom>
          <a:ln w="3200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424232" y="3412234"/>
            <a:ext cx="148145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3355" marR="16764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omic Sans MS"/>
                <a:cs typeface="Comic Sans MS"/>
              </a:rPr>
              <a:t>Indlæs</a:t>
            </a:r>
            <a:r>
              <a:rPr sz="1400" spc="-75" dirty="0">
                <a:latin typeface="Comic Sans MS"/>
                <a:cs typeface="Comic Sans MS"/>
              </a:rPr>
              <a:t> </a:t>
            </a:r>
            <a:r>
              <a:rPr sz="1400" spc="-5" dirty="0">
                <a:latin typeface="Comic Sans MS"/>
                <a:cs typeface="Comic Sans MS"/>
              </a:rPr>
              <a:t>denne  værdi </a:t>
            </a:r>
            <a:r>
              <a:rPr sz="1400" dirty="0">
                <a:latin typeface="Comic Sans MS"/>
                <a:cs typeface="Comic Sans MS"/>
              </a:rPr>
              <a:t>i  </a:t>
            </a:r>
            <a:r>
              <a:rPr sz="1400" spc="-5" dirty="0">
                <a:latin typeface="Comic Sans MS"/>
                <a:cs typeface="Comic Sans MS"/>
              </a:rPr>
              <a:t>kameraet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81683" y="2276855"/>
            <a:ext cx="1438910" cy="935990"/>
          </a:xfrm>
          <a:custGeom>
            <a:avLst/>
            <a:gdLst/>
            <a:ahLst/>
            <a:cxnLst/>
            <a:rect l="l" t="t" r="r" b="b"/>
            <a:pathLst>
              <a:path w="1438910" h="935989">
                <a:moveTo>
                  <a:pt x="0" y="467868"/>
                </a:moveTo>
                <a:lnTo>
                  <a:pt x="2384" y="429488"/>
                </a:lnTo>
                <a:lnTo>
                  <a:pt x="9415" y="391965"/>
                </a:lnTo>
                <a:lnTo>
                  <a:pt x="20906" y="355418"/>
                </a:lnTo>
                <a:lnTo>
                  <a:pt x="36673" y="319966"/>
                </a:lnTo>
                <a:lnTo>
                  <a:pt x="56530" y="285732"/>
                </a:lnTo>
                <a:lnTo>
                  <a:pt x="80293" y="252834"/>
                </a:lnTo>
                <a:lnTo>
                  <a:pt x="107776" y="221393"/>
                </a:lnTo>
                <a:lnTo>
                  <a:pt x="138793" y="191530"/>
                </a:lnTo>
                <a:lnTo>
                  <a:pt x="173161" y="163364"/>
                </a:lnTo>
                <a:lnTo>
                  <a:pt x="210693" y="137017"/>
                </a:lnTo>
                <a:lnTo>
                  <a:pt x="251204" y="112607"/>
                </a:lnTo>
                <a:lnTo>
                  <a:pt x="294509" y="90257"/>
                </a:lnTo>
                <a:lnTo>
                  <a:pt x="340424" y="70085"/>
                </a:lnTo>
                <a:lnTo>
                  <a:pt x="388763" y="52213"/>
                </a:lnTo>
                <a:lnTo>
                  <a:pt x="439340" y="36760"/>
                </a:lnTo>
                <a:lnTo>
                  <a:pt x="491971" y="23847"/>
                </a:lnTo>
                <a:lnTo>
                  <a:pt x="546470" y="13594"/>
                </a:lnTo>
                <a:lnTo>
                  <a:pt x="602653" y="6122"/>
                </a:lnTo>
                <a:lnTo>
                  <a:pt x="660334" y="1550"/>
                </a:lnTo>
                <a:lnTo>
                  <a:pt x="719328" y="0"/>
                </a:lnTo>
                <a:lnTo>
                  <a:pt x="778321" y="1550"/>
                </a:lnTo>
                <a:lnTo>
                  <a:pt x="836002" y="6122"/>
                </a:lnTo>
                <a:lnTo>
                  <a:pt x="892185" y="13594"/>
                </a:lnTo>
                <a:lnTo>
                  <a:pt x="946684" y="23847"/>
                </a:lnTo>
                <a:lnTo>
                  <a:pt x="999315" y="36760"/>
                </a:lnTo>
                <a:lnTo>
                  <a:pt x="1049892" y="52213"/>
                </a:lnTo>
                <a:lnTo>
                  <a:pt x="1098231" y="70085"/>
                </a:lnTo>
                <a:lnTo>
                  <a:pt x="1144146" y="90257"/>
                </a:lnTo>
                <a:lnTo>
                  <a:pt x="1187451" y="112607"/>
                </a:lnTo>
                <a:lnTo>
                  <a:pt x="1227962" y="137017"/>
                </a:lnTo>
                <a:lnTo>
                  <a:pt x="1265494" y="163364"/>
                </a:lnTo>
                <a:lnTo>
                  <a:pt x="1299862" y="191530"/>
                </a:lnTo>
                <a:lnTo>
                  <a:pt x="1330879" y="221393"/>
                </a:lnTo>
                <a:lnTo>
                  <a:pt x="1358362" y="252834"/>
                </a:lnTo>
                <a:lnTo>
                  <a:pt x="1382125" y="285732"/>
                </a:lnTo>
                <a:lnTo>
                  <a:pt x="1401982" y="319966"/>
                </a:lnTo>
                <a:lnTo>
                  <a:pt x="1417749" y="355418"/>
                </a:lnTo>
                <a:lnTo>
                  <a:pt x="1429240" y="391965"/>
                </a:lnTo>
                <a:lnTo>
                  <a:pt x="1436271" y="429488"/>
                </a:lnTo>
                <a:lnTo>
                  <a:pt x="1438655" y="467868"/>
                </a:lnTo>
                <a:lnTo>
                  <a:pt x="1436271" y="506247"/>
                </a:lnTo>
                <a:lnTo>
                  <a:pt x="1429240" y="543770"/>
                </a:lnTo>
                <a:lnTo>
                  <a:pt x="1417749" y="580317"/>
                </a:lnTo>
                <a:lnTo>
                  <a:pt x="1401982" y="615769"/>
                </a:lnTo>
                <a:lnTo>
                  <a:pt x="1382125" y="650003"/>
                </a:lnTo>
                <a:lnTo>
                  <a:pt x="1358362" y="682901"/>
                </a:lnTo>
                <a:lnTo>
                  <a:pt x="1330879" y="714342"/>
                </a:lnTo>
                <a:lnTo>
                  <a:pt x="1299862" y="744205"/>
                </a:lnTo>
                <a:lnTo>
                  <a:pt x="1265494" y="772371"/>
                </a:lnTo>
                <a:lnTo>
                  <a:pt x="1227962" y="798718"/>
                </a:lnTo>
                <a:lnTo>
                  <a:pt x="1187451" y="823128"/>
                </a:lnTo>
                <a:lnTo>
                  <a:pt x="1144146" y="845478"/>
                </a:lnTo>
                <a:lnTo>
                  <a:pt x="1098231" y="865650"/>
                </a:lnTo>
                <a:lnTo>
                  <a:pt x="1049892" y="883522"/>
                </a:lnTo>
                <a:lnTo>
                  <a:pt x="999315" y="898975"/>
                </a:lnTo>
                <a:lnTo>
                  <a:pt x="946684" y="911888"/>
                </a:lnTo>
                <a:lnTo>
                  <a:pt x="892185" y="922141"/>
                </a:lnTo>
                <a:lnTo>
                  <a:pt x="836002" y="929613"/>
                </a:lnTo>
                <a:lnTo>
                  <a:pt x="778321" y="934185"/>
                </a:lnTo>
                <a:lnTo>
                  <a:pt x="719328" y="935736"/>
                </a:lnTo>
                <a:lnTo>
                  <a:pt x="660334" y="934185"/>
                </a:lnTo>
                <a:lnTo>
                  <a:pt x="602653" y="929613"/>
                </a:lnTo>
                <a:lnTo>
                  <a:pt x="546470" y="922141"/>
                </a:lnTo>
                <a:lnTo>
                  <a:pt x="491971" y="911888"/>
                </a:lnTo>
                <a:lnTo>
                  <a:pt x="439340" y="898975"/>
                </a:lnTo>
                <a:lnTo>
                  <a:pt x="388763" y="883522"/>
                </a:lnTo>
                <a:lnTo>
                  <a:pt x="340424" y="865650"/>
                </a:lnTo>
                <a:lnTo>
                  <a:pt x="294509" y="845478"/>
                </a:lnTo>
                <a:lnTo>
                  <a:pt x="251204" y="823128"/>
                </a:lnTo>
                <a:lnTo>
                  <a:pt x="210692" y="798718"/>
                </a:lnTo>
                <a:lnTo>
                  <a:pt x="173161" y="772371"/>
                </a:lnTo>
                <a:lnTo>
                  <a:pt x="138793" y="744205"/>
                </a:lnTo>
                <a:lnTo>
                  <a:pt x="107776" y="714342"/>
                </a:lnTo>
                <a:lnTo>
                  <a:pt x="80293" y="682901"/>
                </a:lnTo>
                <a:lnTo>
                  <a:pt x="56530" y="650003"/>
                </a:lnTo>
                <a:lnTo>
                  <a:pt x="36673" y="615769"/>
                </a:lnTo>
                <a:lnTo>
                  <a:pt x="20906" y="580317"/>
                </a:lnTo>
                <a:lnTo>
                  <a:pt x="9415" y="543770"/>
                </a:lnTo>
                <a:lnTo>
                  <a:pt x="2384" y="506247"/>
                </a:lnTo>
                <a:lnTo>
                  <a:pt x="0" y="46786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Billede 1" descr="Billedresultat for euc sjÃ¦lland guld">
            <a:extLst>
              <a:ext uri="{FF2B5EF4-FFF2-40B4-BE49-F238E27FC236}">
                <a16:creationId xmlns:a16="http://schemas.microsoft.com/office/drawing/2014/main" id="{534B48DD-4743-F649-8EFD-D3F5A8C15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391400" y="5397500"/>
            <a:ext cx="2402724" cy="124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688" y="218643"/>
            <a:ext cx="6045912" cy="587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Emissivitet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443483" y="1059180"/>
            <a:ext cx="9036050" cy="64198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4290" rIns="0" bIns="0" rtlCol="0">
            <a:spAutoFit/>
          </a:bodyPr>
          <a:lstStyle/>
          <a:p>
            <a:pPr marL="455930" marR="158115" indent="-291465">
              <a:lnSpc>
                <a:spcPct val="100000"/>
              </a:lnSpc>
              <a:spcBef>
                <a:spcPts val="270"/>
              </a:spcBef>
            </a:pP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Emissivitet, betegnet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ε,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angiver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en overflades evne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til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at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afgive varmestråling ved 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en given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temperatur. ´Det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er en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relativ størelse,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som </a:t>
            </a:r>
            <a:r>
              <a:rPr sz="1800" spc="-5" dirty="0">
                <a:solidFill>
                  <a:srgbClr val="333333"/>
                </a:solidFill>
                <a:latin typeface="Comic Sans MS"/>
                <a:cs typeface="Comic Sans MS"/>
              </a:rPr>
              <a:t>varierer mellem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o og</a:t>
            </a:r>
            <a:r>
              <a:rPr sz="1800" spc="-10" dirty="0">
                <a:solidFill>
                  <a:srgbClr val="333333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333333"/>
                </a:solidFill>
                <a:latin typeface="Comic Sans MS"/>
                <a:cs typeface="Comic Sans MS"/>
              </a:rPr>
              <a:t>1.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56676" y="1953767"/>
            <a:ext cx="973835" cy="34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97823" y="2315717"/>
            <a:ext cx="993775" cy="0"/>
          </a:xfrm>
          <a:custGeom>
            <a:avLst/>
            <a:gdLst/>
            <a:ahLst/>
            <a:cxnLst/>
            <a:rect l="l" t="t" r="r" b="b"/>
            <a:pathLst>
              <a:path w="993775">
                <a:moveTo>
                  <a:pt x="0" y="0"/>
                </a:moveTo>
                <a:lnTo>
                  <a:pt x="993648" y="0"/>
                </a:lnTo>
              </a:path>
            </a:pathLst>
          </a:custGeom>
          <a:ln w="716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08632" y="3284220"/>
            <a:ext cx="6322060" cy="0"/>
          </a:xfrm>
          <a:custGeom>
            <a:avLst/>
            <a:gdLst/>
            <a:ahLst/>
            <a:cxnLst/>
            <a:rect l="l" t="t" r="r" b="b"/>
            <a:pathLst>
              <a:path w="6322059">
                <a:moveTo>
                  <a:pt x="0" y="0"/>
                </a:moveTo>
                <a:lnTo>
                  <a:pt x="63215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2216" y="1953767"/>
            <a:ext cx="9044305" cy="3713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00"/>
              </a:spcBef>
            </a:pPr>
            <a:r>
              <a:rPr sz="1800" spc="-220" dirty="0">
                <a:latin typeface="Arial"/>
                <a:cs typeface="Arial"/>
              </a:rPr>
              <a:t>To </a:t>
            </a:r>
            <a:r>
              <a:rPr sz="1800" spc="-45" dirty="0">
                <a:latin typeface="Arial"/>
                <a:cs typeface="Arial"/>
              </a:rPr>
              <a:t>metoder </a:t>
            </a:r>
            <a:r>
              <a:rPr sz="1800" spc="35" dirty="0">
                <a:latin typeface="Arial"/>
                <a:cs typeface="Arial"/>
              </a:rPr>
              <a:t>til </a:t>
            </a:r>
            <a:r>
              <a:rPr sz="1800" spc="-65" dirty="0">
                <a:latin typeface="Arial"/>
                <a:cs typeface="Arial"/>
              </a:rPr>
              <a:t>feltbestemmelse </a:t>
            </a:r>
            <a:r>
              <a:rPr sz="1800" spc="-40" dirty="0">
                <a:latin typeface="Arial"/>
                <a:cs typeface="Arial"/>
              </a:rPr>
              <a:t>er </a:t>
            </a:r>
            <a:r>
              <a:rPr sz="1800" spc="-80" dirty="0">
                <a:latin typeface="Arial"/>
                <a:cs typeface="Arial"/>
              </a:rPr>
              <a:t>standardiserede </a:t>
            </a:r>
            <a:r>
              <a:rPr sz="1800" spc="-20" dirty="0">
                <a:solidFill>
                  <a:srgbClr val="333333"/>
                </a:solidFill>
                <a:latin typeface="Arial"/>
                <a:cs typeface="Arial"/>
              </a:rPr>
              <a:t>: </a:t>
            </a:r>
            <a:r>
              <a:rPr sz="1800" u="heavy" spc="-2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ISO</a:t>
            </a:r>
            <a:r>
              <a:rPr sz="1800" u="heavy" spc="-13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800" u="heavy" spc="-8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18434-1</a:t>
            </a:r>
            <a:r>
              <a:rPr sz="1800" spc="-80" dirty="0">
                <a:solidFill>
                  <a:srgbClr val="333333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174115" indent="-231775">
              <a:lnSpc>
                <a:spcPct val="100000"/>
              </a:lnSpc>
              <a:buAutoNum type="alphaLcParenR"/>
              <a:tabLst>
                <a:tab pos="1174750" algn="l"/>
              </a:tabLst>
            </a:pPr>
            <a:r>
              <a:rPr sz="1800" spc="-75" dirty="0">
                <a:solidFill>
                  <a:srgbClr val="333333"/>
                </a:solidFill>
                <a:latin typeface="Arial"/>
                <a:cs typeface="Arial"/>
              </a:rPr>
              <a:t>reference </a:t>
            </a:r>
            <a:r>
              <a:rPr sz="1800" spc="-60" dirty="0">
                <a:solidFill>
                  <a:srgbClr val="333333"/>
                </a:solidFill>
                <a:latin typeface="Arial"/>
                <a:cs typeface="Arial"/>
              </a:rPr>
              <a:t>emissivitetsmetoden</a:t>
            </a:r>
            <a:endParaRPr sz="1800" dirty="0">
              <a:latin typeface="Arial"/>
              <a:cs typeface="Arial"/>
            </a:endParaRPr>
          </a:p>
          <a:p>
            <a:pPr marL="1184910" indent="-242570">
              <a:lnSpc>
                <a:spcPct val="100000"/>
              </a:lnSpc>
              <a:buAutoNum type="alphaLcParenR"/>
              <a:tabLst>
                <a:tab pos="1184910" algn="l"/>
              </a:tabLst>
            </a:pPr>
            <a:r>
              <a:rPr sz="1800" spc="-55" dirty="0">
                <a:solidFill>
                  <a:srgbClr val="333333"/>
                </a:solidFill>
                <a:latin typeface="Arial"/>
                <a:cs typeface="Arial"/>
              </a:rPr>
              <a:t>kontaktmetoden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25" dirty="0">
                <a:latin typeface="Arial"/>
                <a:cs typeface="Arial"/>
              </a:rPr>
              <a:t>Hvad </a:t>
            </a:r>
            <a:r>
              <a:rPr sz="1800" spc="-110" dirty="0">
                <a:latin typeface="Arial"/>
                <a:cs typeface="Arial"/>
              </a:rPr>
              <a:t>som </a:t>
            </a:r>
            <a:r>
              <a:rPr sz="1800" spc="-114" dirty="0">
                <a:latin typeface="Arial"/>
                <a:cs typeface="Arial"/>
              </a:rPr>
              <a:t>behøves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: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125" dirty="0">
                <a:latin typeface="Arial"/>
                <a:cs typeface="Arial"/>
              </a:rPr>
              <a:t>Et </a:t>
            </a:r>
            <a:r>
              <a:rPr sz="1800" spc="-45" dirty="0">
                <a:latin typeface="Arial"/>
                <a:cs typeface="Arial"/>
              </a:rPr>
              <a:t>kalibreret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termografikamera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125" dirty="0">
                <a:latin typeface="Arial"/>
                <a:cs typeface="Arial"/>
              </a:rPr>
              <a:t>Et </a:t>
            </a:r>
            <a:r>
              <a:rPr sz="1800" spc="-60" dirty="0">
                <a:latin typeface="Arial"/>
                <a:cs typeface="Arial"/>
              </a:rPr>
              <a:t>referencemateriale </a:t>
            </a:r>
            <a:r>
              <a:rPr sz="1800" spc="-75" dirty="0">
                <a:latin typeface="Arial"/>
                <a:cs typeface="Arial"/>
              </a:rPr>
              <a:t>med </a:t>
            </a:r>
            <a:r>
              <a:rPr sz="1800" spc="-55" dirty="0">
                <a:latin typeface="Arial"/>
                <a:cs typeface="Arial"/>
              </a:rPr>
              <a:t>kendt </a:t>
            </a:r>
            <a:r>
              <a:rPr sz="1800" spc="-50" dirty="0">
                <a:latin typeface="Arial"/>
                <a:cs typeface="Arial"/>
              </a:rPr>
              <a:t>emissivitet </a:t>
            </a:r>
            <a:r>
              <a:rPr sz="1800" spc="-100" dirty="0">
                <a:latin typeface="Arial"/>
                <a:cs typeface="Arial"/>
              </a:rPr>
              <a:t>(For </a:t>
            </a:r>
            <a:r>
              <a:rPr sz="1800" spc="-55" dirty="0">
                <a:latin typeface="Arial"/>
                <a:cs typeface="Arial"/>
              </a:rPr>
              <a:t>metode </a:t>
            </a:r>
            <a:r>
              <a:rPr sz="1800" spc="-80" dirty="0">
                <a:latin typeface="Arial"/>
                <a:cs typeface="Arial"/>
              </a:rPr>
              <a:t>a). </a:t>
            </a:r>
            <a:r>
              <a:rPr sz="1800" spc="-95" dirty="0">
                <a:latin typeface="Arial"/>
                <a:cs typeface="Arial"/>
              </a:rPr>
              <a:t>Anvend </a:t>
            </a:r>
            <a:r>
              <a:rPr sz="1800" spc="-85" dirty="0">
                <a:latin typeface="Arial"/>
                <a:cs typeface="Arial"/>
              </a:rPr>
              <a:t>0,95 </a:t>
            </a:r>
            <a:r>
              <a:rPr sz="1800" spc="-5" dirty="0">
                <a:latin typeface="Arial"/>
                <a:cs typeface="Arial"/>
              </a:rPr>
              <a:t>for </a:t>
            </a:r>
            <a:r>
              <a:rPr sz="1800" spc="-75" dirty="0">
                <a:latin typeface="Arial"/>
                <a:cs typeface="Arial"/>
              </a:rPr>
              <a:t>standard </a:t>
            </a:r>
            <a:r>
              <a:rPr sz="1800" spc="-40" dirty="0">
                <a:latin typeface="Arial"/>
                <a:cs typeface="Arial"/>
              </a:rPr>
              <a:t>sort,</a:t>
            </a:r>
            <a:r>
              <a:rPr sz="1800" spc="-25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ikke  </a:t>
            </a:r>
            <a:r>
              <a:rPr sz="1800" spc="-70" dirty="0">
                <a:latin typeface="Arial"/>
                <a:cs typeface="Arial"/>
              </a:rPr>
              <a:t>blank maling </a:t>
            </a:r>
            <a:r>
              <a:rPr sz="1800" spc="-35" dirty="0">
                <a:latin typeface="Arial"/>
                <a:cs typeface="Arial"/>
              </a:rPr>
              <a:t>eller sort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elektrikertape.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har char="-"/>
              <a:tabLst>
                <a:tab pos="134620" algn="l"/>
              </a:tabLst>
            </a:pPr>
            <a:r>
              <a:rPr sz="1800" spc="-125" dirty="0">
                <a:latin typeface="Arial"/>
                <a:cs typeface="Arial"/>
              </a:rPr>
              <a:t>Et </a:t>
            </a:r>
            <a:r>
              <a:rPr sz="1800" spc="-40" dirty="0">
                <a:latin typeface="Arial"/>
                <a:cs typeface="Arial"/>
              </a:rPr>
              <a:t>kontakttermometer </a:t>
            </a:r>
            <a:r>
              <a:rPr sz="1800" spc="-100" dirty="0">
                <a:latin typeface="Arial"/>
                <a:cs typeface="Arial"/>
              </a:rPr>
              <a:t>(For </a:t>
            </a:r>
            <a:r>
              <a:rPr sz="1800" spc="-55" dirty="0">
                <a:latin typeface="Arial"/>
                <a:cs typeface="Arial"/>
              </a:rPr>
              <a:t>metode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b)</a:t>
            </a:r>
            <a:endParaRPr sz="1800" dirty="0">
              <a:latin typeface="Arial"/>
              <a:cs typeface="Arial"/>
            </a:endParaRPr>
          </a:p>
          <a:p>
            <a:pPr marL="2787015" marR="133350" indent="-2362835">
              <a:lnSpc>
                <a:spcPct val="100000"/>
              </a:lnSpc>
              <a:spcBef>
                <a:spcPts val="1175"/>
              </a:spcBef>
            </a:pPr>
            <a:r>
              <a:rPr sz="1800" i="1" u="heavy" spc="-1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Reflekteret </a:t>
            </a:r>
            <a:r>
              <a:rPr sz="1800" i="1" u="heavy" spc="-10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tilsyneladende </a:t>
            </a:r>
            <a:r>
              <a:rPr sz="1800" i="1" u="heavy" spc="-1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temperatur </a:t>
            </a:r>
            <a:r>
              <a:rPr sz="1800" i="1" u="heavy" spc="-10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skal </a:t>
            </a:r>
            <a:r>
              <a:rPr sz="1800" i="1" u="heavy" spc="-9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bestemmes </a:t>
            </a:r>
            <a:r>
              <a:rPr sz="1800" i="1" u="heavy" spc="-114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først </a:t>
            </a:r>
            <a:r>
              <a:rPr sz="1800" i="1" u="heavy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og </a:t>
            </a:r>
            <a:r>
              <a:rPr sz="1800" i="1" u="heavy" spc="-10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indlæses </a:t>
            </a:r>
            <a:r>
              <a:rPr sz="1800" i="1" u="heavy" spc="-1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korrekt </a:t>
            </a:r>
            <a:r>
              <a:rPr sz="1800" i="1" u="heavy" spc="-1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i </a:t>
            </a:r>
            <a:r>
              <a:rPr sz="1800" i="1" u="heavy" spc="-9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kameraets </a:t>
            </a:r>
            <a:r>
              <a:rPr sz="1800" i="1" spc="-95" dirty="0">
                <a:solidFill>
                  <a:srgbClr val="0462C1"/>
                </a:solidFill>
                <a:latin typeface="Trebuchet MS"/>
                <a:cs typeface="Trebuchet MS"/>
              </a:rPr>
              <a:t> </a:t>
            </a:r>
            <a:r>
              <a:rPr sz="1800" i="1" u="heavy" spc="-10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computer </a:t>
            </a:r>
            <a:r>
              <a:rPr sz="1800" i="1" u="heavy" spc="-9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(Se </a:t>
            </a:r>
            <a:r>
              <a:rPr sz="1800" i="1" u="heavy" spc="-1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detaljer </a:t>
            </a:r>
            <a:r>
              <a:rPr sz="1800" i="1" u="heavy" spc="-1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i </a:t>
            </a:r>
            <a:r>
              <a:rPr sz="1800" i="1" u="heavy" spc="-8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den </a:t>
            </a:r>
            <a:r>
              <a:rPr sz="1800" i="1" u="heavy" spc="-1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forrige</a:t>
            </a:r>
            <a:r>
              <a:rPr sz="1800" i="1" u="heavy" spc="-229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i="1" u="heavy" spc="-1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rebuchet MS"/>
                <a:cs typeface="Trebuchet MS"/>
              </a:rPr>
              <a:t>slide).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8" name="Billede 1" descr="Billedresultat for euc sjÃ¦lland guld">
            <a:extLst>
              <a:ext uri="{FF2B5EF4-FFF2-40B4-BE49-F238E27FC236}">
                <a16:creationId xmlns:a16="http://schemas.microsoft.com/office/drawing/2014/main" id="{8AF5B81E-7A7E-1046-954F-51A0BDC4B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467600" y="5486400"/>
            <a:ext cx="2334260" cy="120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688" y="168811"/>
            <a:ext cx="817951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Emissivitet </a:t>
            </a:r>
            <a:r>
              <a:rPr sz="3600" dirty="0"/>
              <a:t>– metode a - </a:t>
            </a:r>
            <a:r>
              <a:rPr sz="3600" spc="-5" dirty="0"/>
              <a:t>trin</a:t>
            </a:r>
            <a:r>
              <a:rPr sz="3600" spc="-25" dirty="0"/>
              <a:t> </a:t>
            </a:r>
            <a:r>
              <a:rPr sz="3600"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742" y="1005585"/>
            <a:ext cx="86213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2) </a:t>
            </a:r>
            <a:r>
              <a:rPr sz="1800" spc="-105" dirty="0">
                <a:latin typeface="Arial"/>
                <a:cs typeface="Arial"/>
              </a:rPr>
              <a:t>Brug </a:t>
            </a:r>
            <a:r>
              <a:rPr sz="1800" spc="-85" dirty="0">
                <a:latin typeface="Arial"/>
                <a:cs typeface="Arial"/>
              </a:rPr>
              <a:t>en </a:t>
            </a:r>
            <a:r>
              <a:rPr sz="1800" spc="-50" dirty="0">
                <a:latin typeface="Arial"/>
                <a:cs typeface="Arial"/>
              </a:rPr>
              <a:t>vilkårlig </a:t>
            </a:r>
            <a:r>
              <a:rPr sz="1800" spc="-55" dirty="0">
                <a:latin typeface="Arial"/>
                <a:cs typeface="Arial"/>
              </a:rPr>
              <a:t>metode </a:t>
            </a:r>
            <a:r>
              <a:rPr sz="1800" spc="35" dirty="0">
                <a:latin typeface="Arial"/>
                <a:cs typeface="Arial"/>
              </a:rPr>
              <a:t>til </a:t>
            </a:r>
            <a:r>
              <a:rPr sz="1800" spc="-30" dirty="0">
                <a:latin typeface="Arial"/>
                <a:cs typeface="Arial"/>
              </a:rPr>
              <a:t>at </a:t>
            </a:r>
            <a:r>
              <a:rPr sz="1800" spc="-75" dirty="0">
                <a:latin typeface="Arial"/>
                <a:cs typeface="Arial"/>
              </a:rPr>
              <a:t>opvarme </a:t>
            </a:r>
            <a:r>
              <a:rPr sz="1800" spc="-70" dirty="0">
                <a:latin typeface="Arial"/>
                <a:cs typeface="Arial"/>
              </a:rPr>
              <a:t>prøverne </a:t>
            </a:r>
            <a:r>
              <a:rPr sz="1800" spc="-55" dirty="0">
                <a:latin typeface="Arial"/>
                <a:cs typeface="Arial"/>
              </a:rPr>
              <a:t>ensartet. </a:t>
            </a:r>
            <a:r>
              <a:rPr sz="1800" spc="-85" dirty="0">
                <a:latin typeface="Arial"/>
                <a:cs typeface="Arial"/>
              </a:rPr>
              <a:t>Vent </a:t>
            </a:r>
            <a:r>
              <a:rPr sz="1800" spc="-40" dirty="0">
                <a:latin typeface="Arial"/>
                <a:cs typeface="Arial"/>
              </a:rPr>
              <a:t>ind </a:t>
            </a:r>
            <a:r>
              <a:rPr sz="1800" spc="35" dirty="0">
                <a:latin typeface="Arial"/>
                <a:cs typeface="Arial"/>
              </a:rPr>
              <a:t>til </a:t>
            </a:r>
            <a:r>
              <a:rPr sz="1800" spc="-45" dirty="0">
                <a:latin typeface="Arial"/>
                <a:cs typeface="Arial"/>
              </a:rPr>
              <a:t>temperaturen </a:t>
            </a:r>
            <a:r>
              <a:rPr sz="1800" spc="-40" dirty="0">
                <a:latin typeface="Arial"/>
                <a:cs typeface="Arial"/>
              </a:rPr>
              <a:t>er  </a:t>
            </a:r>
            <a:r>
              <a:rPr sz="1800" spc="-55" dirty="0">
                <a:latin typeface="Arial"/>
                <a:cs typeface="Arial"/>
              </a:rPr>
              <a:t>stabiliseret. Man </a:t>
            </a:r>
            <a:r>
              <a:rPr sz="1800" spc="-35" dirty="0">
                <a:latin typeface="Arial"/>
                <a:cs typeface="Arial"/>
              </a:rPr>
              <a:t>får </a:t>
            </a:r>
            <a:r>
              <a:rPr sz="1800" spc="-70" dirty="0">
                <a:latin typeface="Arial"/>
                <a:cs typeface="Arial"/>
              </a:rPr>
              <a:t>bedst </a:t>
            </a:r>
            <a:r>
              <a:rPr sz="1800" spc="-45" dirty="0">
                <a:latin typeface="Arial"/>
                <a:cs typeface="Arial"/>
              </a:rPr>
              <a:t>resultat, </a:t>
            </a:r>
            <a:r>
              <a:rPr sz="1800" spc="-90" dirty="0">
                <a:latin typeface="Arial"/>
                <a:cs typeface="Arial"/>
              </a:rPr>
              <a:t>hvis </a:t>
            </a:r>
            <a:r>
              <a:rPr sz="1800" spc="-70" dirty="0">
                <a:latin typeface="Arial"/>
                <a:cs typeface="Arial"/>
              </a:rPr>
              <a:t>prøverne </a:t>
            </a:r>
            <a:r>
              <a:rPr sz="1800" spc="-100" dirty="0">
                <a:latin typeface="Arial"/>
                <a:cs typeface="Arial"/>
              </a:rPr>
              <a:t>varmes </a:t>
            </a:r>
            <a:r>
              <a:rPr sz="1800" spc="-60" dirty="0">
                <a:latin typeface="Arial"/>
                <a:cs typeface="Arial"/>
              </a:rPr>
              <a:t>op </a:t>
            </a:r>
            <a:r>
              <a:rPr sz="1800" spc="35" dirty="0">
                <a:latin typeface="Arial"/>
                <a:cs typeface="Arial"/>
              </a:rPr>
              <a:t>til</a:t>
            </a:r>
            <a:r>
              <a:rPr sz="1800" spc="-35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en </a:t>
            </a:r>
            <a:r>
              <a:rPr sz="1800" spc="-35" dirty="0">
                <a:latin typeface="Arial"/>
                <a:cs typeface="Arial"/>
              </a:rPr>
              <a:t>temperatur </a:t>
            </a:r>
            <a:r>
              <a:rPr sz="1800" spc="-110" dirty="0">
                <a:latin typeface="Arial"/>
                <a:cs typeface="Arial"/>
              </a:rPr>
              <a:t>som </a:t>
            </a:r>
            <a:r>
              <a:rPr sz="1800" spc="-40" dirty="0">
                <a:latin typeface="Arial"/>
                <a:cs typeface="Arial"/>
              </a:rPr>
              <a:t>er </a:t>
            </a:r>
            <a:r>
              <a:rPr sz="1800" spc="-50" dirty="0">
                <a:latin typeface="Arial"/>
                <a:cs typeface="Arial"/>
              </a:rPr>
              <a:t>mindst  </a:t>
            </a:r>
            <a:r>
              <a:rPr sz="1800" spc="-100" dirty="0">
                <a:latin typeface="Arial"/>
                <a:cs typeface="Arial"/>
              </a:rPr>
              <a:t>30° </a:t>
            </a:r>
            <a:r>
              <a:rPr sz="1800" spc="-70" dirty="0">
                <a:latin typeface="Arial"/>
                <a:cs typeface="Arial"/>
              </a:rPr>
              <a:t>højere </a:t>
            </a:r>
            <a:r>
              <a:rPr sz="1800" spc="-75" dirty="0">
                <a:latin typeface="Arial"/>
                <a:cs typeface="Arial"/>
              </a:rPr>
              <a:t>end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rumtemperaturen.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743" y="5462523"/>
            <a:ext cx="6836258" cy="652743"/>
          </a:xfrm>
          <a:prstGeom prst="rect">
            <a:avLst/>
          </a:prstGeom>
          <a:ln w="25907">
            <a:solidFill>
              <a:srgbClr val="0462C1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612775">
              <a:lnSpc>
                <a:spcPct val="100000"/>
              </a:lnSpc>
              <a:spcBef>
                <a:spcPts val="290"/>
              </a:spcBef>
            </a:pPr>
            <a:r>
              <a:rPr sz="2000" spc="-5" dirty="0">
                <a:latin typeface="Comic Sans MS"/>
                <a:cs typeface="Comic Sans MS"/>
              </a:rPr>
              <a:t>I dette </a:t>
            </a:r>
            <a:r>
              <a:rPr sz="2000" spc="-10" dirty="0">
                <a:latin typeface="Comic Sans MS"/>
                <a:cs typeface="Comic Sans MS"/>
              </a:rPr>
              <a:t>tilfælde </a:t>
            </a:r>
            <a:r>
              <a:rPr sz="2000" spc="-5" dirty="0">
                <a:latin typeface="Comic Sans MS"/>
                <a:cs typeface="Comic Sans MS"/>
              </a:rPr>
              <a:t>er varmekilden et modificeret</a:t>
            </a:r>
            <a:r>
              <a:rPr sz="2000" spc="45" dirty="0">
                <a:latin typeface="Comic Sans MS"/>
                <a:cs typeface="Comic Sans MS"/>
              </a:rPr>
              <a:t> </a:t>
            </a:r>
            <a:r>
              <a:rPr sz="2000" spc="-5" dirty="0">
                <a:latin typeface="Comic Sans MS"/>
                <a:cs typeface="Comic Sans MS"/>
              </a:rPr>
              <a:t>strygejern!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86200" y="1717548"/>
            <a:ext cx="2372867" cy="35021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48035" y="1717548"/>
            <a:ext cx="2449195" cy="3578860"/>
          </a:xfrm>
          <a:custGeom>
            <a:avLst/>
            <a:gdLst/>
            <a:ahLst/>
            <a:cxnLst/>
            <a:rect l="l" t="t" r="r" b="b"/>
            <a:pathLst>
              <a:path w="2449195" h="3578860">
                <a:moveTo>
                  <a:pt x="0" y="3578352"/>
                </a:moveTo>
                <a:lnTo>
                  <a:pt x="2449067" y="3578352"/>
                </a:lnTo>
                <a:lnTo>
                  <a:pt x="2449067" y="0"/>
                </a:lnTo>
                <a:lnTo>
                  <a:pt x="0" y="0"/>
                </a:lnTo>
                <a:lnTo>
                  <a:pt x="0" y="3578352"/>
                </a:lnTo>
                <a:close/>
              </a:path>
            </a:pathLst>
          </a:custGeom>
          <a:ln w="76200">
            <a:solidFill>
              <a:srgbClr val="0462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Billede 1" descr="Billedresultat for euc sjÃ¦lland guld">
            <a:extLst>
              <a:ext uri="{FF2B5EF4-FFF2-40B4-BE49-F238E27FC236}">
                <a16:creationId xmlns:a16="http://schemas.microsoft.com/office/drawing/2014/main" id="{71F7BE6D-6C6D-FC4B-911C-2341C6ECF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467600" y="5462523"/>
            <a:ext cx="2324760" cy="12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7148" y="1915667"/>
            <a:ext cx="4322445" cy="4537075"/>
          </a:xfrm>
          <a:custGeom>
            <a:avLst/>
            <a:gdLst/>
            <a:ahLst/>
            <a:cxnLst/>
            <a:rect l="l" t="t" r="r" b="b"/>
            <a:pathLst>
              <a:path w="4322445" h="4537075">
                <a:moveTo>
                  <a:pt x="0" y="4536948"/>
                </a:moveTo>
                <a:lnTo>
                  <a:pt x="4322063" y="4536948"/>
                </a:lnTo>
                <a:lnTo>
                  <a:pt x="4322063" y="0"/>
                </a:lnTo>
                <a:lnTo>
                  <a:pt x="0" y="0"/>
                </a:lnTo>
                <a:lnTo>
                  <a:pt x="0" y="4536948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27148" y="1915667"/>
            <a:ext cx="4322445" cy="4537075"/>
          </a:xfrm>
          <a:custGeom>
            <a:avLst/>
            <a:gdLst/>
            <a:ahLst/>
            <a:cxnLst/>
            <a:rect l="l" t="t" r="r" b="b"/>
            <a:pathLst>
              <a:path w="4322445" h="4537075">
                <a:moveTo>
                  <a:pt x="0" y="4536948"/>
                </a:moveTo>
                <a:lnTo>
                  <a:pt x="4322063" y="4536948"/>
                </a:lnTo>
                <a:lnTo>
                  <a:pt x="4322063" y="0"/>
                </a:lnTo>
                <a:lnTo>
                  <a:pt x="0" y="0"/>
                </a:lnTo>
                <a:lnTo>
                  <a:pt x="0" y="453694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8688" y="139791"/>
            <a:ext cx="848431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Emissivitet </a:t>
            </a:r>
            <a:r>
              <a:rPr sz="3600" dirty="0"/>
              <a:t>– metode a - </a:t>
            </a:r>
            <a:r>
              <a:rPr sz="3600" spc="-5" dirty="0"/>
              <a:t>trin</a:t>
            </a:r>
            <a:r>
              <a:rPr sz="3600" spc="-25" dirty="0"/>
              <a:t> </a:t>
            </a:r>
            <a:r>
              <a:rPr sz="3600" dirty="0"/>
              <a:t>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5764" y="1048258"/>
            <a:ext cx="744918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3) </a:t>
            </a:r>
            <a:r>
              <a:rPr sz="1800" spc="-95" dirty="0">
                <a:latin typeface="Arial"/>
                <a:cs typeface="Arial"/>
              </a:rPr>
              <a:t>Indlæs </a:t>
            </a:r>
            <a:r>
              <a:rPr sz="1800" spc="-70" dirty="0">
                <a:latin typeface="Arial"/>
                <a:cs typeface="Arial"/>
              </a:rPr>
              <a:t>reference </a:t>
            </a:r>
            <a:r>
              <a:rPr sz="1800" spc="-60" dirty="0">
                <a:latin typeface="Arial"/>
                <a:cs typeface="Arial"/>
              </a:rPr>
              <a:t>emissiviteten </a:t>
            </a:r>
            <a:r>
              <a:rPr sz="1800" spc="10" dirty="0">
                <a:latin typeface="Arial"/>
                <a:cs typeface="Arial"/>
              </a:rPr>
              <a:t>i </a:t>
            </a:r>
            <a:r>
              <a:rPr sz="1800" spc="-75" dirty="0">
                <a:latin typeface="Arial"/>
                <a:cs typeface="Arial"/>
              </a:rPr>
              <a:t>kameraet </a:t>
            </a:r>
            <a:r>
              <a:rPr sz="1800" spc="-110" dirty="0">
                <a:latin typeface="Arial"/>
                <a:cs typeface="Arial"/>
              </a:rPr>
              <a:t>og </a:t>
            </a:r>
            <a:r>
              <a:rPr sz="1800" spc="-55" dirty="0">
                <a:latin typeface="Arial"/>
                <a:cs typeface="Arial"/>
              </a:rPr>
              <a:t>foretag </a:t>
            </a:r>
            <a:r>
              <a:rPr sz="1800" spc="-85" dirty="0">
                <a:latin typeface="Arial"/>
                <a:cs typeface="Arial"/>
              </a:rPr>
              <a:t>en </a:t>
            </a:r>
            <a:r>
              <a:rPr sz="1800" spc="-50" dirty="0">
                <a:latin typeface="Arial"/>
                <a:cs typeface="Arial"/>
              </a:rPr>
              <a:t>temperaturmåling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på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70" dirty="0">
                <a:latin typeface="Arial"/>
                <a:cs typeface="Arial"/>
              </a:rPr>
              <a:t>referencen. </a:t>
            </a:r>
            <a:r>
              <a:rPr sz="1800" spc="-75" dirty="0">
                <a:latin typeface="Arial"/>
                <a:cs typeface="Arial"/>
              </a:rPr>
              <a:t>Resultatet </a:t>
            </a:r>
            <a:r>
              <a:rPr sz="1800" spc="-90" dirty="0">
                <a:latin typeface="Arial"/>
                <a:cs typeface="Arial"/>
              </a:rPr>
              <a:t>betegnes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229" dirty="0">
                <a:latin typeface="Arial"/>
                <a:cs typeface="Arial"/>
              </a:rPr>
              <a:t>TEMP_REF.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64179" y="2116835"/>
            <a:ext cx="3047999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87038" y="5305926"/>
            <a:ext cx="3047999" cy="498855"/>
          </a:xfrm>
          <a:prstGeom prst="rect">
            <a:avLst/>
          </a:prstGeom>
          <a:solidFill>
            <a:srgbClr val="FFFFFF"/>
          </a:solidFill>
          <a:ln w="32003">
            <a:solidFill>
              <a:srgbClr val="0000FF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290"/>
              </a:spcBef>
            </a:pP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TEMP_REF = </a:t>
            </a:r>
            <a:r>
              <a:rPr spc="-5" dirty="0">
                <a:solidFill>
                  <a:schemeClr val="bg1"/>
                </a:solidFill>
                <a:latin typeface="Comic Sans MS"/>
                <a:cs typeface="Comic Sans MS"/>
              </a:rPr>
              <a:t>77.4</a:t>
            </a:r>
            <a:r>
              <a:rPr spc="-95" dirty="0">
                <a:solidFill>
                  <a:schemeClr val="bg1"/>
                </a:solidFill>
                <a:latin typeface="Comic Sans MS"/>
                <a:cs typeface="Comic Sans MS"/>
              </a:rPr>
              <a:t> </a:t>
            </a: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°C</a:t>
            </a:r>
          </a:p>
          <a:p>
            <a:pPr marL="1270" algn="ctr">
              <a:lnSpc>
                <a:spcPts val="1914"/>
              </a:lnSpc>
            </a:pP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med </a:t>
            </a:r>
            <a:r>
              <a:rPr spc="-5" dirty="0">
                <a:solidFill>
                  <a:schemeClr val="bg1"/>
                </a:solidFill>
                <a:latin typeface="Comic Sans MS"/>
                <a:cs typeface="Comic Sans MS"/>
              </a:rPr>
              <a:t>ε </a:t>
            </a: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=</a:t>
            </a:r>
            <a:r>
              <a:rPr spc="-45" dirty="0">
                <a:solidFill>
                  <a:schemeClr val="bg1"/>
                </a:solidFill>
                <a:latin typeface="Comic Sans MS"/>
                <a:cs typeface="Comic Sans MS"/>
              </a:rPr>
              <a:t> </a:t>
            </a:r>
            <a:r>
              <a:rPr spc="-5" dirty="0">
                <a:solidFill>
                  <a:schemeClr val="bg1"/>
                </a:solidFill>
                <a:latin typeface="Comic Sans MS"/>
                <a:cs typeface="Comic Sans MS"/>
              </a:rPr>
              <a:t>0.95</a:t>
            </a:r>
            <a:endParaRPr dirty="0">
              <a:solidFill>
                <a:schemeClr val="bg1"/>
              </a:solidFill>
              <a:latin typeface="Comic Sans MS"/>
              <a:cs typeface="Comic Sans MS"/>
            </a:endParaRPr>
          </a:p>
        </p:txBody>
      </p:sp>
      <p:pic>
        <p:nvPicPr>
          <p:cNvPr id="8" name="Billede 1" descr="Billedresultat for euc sjÃ¦lland guld">
            <a:extLst>
              <a:ext uri="{FF2B5EF4-FFF2-40B4-BE49-F238E27FC236}">
                <a16:creationId xmlns:a16="http://schemas.microsoft.com/office/drawing/2014/main" id="{E329D596-282E-0845-83CC-753F17B92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800" y="5334000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42972" y="1935479"/>
            <a:ext cx="4320540" cy="4537075"/>
          </a:xfrm>
          <a:custGeom>
            <a:avLst/>
            <a:gdLst/>
            <a:ahLst/>
            <a:cxnLst/>
            <a:rect l="l" t="t" r="r" b="b"/>
            <a:pathLst>
              <a:path w="4320540" h="4537075">
                <a:moveTo>
                  <a:pt x="0" y="4536948"/>
                </a:moveTo>
                <a:lnTo>
                  <a:pt x="4320539" y="4536948"/>
                </a:lnTo>
                <a:lnTo>
                  <a:pt x="4320539" y="0"/>
                </a:lnTo>
                <a:lnTo>
                  <a:pt x="0" y="0"/>
                </a:lnTo>
                <a:lnTo>
                  <a:pt x="0" y="4536948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71800" y="2133600"/>
            <a:ext cx="3587496" cy="3115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8688" y="168811"/>
            <a:ext cx="802711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Emissivitet </a:t>
            </a:r>
            <a:r>
              <a:rPr sz="3600" dirty="0"/>
              <a:t>– metode a - </a:t>
            </a:r>
            <a:r>
              <a:rPr sz="3600" spc="-5" dirty="0"/>
              <a:t>trin</a:t>
            </a:r>
            <a:r>
              <a:rPr sz="3600" spc="-25" dirty="0"/>
              <a:t> </a:t>
            </a:r>
            <a:r>
              <a:rPr sz="3600" dirty="0"/>
              <a:t>4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401523" y="977010"/>
            <a:ext cx="81076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Arial"/>
                <a:cs typeface="Arial"/>
              </a:rPr>
              <a:t>4) </a:t>
            </a:r>
            <a:r>
              <a:rPr sz="1800" spc="-130" dirty="0">
                <a:latin typeface="Arial"/>
                <a:cs typeface="Arial"/>
              </a:rPr>
              <a:t>Ret </a:t>
            </a:r>
            <a:r>
              <a:rPr sz="1800" spc="-60" dirty="0">
                <a:latin typeface="Arial"/>
                <a:cs typeface="Arial"/>
              </a:rPr>
              <a:t>nu </a:t>
            </a:r>
            <a:r>
              <a:rPr sz="1800" spc="-50" dirty="0">
                <a:latin typeface="Arial"/>
                <a:cs typeface="Arial"/>
              </a:rPr>
              <a:t>målepunktet </a:t>
            </a:r>
            <a:r>
              <a:rPr sz="1800" spc="-100" dirty="0">
                <a:latin typeface="Arial"/>
                <a:cs typeface="Arial"/>
              </a:rPr>
              <a:t>på </a:t>
            </a:r>
            <a:r>
              <a:rPr sz="1800" spc="-55" dirty="0">
                <a:latin typeface="Arial"/>
                <a:cs typeface="Arial"/>
              </a:rPr>
              <a:t>overfladen </a:t>
            </a:r>
            <a:r>
              <a:rPr sz="1800" spc="-75" dirty="0">
                <a:latin typeface="Arial"/>
                <a:cs typeface="Arial"/>
              </a:rPr>
              <a:t>med den </a:t>
            </a:r>
            <a:r>
              <a:rPr sz="1800" spc="-65" dirty="0">
                <a:latin typeface="Arial"/>
                <a:cs typeface="Arial"/>
              </a:rPr>
              <a:t>ukendte </a:t>
            </a:r>
            <a:r>
              <a:rPr sz="1800" spc="-50" dirty="0">
                <a:latin typeface="Arial"/>
                <a:cs typeface="Arial"/>
              </a:rPr>
              <a:t>emissivitet. </a:t>
            </a:r>
            <a:r>
              <a:rPr sz="1800" spc="-145" dirty="0">
                <a:latin typeface="Arial"/>
                <a:cs typeface="Arial"/>
              </a:rPr>
              <a:t>Fra </a:t>
            </a:r>
            <a:r>
              <a:rPr sz="1800" spc="-75" dirty="0">
                <a:latin typeface="Arial"/>
                <a:cs typeface="Arial"/>
              </a:rPr>
              <a:t>menuen  justeres </a:t>
            </a:r>
            <a:r>
              <a:rPr sz="1800" spc="-60" dirty="0">
                <a:latin typeface="Arial"/>
                <a:cs typeface="Arial"/>
              </a:rPr>
              <a:t>nu emissiviteten </a:t>
            </a:r>
            <a:r>
              <a:rPr sz="1800" spc="-170" dirty="0">
                <a:latin typeface="Arial"/>
                <a:cs typeface="Arial"/>
              </a:rPr>
              <a:t>så </a:t>
            </a:r>
            <a:r>
              <a:rPr sz="1800" spc="-90" dirty="0">
                <a:latin typeface="Arial"/>
                <a:cs typeface="Arial"/>
              </a:rPr>
              <a:t>man </a:t>
            </a:r>
            <a:r>
              <a:rPr sz="1800" spc="-35" dirty="0">
                <a:latin typeface="Arial"/>
                <a:cs typeface="Arial"/>
              </a:rPr>
              <a:t>får </a:t>
            </a:r>
            <a:r>
              <a:rPr sz="1800" spc="-114" dirty="0">
                <a:latin typeface="Arial"/>
                <a:cs typeface="Arial"/>
              </a:rPr>
              <a:t>samme </a:t>
            </a:r>
            <a:r>
              <a:rPr sz="1800" spc="-60" dirty="0">
                <a:latin typeface="Arial"/>
                <a:cs typeface="Arial"/>
              </a:rPr>
              <a:t>temperaturudlæsning </a:t>
            </a:r>
            <a:r>
              <a:rPr sz="1800" spc="-110" dirty="0">
                <a:latin typeface="Arial"/>
                <a:cs typeface="Arial"/>
              </a:rPr>
              <a:t>som </a:t>
            </a:r>
            <a:r>
              <a:rPr sz="1800" spc="-229" dirty="0">
                <a:latin typeface="Arial"/>
                <a:cs typeface="Arial"/>
              </a:rPr>
              <a:t>TEMP_REF. </a:t>
            </a:r>
            <a:r>
              <a:rPr sz="1800" spc="-125" dirty="0">
                <a:latin typeface="Arial"/>
                <a:cs typeface="Arial"/>
              </a:rPr>
              <a:t>Den  </a:t>
            </a:r>
            <a:r>
              <a:rPr sz="1800" spc="-50" dirty="0">
                <a:latin typeface="Arial"/>
                <a:cs typeface="Arial"/>
              </a:rPr>
              <a:t>emissivitet </a:t>
            </a:r>
            <a:r>
              <a:rPr sz="1800" spc="-90" dirty="0">
                <a:latin typeface="Arial"/>
                <a:cs typeface="Arial"/>
              </a:rPr>
              <a:t>man </a:t>
            </a:r>
            <a:r>
              <a:rPr sz="1800" spc="-70" dirty="0">
                <a:latin typeface="Arial"/>
                <a:cs typeface="Arial"/>
              </a:rPr>
              <a:t>kommer </a:t>
            </a:r>
            <a:r>
              <a:rPr sz="1800" spc="-35" dirty="0">
                <a:latin typeface="Arial"/>
                <a:cs typeface="Arial"/>
              </a:rPr>
              <a:t>frem </a:t>
            </a:r>
            <a:r>
              <a:rPr sz="1800" spc="35" dirty="0">
                <a:latin typeface="Arial"/>
                <a:cs typeface="Arial"/>
              </a:rPr>
              <a:t>til</a:t>
            </a:r>
            <a:r>
              <a:rPr sz="1800" spc="-37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er </a:t>
            </a:r>
            <a:r>
              <a:rPr sz="1800" spc="-60" dirty="0">
                <a:latin typeface="Arial"/>
                <a:cs typeface="Arial"/>
              </a:rPr>
              <a:t>nu </a:t>
            </a:r>
            <a:r>
              <a:rPr sz="1800" spc="-75" dirty="0">
                <a:latin typeface="Arial"/>
                <a:cs typeface="Arial"/>
              </a:rPr>
              <a:t>den </a:t>
            </a:r>
            <a:r>
              <a:rPr sz="1800" spc="-105" dirty="0">
                <a:latin typeface="Arial"/>
                <a:cs typeface="Arial"/>
              </a:rPr>
              <a:t>som </a:t>
            </a:r>
            <a:r>
              <a:rPr sz="1800" spc="-90" dirty="0">
                <a:latin typeface="Arial"/>
                <a:cs typeface="Arial"/>
              </a:rPr>
              <a:t>gælder </a:t>
            </a:r>
            <a:r>
              <a:rPr sz="1800" spc="-5" dirty="0">
                <a:latin typeface="Arial"/>
                <a:cs typeface="Arial"/>
              </a:rPr>
              <a:t>for </a:t>
            </a:r>
            <a:r>
              <a:rPr sz="1800" spc="-55" dirty="0">
                <a:latin typeface="Arial"/>
                <a:cs typeface="Arial"/>
              </a:rPr>
              <a:t>overfladen.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71800" y="5298439"/>
            <a:ext cx="3587496" cy="590546"/>
          </a:xfrm>
          <a:prstGeom prst="rect">
            <a:avLst/>
          </a:prstGeom>
          <a:solidFill>
            <a:srgbClr val="FFFFFF"/>
          </a:solidFill>
          <a:ln w="32003">
            <a:solidFill>
              <a:srgbClr val="0000FF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41630" marR="227329" indent="-106680">
              <a:lnSpc>
                <a:spcPct val="100000"/>
              </a:lnSpc>
              <a:spcBef>
                <a:spcPts val="285"/>
              </a:spcBef>
            </a:pPr>
            <a:r>
              <a:rPr spc="-5" dirty="0">
                <a:solidFill>
                  <a:schemeClr val="bg1"/>
                </a:solidFill>
                <a:latin typeface="Comic Sans MS"/>
                <a:cs typeface="Comic Sans MS"/>
              </a:rPr>
              <a:t>ε</a:t>
            </a: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=</a:t>
            </a:r>
            <a:r>
              <a:rPr spc="-5" dirty="0">
                <a:solidFill>
                  <a:schemeClr val="bg1"/>
                </a:solidFill>
                <a:latin typeface="Comic Sans MS"/>
                <a:cs typeface="Comic Sans MS"/>
              </a:rPr>
              <a:t>0.21</a:t>
            </a: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giver</a:t>
            </a:r>
            <a:r>
              <a:rPr spc="-5" dirty="0">
                <a:solidFill>
                  <a:schemeClr val="bg1"/>
                </a:solidFill>
                <a:latin typeface="Comic Sans MS"/>
                <a:cs typeface="Comic Sans MS"/>
              </a:rPr>
              <a:t>76.6°C,hvilket</a:t>
            </a:r>
            <a:r>
              <a:rPr spc="-120" dirty="0">
                <a:solidFill>
                  <a:schemeClr val="bg1"/>
                </a:solidFill>
                <a:latin typeface="Comic Sans MS"/>
                <a:cs typeface="Comic Sans MS"/>
              </a:rPr>
              <a:t> </a:t>
            </a: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er  </a:t>
            </a:r>
            <a:r>
              <a:rPr spc="-5" dirty="0">
                <a:solidFill>
                  <a:schemeClr val="bg1"/>
                </a:solidFill>
                <a:latin typeface="Comic Sans MS"/>
                <a:cs typeface="Comic Sans MS"/>
              </a:rPr>
              <a:t>tæt </a:t>
            </a: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på TEMP_REF = </a:t>
            </a:r>
            <a:r>
              <a:rPr spc="-5" dirty="0">
                <a:solidFill>
                  <a:schemeClr val="bg1"/>
                </a:solidFill>
                <a:latin typeface="Comic Sans MS"/>
                <a:cs typeface="Comic Sans MS"/>
              </a:rPr>
              <a:t>77.4</a:t>
            </a:r>
            <a:r>
              <a:rPr spc="-130" dirty="0">
                <a:solidFill>
                  <a:schemeClr val="bg1"/>
                </a:solidFill>
                <a:latin typeface="Comic Sans MS"/>
                <a:cs typeface="Comic Sans MS"/>
              </a:rPr>
              <a:t> </a:t>
            </a:r>
            <a:r>
              <a:rPr dirty="0">
                <a:solidFill>
                  <a:schemeClr val="bg1"/>
                </a:solidFill>
                <a:latin typeface="Comic Sans MS"/>
                <a:cs typeface="Comic Sans MS"/>
              </a:rPr>
              <a:t>°C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42972" y="1935479"/>
            <a:ext cx="4320540" cy="45370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Times New Roman"/>
              <a:cs typeface="Times New Roman"/>
            </a:endParaRPr>
          </a:p>
          <a:p>
            <a:pPr marL="267335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FFFFFF"/>
                </a:solidFill>
                <a:latin typeface="Comic Sans MS"/>
                <a:cs typeface="Comic Sans MS"/>
              </a:rPr>
              <a:t>Zinc</a:t>
            </a: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Times New Roman"/>
              <a:cs typeface="Times New Roman"/>
            </a:endParaRPr>
          </a:p>
          <a:p>
            <a:pPr marR="1050290" algn="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FFFFFF"/>
                </a:solidFill>
                <a:latin typeface="Comic Sans MS"/>
                <a:cs typeface="Comic Sans MS"/>
              </a:rPr>
              <a:t>Ref</a:t>
            </a:r>
            <a:endParaRPr sz="1400">
              <a:latin typeface="Comic Sans MS"/>
              <a:cs typeface="Comic Sans MS"/>
            </a:endParaRPr>
          </a:p>
        </p:txBody>
      </p:sp>
      <p:pic>
        <p:nvPicPr>
          <p:cNvPr id="8" name="Billede 1" descr="Billedresultat for euc sjÃ¦lland guld">
            <a:extLst>
              <a:ext uri="{FF2B5EF4-FFF2-40B4-BE49-F238E27FC236}">
                <a16:creationId xmlns:a16="http://schemas.microsoft.com/office/drawing/2014/main" id="{BDE34AED-347A-8444-AED6-FD76F59C7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16360" y="529843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5716" y="958596"/>
            <a:ext cx="8174990" cy="83058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6669" rIns="0" bIns="0" rtlCol="0">
            <a:spAutoFit/>
          </a:bodyPr>
          <a:lstStyle/>
          <a:p>
            <a:pPr marL="3418204" marR="423545" indent="-2992120">
              <a:lnSpc>
                <a:spcPct val="100000"/>
              </a:lnSpc>
              <a:spcBef>
                <a:spcPts val="209"/>
              </a:spcBef>
            </a:pP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Refleksioner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er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ofte 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årsag </a:t>
            </a:r>
            <a:r>
              <a:rPr sz="2400" spc="55" dirty="0">
                <a:solidFill>
                  <a:srgbClr val="FFFFFF"/>
                </a:solidFill>
                <a:latin typeface="Arial"/>
                <a:cs typeface="Arial"/>
              </a:rPr>
              <a:t>til</a:t>
            </a:r>
            <a:r>
              <a:rPr sz="2400" spc="-4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Arial"/>
                <a:cs typeface="Arial"/>
              </a:rPr>
              <a:t>fejlfortolkning. </a:t>
            </a:r>
            <a:r>
              <a:rPr sz="2400" spc="-120" dirty="0">
                <a:solidFill>
                  <a:srgbClr val="FFFFFF"/>
                </a:solidFill>
                <a:latin typeface="Arial"/>
                <a:cs typeface="Arial"/>
              </a:rPr>
              <a:t>Her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er </a:t>
            </a:r>
            <a:r>
              <a:rPr sz="2400" spc="-100" dirty="0">
                <a:solidFill>
                  <a:srgbClr val="FFFFFF"/>
                </a:solidFill>
                <a:latin typeface="Arial"/>
                <a:cs typeface="Arial"/>
              </a:rPr>
              <a:t>nogle  </a:t>
            </a:r>
            <a:r>
              <a:rPr sz="2400" spc="-125" dirty="0">
                <a:solidFill>
                  <a:srgbClr val="FFFFFF"/>
                </a:solidFill>
                <a:latin typeface="Arial"/>
                <a:cs typeface="Arial"/>
              </a:rPr>
              <a:t>eksempler.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0407" y="2360547"/>
            <a:ext cx="4320540" cy="3238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5716" y="2243267"/>
            <a:ext cx="2348484" cy="1048064"/>
          </a:xfrm>
          <a:custGeom>
            <a:avLst/>
            <a:gdLst/>
            <a:ahLst/>
            <a:cxnLst/>
            <a:rect l="l" t="t" r="r" b="b"/>
            <a:pathLst>
              <a:path w="2164080" h="1086485">
                <a:moveTo>
                  <a:pt x="51117" y="1018032"/>
                </a:moveTo>
                <a:lnTo>
                  <a:pt x="0" y="1086231"/>
                </a:lnTo>
                <a:lnTo>
                  <a:pt x="85191" y="1086231"/>
                </a:lnTo>
                <a:lnTo>
                  <a:pt x="73833" y="1063498"/>
                </a:lnTo>
                <a:lnTo>
                  <a:pt x="59626" y="1063498"/>
                </a:lnTo>
                <a:lnTo>
                  <a:pt x="53949" y="1052195"/>
                </a:lnTo>
                <a:lnTo>
                  <a:pt x="65340" y="1046499"/>
                </a:lnTo>
                <a:lnTo>
                  <a:pt x="51117" y="1018032"/>
                </a:lnTo>
                <a:close/>
              </a:path>
              <a:path w="2164080" h="1086485">
                <a:moveTo>
                  <a:pt x="65340" y="1046499"/>
                </a:moveTo>
                <a:lnTo>
                  <a:pt x="53949" y="1052195"/>
                </a:lnTo>
                <a:lnTo>
                  <a:pt x="59626" y="1063498"/>
                </a:lnTo>
                <a:lnTo>
                  <a:pt x="70993" y="1057814"/>
                </a:lnTo>
                <a:lnTo>
                  <a:pt x="65340" y="1046499"/>
                </a:lnTo>
                <a:close/>
              </a:path>
              <a:path w="2164080" h="1086485">
                <a:moveTo>
                  <a:pt x="70993" y="1057814"/>
                </a:moveTo>
                <a:lnTo>
                  <a:pt x="59626" y="1063498"/>
                </a:lnTo>
                <a:lnTo>
                  <a:pt x="73833" y="1063498"/>
                </a:lnTo>
                <a:lnTo>
                  <a:pt x="70993" y="1057814"/>
                </a:lnTo>
                <a:close/>
              </a:path>
              <a:path w="2164080" h="1086485">
                <a:moveTo>
                  <a:pt x="2158238" y="0"/>
                </a:moveTo>
                <a:lnTo>
                  <a:pt x="65340" y="1046499"/>
                </a:lnTo>
                <a:lnTo>
                  <a:pt x="70993" y="1057814"/>
                </a:lnTo>
                <a:lnTo>
                  <a:pt x="2163826" y="11430"/>
                </a:lnTo>
                <a:lnTo>
                  <a:pt x="215823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1840" y="78164"/>
            <a:ext cx="64299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Refleksion?</a:t>
            </a:r>
            <a:endParaRPr sz="3600" dirty="0"/>
          </a:p>
        </p:txBody>
      </p:sp>
      <p:sp>
        <p:nvSpPr>
          <p:cNvPr id="6" name="object 6"/>
          <p:cNvSpPr txBox="1"/>
          <p:nvPr/>
        </p:nvSpPr>
        <p:spPr>
          <a:xfrm>
            <a:off x="2429510" y="1900872"/>
            <a:ext cx="2014855" cy="37655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5"/>
              </a:spcBef>
            </a:pPr>
            <a:r>
              <a:rPr sz="1800" dirty="0">
                <a:latin typeface="Comic Sans MS"/>
                <a:cs typeface="Comic Sans MS"/>
              </a:rPr>
              <a:t>Problemet er</a:t>
            </a:r>
            <a:r>
              <a:rPr sz="1800" spc="-7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her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84604" y="3573779"/>
            <a:ext cx="2089785" cy="1224280"/>
          </a:xfrm>
          <a:custGeom>
            <a:avLst/>
            <a:gdLst/>
            <a:ahLst/>
            <a:cxnLst/>
            <a:rect l="l" t="t" r="r" b="b"/>
            <a:pathLst>
              <a:path w="2089785" h="1224279">
                <a:moveTo>
                  <a:pt x="0" y="611886"/>
                </a:moveTo>
                <a:lnTo>
                  <a:pt x="6556" y="542948"/>
                </a:lnTo>
                <a:lnTo>
                  <a:pt x="25755" y="476250"/>
                </a:lnTo>
                <a:lnTo>
                  <a:pt x="56891" y="412204"/>
                </a:lnTo>
                <a:lnTo>
                  <a:pt x="99258" y="351225"/>
                </a:lnTo>
                <a:lnTo>
                  <a:pt x="124433" y="322015"/>
                </a:lnTo>
                <a:lnTo>
                  <a:pt x="152151" y="293726"/>
                </a:lnTo>
                <a:lnTo>
                  <a:pt x="182324" y="266410"/>
                </a:lnTo>
                <a:lnTo>
                  <a:pt x="214864" y="240118"/>
                </a:lnTo>
                <a:lnTo>
                  <a:pt x="249683" y="214903"/>
                </a:lnTo>
                <a:lnTo>
                  <a:pt x="286692" y="190817"/>
                </a:lnTo>
                <a:lnTo>
                  <a:pt x="325803" y="167910"/>
                </a:lnTo>
                <a:lnTo>
                  <a:pt x="366928" y="146234"/>
                </a:lnTo>
                <a:lnTo>
                  <a:pt x="409979" y="125841"/>
                </a:lnTo>
                <a:lnTo>
                  <a:pt x="454868" y="106783"/>
                </a:lnTo>
                <a:lnTo>
                  <a:pt x="501506" y="89111"/>
                </a:lnTo>
                <a:lnTo>
                  <a:pt x="549806" y="72877"/>
                </a:lnTo>
                <a:lnTo>
                  <a:pt x="599678" y="58133"/>
                </a:lnTo>
                <a:lnTo>
                  <a:pt x="651035" y="44929"/>
                </a:lnTo>
                <a:lnTo>
                  <a:pt x="703789" y="33319"/>
                </a:lnTo>
                <a:lnTo>
                  <a:pt x="757851" y="23353"/>
                </a:lnTo>
                <a:lnTo>
                  <a:pt x="813134" y="15084"/>
                </a:lnTo>
                <a:lnTo>
                  <a:pt x="869548" y="8562"/>
                </a:lnTo>
                <a:lnTo>
                  <a:pt x="927006" y="3839"/>
                </a:lnTo>
                <a:lnTo>
                  <a:pt x="985420" y="968"/>
                </a:lnTo>
                <a:lnTo>
                  <a:pt x="1044701" y="0"/>
                </a:lnTo>
                <a:lnTo>
                  <a:pt x="1103983" y="968"/>
                </a:lnTo>
                <a:lnTo>
                  <a:pt x="1162397" y="3839"/>
                </a:lnTo>
                <a:lnTo>
                  <a:pt x="1219855" y="8562"/>
                </a:lnTo>
                <a:lnTo>
                  <a:pt x="1276269" y="15084"/>
                </a:lnTo>
                <a:lnTo>
                  <a:pt x="1331552" y="23353"/>
                </a:lnTo>
                <a:lnTo>
                  <a:pt x="1385614" y="33319"/>
                </a:lnTo>
                <a:lnTo>
                  <a:pt x="1438368" y="44929"/>
                </a:lnTo>
                <a:lnTo>
                  <a:pt x="1489725" y="58133"/>
                </a:lnTo>
                <a:lnTo>
                  <a:pt x="1539597" y="72877"/>
                </a:lnTo>
                <a:lnTo>
                  <a:pt x="1587897" y="89111"/>
                </a:lnTo>
                <a:lnTo>
                  <a:pt x="1634535" y="106783"/>
                </a:lnTo>
                <a:lnTo>
                  <a:pt x="1679424" y="125841"/>
                </a:lnTo>
                <a:lnTo>
                  <a:pt x="1722475" y="146234"/>
                </a:lnTo>
                <a:lnTo>
                  <a:pt x="1763600" y="167910"/>
                </a:lnTo>
                <a:lnTo>
                  <a:pt x="1802711" y="190817"/>
                </a:lnTo>
                <a:lnTo>
                  <a:pt x="1839720" y="214903"/>
                </a:lnTo>
                <a:lnTo>
                  <a:pt x="1874539" y="240118"/>
                </a:lnTo>
                <a:lnTo>
                  <a:pt x="1907079" y="266410"/>
                </a:lnTo>
                <a:lnTo>
                  <a:pt x="1937252" y="293726"/>
                </a:lnTo>
                <a:lnTo>
                  <a:pt x="1964970" y="322015"/>
                </a:lnTo>
                <a:lnTo>
                  <a:pt x="1990145" y="351225"/>
                </a:lnTo>
                <a:lnTo>
                  <a:pt x="2032512" y="412204"/>
                </a:lnTo>
                <a:lnTo>
                  <a:pt x="2063648" y="476250"/>
                </a:lnTo>
                <a:lnTo>
                  <a:pt x="2082847" y="542948"/>
                </a:lnTo>
                <a:lnTo>
                  <a:pt x="2089404" y="611886"/>
                </a:lnTo>
                <a:lnTo>
                  <a:pt x="2087750" y="646609"/>
                </a:lnTo>
                <a:lnTo>
                  <a:pt x="2074784" y="714478"/>
                </a:lnTo>
                <a:lnTo>
                  <a:pt x="2049528" y="779902"/>
                </a:lnTo>
                <a:lnTo>
                  <a:pt x="2012688" y="842465"/>
                </a:lnTo>
                <a:lnTo>
                  <a:pt x="1964970" y="901756"/>
                </a:lnTo>
                <a:lnTo>
                  <a:pt x="1937252" y="930045"/>
                </a:lnTo>
                <a:lnTo>
                  <a:pt x="1907079" y="957361"/>
                </a:lnTo>
                <a:lnTo>
                  <a:pt x="1874539" y="983653"/>
                </a:lnTo>
                <a:lnTo>
                  <a:pt x="1839720" y="1008868"/>
                </a:lnTo>
                <a:lnTo>
                  <a:pt x="1802711" y="1032954"/>
                </a:lnTo>
                <a:lnTo>
                  <a:pt x="1763600" y="1055861"/>
                </a:lnTo>
                <a:lnTo>
                  <a:pt x="1722475" y="1077537"/>
                </a:lnTo>
                <a:lnTo>
                  <a:pt x="1679424" y="1097930"/>
                </a:lnTo>
                <a:lnTo>
                  <a:pt x="1634535" y="1116988"/>
                </a:lnTo>
                <a:lnTo>
                  <a:pt x="1587897" y="1134660"/>
                </a:lnTo>
                <a:lnTo>
                  <a:pt x="1539597" y="1150894"/>
                </a:lnTo>
                <a:lnTo>
                  <a:pt x="1489725" y="1165638"/>
                </a:lnTo>
                <a:lnTo>
                  <a:pt x="1438368" y="1178842"/>
                </a:lnTo>
                <a:lnTo>
                  <a:pt x="1385614" y="1190452"/>
                </a:lnTo>
                <a:lnTo>
                  <a:pt x="1331552" y="1200418"/>
                </a:lnTo>
                <a:lnTo>
                  <a:pt x="1276269" y="1208687"/>
                </a:lnTo>
                <a:lnTo>
                  <a:pt x="1219855" y="1215209"/>
                </a:lnTo>
                <a:lnTo>
                  <a:pt x="1162397" y="1219932"/>
                </a:lnTo>
                <a:lnTo>
                  <a:pt x="1103983" y="1222803"/>
                </a:lnTo>
                <a:lnTo>
                  <a:pt x="1044701" y="1223772"/>
                </a:lnTo>
                <a:lnTo>
                  <a:pt x="985420" y="1222803"/>
                </a:lnTo>
                <a:lnTo>
                  <a:pt x="927006" y="1219932"/>
                </a:lnTo>
                <a:lnTo>
                  <a:pt x="869548" y="1215209"/>
                </a:lnTo>
                <a:lnTo>
                  <a:pt x="813134" y="1208687"/>
                </a:lnTo>
                <a:lnTo>
                  <a:pt x="757851" y="1200418"/>
                </a:lnTo>
                <a:lnTo>
                  <a:pt x="703789" y="1190452"/>
                </a:lnTo>
                <a:lnTo>
                  <a:pt x="651035" y="1178842"/>
                </a:lnTo>
                <a:lnTo>
                  <a:pt x="599678" y="1165638"/>
                </a:lnTo>
                <a:lnTo>
                  <a:pt x="549806" y="1150894"/>
                </a:lnTo>
                <a:lnTo>
                  <a:pt x="501506" y="1134660"/>
                </a:lnTo>
                <a:lnTo>
                  <a:pt x="454868" y="1116988"/>
                </a:lnTo>
                <a:lnTo>
                  <a:pt x="409979" y="1097930"/>
                </a:lnTo>
                <a:lnTo>
                  <a:pt x="366928" y="1077537"/>
                </a:lnTo>
                <a:lnTo>
                  <a:pt x="325803" y="1055861"/>
                </a:lnTo>
                <a:lnTo>
                  <a:pt x="286692" y="1032954"/>
                </a:lnTo>
                <a:lnTo>
                  <a:pt x="249683" y="1008868"/>
                </a:lnTo>
                <a:lnTo>
                  <a:pt x="214864" y="983653"/>
                </a:lnTo>
                <a:lnTo>
                  <a:pt x="182324" y="957361"/>
                </a:lnTo>
                <a:lnTo>
                  <a:pt x="152151" y="930045"/>
                </a:lnTo>
                <a:lnTo>
                  <a:pt x="124433" y="901756"/>
                </a:lnTo>
                <a:lnTo>
                  <a:pt x="99258" y="872546"/>
                </a:lnTo>
                <a:lnTo>
                  <a:pt x="56891" y="811567"/>
                </a:lnTo>
                <a:lnTo>
                  <a:pt x="25755" y="747522"/>
                </a:lnTo>
                <a:lnTo>
                  <a:pt x="6556" y="680823"/>
                </a:lnTo>
                <a:lnTo>
                  <a:pt x="0" y="611886"/>
                </a:lnTo>
                <a:close/>
              </a:path>
            </a:pathLst>
          </a:custGeom>
          <a:ln w="9144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24628" y="2133600"/>
            <a:ext cx="4320539" cy="3236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80219" y="2219768"/>
            <a:ext cx="1663381" cy="1209231"/>
          </a:xfrm>
          <a:custGeom>
            <a:avLst/>
            <a:gdLst/>
            <a:ahLst/>
            <a:cxnLst/>
            <a:rect l="l" t="t" r="r" b="b"/>
            <a:pathLst>
              <a:path w="1085214" h="942339">
                <a:moveTo>
                  <a:pt x="1022977" y="896878"/>
                </a:moveTo>
                <a:lnTo>
                  <a:pt x="1002157" y="920876"/>
                </a:lnTo>
                <a:lnTo>
                  <a:pt x="1084707" y="942086"/>
                </a:lnTo>
                <a:lnTo>
                  <a:pt x="1069440" y="905256"/>
                </a:lnTo>
                <a:lnTo>
                  <a:pt x="1032637" y="905256"/>
                </a:lnTo>
                <a:lnTo>
                  <a:pt x="1022977" y="896878"/>
                </a:lnTo>
                <a:close/>
              </a:path>
              <a:path w="1085214" h="942339">
                <a:moveTo>
                  <a:pt x="1031238" y="887356"/>
                </a:moveTo>
                <a:lnTo>
                  <a:pt x="1022977" y="896878"/>
                </a:lnTo>
                <a:lnTo>
                  <a:pt x="1032637" y="905256"/>
                </a:lnTo>
                <a:lnTo>
                  <a:pt x="1040892" y="895731"/>
                </a:lnTo>
                <a:lnTo>
                  <a:pt x="1031238" y="887356"/>
                </a:lnTo>
                <a:close/>
              </a:path>
              <a:path w="1085214" h="942339">
                <a:moveTo>
                  <a:pt x="1052068" y="863346"/>
                </a:moveTo>
                <a:lnTo>
                  <a:pt x="1031238" y="887356"/>
                </a:lnTo>
                <a:lnTo>
                  <a:pt x="1040892" y="895731"/>
                </a:lnTo>
                <a:lnTo>
                  <a:pt x="1032637" y="905256"/>
                </a:lnTo>
                <a:lnTo>
                  <a:pt x="1069440" y="905256"/>
                </a:lnTo>
                <a:lnTo>
                  <a:pt x="1052068" y="863346"/>
                </a:lnTo>
                <a:close/>
              </a:path>
              <a:path w="1085214" h="942339">
                <a:moveTo>
                  <a:pt x="8382" y="0"/>
                </a:moveTo>
                <a:lnTo>
                  <a:pt x="0" y="9651"/>
                </a:lnTo>
                <a:lnTo>
                  <a:pt x="1022977" y="896878"/>
                </a:lnTo>
                <a:lnTo>
                  <a:pt x="1031238" y="887356"/>
                </a:lnTo>
                <a:lnTo>
                  <a:pt x="8382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24660" y="5664703"/>
            <a:ext cx="4009340" cy="86626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40970" marR="134620" indent="2540" algn="ctr">
              <a:lnSpc>
                <a:spcPct val="100000"/>
              </a:lnSpc>
              <a:spcBef>
                <a:spcPts val="275"/>
              </a:spcBef>
            </a:pPr>
            <a:r>
              <a:rPr sz="1800" spc="-5" dirty="0">
                <a:latin typeface="Comic Sans MS"/>
                <a:cs typeface="Comic Sans MS"/>
              </a:rPr>
              <a:t>Hvad du </a:t>
            </a:r>
            <a:r>
              <a:rPr sz="1800" dirty="0">
                <a:latin typeface="Comic Sans MS"/>
                <a:cs typeface="Comic Sans MS"/>
              </a:rPr>
              <a:t>ser her er  </a:t>
            </a:r>
            <a:r>
              <a:rPr sz="1800" spc="-5" dirty="0">
                <a:latin typeface="Comic Sans MS"/>
                <a:cs typeface="Comic Sans MS"/>
              </a:rPr>
              <a:t>refleksioner </a:t>
            </a:r>
            <a:r>
              <a:rPr sz="1800" dirty="0">
                <a:latin typeface="Comic Sans MS"/>
                <a:cs typeface="Comic Sans MS"/>
              </a:rPr>
              <a:t>på  </a:t>
            </a:r>
            <a:r>
              <a:rPr sz="1800" spc="-5" dirty="0">
                <a:latin typeface="Comic Sans MS"/>
                <a:cs typeface="Comic Sans MS"/>
              </a:rPr>
              <a:t>kobberskinnen </a:t>
            </a:r>
            <a:r>
              <a:rPr sz="1800" dirty="0">
                <a:latin typeface="Comic Sans MS"/>
                <a:cs typeface="Comic Sans MS"/>
              </a:rPr>
              <a:t>– og</a:t>
            </a:r>
            <a:r>
              <a:rPr sz="1800" spc="-10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dermed  ikke </a:t>
            </a:r>
            <a:r>
              <a:rPr sz="1800" dirty="0">
                <a:latin typeface="Comic Sans MS"/>
                <a:cs typeface="Comic Sans MS"/>
              </a:rPr>
              <a:t>et</a:t>
            </a:r>
            <a:r>
              <a:rPr sz="1800" spc="-1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problem.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57600" y="4652771"/>
            <a:ext cx="1443610" cy="1148397"/>
          </a:xfrm>
          <a:custGeom>
            <a:avLst/>
            <a:gdLst/>
            <a:ahLst/>
            <a:cxnLst/>
            <a:rect l="l" t="t" r="r" b="b"/>
            <a:pathLst>
              <a:path w="1371600" h="1228725">
                <a:moveTo>
                  <a:pt x="61046" y="46083"/>
                </a:moveTo>
                <a:lnTo>
                  <a:pt x="52530" y="55600"/>
                </a:lnTo>
                <a:lnTo>
                  <a:pt x="1362837" y="1228496"/>
                </a:lnTo>
                <a:lnTo>
                  <a:pt x="1371219" y="1219034"/>
                </a:lnTo>
                <a:lnTo>
                  <a:pt x="61046" y="46083"/>
                </a:lnTo>
                <a:close/>
              </a:path>
              <a:path w="1371600" h="1228725">
                <a:moveTo>
                  <a:pt x="0" y="0"/>
                </a:moveTo>
                <a:lnTo>
                  <a:pt x="31369" y="79247"/>
                </a:lnTo>
                <a:lnTo>
                  <a:pt x="52530" y="55600"/>
                </a:lnTo>
                <a:lnTo>
                  <a:pt x="43052" y="47116"/>
                </a:lnTo>
                <a:lnTo>
                  <a:pt x="51562" y="37591"/>
                </a:lnTo>
                <a:lnTo>
                  <a:pt x="68645" y="37591"/>
                </a:lnTo>
                <a:lnTo>
                  <a:pt x="82169" y="22478"/>
                </a:lnTo>
                <a:lnTo>
                  <a:pt x="0" y="0"/>
                </a:lnTo>
                <a:close/>
              </a:path>
              <a:path w="1371600" h="1228725">
                <a:moveTo>
                  <a:pt x="51562" y="37591"/>
                </a:moveTo>
                <a:lnTo>
                  <a:pt x="43052" y="47116"/>
                </a:lnTo>
                <a:lnTo>
                  <a:pt x="52530" y="55600"/>
                </a:lnTo>
                <a:lnTo>
                  <a:pt x="61046" y="46083"/>
                </a:lnTo>
                <a:lnTo>
                  <a:pt x="51562" y="37591"/>
                </a:lnTo>
                <a:close/>
              </a:path>
              <a:path w="1371600" h="1228725">
                <a:moveTo>
                  <a:pt x="68645" y="37591"/>
                </a:moveTo>
                <a:lnTo>
                  <a:pt x="51562" y="37591"/>
                </a:lnTo>
                <a:lnTo>
                  <a:pt x="61046" y="46083"/>
                </a:lnTo>
                <a:lnTo>
                  <a:pt x="68645" y="3759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31991" y="2997707"/>
            <a:ext cx="2089785" cy="1224280"/>
          </a:xfrm>
          <a:custGeom>
            <a:avLst/>
            <a:gdLst/>
            <a:ahLst/>
            <a:cxnLst/>
            <a:rect l="l" t="t" r="r" b="b"/>
            <a:pathLst>
              <a:path w="2089784" h="1224279">
                <a:moveTo>
                  <a:pt x="0" y="611885"/>
                </a:moveTo>
                <a:lnTo>
                  <a:pt x="6556" y="542948"/>
                </a:lnTo>
                <a:lnTo>
                  <a:pt x="25755" y="476249"/>
                </a:lnTo>
                <a:lnTo>
                  <a:pt x="56891" y="412204"/>
                </a:lnTo>
                <a:lnTo>
                  <a:pt x="99258" y="351225"/>
                </a:lnTo>
                <a:lnTo>
                  <a:pt x="124433" y="322015"/>
                </a:lnTo>
                <a:lnTo>
                  <a:pt x="152151" y="293726"/>
                </a:lnTo>
                <a:lnTo>
                  <a:pt x="182324" y="266410"/>
                </a:lnTo>
                <a:lnTo>
                  <a:pt x="214864" y="240118"/>
                </a:lnTo>
                <a:lnTo>
                  <a:pt x="249683" y="214903"/>
                </a:lnTo>
                <a:lnTo>
                  <a:pt x="286692" y="190817"/>
                </a:lnTo>
                <a:lnTo>
                  <a:pt x="325803" y="167910"/>
                </a:lnTo>
                <a:lnTo>
                  <a:pt x="366928" y="146234"/>
                </a:lnTo>
                <a:lnTo>
                  <a:pt x="409979" y="125841"/>
                </a:lnTo>
                <a:lnTo>
                  <a:pt x="454868" y="106783"/>
                </a:lnTo>
                <a:lnTo>
                  <a:pt x="501506" y="89111"/>
                </a:lnTo>
                <a:lnTo>
                  <a:pt x="549806" y="72877"/>
                </a:lnTo>
                <a:lnTo>
                  <a:pt x="599678" y="58133"/>
                </a:lnTo>
                <a:lnTo>
                  <a:pt x="651035" y="44929"/>
                </a:lnTo>
                <a:lnTo>
                  <a:pt x="703789" y="33319"/>
                </a:lnTo>
                <a:lnTo>
                  <a:pt x="757851" y="23353"/>
                </a:lnTo>
                <a:lnTo>
                  <a:pt x="813134" y="15084"/>
                </a:lnTo>
                <a:lnTo>
                  <a:pt x="869548" y="8562"/>
                </a:lnTo>
                <a:lnTo>
                  <a:pt x="927006" y="3839"/>
                </a:lnTo>
                <a:lnTo>
                  <a:pt x="985420" y="968"/>
                </a:lnTo>
                <a:lnTo>
                  <a:pt x="1044702" y="0"/>
                </a:lnTo>
                <a:lnTo>
                  <a:pt x="1103983" y="968"/>
                </a:lnTo>
                <a:lnTo>
                  <a:pt x="1162397" y="3839"/>
                </a:lnTo>
                <a:lnTo>
                  <a:pt x="1219855" y="8562"/>
                </a:lnTo>
                <a:lnTo>
                  <a:pt x="1276269" y="15084"/>
                </a:lnTo>
                <a:lnTo>
                  <a:pt x="1331552" y="23353"/>
                </a:lnTo>
                <a:lnTo>
                  <a:pt x="1385614" y="33319"/>
                </a:lnTo>
                <a:lnTo>
                  <a:pt x="1438368" y="44929"/>
                </a:lnTo>
                <a:lnTo>
                  <a:pt x="1489725" y="58133"/>
                </a:lnTo>
                <a:lnTo>
                  <a:pt x="1539597" y="72877"/>
                </a:lnTo>
                <a:lnTo>
                  <a:pt x="1587897" y="89111"/>
                </a:lnTo>
                <a:lnTo>
                  <a:pt x="1634535" y="106783"/>
                </a:lnTo>
                <a:lnTo>
                  <a:pt x="1679424" y="125841"/>
                </a:lnTo>
                <a:lnTo>
                  <a:pt x="1722475" y="146234"/>
                </a:lnTo>
                <a:lnTo>
                  <a:pt x="1763600" y="167910"/>
                </a:lnTo>
                <a:lnTo>
                  <a:pt x="1802711" y="190817"/>
                </a:lnTo>
                <a:lnTo>
                  <a:pt x="1839720" y="214903"/>
                </a:lnTo>
                <a:lnTo>
                  <a:pt x="1874539" y="240118"/>
                </a:lnTo>
                <a:lnTo>
                  <a:pt x="1907079" y="266410"/>
                </a:lnTo>
                <a:lnTo>
                  <a:pt x="1937252" y="293726"/>
                </a:lnTo>
                <a:lnTo>
                  <a:pt x="1964970" y="322015"/>
                </a:lnTo>
                <a:lnTo>
                  <a:pt x="1990145" y="351225"/>
                </a:lnTo>
                <a:lnTo>
                  <a:pt x="2032512" y="412204"/>
                </a:lnTo>
                <a:lnTo>
                  <a:pt x="2063648" y="476249"/>
                </a:lnTo>
                <a:lnTo>
                  <a:pt x="2082847" y="542948"/>
                </a:lnTo>
                <a:lnTo>
                  <a:pt x="2089404" y="611885"/>
                </a:lnTo>
                <a:lnTo>
                  <a:pt x="2087750" y="646609"/>
                </a:lnTo>
                <a:lnTo>
                  <a:pt x="2074784" y="714478"/>
                </a:lnTo>
                <a:lnTo>
                  <a:pt x="2049528" y="779902"/>
                </a:lnTo>
                <a:lnTo>
                  <a:pt x="2012688" y="842465"/>
                </a:lnTo>
                <a:lnTo>
                  <a:pt x="1964970" y="901756"/>
                </a:lnTo>
                <a:lnTo>
                  <a:pt x="1937252" y="930045"/>
                </a:lnTo>
                <a:lnTo>
                  <a:pt x="1907079" y="957361"/>
                </a:lnTo>
                <a:lnTo>
                  <a:pt x="1874539" y="983653"/>
                </a:lnTo>
                <a:lnTo>
                  <a:pt x="1839720" y="1008868"/>
                </a:lnTo>
                <a:lnTo>
                  <a:pt x="1802711" y="1032954"/>
                </a:lnTo>
                <a:lnTo>
                  <a:pt x="1763600" y="1055861"/>
                </a:lnTo>
                <a:lnTo>
                  <a:pt x="1722475" y="1077537"/>
                </a:lnTo>
                <a:lnTo>
                  <a:pt x="1679424" y="1097930"/>
                </a:lnTo>
                <a:lnTo>
                  <a:pt x="1634535" y="1116988"/>
                </a:lnTo>
                <a:lnTo>
                  <a:pt x="1587897" y="1134660"/>
                </a:lnTo>
                <a:lnTo>
                  <a:pt x="1539597" y="1150894"/>
                </a:lnTo>
                <a:lnTo>
                  <a:pt x="1489725" y="1165638"/>
                </a:lnTo>
                <a:lnTo>
                  <a:pt x="1438368" y="1178842"/>
                </a:lnTo>
                <a:lnTo>
                  <a:pt x="1385614" y="1190452"/>
                </a:lnTo>
                <a:lnTo>
                  <a:pt x="1331552" y="1200418"/>
                </a:lnTo>
                <a:lnTo>
                  <a:pt x="1276269" y="1208687"/>
                </a:lnTo>
                <a:lnTo>
                  <a:pt x="1219855" y="1215209"/>
                </a:lnTo>
                <a:lnTo>
                  <a:pt x="1162397" y="1219932"/>
                </a:lnTo>
                <a:lnTo>
                  <a:pt x="1103983" y="1222803"/>
                </a:lnTo>
                <a:lnTo>
                  <a:pt x="1044702" y="1223771"/>
                </a:lnTo>
                <a:lnTo>
                  <a:pt x="985420" y="1222803"/>
                </a:lnTo>
                <a:lnTo>
                  <a:pt x="927006" y="1219932"/>
                </a:lnTo>
                <a:lnTo>
                  <a:pt x="869548" y="1215209"/>
                </a:lnTo>
                <a:lnTo>
                  <a:pt x="813134" y="1208687"/>
                </a:lnTo>
                <a:lnTo>
                  <a:pt x="757851" y="1200418"/>
                </a:lnTo>
                <a:lnTo>
                  <a:pt x="703789" y="1190452"/>
                </a:lnTo>
                <a:lnTo>
                  <a:pt x="651035" y="1178842"/>
                </a:lnTo>
                <a:lnTo>
                  <a:pt x="599678" y="1165638"/>
                </a:lnTo>
                <a:lnTo>
                  <a:pt x="549806" y="1150894"/>
                </a:lnTo>
                <a:lnTo>
                  <a:pt x="501506" y="1134660"/>
                </a:lnTo>
                <a:lnTo>
                  <a:pt x="454868" y="1116988"/>
                </a:lnTo>
                <a:lnTo>
                  <a:pt x="409979" y="1097930"/>
                </a:lnTo>
                <a:lnTo>
                  <a:pt x="366928" y="1077537"/>
                </a:lnTo>
                <a:lnTo>
                  <a:pt x="325803" y="1055861"/>
                </a:lnTo>
                <a:lnTo>
                  <a:pt x="286692" y="1032954"/>
                </a:lnTo>
                <a:lnTo>
                  <a:pt x="249683" y="1008868"/>
                </a:lnTo>
                <a:lnTo>
                  <a:pt x="214864" y="983653"/>
                </a:lnTo>
                <a:lnTo>
                  <a:pt x="182324" y="957361"/>
                </a:lnTo>
                <a:lnTo>
                  <a:pt x="152151" y="930045"/>
                </a:lnTo>
                <a:lnTo>
                  <a:pt x="124433" y="901756"/>
                </a:lnTo>
                <a:lnTo>
                  <a:pt x="99258" y="872546"/>
                </a:lnTo>
                <a:lnTo>
                  <a:pt x="56891" y="811567"/>
                </a:lnTo>
                <a:lnTo>
                  <a:pt x="25755" y="747521"/>
                </a:lnTo>
                <a:lnTo>
                  <a:pt x="6556" y="680823"/>
                </a:lnTo>
                <a:lnTo>
                  <a:pt x="0" y="611885"/>
                </a:lnTo>
                <a:close/>
              </a:path>
            </a:pathLst>
          </a:custGeom>
          <a:ln w="9144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Billede 1" descr="Billedresultat for euc sjÃ¦lland guld">
            <a:extLst>
              <a:ext uri="{FF2B5EF4-FFF2-40B4-BE49-F238E27FC236}">
                <a16:creationId xmlns:a16="http://schemas.microsoft.com/office/drawing/2014/main" id="{4F35E487-7DBD-3F45-BB0E-2A022D085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84897" y="5370576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2459" y="1807464"/>
            <a:ext cx="3672840" cy="33695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1104" y="947927"/>
            <a:ext cx="8993505" cy="46228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6034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204"/>
              </a:spcBef>
            </a:pP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Refleksioner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er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ofte 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2400" spc="-170" dirty="0">
                <a:solidFill>
                  <a:srgbClr val="FFFFFF"/>
                </a:solidFill>
                <a:latin typeface="Arial"/>
                <a:cs typeface="Arial"/>
              </a:rPr>
              <a:t>årsag </a:t>
            </a:r>
            <a:r>
              <a:rPr sz="2400" spc="55" dirty="0">
                <a:solidFill>
                  <a:srgbClr val="FFFFFF"/>
                </a:solidFill>
                <a:latin typeface="Arial"/>
                <a:cs typeface="Arial"/>
              </a:rPr>
              <a:t>til</a:t>
            </a:r>
            <a:r>
              <a:rPr sz="2400" spc="-4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Arial"/>
                <a:cs typeface="Arial"/>
              </a:rPr>
              <a:t>fejlfortolkning. </a:t>
            </a:r>
            <a:r>
              <a:rPr sz="2400" spc="-114" dirty="0">
                <a:solidFill>
                  <a:srgbClr val="FFFFFF"/>
                </a:solidFill>
                <a:latin typeface="Arial"/>
                <a:cs typeface="Arial"/>
              </a:rPr>
              <a:t>Her 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er </a:t>
            </a:r>
            <a:r>
              <a:rPr sz="2400" spc="-100" dirty="0">
                <a:solidFill>
                  <a:srgbClr val="FFFFFF"/>
                </a:solidFill>
                <a:latin typeface="Arial"/>
                <a:cs typeface="Arial"/>
              </a:rPr>
              <a:t>nogle </a:t>
            </a:r>
            <a:r>
              <a:rPr sz="2400" spc="-125" dirty="0">
                <a:solidFill>
                  <a:srgbClr val="FFFFFF"/>
                </a:solidFill>
                <a:latin typeface="Arial"/>
                <a:cs typeface="Arial"/>
              </a:rPr>
              <a:t>eksempler.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93335" y="1664207"/>
            <a:ext cx="4457700" cy="3086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2400" y="5187569"/>
            <a:ext cx="6248400" cy="865622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1800" spc="-5" dirty="0">
                <a:latin typeface="Comic Sans MS"/>
                <a:cs typeface="Comic Sans MS"/>
              </a:rPr>
              <a:t>Hvad vi ser </a:t>
            </a:r>
            <a:r>
              <a:rPr sz="1800" dirty="0">
                <a:latin typeface="Comic Sans MS"/>
                <a:cs typeface="Comic Sans MS"/>
              </a:rPr>
              <a:t>her, er </a:t>
            </a:r>
            <a:r>
              <a:rPr sz="1800" spc="-5" dirty="0">
                <a:latin typeface="Comic Sans MS"/>
                <a:cs typeface="Comic Sans MS"/>
              </a:rPr>
              <a:t>refleksioner fra operatøren. Hvis der var</a:t>
            </a:r>
            <a:r>
              <a:rPr sz="1800" spc="1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et</a:t>
            </a:r>
          </a:p>
          <a:p>
            <a:pPr algn="ctr">
              <a:lnSpc>
                <a:spcPct val="100000"/>
              </a:lnSpc>
            </a:pPr>
            <a:r>
              <a:rPr sz="1800" dirty="0">
                <a:latin typeface="Comic Sans MS"/>
                <a:cs typeface="Comic Sans MS"/>
              </a:rPr>
              <a:t>problem, </a:t>
            </a:r>
            <a:r>
              <a:rPr sz="1800" spc="-5" dirty="0">
                <a:latin typeface="Comic Sans MS"/>
                <a:cs typeface="Comic Sans MS"/>
              </a:rPr>
              <a:t>ville kablet </a:t>
            </a:r>
            <a:r>
              <a:rPr sz="1800" dirty="0">
                <a:latin typeface="Comic Sans MS"/>
                <a:cs typeface="Comic Sans MS"/>
              </a:rPr>
              <a:t>også </a:t>
            </a:r>
            <a:r>
              <a:rPr sz="1800" spc="-5" dirty="0">
                <a:latin typeface="Comic Sans MS"/>
                <a:cs typeface="Comic Sans MS"/>
              </a:rPr>
              <a:t>være</a:t>
            </a:r>
            <a:r>
              <a:rPr sz="1800" spc="-5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varmt.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84036" y="2599944"/>
            <a:ext cx="673735" cy="2738755"/>
          </a:xfrm>
          <a:custGeom>
            <a:avLst/>
            <a:gdLst/>
            <a:ahLst/>
            <a:cxnLst/>
            <a:rect l="l" t="t" r="r" b="b"/>
            <a:pathLst>
              <a:path w="673734" h="2738754">
                <a:moveTo>
                  <a:pt x="630167" y="72695"/>
                </a:moveTo>
                <a:lnTo>
                  <a:pt x="0" y="2735579"/>
                </a:lnTo>
                <a:lnTo>
                  <a:pt x="12446" y="2738628"/>
                </a:lnTo>
                <a:lnTo>
                  <a:pt x="642609" y="75635"/>
                </a:lnTo>
                <a:lnTo>
                  <a:pt x="630167" y="72695"/>
                </a:lnTo>
                <a:close/>
              </a:path>
              <a:path w="673734" h="2738754">
                <a:moveTo>
                  <a:pt x="668149" y="60325"/>
                </a:moveTo>
                <a:lnTo>
                  <a:pt x="633094" y="60325"/>
                </a:lnTo>
                <a:lnTo>
                  <a:pt x="645540" y="63245"/>
                </a:lnTo>
                <a:lnTo>
                  <a:pt x="642609" y="75635"/>
                </a:lnTo>
                <a:lnTo>
                  <a:pt x="673481" y="82930"/>
                </a:lnTo>
                <a:lnTo>
                  <a:pt x="668149" y="60325"/>
                </a:lnTo>
                <a:close/>
              </a:path>
              <a:path w="673734" h="2738754">
                <a:moveTo>
                  <a:pt x="633094" y="60325"/>
                </a:moveTo>
                <a:lnTo>
                  <a:pt x="630167" y="72695"/>
                </a:lnTo>
                <a:lnTo>
                  <a:pt x="642609" y="75635"/>
                </a:lnTo>
                <a:lnTo>
                  <a:pt x="645540" y="63245"/>
                </a:lnTo>
                <a:lnTo>
                  <a:pt x="633094" y="60325"/>
                </a:lnTo>
                <a:close/>
              </a:path>
              <a:path w="673734" h="2738754">
                <a:moveTo>
                  <a:pt x="653922" y="0"/>
                </a:moveTo>
                <a:lnTo>
                  <a:pt x="599313" y="65404"/>
                </a:lnTo>
                <a:lnTo>
                  <a:pt x="630167" y="72695"/>
                </a:lnTo>
                <a:lnTo>
                  <a:pt x="633094" y="60325"/>
                </a:lnTo>
                <a:lnTo>
                  <a:pt x="668149" y="60325"/>
                </a:lnTo>
                <a:lnTo>
                  <a:pt x="653922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89048" y="2671572"/>
            <a:ext cx="1374775" cy="2740025"/>
          </a:xfrm>
          <a:custGeom>
            <a:avLst/>
            <a:gdLst/>
            <a:ahLst/>
            <a:cxnLst/>
            <a:rect l="l" t="t" r="r" b="b"/>
            <a:pathLst>
              <a:path w="1374775" h="2740025">
                <a:moveTo>
                  <a:pt x="39711" y="65324"/>
                </a:moveTo>
                <a:lnTo>
                  <a:pt x="28386" y="70997"/>
                </a:lnTo>
                <a:lnTo>
                  <a:pt x="1362837" y="2739897"/>
                </a:lnTo>
                <a:lnTo>
                  <a:pt x="1374266" y="2734310"/>
                </a:lnTo>
                <a:lnTo>
                  <a:pt x="39711" y="65324"/>
                </a:lnTo>
                <a:close/>
              </a:path>
              <a:path w="1374775" h="2740025">
                <a:moveTo>
                  <a:pt x="0" y="0"/>
                </a:moveTo>
                <a:lnTo>
                  <a:pt x="0" y="85216"/>
                </a:lnTo>
                <a:lnTo>
                  <a:pt x="28386" y="70997"/>
                </a:lnTo>
                <a:lnTo>
                  <a:pt x="22732" y="59689"/>
                </a:lnTo>
                <a:lnTo>
                  <a:pt x="34035" y="53975"/>
                </a:lnTo>
                <a:lnTo>
                  <a:pt x="62367" y="53975"/>
                </a:lnTo>
                <a:lnTo>
                  <a:pt x="68199" y="51053"/>
                </a:lnTo>
                <a:lnTo>
                  <a:pt x="0" y="0"/>
                </a:lnTo>
                <a:close/>
              </a:path>
              <a:path w="1374775" h="2740025">
                <a:moveTo>
                  <a:pt x="34035" y="53975"/>
                </a:moveTo>
                <a:lnTo>
                  <a:pt x="22732" y="59689"/>
                </a:lnTo>
                <a:lnTo>
                  <a:pt x="28386" y="70997"/>
                </a:lnTo>
                <a:lnTo>
                  <a:pt x="39711" y="65324"/>
                </a:lnTo>
                <a:lnTo>
                  <a:pt x="34035" y="53975"/>
                </a:lnTo>
                <a:close/>
              </a:path>
              <a:path w="1374775" h="2740025">
                <a:moveTo>
                  <a:pt x="62367" y="53975"/>
                </a:moveTo>
                <a:lnTo>
                  <a:pt x="34035" y="53975"/>
                </a:lnTo>
                <a:lnTo>
                  <a:pt x="39711" y="65324"/>
                </a:lnTo>
                <a:lnTo>
                  <a:pt x="62367" y="5397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1839" y="101246"/>
            <a:ext cx="620593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Refleksion?</a:t>
            </a:r>
            <a:endParaRPr sz="3600" dirty="0"/>
          </a:p>
        </p:txBody>
      </p:sp>
      <p:pic>
        <p:nvPicPr>
          <p:cNvPr id="9" name="Billede 1" descr="Billedresultat for euc sjÃ¦lland guld">
            <a:extLst>
              <a:ext uri="{FF2B5EF4-FFF2-40B4-BE49-F238E27FC236}">
                <a16:creationId xmlns:a16="http://schemas.microsoft.com/office/drawing/2014/main" id="{92E1B496-DD12-9D4E-BB93-B4FE6AD69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7914" y="533869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7072" y="1909572"/>
            <a:ext cx="3816096" cy="2865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5632" y="902208"/>
            <a:ext cx="8156575" cy="83058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43815" rIns="0" bIns="0" rtlCol="0">
            <a:spAutoFit/>
          </a:bodyPr>
          <a:lstStyle/>
          <a:p>
            <a:pPr marL="2951480" marR="485140" indent="-2465070">
              <a:lnSpc>
                <a:spcPct val="100000"/>
              </a:lnSpc>
              <a:spcBef>
                <a:spcPts val="345"/>
              </a:spcBef>
            </a:pP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Refleksioner </a:t>
            </a:r>
            <a:r>
              <a:rPr sz="2400" spc="-5" dirty="0">
                <a:solidFill>
                  <a:srgbClr val="FFFFFF"/>
                </a:solidFill>
                <a:latin typeface="Tahoma"/>
                <a:cs typeface="Tahoma"/>
              </a:rPr>
              <a:t>er ofte en årsag til fejlfortolkning. Her er 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nogle</a:t>
            </a:r>
            <a:r>
              <a:rPr sz="24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Tahoma"/>
                <a:cs typeface="Tahoma"/>
              </a:rPr>
              <a:t>eksempler.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1840" y="120883"/>
            <a:ext cx="62013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Refleksion?</a:t>
            </a:r>
            <a:endParaRPr sz="3600" dirty="0"/>
          </a:p>
        </p:txBody>
      </p:sp>
      <p:sp>
        <p:nvSpPr>
          <p:cNvPr id="5" name="object 5"/>
          <p:cNvSpPr/>
          <p:nvPr/>
        </p:nvSpPr>
        <p:spPr>
          <a:xfrm>
            <a:off x="5332476" y="1909572"/>
            <a:ext cx="3816096" cy="28635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4889" y="5579617"/>
            <a:ext cx="5741112" cy="31226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282700">
              <a:lnSpc>
                <a:spcPct val="100000"/>
              </a:lnSpc>
              <a:spcBef>
                <a:spcPts val="275"/>
              </a:spcBef>
            </a:pPr>
            <a:r>
              <a:rPr sz="1800" spc="-5" dirty="0">
                <a:latin typeface="Comic Sans MS"/>
                <a:cs typeface="Comic Sans MS"/>
              </a:rPr>
              <a:t>Her </a:t>
            </a:r>
            <a:r>
              <a:rPr sz="1800" dirty="0">
                <a:latin typeface="Comic Sans MS"/>
                <a:cs typeface="Comic Sans MS"/>
              </a:rPr>
              <a:t>ser </a:t>
            </a:r>
            <a:r>
              <a:rPr sz="1800" spc="-5" dirty="0">
                <a:latin typeface="Comic Sans MS"/>
                <a:cs typeface="Comic Sans MS"/>
              </a:rPr>
              <a:t>vi refleksioner fra</a:t>
            </a:r>
            <a:r>
              <a:rPr sz="1800" spc="-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omgivelserne.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83909" y="3044951"/>
            <a:ext cx="112395" cy="2520950"/>
          </a:xfrm>
          <a:custGeom>
            <a:avLst/>
            <a:gdLst/>
            <a:ahLst/>
            <a:cxnLst/>
            <a:rect l="l" t="t" r="r" b="b"/>
            <a:pathLst>
              <a:path w="112395" h="2520950">
                <a:moveTo>
                  <a:pt x="67972" y="75957"/>
                </a:moveTo>
                <a:lnTo>
                  <a:pt x="0" y="2520569"/>
                </a:lnTo>
                <a:lnTo>
                  <a:pt x="12700" y="2520823"/>
                </a:lnTo>
                <a:lnTo>
                  <a:pt x="80673" y="76317"/>
                </a:lnTo>
                <a:lnTo>
                  <a:pt x="67972" y="75957"/>
                </a:lnTo>
                <a:close/>
              </a:path>
              <a:path w="112395" h="2520950">
                <a:moveTo>
                  <a:pt x="105892" y="63246"/>
                </a:moveTo>
                <a:lnTo>
                  <a:pt x="68325" y="63246"/>
                </a:lnTo>
                <a:lnTo>
                  <a:pt x="81025" y="63626"/>
                </a:lnTo>
                <a:lnTo>
                  <a:pt x="80673" y="76317"/>
                </a:lnTo>
                <a:lnTo>
                  <a:pt x="112394" y="77215"/>
                </a:lnTo>
                <a:lnTo>
                  <a:pt x="105892" y="63246"/>
                </a:lnTo>
                <a:close/>
              </a:path>
              <a:path w="112395" h="2520950">
                <a:moveTo>
                  <a:pt x="68325" y="63246"/>
                </a:moveTo>
                <a:lnTo>
                  <a:pt x="67972" y="75957"/>
                </a:lnTo>
                <a:lnTo>
                  <a:pt x="80673" y="76317"/>
                </a:lnTo>
                <a:lnTo>
                  <a:pt x="81025" y="63626"/>
                </a:lnTo>
                <a:lnTo>
                  <a:pt x="68325" y="63246"/>
                </a:lnTo>
                <a:close/>
              </a:path>
              <a:path w="112395" h="2520950">
                <a:moveTo>
                  <a:pt x="76453" y="0"/>
                </a:moveTo>
                <a:lnTo>
                  <a:pt x="36194" y="75057"/>
                </a:lnTo>
                <a:lnTo>
                  <a:pt x="67972" y="75957"/>
                </a:lnTo>
                <a:lnTo>
                  <a:pt x="68325" y="63246"/>
                </a:lnTo>
                <a:lnTo>
                  <a:pt x="105892" y="63246"/>
                </a:lnTo>
                <a:lnTo>
                  <a:pt x="7645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08934" y="3259835"/>
            <a:ext cx="255270" cy="2306955"/>
          </a:xfrm>
          <a:custGeom>
            <a:avLst/>
            <a:gdLst/>
            <a:ahLst/>
            <a:cxnLst/>
            <a:rect l="l" t="t" r="r" b="b"/>
            <a:pathLst>
              <a:path w="255270" h="2306954">
                <a:moveTo>
                  <a:pt x="44250" y="75277"/>
                </a:moveTo>
                <a:lnTo>
                  <a:pt x="31556" y="76489"/>
                </a:lnTo>
                <a:lnTo>
                  <a:pt x="242315" y="2306447"/>
                </a:lnTo>
                <a:lnTo>
                  <a:pt x="255015" y="2305177"/>
                </a:lnTo>
                <a:lnTo>
                  <a:pt x="44250" y="75277"/>
                </a:lnTo>
                <a:close/>
              </a:path>
              <a:path w="255270" h="2306954">
                <a:moveTo>
                  <a:pt x="30733" y="0"/>
                </a:moveTo>
                <a:lnTo>
                  <a:pt x="0" y="79501"/>
                </a:lnTo>
                <a:lnTo>
                  <a:pt x="31556" y="76489"/>
                </a:lnTo>
                <a:lnTo>
                  <a:pt x="30352" y="63753"/>
                </a:lnTo>
                <a:lnTo>
                  <a:pt x="43052" y="62611"/>
                </a:lnTo>
                <a:lnTo>
                  <a:pt x="69797" y="62611"/>
                </a:lnTo>
                <a:lnTo>
                  <a:pt x="30733" y="0"/>
                </a:lnTo>
                <a:close/>
              </a:path>
              <a:path w="255270" h="2306954">
                <a:moveTo>
                  <a:pt x="43052" y="62611"/>
                </a:moveTo>
                <a:lnTo>
                  <a:pt x="30352" y="63753"/>
                </a:lnTo>
                <a:lnTo>
                  <a:pt x="31556" y="76489"/>
                </a:lnTo>
                <a:lnTo>
                  <a:pt x="44250" y="75277"/>
                </a:lnTo>
                <a:lnTo>
                  <a:pt x="43052" y="62611"/>
                </a:lnTo>
                <a:close/>
              </a:path>
              <a:path w="255270" h="2306954">
                <a:moveTo>
                  <a:pt x="69797" y="62611"/>
                </a:moveTo>
                <a:lnTo>
                  <a:pt x="43052" y="62611"/>
                </a:lnTo>
                <a:lnTo>
                  <a:pt x="44250" y="75277"/>
                </a:lnTo>
                <a:lnTo>
                  <a:pt x="75818" y="72262"/>
                </a:lnTo>
                <a:lnTo>
                  <a:pt x="69797" y="6261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12976" y="3476244"/>
            <a:ext cx="1374140" cy="2092960"/>
          </a:xfrm>
          <a:custGeom>
            <a:avLst/>
            <a:gdLst/>
            <a:ahLst/>
            <a:cxnLst/>
            <a:rect l="l" t="t" r="r" b="b"/>
            <a:pathLst>
              <a:path w="1374139" h="2092960">
                <a:moveTo>
                  <a:pt x="47092" y="60284"/>
                </a:moveTo>
                <a:lnTo>
                  <a:pt x="36418" y="67259"/>
                </a:lnTo>
                <a:lnTo>
                  <a:pt x="1363218" y="2092832"/>
                </a:lnTo>
                <a:lnTo>
                  <a:pt x="1373886" y="2085974"/>
                </a:lnTo>
                <a:lnTo>
                  <a:pt x="47092" y="60284"/>
                </a:lnTo>
                <a:close/>
              </a:path>
              <a:path w="1374139" h="2092960">
                <a:moveTo>
                  <a:pt x="0" y="0"/>
                </a:moveTo>
                <a:lnTo>
                  <a:pt x="9906" y="84581"/>
                </a:lnTo>
                <a:lnTo>
                  <a:pt x="36418" y="67259"/>
                </a:lnTo>
                <a:lnTo>
                  <a:pt x="29463" y="56641"/>
                </a:lnTo>
                <a:lnTo>
                  <a:pt x="40131" y="49656"/>
                </a:lnTo>
                <a:lnTo>
                  <a:pt x="63358" y="49656"/>
                </a:lnTo>
                <a:lnTo>
                  <a:pt x="73660" y="42925"/>
                </a:lnTo>
                <a:lnTo>
                  <a:pt x="0" y="0"/>
                </a:lnTo>
                <a:close/>
              </a:path>
              <a:path w="1374139" h="2092960">
                <a:moveTo>
                  <a:pt x="40131" y="49656"/>
                </a:moveTo>
                <a:lnTo>
                  <a:pt x="29463" y="56641"/>
                </a:lnTo>
                <a:lnTo>
                  <a:pt x="36418" y="67259"/>
                </a:lnTo>
                <a:lnTo>
                  <a:pt x="47092" y="60284"/>
                </a:lnTo>
                <a:lnTo>
                  <a:pt x="40131" y="49656"/>
                </a:lnTo>
                <a:close/>
              </a:path>
              <a:path w="1374139" h="2092960">
                <a:moveTo>
                  <a:pt x="63358" y="49656"/>
                </a:moveTo>
                <a:lnTo>
                  <a:pt x="40131" y="49656"/>
                </a:lnTo>
                <a:lnTo>
                  <a:pt x="47092" y="60284"/>
                </a:lnTo>
                <a:lnTo>
                  <a:pt x="63358" y="4965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96002" y="3044951"/>
            <a:ext cx="1396110" cy="2534666"/>
          </a:xfrm>
          <a:custGeom>
            <a:avLst/>
            <a:gdLst/>
            <a:ahLst/>
            <a:cxnLst/>
            <a:rect l="l" t="t" r="r" b="b"/>
            <a:pathLst>
              <a:path w="673734" h="2522220">
                <a:moveTo>
                  <a:pt x="630192" y="72201"/>
                </a:moveTo>
                <a:lnTo>
                  <a:pt x="0" y="2519172"/>
                </a:lnTo>
                <a:lnTo>
                  <a:pt x="12192" y="2522220"/>
                </a:lnTo>
                <a:lnTo>
                  <a:pt x="642509" y="75381"/>
                </a:lnTo>
                <a:lnTo>
                  <a:pt x="630192" y="72201"/>
                </a:lnTo>
                <a:close/>
              </a:path>
              <a:path w="673734" h="2522220">
                <a:moveTo>
                  <a:pt x="668204" y="59944"/>
                </a:moveTo>
                <a:lnTo>
                  <a:pt x="633349" y="59944"/>
                </a:lnTo>
                <a:lnTo>
                  <a:pt x="645668" y="63119"/>
                </a:lnTo>
                <a:lnTo>
                  <a:pt x="642509" y="75381"/>
                </a:lnTo>
                <a:lnTo>
                  <a:pt x="673226" y="83312"/>
                </a:lnTo>
                <a:lnTo>
                  <a:pt x="668204" y="59944"/>
                </a:lnTo>
                <a:close/>
              </a:path>
              <a:path w="673734" h="2522220">
                <a:moveTo>
                  <a:pt x="633349" y="59944"/>
                </a:moveTo>
                <a:lnTo>
                  <a:pt x="630192" y="72201"/>
                </a:lnTo>
                <a:lnTo>
                  <a:pt x="642509" y="75381"/>
                </a:lnTo>
                <a:lnTo>
                  <a:pt x="645668" y="63119"/>
                </a:lnTo>
                <a:lnTo>
                  <a:pt x="633349" y="59944"/>
                </a:lnTo>
                <a:close/>
              </a:path>
              <a:path w="673734" h="2522220">
                <a:moveTo>
                  <a:pt x="655320" y="0"/>
                </a:moveTo>
                <a:lnTo>
                  <a:pt x="599440" y="64262"/>
                </a:lnTo>
                <a:lnTo>
                  <a:pt x="630192" y="72201"/>
                </a:lnTo>
                <a:lnTo>
                  <a:pt x="633349" y="59944"/>
                </a:lnTo>
                <a:lnTo>
                  <a:pt x="668204" y="59944"/>
                </a:lnTo>
                <a:lnTo>
                  <a:pt x="65532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Billede 1" descr="Billedresultat for euc sjÃ¦lland guld">
            <a:extLst>
              <a:ext uri="{FF2B5EF4-FFF2-40B4-BE49-F238E27FC236}">
                <a16:creationId xmlns:a16="http://schemas.microsoft.com/office/drawing/2014/main" id="{F3A1C1AB-FF2A-954A-9209-96E3A4EC1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06742" y="5378574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122875"/>
            <a:ext cx="62775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Måleregler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819911" y="912875"/>
            <a:ext cx="8266430" cy="73152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115570" rIns="0" bIns="0" rtlCol="0">
            <a:spAutoFit/>
          </a:bodyPr>
          <a:lstStyle/>
          <a:p>
            <a:pPr marL="91440" marR="668020">
              <a:lnSpc>
                <a:spcPct val="101699"/>
              </a:lnSpc>
              <a:spcBef>
                <a:spcPts val="910"/>
              </a:spcBef>
              <a:tabLst>
                <a:tab pos="767080" algn="l"/>
              </a:tabLst>
            </a:pP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1)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Få	FØRST et godt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billede. Hvis det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er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ude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af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fokus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måler man galt. 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Hvor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meget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kan vi ikke</a:t>
            </a:r>
            <a:r>
              <a:rPr sz="1800" spc="-1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sige.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9911" y="1644395"/>
            <a:ext cx="2817876" cy="3745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9911" y="5390387"/>
            <a:ext cx="2809240" cy="37528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862965">
              <a:lnSpc>
                <a:spcPct val="100000"/>
              </a:lnSpc>
              <a:spcBef>
                <a:spcPts val="265"/>
              </a:spcBef>
            </a:pPr>
            <a:r>
              <a:rPr sz="1800" dirty="0">
                <a:latin typeface="Comic Sans MS"/>
                <a:cs typeface="Comic Sans MS"/>
              </a:rPr>
              <a:t>Fokuseret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44489" y="1625851"/>
            <a:ext cx="2839212" cy="3733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44488" y="5390387"/>
            <a:ext cx="1718311" cy="58798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593090">
              <a:lnSpc>
                <a:spcPct val="100000"/>
              </a:lnSpc>
              <a:spcBef>
                <a:spcPts val="265"/>
              </a:spcBef>
            </a:pPr>
            <a:r>
              <a:rPr sz="1800" spc="-5" dirty="0">
                <a:latin typeface="Comic Sans MS"/>
                <a:cs typeface="Comic Sans MS"/>
              </a:rPr>
              <a:t>Ikke fokuseret</a:t>
            </a:r>
            <a:endParaRPr sz="1800" dirty="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9805" y="3731513"/>
            <a:ext cx="1533525" cy="1203960"/>
          </a:xfrm>
          <a:prstGeom prst="rect">
            <a:avLst/>
          </a:prstGeom>
          <a:ln w="12192">
            <a:solidFill>
              <a:srgbClr val="0462C1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22555" marR="115570" algn="ctr">
              <a:lnSpc>
                <a:spcPct val="100000"/>
              </a:lnSpc>
              <a:spcBef>
                <a:spcPts val="275"/>
              </a:spcBef>
            </a:pPr>
            <a:r>
              <a:rPr sz="1800" spc="-5" dirty="0">
                <a:latin typeface="Comic Sans MS"/>
                <a:cs typeface="Comic Sans MS"/>
              </a:rPr>
              <a:t>Fejlen </a:t>
            </a:r>
            <a:r>
              <a:rPr sz="1800" dirty="0">
                <a:latin typeface="Comic Sans MS"/>
                <a:cs typeface="Comic Sans MS"/>
              </a:rPr>
              <a:t>er I  </a:t>
            </a:r>
            <a:r>
              <a:rPr sz="1800" spc="-5" dirty="0">
                <a:latin typeface="Comic Sans MS"/>
                <a:cs typeface="Comic Sans MS"/>
              </a:rPr>
              <a:t>dette  tilfælde  </a:t>
            </a:r>
            <a:r>
              <a:rPr sz="1800" dirty="0">
                <a:latin typeface="Comic Sans MS"/>
                <a:cs typeface="Comic Sans MS"/>
              </a:rPr>
              <a:t>næsten</a:t>
            </a:r>
            <a:r>
              <a:rPr sz="1800" spc="-11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3°C.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84604" y="2574544"/>
            <a:ext cx="2378710" cy="1158875"/>
          </a:xfrm>
          <a:custGeom>
            <a:avLst/>
            <a:gdLst/>
            <a:ahLst/>
            <a:cxnLst/>
            <a:rect l="l" t="t" r="r" b="b"/>
            <a:pathLst>
              <a:path w="2378710" h="1158875">
                <a:moveTo>
                  <a:pt x="71374" y="28530"/>
                </a:moveTo>
                <a:lnTo>
                  <a:pt x="65820" y="39976"/>
                </a:lnTo>
                <a:lnTo>
                  <a:pt x="2373122" y="1158874"/>
                </a:lnTo>
                <a:lnTo>
                  <a:pt x="2378710" y="1147444"/>
                </a:lnTo>
                <a:lnTo>
                  <a:pt x="71374" y="28530"/>
                </a:lnTo>
                <a:close/>
              </a:path>
              <a:path w="2378710" h="1158875">
                <a:moveTo>
                  <a:pt x="85216" y="0"/>
                </a:moveTo>
                <a:lnTo>
                  <a:pt x="0" y="1015"/>
                </a:lnTo>
                <a:lnTo>
                  <a:pt x="51943" y="68579"/>
                </a:lnTo>
                <a:lnTo>
                  <a:pt x="65820" y="39976"/>
                </a:lnTo>
                <a:lnTo>
                  <a:pt x="54356" y="34416"/>
                </a:lnTo>
                <a:lnTo>
                  <a:pt x="59943" y="22986"/>
                </a:lnTo>
                <a:lnTo>
                  <a:pt x="74064" y="22986"/>
                </a:lnTo>
                <a:lnTo>
                  <a:pt x="85216" y="0"/>
                </a:lnTo>
                <a:close/>
              </a:path>
              <a:path w="2378710" h="1158875">
                <a:moveTo>
                  <a:pt x="59943" y="22986"/>
                </a:moveTo>
                <a:lnTo>
                  <a:pt x="54356" y="34416"/>
                </a:lnTo>
                <a:lnTo>
                  <a:pt x="65820" y="39976"/>
                </a:lnTo>
                <a:lnTo>
                  <a:pt x="71374" y="28530"/>
                </a:lnTo>
                <a:lnTo>
                  <a:pt x="59943" y="22986"/>
                </a:lnTo>
                <a:close/>
              </a:path>
              <a:path w="2378710" h="1158875">
                <a:moveTo>
                  <a:pt x="74064" y="22986"/>
                </a:moveTo>
                <a:lnTo>
                  <a:pt x="59943" y="22986"/>
                </a:lnTo>
                <a:lnTo>
                  <a:pt x="71374" y="28530"/>
                </a:lnTo>
                <a:lnTo>
                  <a:pt x="74064" y="22986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83327" y="2576448"/>
            <a:ext cx="580390" cy="1155065"/>
          </a:xfrm>
          <a:custGeom>
            <a:avLst/>
            <a:gdLst/>
            <a:ahLst/>
            <a:cxnLst/>
            <a:rect l="l" t="t" r="r" b="b"/>
            <a:pathLst>
              <a:path w="580389" h="1155064">
                <a:moveTo>
                  <a:pt x="540560" y="65339"/>
                </a:moveTo>
                <a:lnTo>
                  <a:pt x="0" y="1149350"/>
                </a:lnTo>
                <a:lnTo>
                  <a:pt x="11429" y="1154938"/>
                </a:lnTo>
                <a:lnTo>
                  <a:pt x="551993" y="71045"/>
                </a:lnTo>
                <a:lnTo>
                  <a:pt x="540560" y="65339"/>
                </a:lnTo>
                <a:close/>
              </a:path>
              <a:path w="580389" h="1155064">
                <a:moveTo>
                  <a:pt x="580343" y="53975"/>
                </a:moveTo>
                <a:lnTo>
                  <a:pt x="546226" y="53975"/>
                </a:lnTo>
                <a:lnTo>
                  <a:pt x="557657" y="59689"/>
                </a:lnTo>
                <a:lnTo>
                  <a:pt x="551993" y="71045"/>
                </a:lnTo>
                <a:lnTo>
                  <a:pt x="580389" y="85216"/>
                </a:lnTo>
                <a:lnTo>
                  <a:pt x="580343" y="53975"/>
                </a:lnTo>
                <a:close/>
              </a:path>
              <a:path w="580389" h="1155064">
                <a:moveTo>
                  <a:pt x="546226" y="53975"/>
                </a:moveTo>
                <a:lnTo>
                  <a:pt x="540560" y="65339"/>
                </a:lnTo>
                <a:lnTo>
                  <a:pt x="551993" y="71045"/>
                </a:lnTo>
                <a:lnTo>
                  <a:pt x="557657" y="59689"/>
                </a:lnTo>
                <a:lnTo>
                  <a:pt x="546226" y="53975"/>
                </a:lnTo>
                <a:close/>
              </a:path>
              <a:path w="580389" h="1155064">
                <a:moveTo>
                  <a:pt x="580263" y="0"/>
                </a:moveTo>
                <a:lnTo>
                  <a:pt x="512190" y="51180"/>
                </a:lnTo>
                <a:lnTo>
                  <a:pt x="540560" y="65339"/>
                </a:lnTo>
                <a:lnTo>
                  <a:pt x="546226" y="53975"/>
                </a:lnTo>
                <a:lnTo>
                  <a:pt x="580343" y="53975"/>
                </a:lnTo>
                <a:lnTo>
                  <a:pt x="580263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Billede 1" descr="Billedresultat for euc sjÃ¦lland guld">
            <a:extLst>
              <a:ext uri="{FF2B5EF4-FFF2-40B4-BE49-F238E27FC236}">
                <a16:creationId xmlns:a16="http://schemas.microsoft.com/office/drawing/2014/main" id="{F39A480F-4D07-7949-BEB3-7520CE76F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799" y="5359651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8076" y="903732"/>
            <a:ext cx="8232775" cy="91630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3020" rIns="0" bIns="0" rtlCol="0">
            <a:spAutoFit/>
          </a:bodyPr>
          <a:lstStyle/>
          <a:p>
            <a:pPr marL="90805" marR="207645">
              <a:lnSpc>
                <a:spcPct val="100000"/>
              </a:lnSpc>
              <a:spcBef>
                <a:spcPts val="260"/>
              </a:spcBef>
            </a:pP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2)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Fra starten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indstiller de fleste kameraer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skalaen automatisk.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Brug  denne indstilling først. Men undlad ikke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at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foretage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en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manuel justering til  forbedring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af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billedet.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Vælg også </a:t>
            </a:r>
            <a:r>
              <a:rPr sz="1800" spc="-5" dirty="0">
                <a:solidFill>
                  <a:srgbClr val="FFFFFF"/>
                </a:solidFill>
                <a:latin typeface="Comic Sans MS"/>
                <a:cs typeface="Comic Sans MS"/>
              </a:rPr>
              <a:t>den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optimale</a:t>
            </a:r>
            <a:r>
              <a:rPr sz="1800" spc="-55" dirty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rgbClr val="FFFFFF"/>
                </a:solidFill>
                <a:latin typeface="Comic Sans MS"/>
                <a:cs typeface="Comic Sans MS"/>
              </a:rPr>
              <a:t>palette.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8556" y="1853565"/>
            <a:ext cx="2817876" cy="37444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2460" y="5616319"/>
            <a:ext cx="2809240" cy="311624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482600">
              <a:lnSpc>
                <a:spcPct val="100000"/>
              </a:lnSpc>
              <a:spcBef>
                <a:spcPts val="270"/>
              </a:spcBef>
            </a:pPr>
            <a:r>
              <a:rPr sz="1800" spc="-5" dirty="0">
                <a:latin typeface="Comic Sans MS"/>
                <a:cs typeface="Comic Sans MS"/>
              </a:rPr>
              <a:t>Manuel</a:t>
            </a:r>
            <a:r>
              <a:rPr sz="1800" spc="-25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indstilling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31641" y="1847469"/>
            <a:ext cx="2846831" cy="3744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69232" y="5616319"/>
            <a:ext cx="2809240" cy="37655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596900">
              <a:lnSpc>
                <a:spcPct val="100000"/>
              </a:lnSpc>
              <a:spcBef>
                <a:spcPts val="270"/>
              </a:spcBef>
            </a:pPr>
            <a:r>
              <a:rPr sz="1800" spc="-5" dirty="0">
                <a:latin typeface="Comic Sans MS"/>
                <a:cs typeface="Comic Sans MS"/>
              </a:rPr>
              <a:t>Auto</a:t>
            </a:r>
            <a:r>
              <a:rPr sz="1800" spc="-2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indstilling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1840" y="168811"/>
            <a:ext cx="65061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Måleregler</a:t>
            </a:r>
            <a:endParaRPr sz="3600" dirty="0"/>
          </a:p>
        </p:txBody>
      </p:sp>
      <p:pic>
        <p:nvPicPr>
          <p:cNvPr id="8" name="Billede 1" descr="Billedresultat for euc sjÃ¦lland guld">
            <a:extLst>
              <a:ext uri="{FF2B5EF4-FFF2-40B4-BE49-F238E27FC236}">
                <a16:creationId xmlns:a16="http://schemas.microsoft.com/office/drawing/2014/main" id="{635BFA09-437F-7D45-901B-1BF07815A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45765" y="5364901"/>
            <a:ext cx="2507835" cy="129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1663" y="1001267"/>
            <a:ext cx="7078980" cy="36766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3) 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Måleobjektet </a:t>
            </a:r>
            <a:r>
              <a:rPr sz="1800" spc="-114" dirty="0">
                <a:solidFill>
                  <a:srgbClr val="FFFFFF"/>
                </a:solidFill>
                <a:latin typeface="Arial"/>
                <a:cs typeface="Arial"/>
              </a:rPr>
              <a:t>skal 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fylde 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spotmetret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helt</a:t>
            </a:r>
            <a:r>
              <a:rPr sz="1800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ud!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90104" y="3069335"/>
            <a:ext cx="533400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90104" y="3069335"/>
            <a:ext cx="533400" cy="67310"/>
          </a:xfrm>
          <a:custGeom>
            <a:avLst/>
            <a:gdLst/>
            <a:ahLst/>
            <a:cxnLst/>
            <a:rect l="l" t="t" r="r" b="b"/>
            <a:pathLst>
              <a:path w="533400" h="67310">
                <a:moveTo>
                  <a:pt x="0" y="33527"/>
                </a:moveTo>
                <a:lnTo>
                  <a:pt x="36406" y="50404"/>
                </a:lnTo>
                <a:lnTo>
                  <a:pt x="78104" y="57197"/>
                </a:lnTo>
                <a:lnTo>
                  <a:pt x="132079" y="62455"/>
                </a:lnTo>
                <a:lnTo>
                  <a:pt x="195791" y="65851"/>
                </a:lnTo>
                <a:lnTo>
                  <a:pt x="266700" y="67055"/>
                </a:lnTo>
                <a:lnTo>
                  <a:pt x="337608" y="65851"/>
                </a:lnTo>
                <a:lnTo>
                  <a:pt x="401320" y="62455"/>
                </a:lnTo>
                <a:lnTo>
                  <a:pt x="455295" y="57197"/>
                </a:lnTo>
                <a:lnTo>
                  <a:pt x="496993" y="50404"/>
                </a:lnTo>
                <a:lnTo>
                  <a:pt x="533400" y="33527"/>
                </a:lnTo>
                <a:lnTo>
                  <a:pt x="523875" y="24606"/>
                </a:lnTo>
                <a:lnTo>
                  <a:pt x="455295" y="9810"/>
                </a:lnTo>
                <a:lnTo>
                  <a:pt x="401320" y="4571"/>
                </a:lnTo>
                <a:lnTo>
                  <a:pt x="337608" y="1195"/>
                </a:lnTo>
                <a:lnTo>
                  <a:pt x="266700" y="0"/>
                </a:lnTo>
                <a:lnTo>
                  <a:pt x="195791" y="1195"/>
                </a:lnTo>
                <a:lnTo>
                  <a:pt x="132079" y="4572"/>
                </a:lnTo>
                <a:lnTo>
                  <a:pt x="78104" y="9810"/>
                </a:lnTo>
                <a:lnTo>
                  <a:pt x="36406" y="16594"/>
                </a:lnTo>
                <a:lnTo>
                  <a:pt x="0" y="33527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90104" y="3102864"/>
            <a:ext cx="533400" cy="1338580"/>
          </a:xfrm>
          <a:custGeom>
            <a:avLst/>
            <a:gdLst/>
            <a:ahLst/>
            <a:cxnLst/>
            <a:rect l="l" t="t" r="r" b="b"/>
            <a:pathLst>
              <a:path w="533400" h="1338579">
                <a:moveTo>
                  <a:pt x="0" y="0"/>
                </a:moveTo>
                <a:lnTo>
                  <a:pt x="0" y="1304544"/>
                </a:lnTo>
                <a:lnTo>
                  <a:pt x="9525" y="1313465"/>
                </a:lnTo>
                <a:lnTo>
                  <a:pt x="78104" y="1328261"/>
                </a:lnTo>
                <a:lnTo>
                  <a:pt x="132079" y="1333500"/>
                </a:lnTo>
                <a:lnTo>
                  <a:pt x="195791" y="1336876"/>
                </a:lnTo>
                <a:lnTo>
                  <a:pt x="266700" y="1338072"/>
                </a:lnTo>
                <a:lnTo>
                  <a:pt x="337608" y="1336876"/>
                </a:lnTo>
                <a:lnTo>
                  <a:pt x="401320" y="1333500"/>
                </a:lnTo>
                <a:lnTo>
                  <a:pt x="455295" y="1328261"/>
                </a:lnTo>
                <a:lnTo>
                  <a:pt x="496993" y="1321477"/>
                </a:lnTo>
                <a:lnTo>
                  <a:pt x="533400" y="1304544"/>
                </a:lnTo>
                <a:lnTo>
                  <a:pt x="53340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42076" y="3069335"/>
            <a:ext cx="141732" cy="137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35979" y="3063239"/>
            <a:ext cx="153924" cy="79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2076" y="3102991"/>
            <a:ext cx="142240" cy="1337945"/>
          </a:xfrm>
          <a:custGeom>
            <a:avLst/>
            <a:gdLst/>
            <a:ahLst/>
            <a:cxnLst/>
            <a:rect l="l" t="t" r="r" b="b"/>
            <a:pathLst>
              <a:path w="142239" h="1337945">
                <a:moveTo>
                  <a:pt x="0" y="0"/>
                </a:moveTo>
                <a:lnTo>
                  <a:pt x="0" y="1304290"/>
                </a:lnTo>
                <a:lnTo>
                  <a:pt x="5572" y="1317424"/>
                </a:lnTo>
                <a:lnTo>
                  <a:pt x="20764" y="1328118"/>
                </a:lnTo>
                <a:lnTo>
                  <a:pt x="43291" y="1335311"/>
                </a:lnTo>
                <a:lnTo>
                  <a:pt x="70865" y="1337945"/>
                </a:lnTo>
                <a:lnTo>
                  <a:pt x="98440" y="1335311"/>
                </a:lnTo>
                <a:lnTo>
                  <a:pt x="120967" y="1328118"/>
                </a:lnTo>
                <a:lnTo>
                  <a:pt x="136159" y="1317424"/>
                </a:lnTo>
                <a:lnTo>
                  <a:pt x="141732" y="1304290"/>
                </a:lnTo>
                <a:lnTo>
                  <a:pt x="14173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36514" y="3797046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36514" y="3775709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85509" y="3929634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06846" y="3929634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14059" y="3600450"/>
            <a:ext cx="363220" cy="361950"/>
          </a:xfrm>
          <a:custGeom>
            <a:avLst/>
            <a:gdLst/>
            <a:ahLst/>
            <a:cxnLst/>
            <a:rect l="l" t="t" r="r" b="b"/>
            <a:pathLst>
              <a:path w="363220" h="361950">
                <a:moveTo>
                  <a:pt x="180593" y="0"/>
                </a:moveTo>
                <a:lnTo>
                  <a:pt x="126618" y="7619"/>
                </a:lnTo>
                <a:lnTo>
                  <a:pt x="79375" y="31750"/>
                </a:lnTo>
                <a:lnTo>
                  <a:pt x="41020" y="66039"/>
                </a:lnTo>
                <a:lnTo>
                  <a:pt x="14097" y="111760"/>
                </a:lnTo>
                <a:lnTo>
                  <a:pt x="888" y="163830"/>
                </a:lnTo>
                <a:lnTo>
                  <a:pt x="0" y="181610"/>
                </a:lnTo>
                <a:lnTo>
                  <a:pt x="1015" y="200660"/>
                </a:lnTo>
                <a:lnTo>
                  <a:pt x="14604" y="252730"/>
                </a:lnTo>
                <a:lnTo>
                  <a:pt x="41910" y="297180"/>
                </a:lnTo>
                <a:lnTo>
                  <a:pt x="80644" y="331469"/>
                </a:lnTo>
                <a:lnTo>
                  <a:pt x="128142" y="354330"/>
                </a:lnTo>
                <a:lnTo>
                  <a:pt x="163702" y="361950"/>
                </a:lnTo>
                <a:lnTo>
                  <a:pt x="200660" y="361950"/>
                </a:lnTo>
                <a:lnTo>
                  <a:pt x="235965" y="354330"/>
                </a:lnTo>
                <a:lnTo>
                  <a:pt x="242671" y="351789"/>
                </a:lnTo>
                <a:lnTo>
                  <a:pt x="181610" y="351789"/>
                </a:lnTo>
                <a:lnTo>
                  <a:pt x="164211" y="350519"/>
                </a:lnTo>
                <a:lnTo>
                  <a:pt x="115188" y="339089"/>
                </a:lnTo>
                <a:lnTo>
                  <a:pt x="73025" y="313689"/>
                </a:lnTo>
                <a:lnTo>
                  <a:pt x="40004" y="276860"/>
                </a:lnTo>
                <a:lnTo>
                  <a:pt x="18414" y="232410"/>
                </a:lnTo>
                <a:lnTo>
                  <a:pt x="10667" y="181610"/>
                </a:lnTo>
                <a:lnTo>
                  <a:pt x="11556" y="163830"/>
                </a:lnTo>
                <a:lnTo>
                  <a:pt x="24002" y="115569"/>
                </a:lnTo>
                <a:lnTo>
                  <a:pt x="49529" y="72389"/>
                </a:lnTo>
                <a:lnTo>
                  <a:pt x="85725" y="39369"/>
                </a:lnTo>
                <a:lnTo>
                  <a:pt x="130301" y="17780"/>
                </a:lnTo>
                <a:lnTo>
                  <a:pt x="181101" y="10160"/>
                </a:lnTo>
                <a:lnTo>
                  <a:pt x="241274" y="10160"/>
                </a:lnTo>
                <a:lnTo>
                  <a:pt x="234568" y="7619"/>
                </a:lnTo>
                <a:lnTo>
                  <a:pt x="217042" y="3810"/>
                </a:lnTo>
                <a:lnTo>
                  <a:pt x="199136" y="1270"/>
                </a:lnTo>
                <a:lnTo>
                  <a:pt x="180593" y="0"/>
                </a:lnTo>
                <a:close/>
              </a:path>
              <a:path w="363220" h="361950">
                <a:moveTo>
                  <a:pt x="241274" y="10160"/>
                </a:moveTo>
                <a:lnTo>
                  <a:pt x="181101" y="10160"/>
                </a:lnTo>
                <a:lnTo>
                  <a:pt x="198627" y="11430"/>
                </a:lnTo>
                <a:lnTo>
                  <a:pt x="215518" y="13969"/>
                </a:lnTo>
                <a:lnTo>
                  <a:pt x="262509" y="31750"/>
                </a:lnTo>
                <a:lnTo>
                  <a:pt x="301878" y="60960"/>
                </a:lnTo>
                <a:lnTo>
                  <a:pt x="331342" y="100330"/>
                </a:lnTo>
                <a:lnTo>
                  <a:pt x="348488" y="146050"/>
                </a:lnTo>
                <a:lnTo>
                  <a:pt x="352043" y="180339"/>
                </a:lnTo>
                <a:lnTo>
                  <a:pt x="351154" y="198119"/>
                </a:lnTo>
                <a:lnTo>
                  <a:pt x="338709" y="247650"/>
                </a:lnTo>
                <a:lnTo>
                  <a:pt x="313309" y="289560"/>
                </a:lnTo>
                <a:lnTo>
                  <a:pt x="276987" y="322580"/>
                </a:lnTo>
                <a:lnTo>
                  <a:pt x="232282" y="344169"/>
                </a:lnTo>
                <a:lnTo>
                  <a:pt x="181610" y="351789"/>
                </a:lnTo>
                <a:lnTo>
                  <a:pt x="242671" y="351789"/>
                </a:lnTo>
                <a:lnTo>
                  <a:pt x="283463" y="331469"/>
                </a:lnTo>
                <a:lnTo>
                  <a:pt x="321817" y="295910"/>
                </a:lnTo>
                <a:lnTo>
                  <a:pt x="348741" y="251460"/>
                </a:lnTo>
                <a:lnTo>
                  <a:pt x="361823" y="199389"/>
                </a:lnTo>
                <a:lnTo>
                  <a:pt x="362712" y="180339"/>
                </a:lnTo>
                <a:lnTo>
                  <a:pt x="361695" y="162560"/>
                </a:lnTo>
                <a:lnTo>
                  <a:pt x="348234" y="110489"/>
                </a:lnTo>
                <a:lnTo>
                  <a:pt x="320801" y="64769"/>
                </a:lnTo>
                <a:lnTo>
                  <a:pt x="282193" y="30480"/>
                </a:lnTo>
                <a:lnTo>
                  <a:pt x="251332" y="13969"/>
                </a:lnTo>
                <a:lnTo>
                  <a:pt x="241274" y="10160"/>
                </a:lnTo>
                <a:close/>
              </a:path>
              <a:path w="363220" h="361950">
                <a:moveTo>
                  <a:pt x="197992" y="21589"/>
                </a:moveTo>
                <a:lnTo>
                  <a:pt x="165226" y="21589"/>
                </a:lnTo>
                <a:lnTo>
                  <a:pt x="149351" y="24130"/>
                </a:lnTo>
                <a:lnTo>
                  <a:pt x="105410" y="40639"/>
                </a:lnTo>
                <a:lnTo>
                  <a:pt x="68452" y="68580"/>
                </a:lnTo>
                <a:lnTo>
                  <a:pt x="58038" y="78739"/>
                </a:lnTo>
                <a:lnTo>
                  <a:pt x="34036" y="119380"/>
                </a:lnTo>
                <a:lnTo>
                  <a:pt x="22225" y="165100"/>
                </a:lnTo>
                <a:lnTo>
                  <a:pt x="21336" y="180339"/>
                </a:lnTo>
                <a:lnTo>
                  <a:pt x="22098" y="196850"/>
                </a:lnTo>
                <a:lnTo>
                  <a:pt x="33909" y="243839"/>
                </a:lnTo>
                <a:lnTo>
                  <a:pt x="57785" y="283210"/>
                </a:lnTo>
                <a:lnTo>
                  <a:pt x="91693" y="313689"/>
                </a:lnTo>
                <a:lnTo>
                  <a:pt x="133603" y="334010"/>
                </a:lnTo>
                <a:lnTo>
                  <a:pt x="181101" y="341630"/>
                </a:lnTo>
                <a:lnTo>
                  <a:pt x="197485" y="340360"/>
                </a:lnTo>
                <a:lnTo>
                  <a:pt x="213360" y="337819"/>
                </a:lnTo>
                <a:lnTo>
                  <a:pt x="228726" y="334010"/>
                </a:lnTo>
                <a:lnTo>
                  <a:pt x="239776" y="330200"/>
                </a:lnTo>
                <a:lnTo>
                  <a:pt x="165353" y="330200"/>
                </a:lnTo>
                <a:lnTo>
                  <a:pt x="150367" y="327660"/>
                </a:lnTo>
                <a:lnTo>
                  <a:pt x="109474" y="312419"/>
                </a:lnTo>
                <a:lnTo>
                  <a:pt x="75311" y="285750"/>
                </a:lnTo>
                <a:lnTo>
                  <a:pt x="49656" y="251460"/>
                </a:lnTo>
                <a:lnTo>
                  <a:pt x="34798" y="210819"/>
                </a:lnTo>
                <a:lnTo>
                  <a:pt x="32003" y="180339"/>
                </a:lnTo>
                <a:lnTo>
                  <a:pt x="32892" y="165100"/>
                </a:lnTo>
                <a:lnTo>
                  <a:pt x="44068" y="121919"/>
                </a:lnTo>
                <a:lnTo>
                  <a:pt x="66675" y="85089"/>
                </a:lnTo>
                <a:lnTo>
                  <a:pt x="98551" y="57150"/>
                </a:lnTo>
                <a:lnTo>
                  <a:pt x="137794" y="38100"/>
                </a:lnTo>
                <a:lnTo>
                  <a:pt x="182117" y="31750"/>
                </a:lnTo>
                <a:lnTo>
                  <a:pt x="237947" y="31750"/>
                </a:lnTo>
                <a:lnTo>
                  <a:pt x="229107" y="27939"/>
                </a:lnTo>
                <a:lnTo>
                  <a:pt x="213867" y="24130"/>
                </a:lnTo>
                <a:lnTo>
                  <a:pt x="197992" y="21589"/>
                </a:lnTo>
                <a:close/>
              </a:path>
              <a:path w="363220" h="361950">
                <a:moveTo>
                  <a:pt x="237947" y="31750"/>
                </a:moveTo>
                <a:lnTo>
                  <a:pt x="182117" y="31750"/>
                </a:lnTo>
                <a:lnTo>
                  <a:pt x="197485" y="33019"/>
                </a:lnTo>
                <a:lnTo>
                  <a:pt x="226440" y="38100"/>
                </a:lnTo>
                <a:lnTo>
                  <a:pt x="265556" y="57150"/>
                </a:lnTo>
                <a:lnTo>
                  <a:pt x="297179" y="86360"/>
                </a:lnTo>
                <a:lnTo>
                  <a:pt x="319277" y="123189"/>
                </a:lnTo>
                <a:lnTo>
                  <a:pt x="330073" y="166369"/>
                </a:lnTo>
                <a:lnTo>
                  <a:pt x="330707" y="181610"/>
                </a:lnTo>
                <a:lnTo>
                  <a:pt x="329818" y="196850"/>
                </a:lnTo>
                <a:lnTo>
                  <a:pt x="318769" y="240030"/>
                </a:lnTo>
                <a:lnTo>
                  <a:pt x="296163" y="276860"/>
                </a:lnTo>
                <a:lnTo>
                  <a:pt x="264287" y="306069"/>
                </a:lnTo>
                <a:lnTo>
                  <a:pt x="225043" y="323850"/>
                </a:lnTo>
                <a:lnTo>
                  <a:pt x="195961" y="330200"/>
                </a:lnTo>
                <a:lnTo>
                  <a:pt x="239776" y="330200"/>
                </a:lnTo>
                <a:lnTo>
                  <a:pt x="282955" y="304800"/>
                </a:lnTo>
                <a:lnTo>
                  <a:pt x="313943" y="270510"/>
                </a:lnTo>
                <a:lnTo>
                  <a:pt x="334137" y="228600"/>
                </a:lnTo>
                <a:lnTo>
                  <a:pt x="341375" y="181610"/>
                </a:lnTo>
                <a:lnTo>
                  <a:pt x="340613" y="165100"/>
                </a:lnTo>
                <a:lnTo>
                  <a:pt x="328929" y="119380"/>
                </a:lnTo>
                <a:lnTo>
                  <a:pt x="305053" y="80010"/>
                </a:lnTo>
                <a:lnTo>
                  <a:pt x="271017" y="48260"/>
                </a:lnTo>
                <a:lnTo>
                  <a:pt x="243839" y="34289"/>
                </a:lnTo>
                <a:lnTo>
                  <a:pt x="23794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39434" y="3797046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40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39434" y="3775709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40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85509" y="3353561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06846" y="3353561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79614" y="3797046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4">
                <a:moveTo>
                  <a:pt x="0" y="0"/>
                </a:moveTo>
                <a:lnTo>
                  <a:pt x="21640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79614" y="3775709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4">
                <a:moveTo>
                  <a:pt x="0" y="0"/>
                </a:moveTo>
                <a:lnTo>
                  <a:pt x="21640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928609" y="3929634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49945" y="3929634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57159" y="3600450"/>
            <a:ext cx="363220" cy="361950"/>
          </a:xfrm>
          <a:custGeom>
            <a:avLst/>
            <a:gdLst/>
            <a:ahLst/>
            <a:cxnLst/>
            <a:rect l="l" t="t" r="r" b="b"/>
            <a:pathLst>
              <a:path w="363220" h="361950">
                <a:moveTo>
                  <a:pt x="180594" y="0"/>
                </a:moveTo>
                <a:lnTo>
                  <a:pt x="126619" y="7619"/>
                </a:lnTo>
                <a:lnTo>
                  <a:pt x="79375" y="31750"/>
                </a:lnTo>
                <a:lnTo>
                  <a:pt x="41021" y="66039"/>
                </a:lnTo>
                <a:lnTo>
                  <a:pt x="14097" y="111760"/>
                </a:lnTo>
                <a:lnTo>
                  <a:pt x="889" y="163830"/>
                </a:lnTo>
                <a:lnTo>
                  <a:pt x="0" y="181610"/>
                </a:lnTo>
                <a:lnTo>
                  <a:pt x="1016" y="200660"/>
                </a:lnTo>
                <a:lnTo>
                  <a:pt x="14605" y="252730"/>
                </a:lnTo>
                <a:lnTo>
                  <a:pt x="41910" y="297180"/>
                </a:lnTo>
                <a:lnTo>
                  <a:pt x="80645" y="331469"/>
                </a:lnTo>
                <a:lnTo>
                  <a:pt x="128143" y="354330"/>
                </a:lnTo>
                <a:lnTo>
                  <a:pt x="163703" y="361950"/>
                </a:lnTo>
                <a:lnTo>
                  <a:pt x="200660" y="361950"/>
                </a:lnTo>
                <a:lnTo>
                  <a:pt x="235966" y="354330"/>
                </a:lnTo>
                <a:lnTo>
                  <a:pt x="242671" y="351789"/>
                </a:lnTo>
                <a:lnTo>
                  <a:pt x="181610" y="351789"/>
                </a:lnTo>
                <a:lnTo>
                  <a:pt x="164211" y="350519"/>
                </a:lnTo>
                <a:lnTo>
                  <a:pt x="115189" y="339089"/>
                </a:lnTo>
                <a:lnTo>
                  <a:pt x="73025" y="313689"/>
                </a:lnTo>
                <a:lnTo>
                  <a:pt x="40005" y="276860"/>
                </a:lnTo>
                <a:lnTo>
                  <a:pt x="18415" y="232410"/>
                </a:lnTo>
                <a:lnTo>
                  <a:pt x="10668" y="181610"/>
                </a:lnTo>
                <a:lnTo>
                  <a:pt x="11557" y="163830"/>
                </a:lnTo>
                <a:lnTo>
                  <a:pt x="24003" y="115569"/>
                </a:lnTo>
                <a:lnTo>
                  <a:pt x="49530" y="72389"/>
                </a:lnTo>
                <a:lnTo>
                  <a:pt x="85725" y="39369"/>
                </a:lnTo>
                <a:lnTo>
                  <a:pt x="130301" y="17780"/>
                </a:lnTo>
                <a:lnTo>
                  <a:pt x="181101" y="10160"/>
                </a:lnTo>
                <a:lnTo>
                  <a:pt x="241274" y="10160"/>
                </a:lnTo>
                <a:lnTo>
                  <a:pt x="234569" y="7619"/>
                </a:lnTo>
                <a:lnTo>
                  <a:pt x="217043" y="3810"/>
                </a:lnTo>
                <a:lnTo>
                  <a:pt x="199136" y="1270"/>
                </a:lnTo>
                <a:lnTo>
                  <a:pt x="180594" y="0"/>
                </a:lnTo>
                <a:close/>
              </a:path>
              <a:path w="363220" h="361950">
                <a:moveTo>
                  <a:pt x="241274" y="10160"/>
                </a:moveTo>
                <a:lnTo>
                  <a:pt x="181101" y="10160"/>
                </a:lnTo>
                <a:lnTo>
                  <a:pt x="198628" y="11430"/>
                </a:lnTo>
                <a:lnTo>
                  <a:pt x="215519" y="13969"/>
                </a:lnTo>
                <a:lnTo>
                  <a:pt x="262509" y="31750"/>
                </a:lnTo>
                <a:lnTo>
                  <a:pt x="301879" y="60960"/>
                </a:lnTo>
                <a:lnTo>
                  <a:pt x="331343" y="100330"/>
                </a:lnTo>
                <a:lnTo>
                  <a:pt x="348488" y="146050"/>
                </a:lnTo>
                <a:lnTo>
                  <a:pt x="352044" y="180339"/>
                </a:lnTo>
                <a:lnTo>
                  <a:pt x="351155" y="198119"/>
                </a:lnTo>
                <a:lnTo>
                  <a:pt x="338709" y="247650"/>
                </a:lnTo>
                <a:lnTo>
                  <a:pt x="313309" y="289560"/>
                </a:lnTo>
                <a:lnTo>
                  <a:pt x="276987" y="322580"/>
                </a:lnTo>
                <a:lnTo>
                  <a:pt x="232283" y="344169"/>
                </a:lnTo>
                <a:lnTo>
                  <a:pt x="181610" y="351789"/>
                </a:lnTo>
                <a:lnTo>
                  <a:pt x="242671" y="351789"/>
                </a:lnTo>
                <a:lnTo>
                  <a:pt x="283464" y="331469"/>
                </a:lnTo>
                <a:lnTo>
                  <a:pt x="321818" y="295910"/>
                </a:lnTo>
                <a:lnTo>
                  <a:pt x="348742" y="251460"/>
                </a:lnTo>
                <a:lnTo>
                  <a:pt x="361823" y="199389"/>
                </a:lnTo>
                <a:lnTo>
                  <a:pt x="362712" y="180339"/>
                </a:lnTo>
                <a:lnTo>
                  <a:pt x="361696" y="162560"/>
                </a:lnTo>
                <a:lnTo>
                  <a:pt x="348234" y="110489"/>
                </a:lnTo>
                <a:lnTo>
                  <a:pt x="320801" y="64769"/>
                </a:lnTo>
                <a:lnTo>
                  <a:pt x="282194" y="30480"/>
                </a:lnTo>
                <a:lnTo>
                  <a:pt x="251333" y="13969"/>
                </a:lnTo>
                <a:lnTo>
                  <a:pt x="241274" y="10160"/>
                </a:lnTo>
                <a:close/>
              </a:path>
              <a:path w="363220" h="361950">
                <a:moveTo>
                  <a:pt x="197993" y="21589"/>
                </a:moveTo>
                <a:lnTo>
                  <a:pt x="165226" y="21589"/>
                </a:lnTo>
                <a:lnTo>
                  <a:pt x="149351" y="24130"/>
                </a:lnTo>
                <a:lnTo>
                  <a:pt x="105410" y="40639"/>
                </a:lnTo>
                <a:lnTo>
                  <a:pt x="68453" y="68580"/>
                </a:lnTo>
                <a:lnTo>
                  <a:pt x="58039" y="78739"/>
                </a:lnTo>
                <a:lnTo>
                  <a:pt x="34036" y="119380"/>
                </a:lnTo>
                <a:lnTo>
                  <a:pt x="22225" y="165100"/>
                </a:lnTo>
                <a:lnTo>
                  <a:pt x="21336" y="180339"/>
                </a:lnTo>
                <a:lnTo>
                  <a:pt x="22098" y="196850"/>
                </a:lnTo>
                <a:lnTo>
                  <a:pt x="33909" y="243839"/>
                </a:lnTo>
                <a:lnTo>
                  <a:pt x="57785" y="283210"/>
                </a:lnTo>
                <a:lnTo>
                  <a:pt x="91694" y="313689"/>
                </a:lnTo>
                <a:lnTo>
                  <a:pt x="133604" y="334010"/>
                </a:lnTo>
                <a:lnTo>
                  <a:pt x="181101" y="341630"/>
                </a:lnTo>
                <a:lnTo>
                  <a:pt x="197485" y="340360"/>
                </a:lnTo>
                <a:lnTo>
                  <a:pt x="213360" y="337819"/>
                </a:lnTo>
                <a:lnTo>
                  <a:pt x="228726" y="334010"/>
                </a:lnTo>
                <a:lnTo>
                  <a:pt x="239776" y="330200"/>
                </a:lnTo>
                <a:lnTo>
                  <a:pt x="165354" y="330200"/>
                </a:lnTo>
                <a:lnTo>
                  <a:pt x="150368" y="327660"/>
                </a:lnTo>
                <a:lnTo>
                  <a:pt x="109474" y="312419"/>
                </a:lnTo>
                <a:lnTo>
                  <a:pt x="75311" y="285750"/>
                </a:lnTo>
                <a:lnTo>
                  <a:pt x="49657" y="251460"/>
                </a:lnTo>
                <a:lnTo>
                  <a:pt x="34798" y="210819"/>
                </a:lnTo>
                <a:lnTo>
                  <a:pt x="32004" y="180339"/>
                </a:lnTo>
                <a:lnTo>
                  <a:pt x="32893" y="165100"/>
                </a:lnTo>
                <a:lnTo>
                  <a:pt x="44069" y="121919"/>
                </a:lnTo>
                <a:lnTo>
                  <a:pt x="66675" y="85089"/>
                </a:lnTo>
                <a:lnTo>
                  <a:pt x="98551" y="57150"/>
                </a:lnTo>
                <a:lnTo>
                  <a:pt x="137795" y="38100"/>
                </a:lnTo>
                <a:lnTo>
                  <a:pt x="182118" y="31750"/>
                </a:lnTo>
                <a:lnTo>
                  <a:pt x="237947" y="31750"/>
                </a:lnTo>
                <a:lnTo>
                  <a:pt x="229108" y="27939"/>
                </a:lnTo>
                <a:lnTo>
                  <a:pt x="213868" y="24130"/>
                </a:lnTo>
                <a:lnTo>
                  <a:pt x="197993" y="21589"/>
                </a:lnTo>
                <a:close/>
              </a:path>
              <a:path w="363220" h="361950">
                <a:moveTo>
                  <a:pt x="237947" y="31750"/>
                </a:moveTo>
                <a:lnTo>
                  <a:pt x="182118" y="31750"/>
                </a:lnTo>
                <a:lnTo>
                  <a:pt x="197485" y="33019"/>
                </a:lnTo>
                <a:lnTo>
                  <a:pt x="226441" y="38100"/>
                </a:lnTo>
                <a:lnTo>
                  <a:pt x="265557" y="57150"/>
                </a:lnTo>
                <a:lnTo>
                  <a:pt x="297180" y="86360"/>
                </a:lnTo>
                <a:lnTo>
                  <a:pt x="319278" y="123189"/>
                </a:lnTo>
                <a:lnTo>
                  <a:pt x="330073" y="166369"/>
                </a:lnTo>
                <a:lnTo>
                  <a:pt x="330708" y="181610"/>
                </a:lnTo>
                <a:lnTo>
                  <a:pt x="329819" y="196850"/>
                </a:lnTo>
                <a:lnTo>
                  <a:pt x="318770" y="240030"/>
                </a:lnTo>
                <a:lnTo>
                  <a:pt x="296164" y="276860"/>
                </a:lnTo>
                <a:lnTo>
                  <a:pt x="264287" y="306069"/>
                </a:lnTo>
                <a:lnTo>
                  <a:pt x="225044" y="323850"/>
                </a:lnTo>
                <a:lnTo>
                  <a:pt x="195961" y="330200"/>
                </a:lnTo>
                <a:lnTo>
                  <a:pt x="239776" y="330200"/>
                </a:lnTo>
                <a:lnTo>
                  <a:pt x="282956" y="304800"/>
                </a:lnTo>
                <a:lnTo>
                  <a:pt x="313944" y="270510"/>
                </a:lnTo>
                <a:lnTo>
                  <a:pt x="334137" y="228600"/>
                </a:lnTo>
                <a:lnTo>
                  <a:pt x="341375" y="181610"/>
                </a:lnTo>
                <a:lnTo>
                  <a:pt x="340614" y="165100"/>
                </a:lnTo>
                <a:lnTo>
                  <a:pt x="328930" y="119380"/>
                </a:lnTo>
                <a:lnTo>
                  <a:pt x="305054" y="80010"/>
                </a:lnTo>
                <a:lnTo>
                  <a:pt x="271018" y="48260"/>
                </a:lnTo>
                <a:lnTo>
                  <a:pt x="243840" y="34289"/>
                </a:lnTo>
                <a:lnTo>
                  <a:pt x="23794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82533" y="3797046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4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82533" y="3775709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4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28609" y="3353561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49945" y="3353561"/>
            <a:ext cx="0" cy="289560"/>
          </a:xfrm>
          <a:custGeom>
            <a:avLst/>
            <a:gdLst/>
            <a:ahLst/>
            <a:cxnLst/>
            <a:rect l="l" t="t" r="r" b="b"/>
            <a:pathLst>
              <a:path h="289560">
                <a:moveTo>
                  <a:pt x="0" y="0"/>
                </a:moveTo>
                <a:lnTo>
                  <a:pt x="0" y="28956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38926" y="3352800"/>
            <a:ext cx="685800" cy="1310640"/>
          </a:xfrm>
          <a:custGeom>
            <a:avLst/>
            <a:gdLst/>
            <a:ahLst/>
            <a:cxnLst/>
            <a:rect l="l" t="t" r="r" b="b"/>
            <a:pathLst>
              <a:path w="685800" h="1310639">
                <a:moveTo>
                  <a:pt x="523821" y="357520"/>
                </a:moveTo>
                <a:lnTo>
                  <a:pt x="480695" y="377666"/>
                </a:lnTo>
                <a:lnTo>
                  <a:pt x="440308" y="419481"/>
                </a:lnTo>
                <a:lnTo>
                  <a:pt x="413998" y="453842"/>
                </a:lnTo>
                <a:lnTo>
                  <a:pt x="390699" y="491204"/>
                </a:lnTo>
                <a:lnTo>
                  <a:pt x="370425" y="531566"/>
                </a:lnTo>
                <a:lnTo>
                  <a:pt x="353187" y="574929"/>
                </a:lnTo>
                <a:lnTo>
                  <a:pt x="339351" y="619577"/>
                </a:lnTo>
                <a:lnTo>
                  <a:pt x="329469" y="663606"/>
                </a:lnTo>
                <a:lnTo>
                  <a:pt x="323540" y="707016"/>
                </a:lnTo>
                <a:lnTo>
                  <a:pt x="321563" y="749807"/>
                </a:lnTo>
                <a:lnTo>
                  <a:pt x="322560" y="777573"/>
                </a:lnTo>
                <a:lnTo>
                  <a:pt x="330457" y="820245"/>
                </a:lnTo>
                <a:lnTo>
                  <a:pt x="355139" y="852423"/>
                </a:lnTo>
                <a:lnTo>
                  <a:pt x="365583" y="854761"/>
                </a:lnTo>
                <a:lnTo>
                  <a:pt x="377063" y="852932"/>
                </a:lnTo>
                <a:lnTo>
                  <a:pt x="422961" y="817731"/>
                </a:lnTo>
                <a:lnTo>
                  <a:pt x="465341" y="767437"/>
                </a:lnTo>
                <a:lnTo>
                  <a:pt x="492794" y="727267"/>
                </a:lnTo>
                <a:lnTo>
                  <a:pt x="420282" y="727267"/>
                </a:lnTo>
                <a:lnTo>
                  <a:pt x="414020" y="724407"/>
                </a:lnTo>
                <a:lnTo>
                  <a:pt x="410229" y="719572"/>
                </a:lnTo>
                <a:lnTo>
                  <a:pt x="407225" y="711723"/>
                </a:lnTo>
                <a:lnTo>
                  <a:pt x="404983" y="700851"/>
                </a:lnTo>
                <a:lnTo>
                  <a:pt x="403478" y="686943"/>
                </a:lnTo>
                <a:lnTo>
                  <a:pt x="460053" y="620141"/>
                </a:lnTo>
                <a:lnTo>
                  <a:pt x="403732" y="620141"/>
                </a:lnTo>
                <a:lnTo>
                  <a:pt x="409698" y="573420"/>
                </a:lnTo>
                <a:lnTo>
                  <a:pt x="426418" y="524795"/>
                </a:lnTo>
                <a:lnTo>
                  <a:pt x="451621" y="489579"/>
                </a:lnTo>
                <a:lnTo>
                  <a:pt x="465008" y="482391"/>
                </a:lnTo>
                <a:lnTo>
                  <a:pt x="565023" y="482391"/>
                </a:lnTo>
                <a:lnTo>
                  <a:pt x="565023" y="480568"/>
                </a:lnTo>
                <a:lnTo>
                  <a:pt x="561593" y="419639"/>
                </a:lnTo>
                <a:lnTo>
                  <a:pt x="551306" y="380238"/>
                </a:lnTo>
                <a:lnTo>
                  <a:pt x="534527" y="360616"/>
                </a:lnTo>
                <a:lnTo>
                  <a:pt x="523821" y="357520"/>
                </a:lnTo>
                <a:close/>
              </a:path>
              <a:path w="685800" h="1310639">
                <a:moveTo>
                  <a:pt x="685800" y="137922"/>
                </a:moveTo>
                <a:lnTo>
                  <a:pt x="605027" y="233299"/>
                </a:lnTo>
                <a:lnTo>
                  <a:pt x="604990" y="574929"/>
                </a:lnTo>
                <a:lnTo>
                  <a:pt x="604694" y="590004"/>
                </a:lnTo>
                <a:lnTo>
                  <a:pt x="596717" y="636414"/>
                </a:lnTo>
                <a:lnTo>
                  <a:pt x="569849" y="671576"/>
                </a:lnTo>
                <a:lnTo>
                  <a:pt x="557656" y="786892"/>
                </a:lnTo>
                <a:lnTo>
                  <a:pt x="589486" y="758301"/>
                </a:lnTo>
                <a:lnTo>
                  <a:pt x="615696" y="730376"/>
                </a:lnTo>
                <a:lnTo>
                  <a:pt x="640714" y="696483"/>
                </a:lnTo>
                <a:lnTo>
                  <a:pt x="659256" y="661543"/>
                </a:lnTo>
                <a:lnTo>
                  <a:pt x="676652" y="608947"/>
                </a:lnTo>
                <a:lnTo>
                  <a:pt x="684371" y="548719"/>
                </a:lnTo>
                <a:lnTo>
                  <a:pt x="685706" y="497839"/>
                </a:lnTo>
                <a:lnTo>
                  <a:pt x="685800" y="137922"/>
                </a:lnTo>
                <a:close/>
              </a:path>
              <a:path w="685800" h="1310639">
                <a:moveTo>
                  <a:pt x="560451" y="554608"/>
                </a:moveTo>
                <a:lnTo>
                  <a:pt x="540568" y="574929"/>
                </a:lnTo>
                <a:lnTo>
                  <a:pt x="481075" y="635635"/>
                </a:lnTo>
                <a:lnTo>
                  <a:pt x="477408" y="647592"/>
                </a:lnTo>
                <a:lnTo>
                  <a:pt x="461573" y="685994"/>
                </a:lnTo>
                <a:lnTo>
                  <a:pt x="435522" y="721032"/>
                </a:lnTo>
                <a:lnTo>
                  <a:pt x="420282" y="727267"/>
                </a:lnTo>
                <a:lnTo>
                  <a:pt x="492794" y="727267"/>
                </a:lnTo>
                <a:lnTo>
                  <a:pt x="516508" y="684783"/>
                </a:lnTo>
                <a:lnTo>
                  <a:pt x="540337" y="625173"/>
                </a:lnTo>
                <a:lnTo>
                  <a:pt x="550852" y="591254"/>
                </a:lnTo>
                <a:lnTo>
                  <a:pt x="560451" y="554608"/>
                </a:lnTo>
                <a:close/>
              </a:path>
              <a:path w="685800" h="1310639">
                <a:moveTo>
                  <a:pt x="565023" y="482391"/>
                </a:moveTo>
                <a:lnTo>
                  <a:pt x="465008" y="482391"/>
                </a:lnTo>
                <a:lnTo>
                  <a:pt x="470534" y="483488"/>
                </a:lnTo>
                <a:lnTo>
                  <a:pt x="475106" y="488231"/>
                </a:lnTo>
                <a:lnTo>
                  <a:pt x="478726" y="496950"/>
                </a:lnTo>
                <a:lnTo>
                  <a:pt x="481393" y="509670"/>
                </a:lnTo>
                <a:lnTo>
                  <a:pt x="483107" y="526414"/>
                </a:lnTo>
                <a:lnTo>
                  <a:pt x="441976" y="574929"/>
                </a:lnTo>
                <a:lnTo>
                  <a:pt x="403732" y="620141"/>
                </a:lnTo>
                <a:lnTo>
                  <a:pt x="460053" y="620141"/>
                </a:lnTo>
                <a:lnTo>
                  <a:pt x="565023" y="496316"/>
                </a:lnTo>
                <a:lnTo>
                  <a:pt x="565023" y="482391"/>
                </a:lnTo>
                <a:close/>
              </a:path>
              <a:path w="685800" h="1310639">
                <a:moveTo>
                  <a:pt x="685800" y="0"/>
                </a:moveTo>
                <a:lnTo>
                  <a:pt x="605027" y="95250"/>
                </a:lnTo>
                <a:lnTo>
                  <a:pt x="605027" y="190880"/>
                </a:lnTo>
                <a:lnTo>
                  <a:pt x="685800" y="95630"/>
                </a:lnTo>
                <a:lnTo>
                  <a:pt x="685800" y="0"/>
                </a:lnTo>
                <a:close/>
              </a:path>
              <a:path w="685800" h="1310639">
                <a:moveTo>
                  <a:pt x="83693" y="710819"/>
                </a:moveTo>
                <a:lnTo>
                  <a:pt x="0" y="809625"/>
                </a:lnTo>
                <a:lnTo>
                  <a:pt x="0" y="1310132"/>
                </a:lnTo>
                <a:lnTo>
                  <a:pt x="84200" y="1210691"/>
                </a:lnTo>
                <a:lnTo>
                  <a:pt x="84200" y="935863"/>
                </a:lnTo>
                <a:lnTo>
                  <a:pt x="277368" y="935863"/>
                </a:lnTo>
                <a:lnTo>
                  <a:pt x="277368" y="858774"/>
                </a:lnTo>
                <a:lnTo>
                  <a:pt x="192912" y="858774"/>
                </a:lnTo>
                <a:lnTo>
                  <a:pt x="83693" y="710819"/>
                </a:lnTo>
                <a:close/>
              </a:path>
              <a:path w="685800" h="1310639">
                <a:moveTo>
                  <a:pt x="277368" y="935863"/>
                </a:moveTo>
                <a:lnTo>
                  <a:pt x="84200" y="935863"/>
                </a:lnTo>
                <a:lnTo>
                  <a:pt x="192912" y="1082420"/>
                </a:lnTo>
                <a:lnTo>
                  <a:pt x="277368" y="982726"/>
                </a:lnTo>
                <a:lnTo>
                  <a:pt x="277368" y="935863"/>
                </a:lnTo>
                <a:close/>
              </a:path>
              <a:path w="685800" h="1310639">
                <a:moveTo>
                  <a:pt x="277368" y="482092"/>
                </a:moveTo>
                <a:lnTo>
                  <a:pt x="192912" y="581913"/>
                </a:lnTo>
                <a:lnTo>
                  <a:pt x="192912" y="858774"/>
                </a:lnTo>
                <a:lnTo>
                  <a:pt x="277368" y="858774"/>
                </a:lnTo>
                <a:lnTo>
                  <a:pt x="277368" y="482092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38086" y="3830619"/>
            <a:ext cx="88519" cy="1468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96582" y="3490721"/>
            <a:ext cx="128270" cy="648970"/>
          </a:xfrm>
          <a:custGeom>
            <a:avLst/>
            <a:gdLst/>
            <a:ahLst/>
            <a:cxnLst/>
            <a:rect l="l" t="t" r="r" b="b"/>
            <a:pathLst>
              <a:path w="128270" h="648970">
                <a:moveTo>
                  <a:pt x="47371" y="95376"/>
                </a:moveTo>
                <a:lnTo>
                  <a:pt x="67564" y="71491"/>
                </a:lnTo>
                <a:lnTo>
                  <a:pt x="87757" y="47640"/>
                </a:lnTo>
                <a:lnTo>
                  <a:pt x="107950" y="23814"/>
                </a:lnTo>
                <a:lnTo>
                  <a:pt x="128143" y="0"/>
                </a:lnTo>
                <a:lnTo>
                  <a:pt x="128143" y="50237"/>
                </a:lnTo>
                <a:lnTo>
                  <a:pt x="128143" y="100475"/>
                </a:lnTo>
                <a:lnTo>
                  <a:pt x="128143" y="351663"/>
                </a:lnTo>
                <a:lnTo>
                  <a:pt x="127785" y="383260"/>
                </a:lnTo>
                <a:lnTo>
                  <a:pt x="124928" y="434262"/>
                </a:lnTo>
                <a:lnTo>
                  <a:pt x="114395" y="488489"/>
                </a:lnTo>
                <a:lnTo>
                  <a:pt x="93150" y="541216"/>
                </a:lnTo>
                <a:lnTo>
                  <a:pt x="71346" y="575645"/>
                </a:lnTo>
                <a:lnTo>
                  <a:pt x="45630" y="606339"/>
                </a:lnTo>
                <a:lnTo>
                  <a:pt x="16623" y="634585"/>
                </a:lnTo>
                <a:lnTo>
                  <a:pt x="0" y="648969"/>
                </a:lnTo>
                <a:lnTo>
                  <a:pt x="3048" y="620129"/>
                </a:lnTo>
                <a:lnTo>
                  <a:pt x="6096" y="591312"/>
                </a:lnTo>
                <a:lnTo>
                  <a:pt x="9144" y="562494"/>
                </a:lnTo>
                <a:lnTo>
                  <a:pt x="12192" y="533653"/>
                </a:lnTo>
                <a:lnTo>
                  <a:pt x="18542" y="528319"/>
                </a:lnTo>
                <a:lnTo>
                  <a:pt x="23368" y="523875"/>
                </a:lnTo>
                <a:lnTo>
                  <a:pt x="42037" y="489711"/>
                </a:lnTo>
                <a:lnTo>
                  <a:pt x="47371" y="435101"/>
                </a:lnTo>
                <a:lnTo>
                  <a:pt x="47371" y="386552"/>
                </a:lnTo>
                <a:lnTo>
                  <a:pt x="47371" y="338004"/>
                </a:lnTo>
                <a:lnTo>
                  <a:pt x="47371" y="289461"/>
                </a:lnTo>
                <a:lnTo>
                  <a:pt x="47371" y="240924"/>
                </a:lnTo>
                <a:lnTo>
                  <a:pt x="47371" y="192396"/>
                </a:lnTo>
                <a:lnTo>
                  <a:pt x="47371" y="143880"/>
                </a:lnTo>
                <a:lnTo>
                  <a:pt x="47371" y="9537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0490" y="3710320"/>
            <a:ext cx="243840" cy="497840"/>
          </a:xfrm>
          <a:custGeom>
            <a:avLst/>
            <a:gdLst/>
            <a:ahLst/>
            <a:cxnLst/>
            <a:rect l="l" t="t" r="r" b="b"/>
            <a:pathLst>
              <a:path w="243840" h="497839">
                <a:moveTo>
                  <a:pt x="118744" y="61960"/>
                </a:moveTo>
                <a:lnTo>
                  <a:pt x="159131" y="20145"/>
                </a:lnTo>
                <a:lnTo>
                  <a:pt x="202257" y="0"/>
                </a:lnTo>
                <a:lnTo>
                  <a:pt x="212963" y="3095"/>
                </a:lnTo>
                <a:lnTo>
                  <a:pt x="235743" y="39715"/>
                </a:lnTo>
                <a:lnTo>
                  <a:pt x="242601" y="89904"/>
                </a:lnTo>
                <a:lnTo>
                  <a:pt x="243459" y="123047"/>
                </a:lnTo>
                <a:lnTo>
                  <a:pt x="243459" y="128254"/>
                </a:lnTo>
                <a:lnTo>
                  <a:pt x="243459" y="133588"/>
                </a:lnTo>
                <a:lnTo>
                  <a:pt x="243459" y="138795"/>
                </a:lnTo>
                <a:lnTo>
                  <a:pt x="211150" y="176896"/>
                </a:lnTo>
                <a:lnTo>
                  <a:pt x="178841" y="215003"/>
                </a:lnTo>
                <a:lnTo>
                  <a:pt x="146532" y="253122"/>
                </a:lnTo>
                <a:lnTo>
                  <a:pt x="114223" y="291260"/>
                </a:lnTo>
                <a:lnTo>
                  <a:pt x="81914" y="329422"/>
                </a:lnTo>
                <a:lnTo>
                  <a:pt x="83419" y="343330"/>
                </a:lnTo>
                <a:lnTo>
                  <a:pt x="85661" y="354202"/>
                </a:lnTo>
                <a:lnTo>
                  <a:pt x="88665" y="362051"/>
                </a:lnTo>
                <a:lnTo>
                  <a:pt x="92456" y="366887"/>
                </a:lnTo>
                <a:lnTo>
                  <a:pt x="98718" y="369746"/>
                </a:lnTo>
                <a:lnTo>
                  <a:pt x="105886" y="368617"/>
                </a:lnTo>
                <a:lnTo>
                  <a:pt x="134461" y="338216"/>
                </a:lnTo>
                <a:lnTo>
                  <a:pt x="152273" y="300624"/>
                </a:lnTo>
                <a:lnTo>
                  <a:pt x="159512" y="278114"/>
                </a:lnTo>
                <a:lnTo>
                  <a:pt x="179343" y="257845"/>
                </a:lnTo>
                <a:lnTo>
                  <a:pt x="199199" y="237601"/>
                </a:lnTo>
                <a:lnTo>
                  <a:pt x="219055" y="217356"/>
                </a:lnTo>
                <a:lnTo>
                  <a:pt x="238887" y="197088"/>
                </a:lnTo>
                <a:lnTo>
                  <a:pt x="218773" y="267652"/>
                </a:lnTo>
                <a:lnTo>
                  <a:pt x="194944" y="327263"/>
                </a:lnTo>
                <a:lnTo>
                  <a:pt x="163623" y="382031"/>
                </a:lnTo>
                <a:lnTo>
                  <a:pt x="121158" y="438134"/>
                </a:lnTo>
                <a:lnTo>
                  <a:pt x="83851" y="477107"/>
                </a:lnTo>
                <a:lnTo>
                  <a:pt x="44019" y="497240"/>
                </a:lnTo>
                <a:lnTo>
                  <a:pt x="33575" y="494903"/>
                </a:lnTo>
                <a:lnTo>
                  <a:pt x="8893" y="462724"/>
                </a:lnTo>
                <a:lnTo>
                  <a:pt x="996" y="420052"/>
                </a:lnTo>
                <a:lnTo>
                  <a:pt x="0" y="392287"/>
                </a:lnTo>
                <a:lnTo>
                  <a:pt x="1976" y="349496"/>
                </a:lnTo>
                <a:lnTo>
                  <a:pt x="7905" y="306085"/>
                </a:lnTo>
                <a:lnTo>
                  <a:pt x="17787" y="262056"/>
                </a:lnTo>
                <a:lnTo>
                  <a:pt x="31623" y="217408"/>
                </a:lnTo>
                <a:lnTo>
                  <a:pt x="48861" y="174045"/>
                </a:lnTo>
                <a:lnTo>
                  <a:pt x="69135" y="133683"/>
                </a:lnTo>
                <a:lnTo>
                  <a:pt x="92434" y="96321"/>
                </a:lnTo>
                <a:lnTo>
                  <a:pt x="118744" y="6196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39381" y="3348228"/>
            <a:ext cx="89916" cy="2000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38926" y="3834891"/>
            <a:ext cx="277495" cy="828040"/>
          </a:xfrm>
          <a:custGeom>
            <a:avLst/>
            <a:gdLst/>
            <a:ahLst/>
            <a:cxnLst/>
            <a:rect l="l" t="t" r="r" b="b"/>
            <a:pathLst>
              <a:path w="277495" h="828039">
                <a:moveTo>
                  <a:pt x="0" y="327532"/>
                </a:moveTo>
                <a:lnTo>
                  <a:pt x="20881" y="302843"/>
                </a:lnTo>
                <a:lnTo>
                  <a:pt x="41798" y="278129"/>
                </a:lnTo>
                <a:lnTo>
                  <a:pt x="62739" y="253416"/>
                </a:lnTo>
                <a:lnTo>
                  <a:pt x="83693" y="228726"/>
                </a:lnTo>
                <a:lnTo>
                  <a:pt x="110956" y="265703"/>
                </a:lnTo>
                <a:lnTo>
                  <a:pt x="138255" y="302704"/>
                </a:lnTo>
                <a:lnTo>
                  <a:pt x="165578" y="339705"/>
                </a:lnTo>
                <a:lnTo>
                  <a:pt x="192912" y="376681"/>
                </a:lnTo>
                <a:lnTo>
                  <a:pt x="192912" y="321297"/>
                </a:lnTo>
                <a:lnTo>
                  <a:pt x="192912" y="265931"/>
                </a:lnTo>
                <a:lnTo>
                  <a:pt x="192912" y="210572"/>
                </a:lnTo>
                <a:lnTo>
                  <a:pt x="192912" y="155206"/>
                </a:lnTo>
                <a:lnTo>
                  <a:pt x="192912" y="99821"/>
                </a:lnTo>
                <a:lnTo>
                  <a:pt x="213985" y="74866"/>
                </a:lnTo>
                <a:lnTo>
                  <a:pt x="235092" y="49910"/>
                </a:lnTo>
                <a:lnTo>
                  <a:pt x="256224" y="24955"/>
                </a:lnTo>
                <a:lnTo>
                  <a:pt x="277368" y="0"/>
                </a:lnTo>
                <a:lnTo>
                  <a:pt x="277368" y="50063"/>
                </a:lnTo>
                <a:lnTo>
                  <a:pt x="277368" y="100126"/>
                </a:lnTo>
                <a:lnTo>
                  <a:pt x="277368" y="500633"/>
                </a:lnTo>
                <a:lnTo>
                  <a:pt x="256224" y="525516"/>
                </a:lnTo>
                <a:lnTo>
                  <a:pt x="235092" y="550433"/>
                </a:lnTo>
                <a:lnTo>
                  <a:pt x="213985" y="575375"/>
                </a:lnTo>
                <a:lnTo>
                  <a:pt x="192912" y="600328"/>
                </a:lnTo>
                <a:lnTo>
                  <a:pt x="165693" y="563659"/>
                </a:lnTo>
                <a:lnTo>
                  <a:pt x="138509" y="527002"/>
                </a:lnTo>
                <a:lnTo>
                  <a:pt x="111349" y="490368"/>
                </a:lnTo>
                <a:lnTo>
                  <a:pt x="84200" y="453770"/>
                </a:lnTo>
                <a:lnTo>
                  <a:pt x="84200" y="728598"/>
                </a:lnTo>
                <a:lnTo>
                  <a:pt x="63150" y="753459"/>
                </a:lnTo>
                <a:lnTo>
                  <a:pt x="42100" y="778319"/>
                </a:lnTo>
                <a:lnTo>
                  <a:pt x="21050" y="803179"/>
                </a:lnTo>
                <a:lnTo>
                  <a:pt x="0" y="828039"/>
                </a:lnTo>
                <a:lnTo>
                  <a:pt x="0" y="377596"/>
                </a:lnTo>
                <a:lnTo>
                  <a:pt x="0" y="32753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99450" y="3398277"/>
            <a:ext cx="685800" cy="1090295"/>
          </a:xfrm>
          <a:custGeom>
            <a:avLst/>
            <a:gdLst/>
            <a:ahLst/>
            <a:cxnLst/>
            <a:rect l="l" t="t" r="r" b="b"/>
            <a:pathLst>
              <a:path w="685800" h="1090295">
                <a:moveTo>
                  <a:pt x="672338" y="171819"/>
                </a:moveTo>
                <a:lnTo>
                  <a:pt x="558800" y="171819"/>
                </a:lnTo>
                <a:lnTo>
                  <a:pt x="562393" y="175291"/>
                </a:lnTo>
                <a:lnTo>
                  <a:pt x="564975" y="182455"/>
                </a:lnTo>
                <a:lnTo>
                  <a:pt x="566533" y="193286"/>
                </a:lnTo>
                <a:lnTo>
                  <a:pt x="567054" y="207760"/>
                </a:lnTo>
                <a:lnTo>
                  <a:pt x="557101" y="225669"/>
                </a:lnTo>
                <a:lnTo>
                  <a:pt x="538051" y="258677"/>
                </a:lnTo>
                <a:lnTo>
                  <a:pt x="517261" y="292278"/>
                </a:lnTo>
                <a:lnTo>
                  <a:pt x="477966" y="352667"/>
                </a:lnTo>
                <a:lnTo>
                  <a:pt x="450342" y="394577"/>
                </a:lnTo>
                <a:lnTo>
                  <a:pt x="427077" y="431343"/>
                </a:lnTo>
                <a:lnTo>
                  <a:pt x="407765" y="465633"/>
                </a:lnTo>
                <a:lnTo>
                  <a:pt x="381000" y="526784"/>
                </a:lnTo>
                <a:lnTo>
                  <a:pt x="366934" y="581933"/>
                </a:lnTo>
                <a:lnTo>
                  <a:pt x="362203" y="635369"/>
                </a:lnTo>
                <a:lnTo>
                  <a:pt x="363843" y="660346"/>
                </a:lnTo>
                <a:lnTo>
                  <a:pt x="368744" y="679263"/>
                </a:lnTo>
                <a:lnTo>
                  <a:pt x="376884" y="692108"/>
                </a:lnTo>
                <a:lnTo>
                  <a:pt x="388239" y="698869"/>
                </a:lnTo>
                <a:lnTo>
                  <a:pt x="402808" y="698416"/>
                </a:lnTo>
                <a:lnTo>
                  <a:pt x="440995" y="672508"/>
                </a:lnTo>
                <a:lnTo>
                  <a:pt x="482927" y="624169"/>
                </a:lnTo>
                <a:lnTo>
                  <a:pt x="516126" y="575401"/>
                </a:lnTo>
                <a:lnTo>
                  <a:pt x="541468" y="528776"/>
                </a:lnTo>
                <a:lnTo>
                  <a:pt x="546114" y="518529"/>
                </a:lnTo>
                <a:lnTo>
                  <a:pt x="479044" y="518529"/>
                </a:lnTo>
                <a:lnTo>
                  <a:pt x="473075" y="516751"/>
                </a:lnTo>
                <a:lnTo>
                  <a:pt x="470153" y="508750"/>
                </a:lnTo>
                <a:lnTo>
                  <a:pt x="470161" y="494780"/>
                </a:lnTo>
                <a:lnTo>
                  <a:pt x="470723" y="485356"/>
                </a:lnTo>
                <a:lnTo>
                  <a:pt x="485052" y="437820"/>
                </a:lnTo>
                <a:lnTo>
                  <a:pt x="505817" y="399149"/>
                </a:lnTo>
                <a:lnTo>
                  <a:pt x="532604" y="355169"/>
                </a:lnTo>
                <a:lnTo>
                  <a:pt x="544306" y="335823"/>
                </a:lnTo>
                <a:lnTo>
                  <a:pt x="555793" y="316358"/>
                </a:lnTo>
                <a:lnTo>
                  <a:pt x="567054" y="296787"/>
                </a:lnTo>
                <a:lnTo>
                  <a:pt x="672372" y="296787"/>
                </a:lnTo>
                <a:lnTo>
                  <a:pt x="672338" y="171819"/>
                </a:lnTo>
                <a:close/>
              </a:path>
              <a:path w="685800" h="1090295">
                <a:moveTo>
                  <a:pt x="672372" y="296787"/>
                </a:moveTo>
                <a:lnTo>
                  <a:pt x="567054" y="296787"/>
                </a:lnTo>
                <a:lnTo>
                  <a:pt x="566975" y="328156"/>
                </a:lnTo>
                <a:lnTo>
                  <a:pt x="566645" y="341237"/>
                </a:lnTo>
                <a:lnTo>
                  <a:pt x="560577" y="386322"/>
                </a:lnTo>
                <a:lnTo>
                  <a:pt x="545677" y="431343"/>
                </a:lnTo>
                <a:lnTo>
                  <a:pt x="522419" y="477000"/>
                </a:lnTo>
                <a:lnTo>
                  <a:pt x="497028" y="509742"/>
                </a:lnTo>
                <a:lnTo>
                  <a:pt x="479044" y="518529"/>
                </a:lnTo>
                <a:lnTo>
                  <a:pt x="546114" y="518529"/>
                </a:lnTo>
                <a:lnTo>
                  <a:pt x="551973" y="505606"/>
                </a:lnTo>
                <a:lnTo>
                  <a:pt x="562526" y="480008"/>
                </a:lnTo>
                <a:lnTo>
                  <a:pt x="573151" y="451981"/>
                </a:lnTo>
                <a:lnTo>
                  <a:pt x="620973" y="451981"/>
                </a:lnTo>
                <a:lnTo>
                  <a:pt x="685800" y="375400"/>
                </a:lnTo>
                <a:lnTo>
                  <a:pt x="681968" y="366275"/>
                </a:lnTo>
                <a:lnTo>
                  <a:pt x="678862" y="357556"/>
                </a:lnTo>
                <a:lnTo>
                  <a:pt x="672493" y="308703"/>
                </a:lnTo>
                <a:lnTo>
                  <a:pt x="672372" y="296787"/>
                </a:lnTo>
                <a:close/>
              </a:path>
              <a:path w="685800" h="1090295">
                <a:moveTo>
                  <a:pt x="620973" y="451981"/>
                </a:moveTo>
                <a:lnTo>
                  <a:pt x="573151" y="451981"/>
                </a:lnTo>
                <a:lnTo>
                  <a:pt x="574294" y="463919"/>
                </a:lnTo>
                <a:lnTo>
                  <a:pt x="575564" y="472174"/>
                </a:lnTo>
                <a:lnTo>
                  <a:pt x="576833" y="477000"/>
                </a:lnTo>
                <a:lnTo>
                  <a:pt x="577976" y="481699"/>
                </a:lnTo>
                <a:lnTo>
                  <a:pt x="580644" y="487668"/>
                </a:lnTo>
                <a:lnTo>
                  <a:pt x="584707" y="494780"/>
                </a:lnTo>
                <a:lnTo>
                  <a:pt x="620973" y="451981"/>
                </a:lnTo>
                <a:close/>
              </a:path>
              <a:path w="685800" h="1090295">
                <a:moveTo>
                  <a:pt x="632265" y="0"/>
                </a:moveTo>
                <a:lnTo>
                  <a:pt x="593725" y="21324"/>
                </a:lnTo>
                <a:lnTo>
                  <a:pt x="559625" y="54931"/>
                </a:lnTo>
                <a:lnTo>
                  <a:pt x="516000" y="104255"/>
                </a:lnTo>
                <a:lnTo>
                  <a:pt x="486838" y="140450"/>
                </a:lnTo>
                <a:lnTo>
                  <a:pt x="459867" y="177788"/>
                </a:lnTo>
                <a:lnTo>
                  <a:pt x="436721" y="214078"/>
                </a:lnTo>
                <a:lnTo>
                  <a:pt x="409408" y="267987"/>
                </a:lnTo>
                <a:lnTo>
                  <a:pt x="393596" y="308703"/>
                </a:lnTo>
                <a:lnTo>
                  <a:pt x="382339" y="348182"/>
                </a:lnTo>
                <a:lnTo>
                  <a:pt x="373921" y="392949"/>
                </a:lnTo>
                <a:lnTo>
                  <a:pt x="370713" y="417691"/>
                </a:lnTo>
                <a:lnTo>
                  <a:pt x="473582" y="314059"/>
                </a:lnTo>
                <a:lnTo>
                  <a:pt x="477041" y="296199"/>
                </a:lnTo>
                <a:lnTo>
                  <a:pt x="480964" y="280150"/>
                </a:lnTo>
                <a:lnTo>
                  <a:pt x="497752" y="238619"/>
                </a:lnTo>
                <a:lnTo>
                  <a:pt x="529971" y="192774"/>
                </a:lnTo>
                <a:lnTo>
                  <a:pt x="672338" y="171819"/>
                </a:lnTo>
                <a:lnTo>
                  <a:pt x="672338" y="89523"/>
                </a:lnTo>
                <a:lnTo>
                  <a:pt x="667837" y="44088"/>
                </a:lnTo>
                <a:lnTo>
                  <a:pt x="649192" y="3768"/>
                </a:lnTo>
                <a:lnTo>
                  <a:pt x="642620" y="623"/>
                </a:lnTo>
                <a:lnTo>
                  <a:pt x="632265" y="0"/>
                </a:lnTo>
                <a:close/>
              </a:path>
              <a:path w="685800" h="1090295">
                <a:moveTo>
                  <a:pt x="114553" y="808724"/>
                </a:moveTo>
                <a:lnTo>
                  <a:pt x="0" y="969633"/>
                </a:lnTo>
                <a:lnTo>
                  <a:pt x="2504" y="1002137"/>
                </a:lnTo>
                <a:lnTo>
                  <a:pt x="6794" y="1029545"/>
                </a:lnTo>
                <a:lnTo>
                  <a:pt x="20827" y="1069074"/>
                </a:lnTo>
                <a:lnTo>
                  <a:pt x="55421" y="1089898"/>
                </a:lnTo>
                <a:lnTo>
                  <a:pt x="70611" y="1086473"/>
                </a:lnTo>
                <a:lnTo>
                  <a:pt x="109569" y="1060104"/>
                </a:lnTo>
                <a:lnTo>
                  <a:pt x="161671" y="1005066"/>
                </a:lnTo>
                <a:lnTo>
                  <a:pt x="188168" y="971299"/>
                </a:lnTo>
                <a:lnTo>
                  <a:pt x="212201" y="935533"/>
                </a:lnTo>
                <a:lnTo>
                  <a:pt x="233733" y="897766"/>
                </a:lnTo>
                <a:lnTo>
                  <a:pt x="241142" y="882257"/>
                </a:lnTo>
                <a:lnTo>
                  <a:pt x="137922" y="882257"/>
                </a:lnTo>
                <a:lnTo>
                  <a:pt x="133350" y="882130"/>
                </a:lnTo>
                <a:lnTo>
                  <a:pt x="115776" y="843982"/>
                </a:lnTo>
                <a:lnTo>
                  <a:pt x="114909" y="828014"/>
                </a:lnTo>
                <a:lnTo>
                  <a:pt x="114553" y="808724"/>
                </a:lnTo>
                <a:close/>
              </a:path>
              <a:path w="685800" h="1090295">
                <a:moveTo>
                  <a:pt x="311911" y="179947"/>
                </a:moveTo>
                <a:lnTo>
                  <a:pt x="191770" y="321806"/>
                </a:lnTo>
                <a:lnTo>
                  <a:pt x="191770" y="714109"/>
                </a:lnTo>
                <a:lnTo>
                  <a:pt x="191194" y="741828"/>
                </a:lnTo>
                <a:lnTo>
                  <a:pt x="186519" y="788743"/>
                </a:lnTo>
                <a:lnTo>
                  <a:pt x="170354" y="840616"/>
                </a:lnTo>
                <a:lnTo>
                  <a:pt x="144399" y="877304"/>
                </a:lnTo>
                <a:lnTo>
                  <a:pt x="137922" y="882257"/>
                </a:lnTo>
                <a:lnTo>
                  <a:pt x="241142" y="882257"/>
                </a:lnTo>
                <a:lnTo>
                  <a:pt x="269061" y="817919"/>
                </a:lnTo>
                <a:lnTo>
                  <a:pt x="282416" y="779196"/>
                </a:lnTo>
                <a:lnTo>
                  <a:pt x="292770" y="741807"/>
                </a:lnTo>
                <a:lnTo>
                  <a:pt x="305268" y="667986"/>
                </a:lnTo>
                <a:lnTo>
                  <a:pt x="308959" y="625447"/>
                </a:lnTo>
                <a:lnTo>
                  <a:pt x="311173" y="578121"/>
                </a:lnTo>
                <a:lnTo>
                  <a:pt x="311911" y="526022"/>
                </a:lnTo>
                <a:lnTo>
                  <a:pt x="311911" y="179947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65031" y="3690492"/>
            <a:ext cx="106045" cy="2308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61654" y="3398277"/>
            <a:ext cx="323850" cy="699135"/>
          </a:xfrm>
          <a:custGeom>
            <a:avLst/>
            <a:gdLst/>
            <a:ahLst/>
            <a:cxnLst/>
            <a:rect l="l" t="t" r="r" b="b"/>
            <a:pathLst>
              <a:path w="323850" h="699135">
                <a:moveTo>
                  <a:pt x="153797" y="104255"/>
                </a:moveTo>
                <a:lnTo>
                  <a:pt x="197421" y="54931"/>
                </a:lnTo>
                <a:lnTo>
                  <a:pt x="231521" y="21324"/>
                </a:lnTo>
                <a:lnTo>
                  <a:pt x="270061" y="0"/>
                </a:lnTo>
                <a:lnTo>
                  <a:pt x="280416" y="623"/>
                </a:lnTo>
                <a:lnTo>
                  <a:pt x="305633" y="44088"/>
                </a:lnTo>
                <a:lnTo>
                  <a:pt x="310134" y="89523"/>
                </a:lnTo>
                <a:lnTo>
                  <a:pt x="310134" y="140408"/>
                </a:lnTo>
                <a:lnTo>
                  <a:pt x="310134" y="191329"/>
                </a:lnTo>
                <a:lnTo>
                  <a:pt x="310134" y="242274"/>
                </a:lnTo>
                <a:lnTo>
                  <a:pt x="310134" y="293231"/>
                </a:lnTo>
                <a:lnTo>
                  <a:pt x="310280" y="308447"/>
                </a:lnTo>
                <a:lnTo>
                  <a:pt x="314291" y="349218"/>
                </a:lnTo>
                <a:lnTo>
                  <a:pt x="323596" y="375400"/>
                </a:lnTo>
                <a:lnTo>
                  <a:pt x="298334" y="405286"/>
                </a:lnTo>
                <a:lnTo>
                  <a:pt x="273050" y="435137"/>
                </a:lnTo>
                <a:lnTo>
                  <a:pt x="247765" y="464964"/>
                </a:lnTo>
                <a:lnTo>
                  <a:pt x="222503" y="494780"/>
                </a:lnTo>
                <a:lnTo>
                  <a:pt x="218440" y="487668"/>
                </a:lnTo>
                <a:lnTo>
                  <a:pt x="215773" y="481699"/>
                </a:lnTo>
                <a:lnTo>
                  <a:pt x="214629" y="477000"/>
                </a:lnTo>
                <a:lnTo>
                  <a:pt x="213360" y="472174"/>
                </a:lnTo>
                <a:lnTo>
                  <a:pt x="212090" y="463919"/>
                </a:lnTo>
                <a:lnTo>
                  <a:pt x="210947" y="451981"/>
                </a:lnTo>
                <a:lnTo>
                  <a:pt x="200322" y="480008"/>
                </a:lnTo>
                <a:lnTo>
                  <a:pt x="179264" y="528776"/>
                </a:lnTo>
                <a:lnTo>
                  <a:pt x="153922" y="575401"/>
                </a:lnTo>
                <a:lnTo>
                  <a:pt x="120723" y="624169"/>
                </a:lnTo>
                <a:lnTo>
                  <a:pt x="78791" y="672508"/>
                </a:lnTo>
                <a:lnTo>
                  <a:pt x="40604" y="698416"/>
                </a:lnTo>
                <a:lnTo>
                  <a:pt x="26035" y="698869"/>
                </a:lnTo>
                <a:lnTo>
                  <a:pt x="14680" y="692108"/>
                </a:lnTo>
                <a:lnTo>
                  <a:pt x="6540" y="679263"/>
                </a:lnTo>
                <a:lnTo>
                  <a:pt x="1639" y="660346"/>
                </a:lnTo>
                <a:lnTo>
                  <a:pt x="0" y="635369"/>
                </a:lnTo>
                <a:lnTo>
                  <a:pt x="1186" y="608865"/>
                </a:lnTo>
                <a:lnTo>
                  <a:pt x="10608" y="554573"/>
                </a:lnTo>
                <a:lnTo>
                  <a:pt x="30202" y="497447"/>
                </a:lnTo>
                <a:lnTo>
                  <a:pt x="64873" y="431343"/>
                </a:lnTo>
                <a:lnTo>
                  <a:pt x="88138" y="394577"/>
                </a:lnTo>
                <a:lnTo>
                  <a:pt x="115762" y="352667"/>
                </a:lnTo>
                <a:lnTo>
                  <a:pt x="138064" y="318567"/>
                </a:lnTo>
                <a:lnTo>
                  <a:pt x="166750" y="273800"/>
                </a:lnTo>
                <a:lnTo>
                  <a:pt x="194897" y="225669"/>
                </a:lnTo>
                <a:lnTo>
                  <a:pt x="204850" y="207760"/>
                </a:lnTo>
                <a:lnTo>
                  <a:pt x="204329" y="193286"/>
                </a:lnTo>
                <a:lnTo>
                  <a:pt x="202771" y="182455"/>
                </a:lnTo>
                <a:lnTo>
                  <a:pt x="200189" y="175291"/>
                </a:lnTo>
                <a:lnTo>
                  <a:pt x="196596" y="171819"/>
                </a:lnTo>
                <a:lnTo>
                  <a:pt x="191716" y="171842"/>
                </a:lnTo>
                <a:lnTo>
                  <a:pt x="155360" y="208278"/>
                </a:lnTo>
                <a:lnTo>
                  <a:pt x="128143" y="253480"/>
                </a:lnTo>
                <a:lnTo>
                  <a:pt x="114837" y="296199"/>
                </a:lnTo>
                <a:lnTo>
                  <a:pt x="111378" y="314059"/>
                </a:lnTo>
                <a:lnTo>
                  <a:pt x="85661" y="339967"/>
                </a:lnTo>
                <a:lnTo>
                  <a:pt x="59944" y="365875"/>
                </a:lnTo>
                <a:lnTo>
                  <a:pt x="34226" y="391783"/>
                </a:lnTo>
                <a:lnTo>
                  <a:pt x="8509" y="417691"/>
                </a:lnTo>
                <a:lnTo>
                  <a:pt x="15605" y="369780"/>
                </a:lnTo>
                <a:lnTo>
                  <a:pt x="25273" y="328156"/>
                </a:lnTo>
                <a:lnTo>
                  <a:pt x="38703" y="288643"/>
                </a:lnTo>
                <a:lnTo>
                  <a:pt x="56896" y="246749"/>
                </a:lnTo>
                <a:lnTo>
                  <a:pt x="85399" y="196385"/>
                </a:lnTo>
                <a:lnTo>
                  <a:pt x="110880" y="158976"/>
                </a:lnTo>
                <a:lnTo>
                  <a:pt x="138936" y="122209"/>
                </a:lnTo>
                <a:lnTo>
                  <a:pt x="153797" y="10425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99450" y="3578225"/>
            <a:ext cx="312420" cy="909955"/>
          </a:xfrm>
          <a:custGeom>
            <a:avLst/>
            <a:gdLst/>
            <a:ahLst/>
            <a:cxnLst/>
            <a:rect l="l" t="t" r="r" b="b"/>
            <a:pathLst>
              <a:path w="312420" h="909954">
                <a:moveTo>
                  <a:pt x="191770" y="141858"/>
                </a:moveTo>
                <a:lnTo>
                  <a:pt x="221847" y="106424"/>
                </a:lnTo>
                <a:lnTo>
                  <a:pt x="251888" y="70977"/>
                </a:lnTo>
                <a:lnTo>
                  <a:pt x="281906" y="35506"/>
                </a:lnTo>
                <a:lnTo>
                  <a:pt x="311911" y="0"/>
                </a:lnTo>
                <a:lnTo>
                  <a:pt x="311911" y="49468"/>
                </a:lnTo>
                <a:lnTo>
                  <a:pt x="311911" y="346075"/>
                </a:lnTo>
                <a:lnTo>
                  <a:pt x="311173" y="398174"/>
                </a:lnTo>
                <a:lnTo>
                  <a:pt x="308959" y="445500"/>
                </a:lnTo>
                <a:lnTo>
                  <a:pt x="305268" y="488039"/>
                </a:lnTo>
                <a:lnTo>
                  <a:pt x="292770" y="561859"/>
                </a:lnTo>
                <a:lnTo>
                  <a:pt x="282416" y="599249"/>
                </a:lnTo>
                <a:lnTo>
                  <a:pt x="269061" y="637972"/>
                </a:lnTo>
                <a:lnTo>
                  <a:pt x="252729" y="678052"/>
                </a:lnTo>
                <a:lnTo>
                  <a:pt x="233733" y="717819"/>
                </a:lnTo>
                <a:lnTo>
                  <a:pt x="212201" y="755586"/>
                </a:lnTo>
                <a:lnTo>
                  <a:pt x="188168" y="791352"/>
                </a:lnTo>
                <a:lnTo>
                  <a:pt x="161671" y="825119"/>
                </a:lnTo>
                <a:lnTo>
                  <a:pt x="133977" y="856216"/>
                </a:lnTo>
                <a:lnTo>
                  <a:pt x="88447" y="896931"/>
                </a:lnTo>
                <a:lnTo>
                  <a:pt x="55421" y="909951"/>
                </a:lnTo>
                <a:lnTo>
                  <a:pt x="42052" y="908208"/>
                </a:lnTo>
                <a:lnTo>
                  <a:pt x="12894" y="871910"/>
                </a:lnTo>
                <a:lnTo>
                  <a:pt x="2504" y="822190"/>
                </a:lnTo>
                <a:lnTo>
                  <a:pt x="0" y="789686"/>
                </a:lnTo>
                <a:lnTo>
                  <a:pt x="28650" y="749470"/>
                </a:lnTo>
                <a:lnTo>
                  <a:pt x="57276" y="709231"/>
                </a:lnTo>
                <a:lnTo>
                  <a:pt x="85903" y="668992"/>
                </a:lnTo>
                <a:lnTo>
                  <a:pt x="114553" y="628776"/>
                </a:lnTo>
                <a:lnTo>
                  <a:pt x="114909" y="648067"/>
                </a:lnTo>
                <a:lnTo>
                  <a:pt x="115776" y="664035"/>
                </a:lnTo>
                <a:lnTo>
                  <a:pt x="126619" y="701675"/>
                </a:lnTo>
                <a:lnTo>
                  <a:pt x="137922" y="702310"/>
                </a:lnTo>
                <a:lnTo>
                  <a:pt x="144399" y="697357"/>
                </a:lnTo>
                <a:lnTo>
                  <a:pt x="170354" y="660669"/>
                </a:lnTo>
                <a:lnTo>
                  <a:pt x="186519" y="608796"/>
                </a:lnTo>
                <a:lnTo>
                  <a:pt x="191194" y="561881"/>
                </a:lnTo>
                <a:lnTo>
                  <a:pt x="191770" y="534162"/>
                </a:lnTo>
                <a:lnTo>
                  <a:pt x="191770" y="485150"/>
                </a:lnTo>
                <a:lnTo>
                  <a:pt x="191770" y="436127"/>
                </a:lnTo>
                <a:lnTo>
                  <a:pt x="191770" y="190912"/>
                </a:lnTo>
                <a:lnTo>
                  <a:pt x="191770" y="14185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5612" y="1915667"/>
            <a:ext cx="3816096" cy="38160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936748" y="3898010"/>
            <a:ext cx="2016760" cy="113664"/>
          </a:xfrm>
          <a:custGeom>
            <a:avLst/>
            <a:gdLst/>
            <a:ahLst/>
            <a:cxnLst/>
            <a:rect l="l" t="t" r="r" b="b"/>
            <a:pathLst>
              <a:path w="2016760" h="113664">
                <a:moveTo>
                  <a:pt x="76356" y="31820"/>
                </a:moveTo>
                <a:lnTo>
                  <a:pt x="75911" y="44518"/>
                </a:lnTo>
                <a:lnTo>
                  <a:pt x="2015998" y="113411"/>
                </a:lnTo>
                <a:lnTo>
                  <a:pt x="2016505" y="100711"/>
                </a:lnTo>
                <a:lnTo>
                  <a:pt x="76356" y="31820"/>
                </a:lnTo>
                <a:close/>
              </a:path>
              <a:path w="2016760" h="113664">
                <a:moveTo>
                  <a:pt x="77469" y="0"/>
                </a:moveTo>
                <a:lnTo>
                  <a:pt x="0" y="35432"/>
                </a:lnTo>
                <a:lnTo>
                  <a:pt x="74802" y="76200"/>
                </a:lnTo>
                <a:lnTo>
                  <a:pt x="75911" y="44518"/>
                </a:lnTo>
                <a:lnTo>
                  <a:pt x="63245" y="44068"/>
                </a:lnTo>
                <a:lnTo>
                  <a:pt x="63626" y="31368"/>
                </a:lnTo>
                <a:lnTo>
                  <a:pt x="76372" y="31368"/>
                </a:lnTo>
                <a:lnTo>
                  <a:pt x="77469" y="0"/>
                </a:lnTo>
                <a:close/>
              </a:path>
              <a:path w="2016760" h="113664">
                <a:moveTo>
                  <a:pt x="63626" y="31368"/>
                </a:moveTo>
                <a:lnTo>
                  <a:pt x="63245" y="44068"/>
                </a:lnTo>
                <a:lnTo>
                  <a:pt x="75911" y="44518"/>
                </a:lnTo>
                <a:lnTo>
                  <a:pt x="76356" y="31820"/>
                </a:lnTo>
                <a:lnTo>
                  <a:pt x="63626" y="31368"/>
                </a:lnTo>
                <a:close/>
              </a:path>
              <a:path w="2016760" h="113664">
                <a:moveTo>
                  <a:pt x="76372" y="31368"/>
                </a:moveTo>
                <a:lnTo>
                  <a:pt x="63626" y="31368"/>
                </a:lnTo>
                <a:lnTo>
                  <a:pt x="76356" y="31820"/>
                </a:lnTo>
                <a:lnTo>
                  <a:pt x="76372" y="313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807839" y="1384309"/>
            <a:ext cx="4753610" cy="4030979"/>
          </a:xfrm>
          <a:custGeom>
            <a:avLst/>
            <a:gdLst/>
            <a:ahLst/>
            <a:cxnLst/>
            <a:rect l="l" t="t" r="r" b="b"/>
            <a:pathLst>
              <a:path w="4753609" h="4030979">
                <a:moveTo>
                  <a:pt x="0" y="2015489"/>
                </a:moveTo>
                <a:lnTo>
                  <a:pt x="565" y="1971077"/>
                </a:lnTo>
                <a:lnTo>
                  <a:pt x="2254" y="1926900"/>
                </a:lnTo>
                <a:lnTo>
                  <a:pt x="5055" y="1882967"/>
                </a:lnTo>
                <a:lnTo>
                  <a:pt x="8956" y="1839289"/>
                </a:lnTo>
                <a:lnTo>
                  <a:pt x="13946" y="1795874"/>
                </a:lnTo>
                <a:lnTo>
                  <a:pt x="20013" y="1752734"/>
                </a:lnTo>
                <a:lnTo>
                  <a:pt x="27146" y="1709878"/>
                </a:lnTo>
                <a:lnTo>
                  <a:pt x="35332" y="1667315"/>
                </a:lnTo>
                <a:lnTo>
                  <a:pt x="44560" y="1625056"/>
                </a:lnTo>
                <a:lnTo>
                  <a:pt x="54820" y="1583110"/>
                </a:lnTo>
                <a:lnTo>
                  <a:pt x="66098" y="1541488"/>
                </a:lnTo>
                <a:lnTo>
                  <a:pt x="78384" y="1500199"/>
                </a:lnTo>
                <a:lnTo>
                  <a:pt x="91665" y="1459252"/>
                </a:lnTo>
                <a:lnTo>
                  <a:pt x="105931" y="1418658"/>
                </a:lnTo>
                <a:lnTo>
                  <a:pt x="121170" y="1378427"/>
                </a:lnTo>
                <a:lnTo>
                  <a:pt x="137369" y="1338568"/>
                </a:lnTo>
                <a:lnTo>
                  <a:pt x="154518" y="1299092"/>
                </a:lnTo>
                <a:lnTo>
                  <a:pt x="172605" y="1260007"/>
                </a:lnTo>
                <a:lnTo>
                  <a:pt x="191618" y="1221324"/>
                </a:lnTo>
                <a:lnTo>
                  <a:pt x="211546" y="1183054"/>
                </a:lnTo>
                <a:lnTo>
                  <a:pt x="232377" y="1145204"/>
                </a:lnTo>
                <a:lnTo>
                  <a:pt x="254099" y="1107786"/>
                </a:lnTo>
                <a:lnTo>
                  <a:pt x="276701" y="1070810"/>
                </a:lnTo>
                <a:lnTo>
                  <a:pt x="300172" y="1034284"/>
                </a:lnTo>
                <a:lnTo>
                  <a:pt x="324499" y="998219"/>
                </a:lnTo>
                <a:lnTo>
                  <a:pt x="349671" y="962626"/>
                </a:lnTo>
                <a:lnTo>
                  <a:pt x="375676" y="927512"/>
                </a:lnTo>
                <a:lnTo>
                  <a:pt x="402503" y="892889"/>
                </a:lnTo>
                <a:lnTo>
                  <a:pt x="430141" y="858767"/>
                </a:lnTo>
                <a:lnTo>
                  <a:pt x="458577" y="825154"/>
                </a:lnTo>
                <a:lnTo>
                  <a:pt x="487800" y="792061"/>
                </a:lnTo>
                <a:lnTo>
                  <a:pt x="517799" y="759498"/>
                </a:lnTo>
                <a:lnTo>
                  <a:pt x="548562" y="727475"/>
                </a:lnTo>
                <a:lnTo>
                  <a:pt x="580076" y="696001"/>
                </a:lnTo>
                <a:lnTo>
                  <a:pt x="612332" y="665087"/>
                </a:lnTo>
                <a:lnTo>
                  <a:pt x="645316" y="634741"/>
                </a:lnTo>
                <a:lnTo>
                  <a:pt x="679018" y="604975"/>
                </a:lnTo>
                <a:lnTo>
                  <a:pt x="713425" y="575797"/>
                </a:lnTo>
                <a:lnTo>
                  <a:pt x="748527" y="547217"/>
                </a:lnTo>
                <a:lnTo>
                  <a:pt x="784312" y="519247"/>
                </a:lnTo>
                <a:lnTo>
                  <a:pt x="820767" y="491894"/>
                </a:lnTo>
                <a:lnTo>
                  <a:pt x="857882" y="465170"/>
                </a:lnTo>
                <a:lnTo>
                  <a:pt x="895645" y="439083"/>
                </a:lnTo>
                <a:lnTo>
                  <a:pt x="934044" y="413644"/>
                </a:lnTo>
                <a:lnTo>
                  <a:pt x="973067" y="388863"/>
                </a:lnTo>
                <a:lnTo>
                  <a:pt x="1012704" y="364750"/>
                </a:lnTo>
                <a:lnTo>
                  <a:pt x="1052942" y="341313"/>
                </a:lnTo>
                <a:lnTo>
                  <a:pt x="1093770" y="318564"/>
                </a:lnTo>
                <a:lnTo>
                  <a:pt x="1135176" y="296512"/>
                </a:lnTo>
                <a:lnTo>
                  <a:pt x="1177148" y="275166"/>
                </a:lnTo>
                <a:lnTo>
                  <a:pt x="1219676" y="254537"/>
                </a:lnTo>
                <a:lnTo>
                  <a:pt x="1262747" y="234635"/>
                </a:lnTo>
                <a:lnTo>
                  <a:pt x="1306350" y="215469"/>
                </a:lnTo>
                <a:lnTo>
                  <a:pt x="1350473" y="197049"/>
                </a:lnTo>
                <a:lnTo>
                  <a:pt x="1395105" y="179384"/>
                </a:lnTo>
                <a:lnTo>
                  <a:pt x="1440233" y="162486"/>
                </a:lnTo>
                <a:lnTo>
                  <a:pt x="1485847" y="146363"/>
                </a:lnTo>
                <a:lnTo>
                  <a:pt x="1531935" y="131026"/>
                </a:lnTo>
                <a:lnTo>
                  <a:pt x="1578485" y="116484"/>
                </a:lnTo>
                <a:lnTo>
                  <a:pt x="1625486" y="102748"/>
                </a:lnTo>
                <a:lnTo>
                  <a:pt x="1672925" y="89826"/>
                </a:lnTo>
                <a:lnTo>
                  <a:pt x="1720792" y="77729"/>
                </a:lnTo>
                <a:lnTo>
                  <a:pt x="1769075" y="66466"/>
                </a:lnTo>
                <a:lnTo>
                  <a:pt x="1817762" y="56048"/>
                </a:lnTo>
                <a:lnTo>
                  <a:pt x="1866842" y="46485"/>
                </a:lnTo>
                <a:lnTo>
                  <a:pt x="1916302" y="37785"/>
                </a:lnTo>
                <a:lnTo>
                  <a:pt x="1966132" y="29960"/>
                </a:lnTo>
                <a:lnTo>
                  <a:pt x="2016320" y="23018"/>
                </a:lnTo>
                <a:lnTo>
                  <a:pt x="2066854" y="16970"/>
                </a:lnTo>
                <a:lnTo>
                  <a:pt x="2117722" y="11826"/>
                </a:lnTo>
                <a:lnTo>
                  <a:pt x="2168914" y="7595"/>
                </a:lnTo>
                <a:lnTo>
                  <a:pt x="2220417" y="4286"/>
                </a:lnTo>
                <a:lnTo>
                  <a:pt x="2272219" y="1911"/>
                </a:lnTo>
                <a:lnTo>
                  <a:pt x="2324310" y="479"/>
                </a:lnTo>
                <a:lnTo>
                  <a:pt x="2376678" y="0"/>
                </a:lnTo>
                <a:lnTo>
                  <a:pt x="2429045" y="479"/>
                </a:lnTo>
                <a:lnTo>
                  <a:pt x="2481136" y="1911"/>
                </a:lnTo>
                <a:lnTo>
                  <a:pt x="2532938" y="4286"/>
                </a:lnTo>
                <a:lnTo>
                  <a:pt x="2584441" y="7595"/>
                </a:lnTo>
                <a:lnTo>
                  <a:pt x="2635633" y="11826"/>
                </a:lnTo>
                <a:lnTo>
                  <a:pt x="2686501" y="16970"/>
                </a:lnTo>
                <a:lnTo>
                  <a:pt x="2737035" y="23018"/>
                </a:lnTo>
                <a:lnTo>
                  <a:pt x="2787223" y="29960"/>
                </a:lnTo>
                <a:lnTo>
                  <a:pt x="2837053" y="37785"/>
                </a:lnTo>
                <a:lnTo>
                  <a:pt x="2886513" y="46485"/>
                </a:lnTo>
                <a:lnTo>
                  <a:pt x="2935593" y="56048"/>
                </a:lnTo>
                <a:lnTo>
                  <a:pt x="2984280" y="66466"/>
                </a:lnTo>
                <a:lnTo>
                  <a:pt x="3032563" y="77729"/>
                </a:lnTo>
                <a:lnTo>
                  <a:pt x="3080430" y="89826"/>
                </a:lnTo>
                <a:lnTo>
                  <a:pt x="3127869" y="102748"/>
                </a:lnTo>
                <a:lnTo>
                  <a:pt x="3174870" y="116484"/>
                </a:lnTo>
                <a:lnTo>
                  <a:pt x="3221420" y="131026"/>
                </a:lnTo>
                <a:lnTo>
                  <a:pt x="3267508" y="146363"/>
                </a:lnTo>
                <a:lnTo>
                  <a:pt x="3313122" y="162486"/>
                </a:lnTo>
                <a:lnTo>
                  <a:pt x="3358250" y="179384"/>
                </a:lnTo>
                <a:lnTo>
                  <a:pt x="3402882" y="197049"/>
                </a:lnTo>
                <a:lnTo>
                  <a:pt x="3447005" y="215469"/>
                </a:lnTo>
                <a:lnTo>
                  <a:pt x="3490608" y="234635"/>
                </a:lnTo>
                <a:lnTo>
                  <a:pt x="3533679" y="254537"/>
                </a:lnTo>
                <a:lnTo>
                  <a:pt x="3576207" y="275166"/>
                </a:lnTo>
                <a:lnTo>
                  <a:pt x="3618179" y="296512"/>
                </a:lnTo>
                <a:lnTo>
                  <a:pt x="3659585" y="318564"/>
                </a:lnTo>
                <a:lnTo>
                  <a:pt x="3700413" y="341313"/>
                </a:lnTo>
                <a:lnTo>
                  <a:pt x="3740651" y="364750"/>
                </a:lnTo>
                <a:lnTo>
                  <a:pt x="3780288" y="388863"/>
                </a:lnTo>
                <a:lnTo>
                  <a:pt x="3819311" y="413644"/>
                </a:lnTo>
                <a:lnTo>
                  <a:pt x="3857710" y="439083"/>
                </a:lnTo>
                <a:lnTo>
                  <a:pt x="3895473" y="465170"/>
                </a:lnTo>
                <a:lnTo>
                  <a:pt x="3932588" y="491894"/>
                </a:lnTo>
                <a:lnTo>
                  <a:pt x="3969043" y="519247"/>
                </a:lnTo>
                <a:lnTo>
                  <a:pt x="4004828" y="547217"/>
                </a:lnTo>
                <a:lnTo>
                  <a:pt x="4039930" y="575797"/>
                </a:lnTo>
                <a:lnTo>
                  <a:pt x="4074337" y="604975"/>
                </a:lnTo>
                <a:lnTo>
                  <a:pt x="4108039" y="634741"/>
                </a:lnTo>
                <a:lnTo>
                  <a:pt x="4141023" y="665087"/>
                </a:lnTo>
                <a:lnTo>
                  <a:pt x="4173279" y="696001"/>
                </a:lnTo>
                <a:lnTo>
                  <a:pt x="4204793" y="727475"/>
                </a:lnTo>
                <a:lnTo>
                  <a:pt x="4235556" y="759498"/>
                </a:lnTo>
                <a:lnTo>
                  <a:pt x="4265555" y="792061"/>
                </a:lnTo>
                <a:lnTo>
                  <a:pt x="4294778" y="825154"/>
                </a:lnTo>
                <a:lnTo>
                  <a:pt x="4323214" y="858767"/>
                </a:lnTo>
                <a:lnTo>
                  <a:pt x="4350852" y="892889"/>
                </a:lnTo>
                <a:lnTo>
                  <a:pt x="4377679" y="927512"/>
                </a:lnTo>
                <a:lnTo>
                  <a:pt x="4403684" y="962626"/>
                </a:lnTo>
                <a:lnTo>
                  <a:pt x="4428856" y="998220"/>
                </a:lnTo>
                <a:lnTo>
                  <a:pt x="4453183" y="1034284"/>
                </a:lnTo>
                <a:lnTo>
                  <a:pt x="4476654" y="1070810"/>
                </a:lnTo>
                <a:lnTo>
                  <a:pt x="4499256" y="1107786"/>
                </a:lnTo>
                <a:lnTo>
                  <a:pt x="4520978" y="1145204"/>
                </a:lnTo>
                <a:lnTo>
                  <a:pt x="4541809" y="1183054"/>
                </a:lnTo>
                <a:lnTo>
                  <a:pt x="4561737" y="1221324"/>
                </a:lnTo>
                <a:lnTo>
                  <a:pt x="4580750" y="1260007"/>
                </a:lnTo>
                <a:lnTo>
                  <a:pt x="4598837" y="1299092"/>
                </a:lnTo>
                <a:lnTo>
                  <a:pt x="4615986" y="1338568"/>
                </a:lnTo>
                <a:lnTo>
                  <a:pt x="4632185" y="1378427"/>
                </a:lnTo>
                <a:lnTo>
                  <a:pt x="4647424" y="1418658"/>
                </a:lnTo>
                <a:lnTo>
                  <a:pt x="4661690" y="1459252"/>
                </a:lnTo>
                <a:lnTo>
                  <a:pt x="4674971" y="1500199"/>
                </a:lnTo>
                <a:lnTo>
                  <a:pt x="4687257" y="1541488"/>
                </a:lnTo>
                <a:lnTo>
                  <a:pt x="4698535" y="1583110"/>
                </a:lnTo>
                <a:lnTo>
                  <a:pt x="4708795" y="1625056"/>
                </a:lnTo>
                <a:lnTo>
                  <a:pt x="4718023" y="1667315"/>
                </a:lnTo>
                <a:lnTo>
                  <a:pt x="4726209" y="1709878"/>
                </a:lnTo>
                <a:lnTo>
                  <a:pt x="4733342" y="1752734"/>
                </a:lnTo>
                <a:lnTo>
                  <a:pt x="4739409" y="1795874"/>
                </a:lnTo>
                <a:lnTo>
                  <a:pt x="4744399" y="1839289"/>
                </a:lnTo>
                <a:lnTo>
                  <a:pt x="4748300" y="1882967"/>
                </a:lnTo>
                <a:lnTo>
                  <a:pt x="4751101" y="1926900"/>
                </a:lnTo>
                <a:lnTo>
                  <a:pt x="4752790" y="1971077"/>
                </a:lnTo>
                <a:lnTo>
                  <a:pt x="4753356" y="2015489"/>
                </a:lnTo>
                <a:lnTo>
                  <a:pt x="4752790" y="2059902"/>
                </a:lnTo>
                <a:lnTo>
                  <a:pt x="4751101" y="2104079"/>
                </a:lnTo>
                <a:lnTo>
                  <a:pt x="4748300" y="2148012"/>
                </a:lnTo>
                <a:lnTo>
                  <a:pt x="4744399" y="2191690"/>
                </a:lnTo>
                <a:lnTo>
                  <a:pt x="4739409" y="2235105"/>
                </a:lnTo>
                <a:lnTo>
                  <a:pt x="4733342" y="2278245"/>
                </a:lnTo>
                <a:lnTo>
                  <a:pt x="4726209" y="2321101"/>
                </a:lnTo>
                <a:lnTo>
                  <a:pt x="4718023" y="2363664"/>
                </a:lnTo>
                <a:lnTo>
                  <a:pt x="4708795" y="2405923"/>
                </a:lnTo>
                <a:lnTo>
                  <a:pt x="4698535" y="2447869"/>
                </a:lnTo>
                <a:lnTo>
                  <a:pt x="4687257" y="2489491"/>
                </a:lnTo>
                <a:lnTo>
                  <a:pt x="4674971" y="2530780"/>
                </a:lnTo>
                <a:lnTo>
                  <a:pt x="4661690" y="2571727"/>
                </a:lnTo>
                <a:lnTo>
                  <a:pt x="4647424" y="2612321"/>
                </a:lnTo>
                <a:lnTo>
                  <a:pt x="4632185" y="2652552"/>
                </a:lnTo>
                <a:lnTo>
                  <a:pt x="4615986" y="2692411"/>
                </a:lnTo>
                <a:lnTo>
                  <a:pt x="4598837" y="2731887"/>
                </a:lnTo>
                <a:lnTo>
                  <a:pt x="4580750" y="2770972"/>
                </a:lnTo>
                <a:lnTo>
                  <a:pt x="4561737" y="2809655"/>
                </a:lnTo>
                <a:lnTo>
                  <a:pt x="4541809" y="2847925"/>
                </a:lnTo>
                <a:lnTo>
                  <a:pt x="4520978" y="2885775"/>
                </a:lnTo>
                <a:lnTo>
                  <a:pt x="4499256" y="2923193"/>
                </a:lnTo>
                <a:lnTo>
                  <a:pt x="4476654" y="2960169"/>
                </a:lnTo>
                <a:lnTo>
                  <a:pt x="4453183" y="2996695"/>
                </a:lnTo>
                <a:lnTo>
                  <a:pt x="4428856" y="3032760"/>
                </a:lnTo>
                <a:lnTo>
                  <a:pt x="4403684" y="3068353"/>
                </a:lnTo>
                <a:lnTo>
                  <a:pt x="4377679" y="3103467"/>
                </a:lnTo>
                <a:lnTo>
                  <a:pt x="4350852" y="3138090"/>
                </a:lnTo>
                <a:lnTo>
                  <a:pt x="4323214" y="3172212"/>
                </a:lnTo>
                <a:lnTo>
                  <a:pt x="4294778" y="3205825"/>
                </a:lnTo>
                <a:lnTo>
                  <a:pt x="4265555" y="3238918"/>
                </a:lnTo>
                <a:lnTo>
                  <a:pt x="4235556" y="3271481"/>
                </a:lnTo>
                <a:lnTo>
                  <a:pt x="4204793" y="3303504"/>
                </a:lnTo>
                <a:lnTo>
                  <a:pt x="4173279" y="3334978"/>
                </a:lnTo>
                <a:lnTo>
                  <a:pt x="4141023" y="3365892"/>
                </a:lnTo>
                <a:lnTo>
                  <a:pt x="4108039" y="3396238"/>
                </a:lnTo>
                <a:lnTo>
                  <a:pt x="4074337" y="3426004"/>
                </a:lnTo>
                <a:lnTo>
                  <a:pt x="4039930" y="3455182"/>
                </a:lnTo>
                <a:lnTo>
                  <a:pt x="4004828" y="3483762"/>
                </a:lnTo>
                <a:lnTo>
                  <a:pt x="3969043" y="3511732"/>
                </a:lnTo>
                <a:lnTo>
                  <a:pt x="3932588" y="3539085"/>
                </a:lnTo>
                <a:lnTo>
                  <a:pt x="3895473" y="3565809"/>
                </a:lnTo>
                <a:lnTo>
                  <a:pt x="3857710" y="3591896"/>
                </a:lnTo>
                <a:lnTo>
                  <a:pt x="3819311" y="3617335"/>
                </a:lnTo>
                <a:lnTo>
                  <a:pt x="3780288" y="3642116"/>
                </a:lnTo>
                <a:lnTo>
                  <a:pt x="3740651" y="3666229"/>
                </a:lnTo>
                <a:lnTo>
                  <a:pt x="3700413" y="3689666"/>
                </a:lnTo>
                <a:lnTo>
                  <a:pt x="3659585" y="3712415"/>
                </a:lnTo>
                <a:lnTo>
                  <a:pt x="3618179" y="3734467"/>
                </a:lnTo>
                <a:lnTo>
                  <a:pt x="3576207" y="3755813"/>
                </a:lnTo>
                <a:lnTo>
                  <a:pt x="3533679" y="3776442"/>
                </a:lnTo>
                <a:lnTo>
                  <a:pt x="3490608" y="3796344"/>
                </a:lnTo>
                <a:lnTo>
                  <a:pt x="3447005" y="3815510"/>
                </a:lnTo>
                <a:lnTo>
                  <a:pt x="3402882" y="3833930"/>
                </a:lnTo>
                <a:lnTo>
                  <a:pt x="3358250" y="3851595"/>
                </a:lnTo>
                <a:lnTo>
                  <a:pt x="3313122" y="3868493"/>
                </a:lnTo>
                <a:lnTo>
                  <a:pt x="3267508" y="3884616"/>
                </a:lnTo>
                <a:lnTo>
                  <a:pt x="3221420" y="3899953"/>
                </a:lnTo>
                <a:lnTo>
                  <a:pt x="3174870" y="3914495"/>
                </a:lnTo>
                <a:lnTo>
                  <a:pt x="3127869" y="3928231"/>
                </a:lnTo>
                <a:lnTo>
                  <a:pt x="3080430" y="3941153"/>
                </a:lnTo>
                <a:lnTo>
                  <a:pt x="3032563" y="3953250"/>
                </a:lnTo>
                <a:lnTo>
                  <a:pt x="2984280" y="3964513"/>
                </a:lnTo>
                <a:lnTo>
                  <a:pt x="2935593" y="3974931"/>
                </a:lnTo>
                <a:lnTo>
                  <a:pt x="2886513" y="3984494"/>
                </a:lnTo>
                <a:lnTo>
                  <a:pt x="2837053" y="3993194"/>
                </a:lnTo>
                <a:lnTo>
                  <a:pt x="2787223" y="4001019"/>
                </a:lnTo>
                <a:lnTo>
                  <a:pt x="2737035" y="4007961"/>
                </a:lnTo>
                <a:lnTo>
                  <a:pt x="2686501" y="4014009"/>
                </a:lnTo>
                <a:lnTo>
                  <a:pt x="2635633" y="4019153"/>
                </a:lnTo>
                <a:lnTo>
                  <a:pt x="2584441" y="4023384"/>
                </a:lnTo>
                <a:lnTo>
                  <a:pt x="2532938" y="4026693"/>
                </a:lnTo>
                <a:lnTo>
                  <a:pt x="2481136" y="4029068"/>
                </a:lnTo>
                <a:lnTo>
                  <a:pt x="2429045" y="4030500"/>
                </a:lnTo>
                <a:lnTo>
                  <a:pt x="2376678" y="4030979"/>
                </a:lnTo>
                <a:lnTo>
                  <a:pt x="2324310" y="4030500"/>
                </a:lnTo>
                <a:lnTo>
                  <a:pt x="2272219" y="4029068"/>
                </a:lnTo>
                <a:lnTo>
                  <a:pt x="2220417" y="4026693"/>
                </a:lnTo>
                <a:lnTo>
                  <a:pt x="2168914" y="4023384"/>
                </a:lnTo>
                <a:lnTo>
                  <a:pt x="2117722" y="4019153"/>
                </a:lnTo>
                <a:lnTo>
                  <a:pt x="2066854" y="4014009"/>
                </a:lnTo>
                <a:lnTo>
                  <a:pt x="2016320" y="4007961"/>
                </a:lnTo>
                <a:lnTo>
                  <a:pt x="1966132" y="4001019"/>
                </a:lnTo>
                <a:lnTo>
                  <a:pt x="1916302" y="3993194"/>
                </a:lnTo>
                <a:lnTo>
                  <a:pt x="1866842" y="3984494"/>
                </a:lnTo>
                <a:lnTo>
                  <a:pt x="1817762" y="3974931"/>
                </a:lnTo>
                <a:lnTo>
                  <a:pt x="1769075" y="3964513"/>
                </a:lnTo>
                <a:lnTo>
                  <a:pt x="1720792" y="3953250"/>
                </a:lnTo>
                <a:lnTo>
                  <a:pt x="1672925" y="3941153"/>
                </a:lnTo>
                <a:lnTo>
                  <a:pt x="1625486" y="3928231"/>
                </a:lnTo>
                <a:lnTo>
                  <a:pt x="1578485" y="3914495"/>
                </a:lnTo>
                <a:lnTo>
                  <a:pt x="1531935" y="3899953"/>
                </a:lnTo>
                <a:lnTo>
                  <a:pt x="1485847" y="3884616"/>
                </a:lnTo>
                <a:lnTo>
                  <a:pt x="1440233" y="3868493"/>
                </a:lnTo>
                <a:lnTo>
                  <a:pt x="1395105" y="3851595"/>
                </a:lnTo>
                <a:lnTo>
                  <a:pt x="1350473" y="3833930"/>
                </a:lnTo>
                <a:lnTo>
                  <a:pt x="1306350" y="3815510"/>
                </a:lnTo>
                <a:lnTo>
                  <a:pt x="1262747" y="3796344"/>
                </a:lnTo>
                <a:lnTo>
                  <a:pt x="1219676" y="3776442"/>
                </a:lnTo>
                <a:lnTo>
                  <a:pt x="1177148" y="3755813"/>
                </a:lnTo>
                <a:lnTo>
                  <a:pt x="1135176" y="3734467"/>
                </a:lnTo>
                <a:lnTo>
                  <a:pt x="1093770" y="3712415"/>
                </a:lnTo>
                <a:lnTo>
                  <a:pt x="1052942" y="3689666"/>
                </a:lnTo>
                <a:lnTo>
                  <a:pt x="1012704" y="3666229"/>
                </a:lnTo>
                <a:lnTo>
                  <a:pt x="973067" y="3642116"/>
                </a:lnTo>
                <a:lnTo>
                  <a:pt x="934044" y="3617335"/>
                </a:lnTo>
                <a:lnTo>
                  <a:pt x="895645" y="3591896"/>
                </a:lnTo>
                <a:lnTo>
                  <a:pt x="857882" y="3565809"/>
                </a:lnTo>
                <a:lnTo>
                  <a:pt x="820767" y="3539085"/>
                </a:lnTo>
                <a:lnTo>
                  <a:pt x="784312" y="3511732"/>
                </a:lnTo>
                <a:lnTo>
                  <a:pt x="748527" y="3483762"/>
                </a:lnTo>
                <a:lnTo>
                  <a:pt x="713425" y="3455182"/>
                </a:lnTo>
                <a:lnTo>
                  <a:pt x="679018" y="3426004"/>
                </a:lnTo>
                <a:lnTo>
                  <a:pt x="645316" y="3396238"/>
                </a:lnTo>
                <a:lnTo>
                  <a:pt x="612332" y="3365892"/>
                </a:lnTo>
                <a:lnTo>
                  <a:pt x="580076" y="3334978"/>
                </a:lnTo>
                <a:lnTo>
                  <a:pt x="548562" y="3303504"/>
                </a:lnTo>
                <a:lnTo>
                  <a:pt x="517799" y="3271481"/>
                </a:lnTo>
                <a:lnTo>
                  <a:pt x="487800" y="3238918"/>
                </a:lnTo>
                <a:lnTo>
                  <a:pt x="458577" y="3205825"/>
                </a:lnTo>
                <a:lnTo>
                  <a:pt x="430141" y="3172212"/>
                </a:lnTo>
                <a:lnTo>
                  <a:pt x="402503" y="3138090"/>
                </a:lnTo>
                <a:lnTo>
                  <a:pt x="375676" y="3103467"/>
                </a:lnTo>
                <a:lnTo>
                  <a:pt x="349671" y="3068353"/>
                </a:lnTo>
                <a:lnTo>
                  <a:pt x="324499" y="3032759"/>
                </a:lnTo>
                <a:lnTo>
                  <a:pt x="300172" y="2996695"/>
                </a:lnTo>
                <a:lnTo>
                  <a:pt x="276701" y="2960169"/>
                </a:lnTo>
                <a:lnTo>
                  <a:pt x="254099" y="2923193"/>
                </a:lnTo>
                <a:lnTo>
                  <a:pt x="232377" y="2885775"/>
                </a:lnTo>
                <a:lnTo>
                  <a:pt x="211546" y="2847925"/>
                </a:lnTo>
                <a:lnTo>
                  <a:pt x="191618" y="2809655"/>
                </a:lnTo>
                <a:lnTo>
                  <a:pt x="172605" y="2770972"/>
                </a:lnTo>
                <a:lnTo>
                  <a:pt x="154518" y="2731887"/>
                </a:lnTo>
                <a:lnTo>
                  <a:pt x="137369" y="2692411"/>
                </a:lnTo>
                <a:lnTo>
                  <a:pt x="121170" y="2652552"/>
                </a:lnTo>
                <a:lnTo>
                  <a:pt x="105931" y="2612321"/>
                </a:lnTo>
                <a:lnTo>
                  <a:pt x="91665" y="2571727"/>
                </a:lnTo>
                <a:lnTo>
                  <a:pt x="78384" y="2530780"/>
                </a:lnTo>
                <a:lnTo>
                  <a:pt x="66098" y="2489491"/>
                </a:lnTo>
                <a:lnTo>
                  <a:pt x="54820" y="2447869"/>
                </a:lnTo>
                <a:lnTo>
                  <a:pt x="44560" y="2405923"/>
                </a:lnTo>
                <a:lnTo>
                  <a:pt x="35332" y="2363664"/>
                </a:lnTo>
                <a:lnTo>
                  <a:pt x="27146" y="2321101"/>
                </a:lnTo>
                <a:lnTo>
                  <a:pt x="20013" y="2278245"/>
                </a:lnTo>
                <a:lnTo>
                  <a:pt x="13946" y="2235105"/>
                </a:lnTo>
                <a:lnTo>
                  <a:pt x="8956" y="2191690"/>
                </a:lnTo>
                <a:lnTo>
                  <a:pt x="5055" y="2148012"/>
                </a:lnTo>
                <a:lnTo>
                  <a:pt x="2254" y="2104079"/>
                </a:lnTo>
                <a:lnTo>
                  <a:pt x="565" y="2059902"/>
                </a:lnTo>
                <a:lnTo>
                  <a:pt x="0" y="201548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351840" y="211221"/>
            <a:ext cx="647288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Måleregler</a:t>
            </a:r>
            <a:endParaRPr sz="3600" dirty="0"/>
          </a:p>
        </p:txBody>
      </p:sp>
      <p:pic>
        <p:nvPicPr>
          <p:cNvPr id="41" name="Billede 1" descr="Billedresultat for euc sjÃ¦lland guld">
            <a:extLst>
              <a:ext uri="{FF2B5EF4-FFF2-40B4-BE49-F238E27FC236}">
                <a16:creationId xmlns:a16="http://schemas.microsoft.com/office/drawing/2014/main" id="{3D1DABE3-37D7-CF4D-BC97-A66F45484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452706" y="5455233"/>
            <a:ext cx="2318328" cy="119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2459" y="981455"/>
            <a:ext cx="8641080" cy="64198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0480" rIns="0" bIns="0" rtlCol="0">
            <a:spAutoFit/>
          </a:bodyPr>
          <a:lstStyle/>
          <a:p>
            <a:pPr marL="90805" marR="205104">
              <a:lnSpc>
                <a:spcPct val="100000"/>
              </a:lnSpc>
              <a:spcBef>
                <a:spcPts val="240"/>
              </a:spcBef>
            </a:pP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4) 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Mål </a:t>
            </a:r>
            <a:r>
              <a:rPr sz="1800" spc="-80" dirty="0">
                <a:solidFill>
                  <a:srgbClr val="FFFFFF"/>
                </a:solidFill>
                <a:latin typeface="Arial"/>
                <a:cs typeface="Arial"/>
              </a:rPr>
              <a:t>ikke, </a:t>
            </a: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hvis 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vinklen 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er </a:t>
            </a:r>
            <a:r>
              <a:rPr sz="1800" spc="-65" dirty="0">
                <a:solidFill>
                  <a:srgbClr val="FFFFFF"/>
                </a:solidFill>
                <a:latin typeface="Arial"/>
                <a:cs typeface="Arial"/>
              </a:rPr>
              <a:t>større </a:t>
            </a: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end </a:t>
            </a: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45/50°. </a:t>
            </a: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Vær </a:t>
            </a:r>
            <a:r>
              <a:rPr sz="1800" spc="-140" dirty="0">
                <a:solidFill>
                  <a:srgbClr val="FFFFFF"/>
                </a:solidFill>
                <a:latin typeface="Arial"/>
                <a:cs typeface="Arial"/>
              </a:rPr>
              <a:t>også 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forsigtig </a:t>
            </a:r>
            <a:r>
              <a:rPr sz="1800" spc="-60" dirty="0">
                <a:solidFill>
                  <a:srgbClr val="FFFFFF"/>
                </a:solidFill>
                <a:latin typeface="Arial"/>
                <a:cs typeface="Arial"/>
              </a:rPr>
              <a:t>når du </a:t>
            </a:r>
            <a:r>
              <a:rPr sz="1800" spc="-65" dirty="0">
                <a:solidFill>
                  <a:srgbClr val="FFFFFF"/>
                </a:solidFill>
                <a:latin typeface="Arial"/>
                <a:cs typeface="Arial"/>
              </a:rPr>
              <a:t>står </a:t>
            </a: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vinkelret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på</a:t>
            </a:r>
            <a:r>
              <a:rPr sz="1800" spc="-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et  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objekt,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1800" spc="-60" dirty="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sz="1800" spc="-170" dirty="0">
                <a:solidFill>
                  <a:srgbClr val="FFFFFF"/>
                </a:solidFill>
                <a:latin typeface="Arial"/>
                <a:cs typeface="Arial"/>
              </a:rPr>
              <a:t>så 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selv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vil </a:t>
            </a:r>
            <a:r>
              <a:rPr sz="1800" spc="-110" dirty="0">
                <a:solidFill>
                  <a:srgbClr val="FFFFFF"/>
                </a:solidFill>
                <a:latin typeface="Arial"/>
                <a:cs typeface="Arial"/>
              </a:rPr>
              <a:t>være </a:t>
            </a: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den </a:t>
            </a:r>
            <a:r>
              <a:rPr sz="1800" spc="-80" dirty="0">
                <a:solidFill>
                  <a:srgbClr val="FFFFFF"/>
                </a:solidFill>
                <a:latin typeface="Arial"/>
                <a:cs typeface="Arial"/>
              </a:rPr>
              <a:t>største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kilde </a:t>
            </a:r>
            <a:r>
              <a:rPr sz="1800" spc="35" dirty="0">
                <a:solidFill>
                  <a:srgbClr val="FFFFFF"/>
                </a:solidFill>
                <a:latin typeface="Arial"/>
                <a:cs typeface="Arial"/>
              </a:rPr>
              <a:t>til</a:t>
            </a:r>
            <a:r>
              <a:rPr sz="18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Arial"/>
                <a:cs typeface="Arial"/>
              </a:rPr>
              <a:t>refleksion.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49467" y="1789304"/>
            <a:ext cx="3624072" cy="2428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6363" y="1684146"/>
            <a:ext cx="3817620" cy="3663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7407" y="5399913"/>
            <a:ext cx="3846576" cy="589264"/>
          </a:xfrm>
          <a:prstGeom prst="rect">
            <a:avLst/>
          </a:prstGeom>
          <a:solidFill>
            <a:srgbClr val="FFFFFF"/>
          </a:solidFill>
          <a:ln w="9144">
            <a:solidFill>
              <a:srgbClr val="0462C1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628015" marR="445770" indent="-177165">
              <a:lnSpc>
                <a:spcPct val="100000"/>
              </a:lnSpc>
              <a:spcBef>
                <a:spcPts val="275"/>
              </a:spcBef>
            </a:pPr>
            <a:r>
              <a:rPr sz="1800" spc="-5" dirty="0">
                <a:solidFill>
                  <a:schemeClr val="bg1"/>
                </a:solidFill>
                <a:latin typeface="Comic Sans MS"/>
                <a:cs typeface="Comic Sans MS"/>
              </a:rPr>
              <a:t>Synsvinklen </a:t>
            </a:r>
            <a:r>
              <a:rPr sz="1800" dirty="0">
                <a:solidFill>
                  <a:schemeClr val="bg1"/>
                </a:solidFill>
                <a:latin typeface="Comic Sans MS"/>
                <a:cs typeface="Comic Sans MS"/>
              </a:rPr>
              <a:t>er </a:t>
            </a:r>
            <a:r>
              <a:rPr sz="1800" spc="-5" dirty="0">
                <a:solidFill>
                  <a:schemeClr val="bg1"/>
                </a:solidFill>
                <a:latin typeface="Comic Sans MS"/>
                <a:cs typeface="Comic Sans MS"/>
              </a:rPr>
              <a:t>tæt</a:t>
            </a:r>
            <a:r>
              <a:rPr sz="1800" spc="-95" dirty="0">
                <a:solidFill>
                  <a:schemeClr val="bg1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chemeClr val="bg1"/>
                </a:solidFill>
                <a:latin typeface="Comic Sans MS"/>
                <a:cs typeface="Comic Sans MS"/>
              </a:rPr>
              <a:t>på  70°/75 </a:t>
            </a:r>
            <a:r>
              <a:rPr sz="1800" spc="-5" dirty="0">
                <a:solidFill>
                  <a:schemeClr val="bg1"/>
                </a:solidFill>
                <a:latin typeface="Comic Sans MS"/>
                <a:cs typeface="Comic Sans MS"/>
              </a:rPr>
              <a:t>°for</a:t>
            </a:r>
            <a:r>
              <a:rPr sz="1800" spc="-50" dirty="0">
                <a:solidFill>
                  <a:schemeClr val="bg1"/>
                </a:solidFill>
                <a:latin typeface="Comic Sans MS"/>
                <a:cs typeface="Comic Sans MS"/>
              </a:rPr>
              <a:t> </a:t>
            </a:r>
            <a:r>
              <a:rPr sz="1800" dirty="0">
                <a:solidFill>
                  <a:schemeClr val="bg1"/>
                </a:solidFill>
                <a:latin typeface="Comic Sans MS"/>
                <a:cs typeface="Comic Sans MS"/>
              </a:rPr>
              <a:t>taget.</a:t>
            </a:r>
          </a:p>
        </p:txBody>
      </p:sp>
      <p:sp>
        <p:nvSpPr>
          <p:cNvPr id="6" name="object 6"/>
          <p:cNvSpPr/>
          <p:nvPr/>
        </p:nvSpPr>
        <p:spPr>
          <a:xfrm>
            <a:off x="3075304" y="3320796"/>
            <a:ext cx="528955" cy="1873250"/>
          </a:xfrm>
          <a:custGeom>
            <a:avLst/>
            <a:gdLst/>
            <a:ahLst/>
            <a:cxnLst/>
            <a:rect l="l" t="t" r="r" b="b"/>
            <a:pathLst>
              <a:path w="528954" h="1873250">
                <a:moveTo>
                  <a:pt x="42918" y="71875"/>
                </a:moveTo>
                <a:lnTo>
                  <a:pt x="30604" y="75193"/>
                </a:lnTo>
                <a:lnTo>
                  <a:pt x="516762" y="1873122"/>
                </a:lnTo>
                <a:lnTo>
                  <a:pt x="528955" y="1869820"/>
                </a:lnTo>
                <a:lnTo>
                  <a:pt x="42918" y="71875"/>
                </a:lnTo>
                <a:close/>
              </a:path>
              <a:path w="528954" h="1873250">
                <a:moveTo>
                  <a:pt x="16890" y="0"/>
                </a:moveTo>
                <a:lnTo>
                  <a:pt x="0" y="83438"/>
                </a:lnTo>
                <a:lnTo>
                  <a:pt x="30604" y="75193"/>
                </a:lnTo>
                <a:lnTo>
                  <a:pt x="27305" y="62991"/>
                </a:lnTo>
                <a:lnTo>
                  <a:pt x="39624" y="59689"/>
                </a:lnTo>
                <a:lnTo>
                  <a:pt x="70028" y="59689"/>
                </a:lnTo>
                <a:lnTo>
                  <a:pt x="16890" y="0"/>
                </a:lnTo>
                <a:close/>
              </a:path>
              <a:path w="528954" h="1873250">
                <a:moveTo>
                  <a:pt x="39624" y="59689"/>
                </a:moveTo>
                <a:lnTo>
                  <a:pt x="27305" y="62991"/>
                </a:lnTo>
                <a:lnTo>
                  <a:pt x="30604" y="75193"/>
                </a:lnTo>
                <a:lnTo>
                  <a:pt x="42918" y="71875"/>
                </a:lnTo>
                <a:lnTo>
                  <a:pt x="39624" y="59689"/>
                </a:lnTo>
                <a:close/>
              </a:path>
              <a:path w="528954" h="1873250">
                <a:moveTo>
                  <a:pt x="70028" y="59689"/>
                </a:moveTo>
                <a:lnTo>
                  <a:pt x="39624" y="59689"/>
                </a:lnTo>
                <a:lnTo>
                  <a:pt x="42918" y="71875"/>
                </a:lnTo>
                <a:lnTo>
                  <a:pt x="73532" y="63626"/>
                </a:lnTo>
                <a:lnTo>
                  <a:pt x="70028" y="59689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0467" y="2343783"/>
            <a:ext cx="3456940" cy="1195070"/>
          </a:xfrm>
          <a:custGeom>
            <a:avLst/>
            <a:gdLst/>
            <a:ahLst/>
            <a:cxnLst/>
            <a:rect l="l" t="t" r="r" b="b"/>
            <a:pathLst>
              <a:path w="3456940" h="1195070">
                <a:moveTo>
                  <a:pt x="591947" y="422021"/>
                </a:moveTo>
                <a:lnTo>
                  <a:pt x="551072" y="434060"/>
                </a:lnTo>
                <a:lnTo>
                  <a:pt x="508412" y="450421"/>
                </a:lnTo>
                <a:lnTo>
                  <a:pt x="467895" y="470044"/>
                </a:lnTo>
                <a:lnTo>
                  <a:pt x="433450" y="491871"/>
                </a:lnTo>
                <a:lnTo>
                  <a:pt x="392614" y="524714"/>
                </a:lnTo>
                <a:lnTo>
                  <a:pt x="367623" y="549459"/>
                </a:lnTo>
                <a:lnTo>
                  <a:pt x="355389" y="553993"/>
                </a:lnTo>
                <a:lnTo>
                  <a:pt x="324611" y="561721"/>
                </a:lnTo>
                <a:lnTo>
                  <a:pt x="287428" y="591732"/>
                </a:lnTo>
                <a:lnTo>
                  <a:pt x="250602" y="620839"/>
                </a:lnTo>
                <a:lnTo>
                  <a:pt x="214491" y="650517"/>
                </a:lnTo>
                <a:lnTo>
                  <a:pt x="179450" y="682243"/>
                </a:lnTo>
                <a:lnTo>
                  <a:pt x="170312" y="690110"/>
                </a:lnTo>
                <a:lnTo>
                  <a:pt x="128508" y="729932"/>
                </a:lnTo>
                <a:lnTo>
                  <a:pt x="100536" y="766048"/>
                </a:lnTo>
                <a:lnTo>
                  <a:pt x="89828" y="794156"/>
                </a:lnTo>
                <a:lnTo>
                  <a:pt x="81629" y="824722"/>
                </a:lnTo>
                <a:lnTo>
                  <a:pt x="71286" y="857073"/>
                </a:lnTo>
                <a:lnTo>
                  <a:pt x="59181" y="883793"/>
                </a:lnTo>
                <a:lnTo>
                  <a:pt x="42969" y="909018"/>
                </a:lnTo>
                <a:lnTo>
                  <a:pt x="26733" y="933196"/>
                </a:lnTo>
                <a:lnTo>
                  <a:pt x="11926" y="957659"/>
                </a:lnTo>
                <a:lnTo>
                  <a:pt x="0" y="983742"/>
                </a:lnTo>
                <a:lnTo>
                  <a:pt x="7568" y="1021337"/>
                </a:lnTo>
                <a:lnTo>
                  <a:pt x="16731" y="1063187"/>
                </a:lnTo>
                <a:lnTo>
                  <a:pt x="30035" y="1105376"/>
                </a:lnTo>
                <a:lnTo>
                  <a:pt x="50028" y="1143987"/>
                </a:lnTo>
                <a:lnTo>
                  <a:pt x="79257" y="1175106"/>
                </a:lnTo>
                <a:lnTo>
                  <a:pt x="120268" y="1194815"/>
                </a:lnTo>
                <a:lnTo>
                  <a:pt x="171893" y="1189423"/>
                </a:lnTo>
                <a:lnTo>
                  <a:pt x="222392" y="1181919"/>
                </a:lnTo>
                <a:lnTo>
                  <a:pt x="272082" y="1172882"/>
                </a:lnTo>
                <a:lnTo>
                  <a:pt x="321278" y="1162891"/>
                </a:lnTo>
                <a:lnTo>
                  <a:pt x="370295" y="1152525"/>
                </a:lnTo>
                <a:lnTo>
                  <a:pt x="419449" y="1142363"/>
                </a:lnTo>
                <a:lnTo>
                  <a:pt x="469055" y="1132983"/>
                </a:lnTo>
                <a:lnTo>
                  <a:pt x="519429" y="1124965"/>
                </a:lnTo>
                <a:lnTo>
                  <a:pt x="540853" y="1122150"/>
                </a:lnTo>
                <a:lnTo>
                  <a:pt x="562133" y="1120060"/>
                </a:lnTo>
                <a:lnTo>
                  <a:pt x="583080" y="1117661"/>
                </a:lnTo>
                <a:lnTo>
                  <a:pt x="639173" y="1105818"/>
                </a:lnTo>
                <a:lnTo>
                  <a:pt x="678640" y="1095803"/>
                </a:lnTo>
                <a:lnTo>
                  <a:pt x="723772" y="1083690"/>
                </a:lnTo>
                <a:lnTo>
                  <a:pt x="769729" y="1085004"/>
                </a:lnTo>
                <a:lnTo>
                  <a:pt x="817486" y="1086621"/>
                </a:lnTo>
                <a:lnTo>
                  <a:pt x="866747" y="1088399"/>
                </a:lnTo>
                <a:lnTo>
                  <a:pt x="917214" y="1090196"/>
                </a:lnTo>
                <a:lnTo>
                  <a:pt x="968592" y="1091869"/>
                </a:lnTo>
                <a:lnTo>
                  <a:pt x="1020584" y="1093276"/>
                </a:lnTo>
                <a:lnTo>
                  <a:pt x="1072893" y="1094274"/>
                </a:lnTo>
                <a:lnTo>
                  <a:pt x="1125223" y="1094720"/>
                </a:lnTo>
                <a:lnTo>
                  <a:pt x="1177278" y="1094472"/>
                </a:lnTo>
                <a:lnTo>
                  <a:pt x="1228760" y="1093388"/>
                </a:lnTo>
                <a:lnTo>
                  <a:pt x="1279373" y="1091325"/>
                </a:lnTo>
                <a:lnTo>
                  <a:pt x="1328821" y="1088140"/>
                </a:lnTo>
                <a:lnTo>
                  <a:pt x="1376806" y="1083690"/>
                </a:lnTo>
                <a:lnTo>
                  <a:pt x="1449387" y="1062116"/>
                </a:lnTo>
                <a:lnTo>
                  <a:pt x="1486392" y="1046918"/>
                </a:lnTo>
                <a:lnTo>
                  <a:pt x="1521967" y="1034542"/>
                </a:lnTo>
                <a:lnTo>
                  <a:pt x="1550975" y="1019645"/>
                </a:lnTo>
                <a:lnTo>
                  <a:pt x="1579245" y="1009189"/>
                </a:lnTo>
                <a:lnTo>
                  <a:pt x="1608943" y="1001091"/>
                </a:lnTo>
                <a:lnTo>
                  <a:pt x="1642237" y="993267"/>
                </a:lnTo>
                <a:lnTo>
                  <a:pt x="1687748" y="972604"/>
                </a:lnTo>
                <a:lnTo>
                  <a:pt x="1728117" y="961150"/>
                </a:lnTo>
                <a:lnTo>
                  <a:pt x="1768062" y="956214"/>
                </a:lnTo>
                <a:lnTo>
                  <a:pt x="1812304" y="955110"/>
                </a:lnTo>
                <a:lnTo>
                  <a:pt x="1865562" y="955149"/>
                </a:lnTo>
                <a:lnTo>
                  <a:pt x="1932559" y="953643"/>
                </a:lnTo>
                <a:lnTo>
                  <a:pt x="1980639" y="945302"/>
                </a:lnTo>
                <a:lnTo>
                  <a:pt x="2029152" y="938634"/>
                </a:lnTo>
                <a:lnTo>
                  <a:pt x="2078053" y="933469"/>
                </a:lnTo>
                <a:lnTo>
                  <a:pt x="2127298" y="929636"/>
                </a:lnTo>
                <a:lnTo>
                  <a:pt x="2176842" y="926964"/>
                </a:lnTo>
                <a:lnTo>
                  <a:pt x="2226641" y="925285"/>
                </a:lnTo>
                <a:lnTo>
                  <a:pt x="2276650" y="924426"/>
                </a:lnTo>
                <a:lnTo>
                  <a:pt x="2326825" y="924218"/>
                </a:lnTo>
                <a:lnTo>
                  <a:pt x="2377120" y="924491"/>
                </a:lnTo>
                <a:lnTo>
                  <a:pt x="2427493" y="925075"/>
                </a:lnTo>
                <a:lnTo>
                  <a:pt x="2477897" y="925798"/>
                </a:lnTo>
                <a:lnTo>
                  <a:pt x="2528289" y="926492"/>
                </a:lnTo>
                <a:lnTo>
                  <a:pt x="2578624" y="926984"/>
                </a:lnTo>
                <a:lnTo>
                  <a:pt x="2628858" y="927106"/>
                </a:lnTo>
                <a:lnTo>
                  <a:pt x="2678946" y="926687"/>
                </a:lnTo>
                <a:lnTo>
                  <a:pt x="2728843" y="925556"/>
                </a:lnTo>
                <a:lnTo>
                  <a:pt x="2778506" y="923544"/>
                </a:lnTo>
                <a:lnTo>
                  <a:pt x="2825163" y="916613"/>
                </a:lnTo>
                <a:lnTo>
                  <a:pt x="2871606" y="910049"/>
                </a:lnTo>
                <a:lnTo>
                  <a:pt x="2917936" y="903668"/>
                </a:lnTo>
                <a:lnTo>
                  <a:pt x="2964255" y="897287"/>
                </a:lnTo>
                <a:lnTo>
                  <a:pt x="3010666" y="890723"/>
                </a:lnTo>
                <a:lnTo>
                  <a:pt x="3057271" y="883793"/>
                </a:lnTo>
                <a:lnTo>
                  <a:pt x="3107326" y="856716"/>
                </a:lnTo>
                <a:lnTo>
                  <a:pt x="3152346" y="835009"/>
                </a:lnTo>
                <a:lnTo>
                  <a:pt x="3198056" y="815087"/>
                </a:lnTo>
                <a:lnTo>
                  <a:pt x="3250184" y="793368"/>
                </a:lnTo>
                <a:lnTo>
                  <a:pt x="3282168" y="775769"/>
                </a:lnTo>
                <a:lnTo>
                  <a:pt x="3309842" y="755919"/>
                </a:lnTo>
                <a:lnTo>
                  <a:pt x="3338230" y="736951"/>
                </a:lnTo>
                <a:lnTo>
                  <a:pt x="3372358" y="721995"/>
                </a:lnTo>
                <a:lnTo>
                  <a:pt x="3379932" y="706961"/>
                </a:lnTo>
                <a:lnTo>
                  <a:pt x="3406775" y="661670"/>
                </a:lnTo>
                <a:lnTo>
                  <a:pt x="3419486" y="614959"/>
                </a:lnTo>
                <a:lnTo>
                  <a:pt x="3428972" y="566816"/>
                </a:lnTo>
                <a:lnTo>
                  <a:pt x="3437069" y="518063"/>
                </a:lnTo>
                <a:lnTo>
                  <a:pt x="3445610" y="469524"/>
                </a:lnTo>
                <a:lnTo>
                  <a:pt x="3456432" y="422021"/>
                </a:lnTo>
                <a:lnTo>
                  <a:pt x="3453812" y="379231"/>
                </a:lnTo>
                <a:lnTo>
                  <a:pt x="3451193" y="336407"/>
                </a:lnTo>
                <a:lnTo>
                  <a:pt x="3447859" y="293558"/>
                </a:lnTo>
                <a:lnTo>
                  <a:pt x="3443097" y="250698"/>
                </a:lnTo>
                <a:lnTo>
                  <a:pt x="3432387" y="208819"/>
                </a:lnTo>
                <a:lnTo>
                  <a:pt x="3411646" y="170724"/>
                </a:lnTo>
                <a:lnTo>
                  <a:pt x="3382409" y="136395"/>
                </a:lnTo>
                <a:lnTo>
                  <a:pt x="3346211" y="105814"/>
                </a:lnTo>
                <a:lnTo>
                  <a:pt x="3304587" y="78962"/>
                </a:lnTo>
                <a:lnTo>
                  <a:pt x="3259074" y="55821"/>
                </a:lnTo>
                <a:lnTo>
                  <a:pt x="3211205" y="36372"/>
                </a:lnTo>
                <a:lnTo>
                  <a:pt x="3162518" y="20598"/>
                </a:lnTo>
                <a:lnTo>
                  <a:pt x="3114547" y="8480"/>
                </a:lnTo>
                <a:lnTo>
                  <a:pt x="3068828" y="0"/>
                </a:lnTo>
                <a:lnTo>
                  <a:pt x="3017370" y="3733"/>
                </a:lnTo>
                <a:lnTo>
                  <a:pt x="2967425" y="8033"/>
                </a:lnTo>
                <a:lnTo>
                  <a:pt x="2918391" y="12672"/>
                </a:lnTo>
                <a:lnTo>
                  <a:pt x="2869666" y="17426"/>
                </a:lnTo>
                <a:lnTo>
                  <a:pt x="2820648" y="22065"/>
                </a:lnTo>
                <a:lnTo>
                  <a:pt x="2770734" y="26365"/>
                </a:lnTo>
                <a:lnTo>
                  <a:pt x="2719324" y="30099"/>
                </a:lnTo>
                <a:lnTo>
                  <a:pt x="2670335" y="37932"/>
                </a:lnTo>
                <a:lnTo>
                  <a:pt x="2621473" y="45957"/>
                </a:lnTo>
                <a:lnTo>
                  <a:pt x="2572727" y="54179"/>
                </a:lnTo>
                <a:lnTo>
                  <a:pt x="2524091" y="62601"/>
                </a:lnTo>
                <a:lnTo>
                  <a:pt x="2475555" y="71227"/>
                </a:lnTo>
                <a:lnTo>
                  <a:pt x="2427111" y="80062"/>
                </a:lnTo>
                <a:lnTo>
                  <a:pt x="2378750" y="89111"/>
                </a:lnTo>
                <a:lnTo>
                  <a:pt x="2330465" y="98377"/>
                </a:lnTo>
                <a:lnTo>
                  <a:pt x="2282247" y="107865"/>
                </a:lnTo>
                <a:lnTo>
                  <a:pt x="2234088" y="117578"/>
                </a:lnTo>
                <a:lnTo>
                  <a:pt x="2185979" y="127523"/>
                </a:lnTo>
                <a:lnTo>
                  <a:pt x="2137912" y="137701"/>
                </a:lnTo>
                <a:lnTo>
                  <a:pt x="2089878" y="148119"/>
                </a:lnTo>
                <a:lnTo>
                  <a:pt x="2041869" y="158780"/>
                </a:lnTo>
                <a:lnTo>
                  <a:pt x="1993877" y="169688"/>
                </a:lnTo>
                <a:lnTo>
                  <a:pt x="1945893" y="180848"/>
                </a:lnTo>
                <a:lnTo>
                  <a:pt x="1903297" y="201828"/>
                </a:lnTo>
                <a:lnTo>
                  <a:pt x="1862980" y="219151"/>
                </a:lnTo>
                <a:lnTo>
                  <a:pt x="1822193" y="232968"/>
                </a:lnTo>
                <a:lnTo>
                  <a:pt x="1778188" y="243433"/>
                </a:lnTo>
                <a:lnTo>
                  <a:pt x="1728215" y="250698"/>
                </a:lnTo>
                <a:lnTo>
                  <a:pt x="1694988" y="261661"/>
                </a:lnTo>
                <a:lnTo>
                  <a:pt x="1653398" y="270854"/>
                </a:lnTo>
                <a:lnTo>
                  <a:pt x="1604663" y="278415"/>
                </a:lnTo>
                <a:lnTo>
                  <a:pt x="1550004" y="284483"/>
                </a:lnTo>
                <a:lnTo>
                  <a:pt x="1490641" y="289195"/>
                </a:lnTo>
                <a:lnTo>
                  <a:pt x="1427795" y="292692"/>
                </a:lnTo>
                <a:lnTo>
                  <a:pt x="1362684" y="295112"/>
                </a:lnTo>
                <a:lnTo>
                  <a:pt x="1296529" y="296593"/>
                </a:lnTo>
                <a:lnTo>
                  <a:pt x="1230550" y="297275"/>
                </a:lnTo>
                <a:lnTo>
                  <a:pt x="1165967" y="297296"/>
                </a:lnTo>
                <a:lnTo>
                  <a:pt x="1104000" y="296794"/>
                </a:lnTo>
                <a:lnTo>
                  <a:pt x="1045868" y="295910"/>
                </a:lnTo>
                <a:lnTo>
                  <a:pt x="992792" y="294780"/>
                </a:lnTo>
                <a:lnTo>
                  <a:pt x="945992" y="293545"/>
                </a:lnTo>
                <a:lnTo>
                  <a:pt x="906687" y="292343"/>
                </a:lnTo>
                <a:lnTo>
                  <a:pt x="855445" y="290592"/>
                </a:lnTo>
                <a:lnTo>
                  <a:pt x="845947" y="290322"/>
                </a:lnTo>
                <a:lnTo>
                  <a:pt x="802190" y="311110"/>
                </a:lnTo>
                <a:lnTo>
                  <a:pt x="760142" y="334372"/>
                </a:lnTo>
                <a:lnTo>
                  <a:pt x="718947" y="358600"/>
                </a:lnTo>
                <a:lnTo>
                  <a:pt x="677751" y="382288"/>
                </a:lnTo>
                <a:lnTo>
                  <a:pt x="635703" y="403931"/>
                </a:lnTo>
                <a:lnTo>
                  <a:pt x="591947" y="422021"/>
                </a:lnTo>
                <a:close/>
              </a:path>
            </a:pathLst>
          </a:custGeom>
          <a:ln w="9144">
            <a:solidFill>
              <a:srgbClr val="0462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12891" y="4447032"/>
            <a:ext cx="3676015" cy="1190625"/>
          </a:xfrm>
          <a:custGeom>
            <a:avLst/>
            <a:gdLst/>
            <a:ahLst/>
            <a:cxnLst/>
            <a:rect l="l" t="t" r="r" b="b"/>
            <a:pathLst>
              <a:path w="3676015" h="1190625">
                <a:moveTo>
                  <a:pt x="0" y="1190244"/>
                </a:moveTo>
                <a:lnTo>
                  <a:pt x="3675888" y="1190244"/>
                </a:lnTo>
                <a:lnTo>
                  <a:pt x="3675888" y="0"/>
                </a:lnTo>
                <a:lnTo>
                  <a:pt x="0" y="0"/>
                </a:lnTo>
                <a:lnTo>
                  <a:pt x="0" y="1190244"/>
                </a:lnTo>
                <a:close/>
              </a:path>
            </a:pathLst>
          </a:custGeom>
          <a:solidFill>
            <a:srgbClr val="944F71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12891" y="4447032"/>
            <a:ext cx="3676015" cy="1190625"/>
          </a:xfrm>
          <a:custGeom>
            <a:avLst/>
            <a:gdLst/>
            <a:ahLst/>
            <a:cxnLst/>
            <a:rect l="l" t="t" r="r" b="b"/>
            <a:pathLst>
              <a:path w="3676015" h="1190625">
                <a:moveTo>
                  <a:pt x="0" y="1190244"/>
                </a:moveTo>
                <a:lnTo>
                  <a:pt x="3675888" y="1190244"/>
                </a:lnTo>
                <a:lnTo>
                  <a:pt x="3675888" y="0"/>
                </a:lnTo>
                <a:lnTo>
                  <a:pt x="0" y="0"/>
                </a:lnTo>
                <a:lnTo>
                  <a:pt x="0" y="11902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06082" y="4976780"/>
            <a:ext cx="2074545" cy="480059"/>
          </a:xfrm>
          <a:custGeom>
            <a:avLst/>
            <a:gdLst/>
            <a:ahLst/>
            <a:cxnLst/>
            <a:rect l="l" t="t" r="r" b="b"/>
            <a:pathLst>
              <a:path w="2074545" h="480060">
                <a:moveTo>
                  <a:pt x="6739" y="394003"/>
                </a:moveTo>
                <a:lnTo>
                  <a:pt x="2287" y="428352"/>
                </a:lnTo>
                <a:lnTo>
                  <a:pt x="0" y="469360"/>
                </a:lnTo>
                <a:lnTo>
                  <a:pt x="1036955" y="479901"/>
                </a:lnTo>
                <a:lnTo>
                  <a:pt x="2074037" y="479901"/>
                </a:lnTo>
                <a:lnTo>
                  <a:pt x="2072599" y="439795"/>
                </a:lnTo>
                <a:lnTo>
                  <a:pt x="2068707" y="403701"/>
                </a:lnTo>
                <a:lnTo>
                  <a:pt x="960755" y="403701"/>
                </a:lnTo>
                <a:lnTo>
                  <a:pt x="6739" y="394003"/>
                </a:lnTo>
                <a:close/>
              </a:path>
              <a:path w="2074545" h="480060">
                <a:moveTo>
                  <a:pt x="1837276" y="0"/>
                </a:moveTo>
                <a:lnTo>
                  <a:pt x="1864808" y="33444"/>
                </a:lnTo>
                <a:lnTo>
                  <a:pt x="1889115" y="66763"/>
                </a:lnTo>
                <a:lnTo>
                  <a:pt x="1911168" y="101045"/>
                </a:lnTo>
                <a:lnTo>
                  <a:pt x="1930895" y="136238"/>
                </a:lnTo>
                <a:lnTo>
                  <a:pt x="1948224" y="172289"/>
                </a:lnTo>
                <a:lnTo>
                  <a:pt x="1963085" y="209146"/>
                </a:lnTo>
                <a:lnTo>
                  <a:pt x="1975404" y="246758"/>
                </a:lnTo>
                <a:lnTo>
                  <a:pt x="1985111" y="285071"/>
                </a:lnTo>
                <a:lnTo>
                  <a:pt x="1992133" y="324034"/>
                </a:lnTo>
                <a:lnTo>
                  <a:pt x="1996399" y="363595"/>
                </a:lnTo>
                <a:lnTo>
                  <a:pt x="1997837" y="403701"/>
                </a:lnTo>
                <a:lnTo>
                  <a:pt x="2068707" y="403701"/>
                </a:lnTo>
                <a:lnTo>
                  <a:pt x="2061311" y="361271"/>
                </a:lnTo>
                <a:lnTo>
                  <a:pt x="2051604" y="322958"/>
                </a:lnTo>
                <a:lnTo>
                  <a:pt x="2039285" y="285346"/>
                </a:lnTo>
                <a:lnTo>
                  <a:pt x="2024424" y="248489"/>
                </a:lnTo>
                <a:lnTo>
                  <a:pt x="2007095" y="212438"/>
                </a:lnTo>
                <a:lnTo>
                  <a:pt x="1987368" y="177245"/>
                </a:lnTo>
                <a:lnTo>
                  <a:pt x="1965315" y="142963"/>
                </a:lnTo>
                <a:lnTo>
                  <a:pt x="1941008" y="109644"/>
                </a:lnTo>
                <a:lnTo>
                  <a:pt x="1914519" y="77339"/>
                </a:lnTo>
                <a:lnTo>
                  <a:pt x="1885920" y="46102"/>
                </a:lnTo>
                <a:lnTo>
                  <a:pt x="1855281" y="15984"/>
                </a:lnTo>
                <a:lnTo>
                  <a:pt x="1837276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01257" y="4949268"/>
            <a:ext cx="2084070" cy="512445"/>
          </a:xfrm>
          <a:custGeom>
            <a:avLst/>
            <a:gdLst/>
            <a:ahLst/>
            <a:cxnLst/>
            <a:rect l="l" t="t" r="r" b="b"/>
            <a:pathLst>
              <a:path w="2084070" h="512445">
                <a:moveTo>
                  <a:pt x="6749" y="421466"/>
                </a:moveTo>
                <a:lnTo>
                  <a:pt x="4317" y="438833"/>
                </a:lnTo>
                <a:lnTo>
                  <a:pt x="2286" y="458010"/>
                </a:lnTo>
                <a:lnTo>
                  <a:pt x="888" y="477314"/>
                </a:lnTo>
                <a:lnTo>
                  <a:pt x="0" y="501444"/>
                </a:lnTo>
                <a:lnTo>
                  <a:pt x="1041781" y="511985"/>
                </a:lnTo>
                <a:lnTo>
                  <a:pt x="2083562" y="511985"/>
                </a:lnTo>
                <a:lnTo>
                  <a:pt x="2083370" y="502841"/>
                </a:lnTo>
                <a:lnTo>
                  <a:pt x="1041781" y="502841"/>
                </a:lnTo>
                <a:lnTo>
                  <a:pt x="9524" y="492427"/>
                </a:lnTo>
                <a:lnTo>
                  <a:pt x="10033" y="477822"/>
                </a:lnTo>
                <a:lnTo>
                  <a:pt x="11429" y="458899"/>
                </a:lnTo>
                <a:lnTo>
                  <a:pt x="13462" y="439976"/>
                </a:lnTo>
                <a:lnTo>
                  <a:pt x="16092" y="421561"/>
                </a:lnTo>
                <a:lnTo>
                  <a:pt x="6749" y="421466"/>
                </a:lnTo>
                <a:close/>
              </a:path>
              <a:path w="2084070" h="512445">
                <a:moveTo>
                  <a:pt x="1816913" y="0"/>
                </a:moveTo>
                <a:lnTo>
                  <a:pt x="1843145" y="28651"/>
                </a:lnTo>
                <a:lnTo>
                  <a:pt x="1862713" y="52514"/>
                </a:lnTo>
                <a:lnTo>
                  <a:pt x="1869693" y="58976"/>
                </a:lnTo>
                <a:lnTo>
                  <a:pt x="1898395" y="88313"/>
                </a:lnTo>
                <a:lnTo>
                  <a:pt x="1925192" y="118793"/>
                </a:lnTo>
                <a:lnTo>
                  <a:pt x="1950085" y="150162"/>
                </a:lnTo>
                <a:lnTo>
                  <a:pt x="1972690" y="182547"/>
                </a:lnTo>
                <a:lnTo>
                  <a:pt x="1993391" y="215821"/>
                </a:lnTo>
                <a:lnTo>
                  <a:pt x="2011807" y="249857"/>
                </a:lnTo>
                <a:lnTo>
                  <a:pt x="2027936" y="284655"/>
                </a:lnTo>
                <a:lnTo>
                  <a:pt x="2041906" y="320215"/>
                </a:lnTo>
                <a:lnTo>
                  <a:pt x="2058289" y="374825"/>
                </a:lnTo>
                <a:lnTo>
                  <a:pt x="2068957" y="430832"/>
                </a:lnTo>
                <a:lnTo>
                  <a:pt x="2073020" y="468805"/>
                </a:lnTo>
                <a:lnTo>
                  <a:pt x="2074164" y="502841"/>
                </a:lnTo>
                <a:lnTo>
                  <a:pt x="2083370" y="502841"/>
                </a:lnTo>
                <a:lnTo>
                  <a:pt x="2080387" y="448866"/>
                </a:lnTo>
                <a:lnTo>
                  <a:pt x="2075052" y="410385"/>
                </a:lnTo>
                <a:lnTo>
                  <a:pt x="2067051" y="372666"/>
                </a:lnTo>
                <a:lnTo>
                  <a:pt x="2056638" y="335582"/>
                </a:lnTo>
                <a:lnTo>
                  <a:pt x="2043811" y="299006"/>
                </a:lnTo>
                <a:lnTo>
                  <a:pt x="2028570" y="263319"/>
                </a:lnTo>
                <a:lnTo>
                  <a:pt x="2001265" y="211122"/>
                </a:lnTo>
                <a:lnTo>
                  <a:pt x="1980438" y="177467"/>
                </a:lnTo>
                <a:lnTo>
                  <a:pt x="1957323" y="144701"/>
                </a:lnTo>
                <a:lnTo>
                  <a:pt x="1932177" y="112951"/>
                </a:lnTo>
                <a:lnTo>
                  <a:pt x="1904999" y="82217"/>
                </a:lnTo>
                <a:lnTo>
                  <a:pt x="1876043" y="52372"/>
                </a:lnTo>
                <a:lnTo>
                  <a:pt x="1845056" y="23670"/>
                </a:lnTo>
                <a:lnTo>
                  <a:pt x="1816913" y="0"/>
                </a:lnTo>
                <a:close/>
              </a:path>
              <a:path w="2084070" h="512445">
                <a:moveTo>
                  <a:pt x="16092" y="421561"/>
                </a:moveTo>
                <a:lnTo>
                  <a:pt x="803166" y="429562"/>
                </a:lnTo>
                <a:lnTo>
                  <a:pt x="16092" y="421561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29883" y="4625340"/>
            <a:ext cx="2074545" cy="755650"/>
          </a:xfrm>
          <a:custGeom>
            <a:avLst/>
            <a:gdLst/>
            <a:ahLst/>
            <a:cxnLst/>
            <a:rect l="l" t="t" r="r" b="b"/>
            <a:pathLst>
              <a:path w="2074545" h="755650">
                <a:moveTo>
                  <a:pt x="1036955" y="0"/>
                </a:moveTo>
                <a:lnTo>
                  <a:pt x="980600" y="1096"/>
                </a:lnTo>
                <a:lnTo>
                  <a:pt x="925025" y="4348"/>
                </a:lnTo>
                <a:lnTo>
                  <a:pt x="870307" y="9701"/>
                </a:lnTo>
                <a:lnTo>
                  <a:pt x="816523" y="17098"/>
                </a:lnTo>
                <a:lnTo>
                  <a:pt x="763752" y="26483"/>
                </a:lnTo>
                <a:lnTo>
                  <a:pt x="712069" y="37802"/>
                </a:lnTo>
                <a:lnTo>
                  <a:pt x="661554" y="50998"/>
                </a:lnTo>
                <a:lnTo>
                  <a:pt x="612282" y="66016"/>
                </a:lnTo>
                <a:lnTo>
                  <a:pt x="564333" y="82800"/>
                </a:lnTo>
                <a:lnTo>
                  <a:pt x="517783" y="101294"/>
                </a:lnTo>
                <a:lnTo>
                  <a:pt x="472710" y="121443"/>
                </a:lnTo>
                <a:lnTo>
                  <a:pt x="429191" y="143190"/>
                </a:lnTo>
                <a:lnTo>
                  <a:pt x="387305" y="166482"/>
                </a:lnTo>
                <a:lnTo>
                  <a:pt x="347127" y="191260"/>
                </a:lnTo>
                <a:lnTo>
                  <a:pt x="308737" y="217471"/>
                </a:lnTo>
                <a:lnTo>
                  <a:pt x="272210" y="245058"/>
                </a:lnTo>
                <a:lnTo>
                  <a:pt x="237626" y="273966"/>
                </a:lnTo>
                <a:lnTo>
                  <a:pt x="205061" y="304138"/>
                </a:lnTo>
                <a:lnTo>
                  <a:pt x="174593" y="335520"/>
                </a:lnTo>
                <a:lnTo>
                  <a:pt x="146299" y="368055"/>
                </a:lnTo>
                <a:lnTo>
                  <a:pt x="120257" y="401688"/>
                </a:lnTo>
                <a:lnTo>
                  <a:pt x="96544" y="436363"/>
                </a:lnTo>
                <a:lnTo>
                  <a:pt x="75238" y="472025"/>
                </a:lnTo>
                <a:lnTo>
                  <a:pt x="56417" y="508617"/>
                </a:lnTo>
                <a:lnTo>
                  <a:pt x="40157" y="546085"/>
                </a:lnTo>
                <a:lnTo>
                  <a:pt x="26537" y="584372"/>
                </a:lnTo>
                <a:lnTo>
                  <a:pt x="15634" y="623423"/>
                </a:lnTo>
                <a:lnTo>
                  <a:pt x="7525" y="663181"/>
                </a:lnTo>
                <a:lnTo>
                  <a:pt x="2287" y="703593"/>
                </a:lnTo>
                <a:lnTo>
                  <a:pt x="0" y="744601"/>
                </a:lnTo>
                <a:lnTo>
                  <a:pt x="1036955" y="755142"/>
                </a:lnTo>
                <a:lnTo>
                  <a:pt x="2074037" y="755142"/>
                </a:lnTo>
                <a:lnTo>
                  <a:pt x="2072599" y="715035"/>
                </a:lnTo>
                <a:lnTo>
                  <a:pt x="2068333" y="675475"/>
                </a:lnTo>
                <a:lnTo>
                  <a:pt x="2061311" y="636511"/>
                </a:lnTo>
                <a:lnTo>
                  <a:pt x="2051604" y="598198"/>
                </a:lnTo>
                <a:lnTo>
                  <a:pt x="2039285" y="560586"/>
                </a:lnTo>
                <a:lnTo>
                  <a:pt x="2024424" y="523729"/>
                </a:lnTo>
                <a:lnTo>
                  <a:pt x="2007095" y="487678"/>
                </a:lnTo>
                <a:lnTo>
                  <a:pt x="1987368" y="452485"/>
                </a:lnTo>
                <a:lnTo>
                  <a:pt x="1965315" y="418203"/>
                </a:lnTo>
                <a:lnTo>
                  <a:pt x="1941008" y="384884"/>
                </a:lnTo>
                <a:lnTo>
                  <a:pt x="1914519" y="352580"/>
                </a:lnTo>
                <a:lnTo>
                  <a:pt x="1885920" y="321342"/>
                </a:lnTo>
                <a:lnTo>
                  <a:pt x="1855281" y="291225"/>
                </a:lnTo>
                <a:lnTo>
                  <a:pt x="1822676" y="262279"/>
                </a:lnTo>
                <a:lnTo>
                  <a:pt x="1788175" y="234556"/>
                </a:lnTo>
                <a:lnTo>
                  <a:pt x="1751851" y="208109"/>
                </a:lnTo>
                <a:lnTo>
                  <a:pt x="1713775" y="182991"/>
                </a:lnTo>
                <a:lnTo>
                  <a:pt x="1674019" y="159253"/>
                </a:lnTo>
                <a:lnTo>
                  <a:pt x="1632655" y="136947"/>
                </a:lnTo>
                <a:lnTo>
                  <a:pt x="1589754" y="116126"/>
                </a:lnTo>
                <a:lnTo>
                  <a:pt x="1545389" y="96841"/>
                </a:lnTo>
                <a:lnTo>
                  <a:pt x="1499630" y="79146"/>
                </a:lnTo>
                <a:lnTo>
                  <a:pt x="1452550" y="63091"/>
                </a:lnTo>
                <a:lnTo>
                  <a:pt x="1404221" y="48730"/>
                </a:lnTo>
                <a:lnTo>
                  <a:pt x="1354714" y="36115"/>
                </a:lnTo>
                <a:lnTo>
                  <a:pt x="1304100" y="25297"/>
                </a:lnTo>
                <a:lnTo>
                  <a:pt x="1252453" y="16329"/>
                </a:lnTo>
                <a:lnTo>
                  <a:pt x="1199843" y="9263"/>
                </a:lnTo>
                <a:lnTo>
                  <a:pt x="1146342" y="4151"/>
                </a:lnTo>
                <a:lnTo>
                  <a:pt x="1092022" y="1046"/>
                </a:lnTo>
                <a:lnTo>
                  <a:pt x="1036955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29883" y="4625340"/>
            <a:ext cx="2074545" cy="755650"/>
          </a:xfrm>
          <a:custGeom>
            <a:avLst/>
            <a:gdLst/>
            <a:ahLst/>
            <a:cxnLst/>
            <a:rect l="l" t="t" r="r" b="b"/>
            <a:pathLst>
              <a:path w="2074545" h="755650">
                <a:moveTo>
                  <a:pt x="2074037" y="755142"/>
                </a:moveTo>
                <a:lnTo>
                  <a:pt x="2072599" y="715035"/>
                </a:lnTo>
                <a:lnTo>
                  <a:pt x="2068333" y="675475"/>
                </a:lnTo>
                <a:lnTo>
                  <a:pt x="2061311" y="636511"/>
                </a:lnTo>
                <a:lnTo>
                  <a:pt x="2051604" y="598198"/>
                </a:lnTo>
                <a:lnTo>
                  <a:pt x="2039285" y="560586"/>
                </a:lnTo>
                <a:lnTo>
                  <a:pt x="2024424" y="523729"/>
                </a:lnTo>
                <a:lnTo>
                  <a:pt x="2007095" y="487678"/>
                </a:lnTo>
                <a:lnTo>
                  <a:pt x="1987368" y="452485"/>
                </a:lnTo>
                <a:lnTo>
                  <a:pt x="1965315" y="418203"/>
                </a:lnTo>
                <a:lnTo>
                  <a:pt x="1941008" y="384884"/>
                </a:lnTo>
                <a:lnTo>
                  <a:pt x="1914519" y="352580"/>
                </a:lnTo>
                <a:lnTo>
                  <a:pt x="1885920" y="321342"/>
                </a:lnTo>
                <a:lnTo>
                  <a:pt x="1855281" y="291225"/>
                </a:lnTo>
                <a:lnTo>
                  <a:pt x="1822676" y="262279"/>
                </a:lnTo>
                <a:lnTo>
                  <a:pt x="1788175" y="234556"/>
                </a:lnTo>
                <a:lnTo>
                  <a:pt x="1751851" y="208109"/>
                </a:lnTo>
                <a:lnTo>
                  <a:pt x="1713775" y="182991"/>
                </a:lnTo>
                <a:lnTo>
                  <a:pt x="1674019" y="159253"/>
                </a:lnTo>
                <a:lnTo>
                  <a:pt x="1632655" y="136947"/>
                </a:lnTo>
                <a:lnTo>
                  <a:pt x="1589754" y="116126"/>
                </a:lnTo>
                <a:lnTo>
                  <a:pt x="1545389" y="96841"/>
                </a:lnTo>
                <a:lnTo>
                  <a:pt x="1499630" y="79146"/>
                </a:lnTo>
                <a:lnTo>
                  <a:pt x="1452550" y="63091"/>
                </a:lnTo>
                <a:lnTo>
                  <a:pt x="1404221" y="48730"/>
                </a:lnTo>
                <a:lnTo>
                  <a:pt x="1354714" y="36115"/>
                </a:lnTo>
                <a:lnTo>
                  <a:pt x="1304100" y="25297"/>
                </a:lnTo>
                <a:lnTo>
                  <a:pt x="1252453" y="16329"/>
                </a:lnTo>
                <a:lnTo>
                  <a:pt x="1199843" y="9263"/>
                </a:lnTo>
                <a:lnTo>
                  <a:pt x="1146342" y="4151"/>
                </a:lnTo>
                <a:lnTo>
                  <a:pt x="1092022" y="1046"/>
                </a:lnTo>
                <a:lnTo>
                  <a:pt x="1036955" y="0"/>
                </a:lnTo>
                <a:lnTo>
                  <a:pt x="980600" y="1096"/>
                </a:lnTo>
                <a:lnTo>
                  <a:pt x="925025" y="4348"/>
                </a:lnTo>
                <a:lnTo>
                  <a:pt x="870307" y="9701"/>
                </a:lnTo>
                <a:lnTo>
                  <a:pt x="816523" y="17098"/>
                </a:lnTo>
                <a:lnTo>
                  <a:pt x="763752" y="26483"/>
                </a:lnTo>
                <a:lnTo>
                  <a:pt x="712069" y="37802"/>
                </a:lnTo>
                <a:lnTo>
                  <a:pt x="661554" y="50998"/>
                </a:lnTo>
                <a:lnTo>
                  <a:pt x="612282" y="66016"/>
                </a:lnTo>
                <a:lnTo>
                  <a:pt x="564333" y="82800"/>
                </a:lnTo>
                <a:lnTo>
                  <a:pt x="517783" y="101294"/>
                </a:lnTo>
                <a:lnTo>
                  <a:pt x="472710" y="121443"/>
                </a:lnTo>
                <a:lnTo>
                  <a:pt x="429191" y="143190"/>
                </a:lnTo>
                <a:lnTo>
                  <a:pt x="387305" y="166482"/>
                </a:lnTo>
                <a:lnTo>
                  <a:pt x="347127" y="191260"/>
                </a:lnTo>
                <a:lnTo>
                  <a:pt x="308737" y="217471"/>
                </a:lnTo>
                <a:lnTo>
                  <a:pt x="272210" y="245058"/>
                </a:lnTo>
                <a:lnTo>
                  <a:pt x="237626" y="273966"/>
                </a:lnTo>
                <a:lnTo>
                  <a:pt x="205061" y="304138"/>
                </a:lnTo>
                <a:lnTo>
                  <a:pt x="174593" y="335520"/>
                </a:lnTo>
                <a:lnTo>
                  <a:pt x="146299" y="368055"/>
                </a:lnTo>
                <a:lnTo>
                  <a:pt x="120257" y="401688"/>
                </a:lnTo>
                <a:lnTo>
                  <a:pt x="96544" y="436363"/>
                </a:lnTo>
                <a:lnTo>
                  <a:pt x="75238" y="472025"/>
                </a:lnTo>
                <a:lnTo>
                  <a:pt x="56417" y="508617"/>
                </a:lnTo>
                <a:lnTo>
                  <a:pt x="40157" y="546085"/>
                </a:lnTo>
                <a:lnTo>
                  <a:pt x="26537" y="584372"/>
                </a:lnTo>
                <a:lnTo>
                  <a:pt x="15634" y="623423"/>
                </a:lnTo>
                <a:lnTo>
                  <a:pt x="7525" y="663181"/>
                </a:lnTo>
                <a:lnTo>
                  <a:pt x="2287" y="703593"/>
                </a:lnTo>
                <a:lnTo>
                  <a:pt x="0" y="744601"/>
                </a:lnTo>
                <a:lnTo>
                  <a:pt x="1036955" y="755142"/>
                </a:lnTo>
                <a:lnTo>
                  <a:pt x="2074037" y="75514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11211" y="4567428"/>
            <a:ext cx="81280" cy="832485"/>
          </a:xfrm>
          <a:custGeom>
            <a:avLst/>
            <a:gdLst/>
            <a:ahLst/>
            <a:cxnLst/>
            <a:rect l="l" t="t" r="r" b="b"/>
            <a:pathLst>
              <a:path w="81279" h="832485">
                <a:moveTo>
                  <a:pt x="80772" y="0"/>
                </a:moveTo>
                <a:lnTo>
                  <a:pt x="0" y="0"/>
                </a:lnTo>
                <a:lnTo>
                  <a:pt x="40386" y="832104"/>
                </a:lnTo>
                <a:lnTo>
                  <a:pt x="80772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11211" y="4567428"/>
            <a:ext cx="81280" cy="832485"/>
          </a:xfrm>
          <a:custGeom>
            <a:avLst/>
            <a:gdLst/>
            <a:ahLst/>
            <a:cxnLst/>
            <a:rect l="l" t="t" r="r" b="b"/>
            <a:pathLst>
              <a:path w="81279" h="832485">
                <a:moveTo>
                  <a:pt x="0" y="0"/>
                </a:moveTo>
                <a:lnTo>
                  <a:pt x="40386" y="832104"/>
                </a:lnTo>
                <a:lnTo>
                  <a:pt x="80772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430643" y="4982209"/>
            <a:ext cx="1162050" cy="451484"/>
          </a:xfrm>
          <a:custGeom>
            <a:avLst/>
            <a:gdLst/>
            <a:ahLst/>
            <a:cxnLst/>
            <a:rect l="l" t="t" r="r" b="b"/>
            <a:pathLst>
              <a:path w="1162050" h="451485">
                <a:moveTo>
                  <a:pt x="1071245" y="0"/>
                </a:moveTo>
                <a:lnTo>
                  <a:pt x="0" y="451103"/>
                </a:lnTo>
                <a:lnTo>
                  <a:pt x="1161541" y="407034"/>
                </a:lnTo>
                <a:lnTo>
                  <a:pt x="1071245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30643" y="4982209"/>
            <a:ext cx="1162050" cy="451484"/>
          </a:xfrm>
          <a:custGeom>
            <a:avLst/>
            <a:gdLst/>
            <a:ahLst/>
            <a:cxnLst/>
            <a:rect l="l" t="t" r="r" b="b"/>
            <a:pathLst>
              <a:path w="1162050" h="451485">
                <a:moveTo>
                  <a:pt x="1071245" y="0"/>
                </a:moveTo>
                <a:lnTo>
                  <a:pt x="0" y="451103"/>
                </a:lnTo>
                <a:lnTo>
                  <a:pt x="1161541" y="407034"/>
                </a:lnTo>
                <a:lnTo>
                  <a:pt x="1071245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17615" y="4982209"/>
            <a:ext cx="1162050" cy="451484"/>
          </a:xfrm>
          <a:custGeom>
            <a:avLst/>
            <a:gdLst/>
            <a:ahLst/>
            <a:cxnLst/>
            <a:rect l="l" t="t" r="r" b="b"/>
            <a:pathLst>
              <a:path w="1162050" h="451485">
                <a:moveTo>
                  <a:pt x="90297" y="0"/>
                </a:moveTo>
                <a:lnTo>
                  <a:pt x="0" y="407034"/>
                </a:lnTo>
                <a:lnTo>
                  <a:pt x="1161541" y="451103"/>
                </a:lnTo>
                <a:lnTo>
                  <a:pt x="90297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17615" y="4982209"/>
            <a:ext cx="1162050" cy="451484"/>
          </a:xfrm>
          <a:custGeom>
            <a:avLst/>
            <a:gdLst/>
            <a:ahLst/>
            <a:cxnLst/>
            <a:rect l="l" t="t" r="r" b="b"/>
            <a:pathLst>
              <a:path w="1162050" h="451485">
                <a:moveTo>
                  <a:pt x="90297" y="0"/>
                </a:moveTo>
                <a:lnTo>
                  <a:pt x="1161541" y="451103"/>
                </a:lnTo>
                <a:lnTo>
                  <a:pt x="0" y="407034"/>
                </a:lnTo>
                <a:lnTo>
                  <a:pt x="90297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319516" y="4709921"/>
            <a:ext cx="2628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FF00"/>
                </a:solidFill>
                <a:latin typeface="Comic Sans MS"/>
                <a:cs typeface="Comic Sans MS"/>
              </a:rPr>
              <a:t>OK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28202" y="5126863"/>
            <a:ext cx="3244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462C1"/>
                </a:solidFill>
                <a:latin typeface="Comic Sans MS"/>
                <a:cs typeface="Comic Sans MS"/>
              </a:rPr>
              <a:t>N</a:t>
            </a:r>
            <a:r>
              <a:rPr sz="1400" spc="-5" dirty="0">
                <a:solidFill>
                  <a:srgbClr val="0462C1"/>
                </a:solidFill>
                <a:latin typeface="Comic Sans MS"/>
                <a:cs typeface="Comic Sans MS"/>
              </a:rPr>
              <a:t>e</a:t>
            </a:r>
            <a:r>
              <a:rPr sz="1400" dirty="0">
                <a:solidFill>
                  <a:srgbClr val="0462C1"/>
                </a:solidFill>
                <a:latin typeface="Comic Sans MS"/>
                <a:cs typeface="Comic Sans MS"/>
              </a:rPr>
              <a:t>j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11341" y="5126863"/>
            <a:ext cx="3244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462C1"/>
                </a:solidFill>
                <a:latin typeface="Comic Sans MS"/>
                <a:cs typeface="Comic Sans MS"/>
              </a:rPr>
              <a:t>N</a:t>
            </a:r>
            <a:r>
              <a:rPr sz="1400" spc="-5" dirty="0">
                <a:solidFill>
                  <a:srgbClr val="0462C1"/>
                </a:solidFill>
                <a:latin typeface="Comic Sans MS"/>
                <a:cs typeface="Comic Sans MS"/>
              </a:rPr>
              <a:t>e</a:t>
            </a:r>
            <a:r>
              <a:rPr sz="1400" dirty="0">
                <a:solidFill>
                  <a:srgbClr val="0462C1"/>
                </a:solidFill>
                <a:latin typeface="Comic Sans MS"/>
                <a:cs typeface="Comic Sans MS"/>
              </a:rPr>
              <a:t>j</a:t>
            </a:r>
            <a:endParaRPr sz="1400" dirty="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77102" y="4696714"/>
            <a:ext cx="2628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FF00"/>
                </a:solidFill>
                <a:latin typeface="Comic Sans MS"/>
                <a:cs typeface="Comic Sans MS"/>
              </a:rPr>
              <a:t>OK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51840" y="239740"/>
            <a:ext cx="618815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Måleregler</a:t>
            </a:r>
            <a:endParaRPr sz="3600" dirty="0"/>
          </a:p>
        </p:txBody>
      </p:sp>
      <p:pic>
        <p:nvPicPr>
          <p:cNvPr id="25" name="Billede 1" descr="Billedresultat for euc sjÃ¦lland guld">
            <a:extLst>
              <a:ext uri="{FF2B5EF4-FFF2-40B4-BE49-F238E27FC236}">
                <a16:creationId xmlns:a16="http://schemas.microsoft.com/office/drawing/2014/main" id="{CD81E2F1-E52B-B54A-9E0E-A48535564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690930" y="5722238"/>
            <a:ext cx="2074544" cy="107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981201" y="405272"/>
            <a:ext cx="11724539" cy="17040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47800">
              <a:lnSpc>
                <a:spcPct val="133300"/>
              </a:lnSpc>
              <a:spcBef>
                <a:spcPts val="95"/>
              </a:spcBef>
            </a:pPr>
            <a:r>
              <a:rPr sz="4400" spc="-5" dirty="0">
                <a:solidFill>
                  <a:schemeClr val="tx1"/>
                </a:solidFill>
              </a:rPr>
              <a:t>Introduktionskursus  Eksempler </a:t>
            </a:r>
            <a:r>
              <a:rPr sz="4400" dirty="0">
                <a:solidFill>
                  <a:schemeClr val="tx1"/>
                </a:solidFill>
              </a:rPr>
              <a:t>på</a:t>
            </a:r>
            <a:r>
              <a:rPr sz="4400" spc="-60" dirty="0">
                <a:solidFill>
                  <a:schemeClr val="tx1"/>
                </a:solidFill>
              </a:rPr>
              <a:t> </a:t>
            </a:r>
            <a:r>
              <a:rPr sz="4400" spc="-10" dirty="0">
                <a:solidFill>
                  <a:schemeClr val="tx1"/>
                </a:solidFill>
              </a:rPr>
              <a:t>el-termografering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68196" y="3573779"/>
            <a:ext cx="2615183" cy="2612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12664" y="3630167"/>
            <a:ext cx="2520695" cy="25191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Billede 1" descr="Billedresultat for euc sjÃ¦lland guld">
            <a:extLst>
              <a:ext uri="{FF2B5EF4-FFF2-40B4-BE49-F238E27FC236}">
                <a16:creationId xmlns:a16="http://schemas.microsoft.com/office/drawing/2014/main" id="{5C3F1117-873E-8A40-BFE5-86C9B6E82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92098" y="5334000"/>
            <a:ext cx="2551241" cy="13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130711"/>
            <a:ext cx="750926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Elektrisk</a:t>
            </a:r>
            <a:r>
              <a:rPr sz="3600" spc="-55" dirty="0"/>
              <a:t> </a:t>
            </a:r>
            <a:r>
              <a:rPr sz="3600" dirty="0"/>
              <a:t>inspektion</a:t>
            </a:r>
          </a:p>
        </p:txBody>
      </p:sp>
      <p:sp>
        <p:nvSpPr>
          <p:cNvPr id="3" name="object 3"/>
          <p:cNvSpPr/>
          <p:nvPr/>
        </p:nvSpPr>
        <p:spPr>
          <a:xfrm>
            <a:off x="3962400" y="3404818"/>
            <a:ext cx="3218229" cy="2919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394949"/>
              </p:ext>
            </p:extLst>
          </p:nvPr>
        </p:nvGraphicFramePr>
        <p:xfrm>
          <a:off x="194753" y="793318"/>
          <a:ext cx="7666355" cy="2536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5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0810">
                <a:tc>
                  <a:txBody>
                    <a:bodyPr/>
                    <a:lstStyle/>
                    <a:p>
                      <a:pPr marL="91440" marR="4946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55" dirty="0">
                          <a:latin typeface="Arial"/>
                          <a:cs typeface="Arial"/>
                        </a:rPr>
                        <a:t>Temperaturen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er </a:t>
                      </a:r>
                      <a:r>
                        <a:rPr sz="1200" spc="-80" dirty="0">
                          <a:latin typeface="Arial"/>
                          <a:cs typeface="Arial"/>
                        </a:rPr>
                        <a:t>ens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</a:t>
                      </a:r>
                      <a:r>
                        <a:rPr sz="12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alle 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bryderens</a:t>
                      </a:r>
                      <a:r>
                        <a:rPr sz="12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faser.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75" dirty="0">
                          <a:latin typeface="Arial"/>
                          <a:cs typeface="Arial"/>
                        </a:rPr>
                        <a:t>Sandsynligvis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ingen</a:t>
                      </a:r>
                      <a:r>
                        <a:rPr sz="12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ubalance.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98425" marR="15557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-75" dirty="0">
                          <a:latin typeface="Arial"/>
                          <a:cs typeface="Arial"/>
                        </a:rPr>
                        <a:t>Spændingsubalance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forringer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ydeevnen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og 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forkorter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levetiden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tre-faset 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motor.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Spændingsubalance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statorens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tilslutninger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medfører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ubalance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i 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fasestrømmene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større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end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spændingsubalance.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Ubalancerede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strømme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medfører  pulsationer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momentet,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forøger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vibrationer 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og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mekanisk stress,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forøgede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tab,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og 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overophedning,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hvilket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medfører,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20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levetiden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vindingernes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isolering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reduceres.  </a:t>
                      </a:r>
                      <a:r>
                        <a:rPr sz="1200" spc="-135" dirty="0">
                          <a:latin typeface="Arial"/>
                          <a:cs typeface="Arial"/>
                        </a:rPr>
                        <a:t>(US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14" dirty="0">
                          <a:latin typeface="Arial"/>
                          <a:cs typeface="Arial"/>
                        </a:rPr>
                        <a:t>DOE).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91440" marR="26098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spc="-55" dirty="0">
                          <a:latin typeface="Arial"/>
                          <a:cs typeface="Arial"/>
                        </a:rPr>
                        <a:t>Temperaturen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er </a:t>
                      </a:r>
                      <a:r>
                        <a:rPr sz="1200" spc="-80" dirty="0">
                          <a:latin typeface="Arial"/>
                          <a:cs typeface="Arial"/>
                        </a:rPr>
                        <a:t>ens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</a:t>
                      </a:r>
                      <a:r>
                        <a:rPr sz="12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85" dirty="0">
                          <a:latin typeface="Arial"/>
                          <a:cs typeface="Arial"/>
                        </a:rPr>
                        <a:t>samme 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fase,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mellem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tilgang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12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afgang.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spc="-60" dirty="0">
                          <a:latin typeface="Arial"/>
                          <a:cs typeface="Arial"/>
                        </a:rPr>
                        <a:t>Ingen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interne</a:t>
                      </a:r>
                      <a:r>
                        <a:rPr sz="12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tab</a:t>
                      </a:r>
                      <a:r>
                        <a:rPr sz="12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forårsaget</a:t>
                      </a:r>
                      <a:r>
                        <a:rPr sz="12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af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fejl</a:t>
                      </a:r>
                      <a:r>
                        <a:rPr sz="12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kontaktflader.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095">
                <a:tc>
                  <a:txBody>
                    <a:bodyPr/>
                    <a:lstStyle/>
                    <a:p>
                      <a:pPr marL="91440" marR="2260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spc="-55" dirty="0">
                          <a:latin typeface="Arial"/>
                          <a:cs typeface="Arial"/>
                        </a:rPr>
                        <a:t>Temperaturforskel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mellem</a:t>
                      </a:r>
                      <a:r>
                        <a:rPr sz="12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kabel 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komponent.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10668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spc="-30" dirty="0">
                          <a:latin typeface="Arial"/>
                          <a:cs typeface="Arial"/>
                        </a:rPr>
                        <a:t>Materialerne er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ikke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samme,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hvorfor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varmeudvekslingen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med omgivelserne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er 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forskellig.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 Temperaturerne</a:t>
                      </a:r>
                      <a:r>
                        <a:rPr sz="12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desuden</a:t>
                      </a:r>
                      <a:r>
                        <a:rPr sz="12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inden</a:t>
                      </a:r>
                      <a:r>
                        <a:rPr sz="12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det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normale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niveau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når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det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 gælder 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fuldt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belastet</a:t>
                      </a:r>
                      <a:r>
                        <a:rPr sz="120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komponent.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94752" y="3404819"/>
            <a:ext cx="3005647" cy="2919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Billede 1" descr="Billedresultat for euc sjÃ¦lland guld">
            <a:extLst>
              <a:ext uri="{FF2B5EF4-FFF2-40B4-BE49-F238E27FC236}">
                <a16:creationId xmlns:a16="http://schemas.microsoft.com/office/drawing/2014/main" id="{96669CED-CA7B-0C46-9645-C05C80567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80629" y="5334000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92611"/>
            <a:ext cx="79539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Elektrisk</a:t>
            </a:r>
            <a:r>
              <a:rPr sz="3600" spc="-55" dirty="0"/>
              <a:t> </a:t>
            </a:r>
            <a:r>
              <a:rPr sz="3600" dirty="0"/>
              <a:t>inspektion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753588"/>
              </p:ext>
            </p:extLst>
          </p:nvPr>
        </p:nvGraphicFramePr>
        <p:xfrm>
          <a:off x="315264" y="829894"/>
          <a:ext cx="7630795" cy="1943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0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43735">
                <a:tc>
                  <a:txBody>
                    <a:bodyPr/>
                    <a:lstStyle/>
                    <a:p>
                      <a:pPr marL="91440" marR="1606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200" spc="-55" dirty="0">
                          <a:latin typeface="Arial"/>
                          <a:cs typeface="Arial"/>
                        </a:rPr>
                        <a:t>Temperaturen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er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noget højere</a:t>
                      </a:r>
                      <a:r>
                        <a:rPr sz="120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 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det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midterste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kabel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end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de 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andre. </a:t>
                      </a:r>
                      <a:r>
                        <a:rPr sz="1200" spc="-80" dirty="0">
                          <a:latin typeface="Arial"/>
                          <a:cs typeface="Arial"/>
                        </a:rPr>
                        <a:t>Den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viste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temperatur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er 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tæt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</a:t>
                      </a:r>
                      <a:r>
                        <a:rPr sz="12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95" dirty="0">
                          <a:latin typeface="Arial"/>
                          <a:cs typeface="Arial"/>
                        </a:rPr>
                        <a:t>54°C.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marR="4984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200" spc="-60" dirty="0">
                          <a:latin typeface="Arial"/>
                          <a:cs typeface="Arial"/>
                        </a:rPr>
                        <a:t>Der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ingen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tegn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lokal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 overophedning</a:t>
                      </a:r>
                      <a:r>
                        <a:rPr sz="12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på</a:t>
                      </a:r>
                      <a:r>
                        <a:rPr sz="12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selve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komponenten.</a:t>
                      </a:r>
                      <a:r>
                        <a:rPr sz="12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Derfor</a:t>
                      </a:r>
                      <a:r>
                        <a:rPr sz="12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kan 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installationen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være skævt</a:t>
                      </a:r>
                      <a:r>
                        <a:rPr sz="12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belastet.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spc="-35" dirty="0">
                          <a:latin typeface="Arial"/>
                          <a:cs typeface="Arial"/>
                        </a:rPr>
                        <a:t>Kontroller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belastningen med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120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amperemeter.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99060" marR="5016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70" dirty="0">
                          <a:latin typeface="Arial"/>
                          <a:cs typeface="Arial"/>
                        </a:rPr>
                        <a:t>Bemærk,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at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kobber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kernens maksimale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temperatur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ved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fuld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last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afhænger</a:t>
                      </a:r>
                      <a:r>
                        <a:rPr sz="1200" spc="-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af  kabeltypen.</a:t>
                      </a:r>
                      <a:r>
                        <a:rPr sz="12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65" dirty="0">
                          <a:latin typeface="Arial"/>
                          <a:cs typeface="Arial"/>
                        </a:rPr>
                        <a:t>Eksempler: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727075" marR="2384425">
                        <a:lnSpc>
                          <a:spcPct val="120000"/>
                        </a:lnSpc>
                      </a:pPr>
                      <a:r>
                        <a:rPr sz="1200" spc="-105" dirty="0">
                          <a:latin typeface="Arial"/>
                          <a:cs typeface="Arial"/>
                        </a:rPr>
                        <a:t>70°C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hovedparten af </a:t>
                      </a:r>
                      <a:r>
                        <a:rPr sz="1200" spc="-180" dirty="0">
                          <a:latin typeface="Arial"/>
                          <a:cs typeface="Arial"/>
                        </a:rPr>
                        <a:t>PVC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kabler,  </a:t>
                      </a:r>
                      <a:r>
                        <a:rPr sz="1200" spc="-105" dirty="0">
                          <a:latin typeface="Arial"/>
                          <a:cs typeface="Arial"/>
                        </a:rPr>
                        <a:t>90°C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ethylen-propylen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kabler  </a:t>
                      </a:r>
                      <a:r>
                        <a:rPr sz="1200" spc="-105" dirty="0">
                          <a:latin typeface="Arial"/>
                          <a:cs typeface="Arial"/>
                        </a:rPr>
                        <a:t>90°C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viklede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polyethylen</a:t>
                      </a:r>
                      <a:r>
                        <a:rPr sz="1200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kabler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35" dirty="0">
                          <a:latin typeface="Arial"/>
                          <a:cs typeface="Arial"/>
                        </a:rPr>
                        <a:t>Derfor 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må 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målte 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overfladetemperaturer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ikke 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overstige </a:t>
                      </a:r>
                      <a:r>
                        <a:rPr sz="1200" spc="-75" dirty="0">
                          <a:latin typeface="Arial"/>
                          <a:cs typeface="Arial"/>
                        </a:rPr>
                        <a:t>disse</a:t>
                      </a:r>
                      <a:r>
                        <a:rPr sz="1200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værdier.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657600" y="2895600"/>
            <a:ext cx="3429000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6600" y="2895600"/>
            <a:ext cx="2976576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Billede 1" descr="Billedresultat for euc sjÃ¦lland guld">
            <a:extLst>
              <a:ext uri="{FF2B5EF4-FFF2-40B4-BE49-F238E27FC236}">
                <a16:creationId xmlns:a16="http://schemas.microsoft.com/office/drawing/2014/main" id="{5E187744-F944-D940-BDA3-CB59D7F72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162800" y="5359895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92611"/>
            <a:ext cx="81063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Elektrisk</a:t>
            </a:r>
            <a:r>
              <a:rPr sz="3600" spc="-55" dirty="0"/>
              <a:t> </a:t>
            </a:r>
            <a:r>
              <a:rPr sz="3600" dirty="0"/>
              <a:t>inspektion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827992"/>
              </p:ext>
            </p:extLst>
          </p:nvPr>
        </p:nvGraphicFramePr>
        <p:xfrm>
          <a:off x="561402" y="3904335"/>
          <a:ext cx="7515798" cy="24453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7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309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0" dirty="0">
                          <a:latin typeface="Arial"/>
                          <a:cs typeface="Arial"/>
                        </a:rPr>
                        <a:t>Lille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3-polet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afbryder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91440" marR="2006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60" dirty="0">
                          <a:latin typeface="Arial"/>
                          <a:cs typeface="Arial"/>
                        </a:rPr>
                        <a:t>Kablerne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har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tre</a:t>
                      </a:r>
                      <a:r>
                        <a:rPr sz="160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forskellige 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temperaturer.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 marR="69596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55" dirty="0">
                          <a:latin typeface="Arial"/>
                          <a:cs typeface="Arial"/>
                        </a:rPr>
                        <a:t>Temperaturerne</a:t>
                      </a:r>
                      <a:r>
                        <a:rPr sz="16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er 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acceptable.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91440" marR="3098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60" dirty="0">
                          <a:latin typeface="Arial"/>
                          <a:cs typeface="Arial"/>
                        </a:rPr>
                        <a:t>Ingen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tegn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lokale</a:t>
                      </a:r>
                      <a:r>
                        <a:rPr sz="1600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0" dirty="0">
                          <a:latin typeface="Arial"/>
                          <a:cs typeface="Arial"/>
                        </a:rPr>
                        <a:t>"hot 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spot".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91440" marR="224154">
                        <a:lnSpc>
                          <a:spcPct val="100000"/>
                        </a:lnSpc>
                      </a:pPr>
                      <a:r>
                        <a:rPr sz="1600" spc="-60" dirty="0">
                          <a:latin typeface="Arial"/>
                          <a:cs typeface="Arial"/>
                        </a:rPr>
                        <a:t>(Termogrammet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roteret 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90°)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marR="2536190">
                        <a:lnSpc>
                          <a:spcPts val="1730"/>
                        </a:lnSpc>
                        <a:spcBef>
                          <a:spcPts val="55"/>
                        </a:spcBef>
                      </a:pPr>
                      <a:r>
                        <a:rPr sz="1600" spc="-75" dirty="0" err="1">
                          <a:latin typeface="Arial"/>
                          <a:cs typeface="Arial"/>
                        </a:rPr>
                        <a:t>Sandsynligvis</a:t>
                      </a:r>
                      <a:endParaRPr lang="da-DK" sz="1600" spc="-75" dirty="0">
                        <a:latin typeface="Arial"/>
                        <a:cs typeface="Arial"/>
                      </a:endParaRPr>
                    </a:p>
                    <a:p>
                      <a:pPr marL="99060" marR="2536190">
                        <a:lnSpc>
                          <a:spcPts val="1730"/>
                        </a:lnSpc>
                        <a:spcBef>
                          <a:spcPts val="55"/>
                        </a:spcBef>
                      </a:pPr>
                      <a:r>
                        <a:rPr lang="da-DK" sz="1600" spc="-1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600" spc="-110" dirty="0" err="1">
                          <a:latin typeface="Arial"/>
                          <a:cs typeface="Arial"/>
                        </a:rPr>
                        <a:t>kæv</a:t>
                      </a:r>
                      <a:r>
                        <a:rPr lang="da-DK" sz="1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5" dirty="0" err="1">
                          <a:latin typeface="Arial"/>
                          <a:cs typeface="Arial"/>
                        </a:rPr>
                        <a:t>belastning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. </a:t>
                      </a:r>
                      <a:endParaRPr lang="da-DK" sz="1600" spc="-45" dirty="0">
                        <a:latin typeface="Arial"/>
                        <a:cs typeface="Arial"/>
                      </a:endParaRPr>
                    </a:p>
                    <a:p>
                      <a:pPr marL="99060" marR="2536190">
                        <a:lnSpc>
                          <a:spcPts val="1730"/>
                        </a:lnSpc>
                        <a:spcBef>
                          <a:spcPts val="55"/>
                        </a:spcBef>
                      </a:pPr>
                      <a:r>
                        <a:rPr sz="1600" spc="-105" dirty="0" err="1">
                          <a:latin typeface="Arial"/>
                          <a:cs typeface="Arial"/>
                        </a:rPr>
                        <a:t>Er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det kritisk </a:t>
                      </a:r>
                      <a:r>
                        <a:rPr sz="1600" spc="-114" dirty="0">
                          <a:latin typeface="Arial"/>
                          <a:cs typeface="Arial"/>
                        </a:rPr>
                        <a:t>?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Nej.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99060" marR="29273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600" spc="-75" dirty="0">
                          <a:latin typeface="Arial"/>
                          <a:cs typeface="Arial"/>
                        </a:rPr>
                        <a:t>Rent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faktisk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denne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afbryder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lysinstallationen</a:t>
                      </a:r>
                      <a:r>
                        <a:rPr sz="16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værkstedet,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en 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fase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per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geografisk</a:t>
                      </a:r>
                      <a:r>
                        <a:rPr sz="1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zone.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808220" y="824483"/>
            <a:ext cx="3901439" cy="2926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2124" y="920496"/>
            <a:ext cx="2808731" cy="2807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32176" y="3122422"/>
            <a:ext cx="3599815" cy="114935"/>
          </a:xfrm>
          <a:custGeom>
            <a:avLst/>
            <a:gdLst/>
            <a:ahLst/>
            <a:cxnLst/>
            <a:rect l="l" t="t" r="r" b="b"/>
            <a:pathLst>
              <a:path w="3599815" h="114935">
                <a:moveTo>
                  <a:pt x="3524377" y="38353"/>
                </a:moveTo>
                <a:lnTo>
                  <a:pt x="3523741" y="70105"/>
                </a:lnTo>
                <a:lnTo>
                  <a:pt x="3536442" y="70357"/>
                </a:lnTo>
                <a:lnTo>
                  <a:pt x="3536188" y="83057"/>
                </a:lnTo>
                <a:lnTo>
                  <a:pt x="3523482" y="83057"/>
                </a:lnTo>
                <a:lnTo>
                  <a:pt x="3522853" y="114553"/>
                </a:lnTo>
                <a:lnTo>
                  <a:pt x="3589125" y="83057"/>
                </a:lnTo>
                <a:lnTo>
                  <a:pt x="3536188" y="83057"/>
                </a:lnTo>
                <a:lnTo>
                  <a:pt x="3523487" y="82805"/>
                </a:lnTo>
                <a:lnTo>
                  <a:pt x="3589657" y="82805"/>
                </a:lnTo>
                <a:lnTo>
                  <a:pt x="3599815" y="77977"/>
                </a:lnTo>
                <a:lnTo>
                  <a:pt x="3524377" y="38353"/>
                </a:lnTo>
                <a:close/>
              </a:path>
              <a:path w="3599815" h="114935">
                <a:moveTo>
                  <a:pt x="3523741" y="70105"/>
                </a:moveTo>
                <a:lnTo>
                  <a:pt x="3523487" y="82805"/>
                </a:lnTo>
                <a:lnTo>
                  <a:pt x="3536188" y="83057"/>
                </a:lnTo>
                <a:lnTo>
                  <a:pt x="3536442" y="70357"/>
                </a:lnTo>
                <a:lnTo>
                  <a:pt x="3523741" y="70105"/>
                </a:lnTo>
                <a:close/>
              </a:path>
              <a:path w="3599815" h="114935">
                <a:moveTo>
                  <a:pt x="254" y="0"/>
                </a:moveTo>
                <a:lnTo>
                  <a:pt x="0" y="12700"/>
                </a:lnTo>
                <a:lnTo>
                  <a:pt x="3523487" y="82805"/>
                </a:lnTo>
                <a:lnTo>
                  <a:pt x="3523741" y="70105"/>
                </a:lnTo>
                <a:lnTo>
                  <a:pt x="25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Billede 1" descr="Billedresultat for euc sjÃ¦lland guld">
            <a:extLst>
              <a:ext uri="{FF2B5EF4-FFF2-40B4-BE49-F238E27FC236}">
                <a16:creationId xmlns:a16="http://schemas.microsoft.com/office/drawing/2014/main" id="{83039AA9-EB9E-954F-AA27-184FE772A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970138" y="5782581"/>
            <a:ext cx="1778348" cy="91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168811"/>
            <a:ext cx="8458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Elektrisk</a:t>
            </a:r>
            <a:r>
              <a:rPr sz="3600" spc="-55" dirty="0"/>
              <a:t> </a:t>
            </a:r>
            <a:r>
              <a:rPr sz="3600" dirty="0"/>
              <a:t>inspektion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96952"/>
              </p:ext>
            </p:extLst>
          </p:nvPr>
        </p:nvGraphicFramePr>
        <p:xfrm>
          <a:off x="110761" y="4269183"/>
          <a:ext cx="9033239" cy="1598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1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8216">
                <a:tc>
                  <a:txBody>
                    <a:bodyPr/>
                    <a:lstStyle/>
                    <a:p>
                      <a:pPr marL="91440" marR="1282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7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er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95" dirty="0">
                          <a:latin typeface="Arial"/>
                          <a:cs typeface="Arial"/>
                        </a:rPr>
                        <a:t>Selv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når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transformer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fungerer</a:t>
                      </a:r>
                      <a:r>
                        <a:rPr sz="18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normalt,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vil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den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altid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have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relativ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høj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temperatur,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0" dirty="0">
                          <a:latin typeface="Arial"/>
                          <a:cs typeface="Arial"/>
                        </a:rPr>
                        <a:t>f.eks.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45°C.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98425" marR="844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4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finde</a:t>
                      </a:r>
                      <a:r>
                        <a:rPr sz="18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defekt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40" dirty="0">
                          <a:latin typeface="Arial"/>
                          <a:cs typeface="Arial"/>
                        </a:rPr>
                        <a:t>forbindelse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 kan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på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den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måde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være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 svært</a:t>
                      </a:r>
                      <a:r>
                        <a:rPr sz="18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fordi</a:t>
                      </a:r>
                      <a:r>
                        <a:rPr sz="1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fejlstedets</a:t>
                      </a:r>
                      <a:r>
                        <a:rPr sz="1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temperatur</a:t>
                      </a:r>
                      <a:r>
                        <a:rPr sz="18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kan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være  </a:t>
                      </a:r>
                      <a:r>
                        <a:rPr sz="1800" spc="-55" dirty="0">
                          <a:latin typeface="Arial"/>
                          <a:cs typeface="Arial"/>
                        </a:rPr>
                        <a:t>lavere </a:t>
                      </a:r>
                      <a:r>
                        <a:rPr sz="1800" spc="-50" dirty="0">
                          <a:latin typeface="Arial"/>
                          <a:cs typeface="Arial"/>
                        </a:rPr>
                        <a:t>end </a:t>
                      </a:r>
                      <a:r>
                        <a:rPr sz="1800" spc="-45" dirty="0">
                          <a:latin typeface="Arial"/>
                          <a:cs typeface="Arial"/>
                        </a:rPr>
                        <a:t>transformerens. Populært </a:t>
                      </a:r>
                      <a:r>
                        <a:rPr sz="1800" spc="-75" dirty="0">
                          <a:latin typeface="Arial"/>
                          <a:cs typeface="Arial"/>
                        </a:rPr>
                        <a:t>sagt kan </a:t>
                      </a:r>
                      <a:r>
                        <a:rPr sz="1800" spc="-60" dirty="0">
                          <a:latin typeface="Arial"/>
                          <a:cs typeface="Arial"/>
                        </a:rPr>
                        <a:t>man </a:t>
                      </a:r>
                      <a:r>
                        <a:rPr sz="1800" spc="-35" dirty="0">
                          <a:latin typeface="Arial"/>
                          <a:cs typeface="Arial"/>
                        </a:rPr>
                        <a:t>blive</a:t>
                      </a:r>
                      <a:r>
                        <a:rPr sz="1800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blændet!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403603" y="990600"/>
            <a:ext cx="3048000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55208" y="990600"/>
            <a:ext cx="2647188" cy="3023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Billede 1" descr="Billedresultat for euc sjÃ¦lland guld">
            <a:extLst>
              <a:ext uri="{FF2B5EF4-FFF2-40B4-BE49-F238E27FC236}">
                <a16:creationId xmlns:a16="http://schemas.microsoft.com/office/drawing/2014/main" id="{BBCC9677-2CD8-0B45-A9CD-04E015751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09553" y="5433746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7347" y="120036"/>
            <a:ext cx="51816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Elektrisk</a:t>
            </a:r>
            <a:r>
              <a:rPr sz="3600" spc="-55" dirty="0"/>
              <a:t> </a:t>
            </a:r>
            <a:r>
              <a:rPr sz="3600" dirty="0"/>
              <a:t>inspektion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61875"/>
              </p:ext>
            </p:extLst>
          </p:nvPr>
        </p:nvGraphicFramePr>
        <p:xfrm>
          <a:off x="321360" y="807085"/>
          <a:ext cx="9051240" cy="2994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194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Motorværn.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92710" marR="241300" algn="just">
                        <a:lnSpc>
                          <a:spcPct val="100000"/>
                        </a:lnSpc>
                      </a:pPr>
                      <a:r>
                        <a:rPr sz="1600" spc="-120" dirty="0">
                          <a:latin typeface="Arial"/>
                          <a:cs typeface="Arial"/>
                        </a:rPr>
                        <a:t>Ca.</a:t>
                      </a:r>
                      <a:r>
                        <a:rPr lang="da-DK" sz="16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41°C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målt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komponentens 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overflade.</a:t>
                      </a:r>
                      <a:r>
                        <a:rPr sz="1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det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nok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til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drage 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konklusion?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marR="10731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35" dirty="0">
                          <a:latin typeface="Arial"/>
                          <a:cs typeface="Arial"/>
                        </a:rPr>
                        <a:t>Absoluttemperaturen 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sig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selv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er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ikke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det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eneste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kriterie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som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skal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tages 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 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betragtning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når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man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foretager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indendørs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inspektion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af 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lavspændingsinstallationer.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dette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tilfælde,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hvor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komponenterne</a:t>
                      </a:r>
                      <a:r>
                        <a:rPr sz="16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7Q8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7Q5 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er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ens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med den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samme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belastning,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er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temperaturforskellen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(Delta 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T)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mellem 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dem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et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bedre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kriterium.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Reference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skal 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være</a:t>
                      </a:r>
                      <a:r>
                        <a:rPr sz="160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7Q5.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99060" marR="98425">
                        <a:lnSpc>
                          <a:spcPct val="100000"/>
                        </a:lnSpc>
                      </a:pPr>
                      <a:r>
                        <a:rPr sz="1600" spc="-140" dirty="0">
                          <a:latin typeface="Arial"/>
                          <a:cs typeface="Arial"/>
                        </a:rPr>
                        <a:t>DIS ISO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18434-1 anbefaler,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at 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der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skal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foretages 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vurdering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af alvorligheden  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baseret 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på 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leverandørens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temperaturspecifikationer, 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lignende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komponenter  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eller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komponenter placeret 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samme 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tavleafsnit</a:t>
                      </a:r>
                      <a:r>
                        <a:rPr sz="1600" i="1" spc="-40" dirty="0">
                          <a:latin typeface="Trebuchet MS"/>
                          <a:cs typeface="Trebuchet MS"/>
                        </a:rPr>
                        <a:t>.</a:t>
                      </a:r>
                      <a:endParaRPr sz="1600" dirty="0">
                        <a:latin typeface="Trebuchet MS"/>
                        <a:cs typeface="Trebuchet MS"/>
                      </a:endParaRPr>
                    </a:p>
                    <a:p>
                      <a:pPr marL="99060" marR="2197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i="1" spc="-40" dirty="0">
                          <a:latin typeface="Trebuchet MS"/>
                          <a:cs typeface="Trebuchet MS"/>
                        </a:rPr>
                        <a:t>Baggrundsdata</a:t>
                      </a:r>
                      <a:r>
                        <a:rPr sz="1600" i="1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85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600" i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75" dirty="0">
                          <a:latin typeface="Trebuchet MS"/>
                          <a:cs typeface="Trebuchet MS"/>
                        </a:rPr>
                        <a:t>temperaturer</a:t>
                      </a:r>
                      <a:r>
                        <a:rPr sz="1600" i="1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65" dirty="0">
                          <a:latin typeface="Trebuchet MS"/>
                          <a:cs typeface="Trebuchet MS"/>
                        </a:rPr>
                        <a:t>skal</a:t>
                      </a:r>
                      <a:r>
                        <a:rPr sz="1600" i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50" dirty="0">
                          <a:latin typeface="Trebuchet MS"/>
                          <a:cs typeface="Trebuchet MS"/>
                        </a:rPr>
                        <a:t>baseres</a:t>
                      </a:r>
                      <a:r>
                        <a:rPr sz="1600" i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35" dirty="0">
                          <a:latin typeface="Trebuchet MS"/>
                          <a:cs typeface="Trebuchet MS"/>
                        </a:rPr>
                        <a:t>på</a:t>
                      </a:r>
                      <a:r>
                        <a:rPr sz="1600" i="1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45" dirty="0">
                          <a:latin typeface="Trebuchet MS"/>
                          <a:cs typeface="Trebuchet MS"/>
                        </a:rPr>
                        <a:t>grundlag</a:t>
                      </a:r>
                      <a:r>
                        <a:rPr sz="1600" i="1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70" dirty="0">
                          <a:latin typeface="Trebuchet MS"/>
                          <a:cs typeface="Trebuchet MS"/>
                        </a:rPr>
                        <a:t>af</a:t>
                      </a:r>
                      <a:r>
                        <a:rPr sz="1600" i="1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75" dirty="0">
                          <a:latin typeface="Trebuchet MS"/>
                          <a:cs typeface="Trebuchet MS"/>
                        </a:rPr>
                        <a:t>historiske</a:t>
                      </a:r>
                      <a:r>
                        <a:rPr sz="1600" i="1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i="1" spc="-90" dirty="0">
                          <a:latin typeface="Trebuchet MS"/>
                          <a:cs typeface="Trebuchet MS"/>
                        </a:rPr>
                        <a:t>eller  </a:t>
                      </a:r>
                      <a:r>
                        <a:rPr sz="1600" i="1" spc="-75" dirty="0">
                          <a:latin typeface="Trebuchet MS"/>
                          <a:cs typeface="Trebuchet MS"/>
                        </a:rPr>
                        <a:t>statistiske </a:t>
                      </a:r>
                      <a:r>
                        <a:rPr sz="1600" i="1" spc="-55" dirty="0">
                          <a:latin typeface="Trebuchet MS"/>
                          <a:cs typeface="Trebuchet MS"/>
                        </a:rPr>
                        <a:t>data </a:t>
                      </a:r>
                      <a:r>
                        <a:rPr sz="1600" i="1" spc="-75" dirty="0">
                          <a:latin typeface="Trebuchet MS"/>
                          <a:cs typeface="Trebuchet MS"/>
                        </a:rPr>
                        <a:t>fra </a:t>
                      </a:r>
                      <a:r>
                        <a:rPr sz="1600" i="1" spc="-60" dirty="0">
                          <a:latin typeface="Trebuchet MS"/>
                          <a:cs typeface="Trebuchet MS"/>
                        </a:rPr>
                        <a:t>den </a:t>
                      </a:r>
                      <a:r>
                        <a:rPr sz="1600" i="1" spc="-75" dirty="0">
                          <a:latin typeface="Trebuchet MS"/>
                          <a:cs typeface="Trebuchet MS"/>
                        </a:rPr>
                        <a:t>specifikke </a:t>
                      </a:r>
                      <a:r>
                        <a:rPr sz="1600" i="1" spc="-65" dirty="0">
                          <a:latin typeface="Trebuchet MS"/>
                          <a:cs typeface="Trebuchet MS"/>
                        </a:rPr>
                        <a:t>komponent </a:t>
                      </a:r>
                      <a:r>
                        <a:rPr sz="1600" i="1" spc="-90" dirty="0">
                          <a:latin typeface="Trebuchet MS"/>
                          <a:cs typeface="Trebuchet MS"/>
                        </a:rPr>
                        <a:t>eller </a:t>
                      </a:r>
                      <a:r>
                        <a:rPr sz="1600" i="1" spc="-60" dirty="0">
                          <a:latin typeface="Trebuchet MS"/>
                          <a:cs typeface="Trebuchet MS"/>
                        </a:rPr>
                        <a:t>lignende </a:t>
                      </a:r>
                      <a:r>
                        <a:rPr sz="1600" i="1" spc="-65" dirty="0">
                          <a:latin typeface="Trebuchet MS"/>
                          <a:cs typeface="Trebuchet MS"/>
                        </a:rPr>
                        <a:t>under </a:t>
                      </a:r>
                      <a:r>
                        <a:rPr sz="1600" i="1" spc="-85" dirty="0">
                          <a:latin typeface="Trebuchet MS"/>
                          <a:cs typeface="Trebuchet MS"/>
                        </a:rPr>
                        <a:t>ideelle  forhold.</a:t>
                      </a:r>
                      <a:endParaRPr sz="1600" dirty="0">
                        <a:latin typeface="Trebuchet MS"/>
                        <a:cs typeface="Trebuchet MS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34513" y="4045585"/>
            <a:ext cx="2955240" cy="2655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73676" y="4065638"/>
            <a:ext cx="3581400" cy="26327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Billede 1" descr="Billedresultat for euc sjÃ¦lland guld">
            <a:extLst>
              <a:ext uri="{FF2B5EF4-FFF2-40B4-BE49-F238E27FC236}">
                <a16:creationId xmlns:a16="http://schemas.microsoft.com/office/drawing/2014/main" id="{F8B54F3D-9D63-DD4F-8FAF-5F50F4418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39000" y="5396452"/>
            <a:ext cx="2532487" cy="130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168811"/>
            <a:ext cx="71919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Elektrisk</a:t>
            </a:r>
            <a:r>
              <a:rPr sz="3600" spc="-55" dirty="0"/>
              <a:t> </a:t>
            </a:r>
            <a:r>
              <a:rPr sz="3600" dirty="0"/>
              <a:t>inspektion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296962"/>
              </p:ext>
            </p:extLst>
          </p:nvPr>
        </p:nvGraphicFramePr>
        <p:xfrm>
          <a:off x="773810" y="4574208"/>
          <a:ext cx="7989189" cy="15979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5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4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799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40" dirty="0" err="1">
                          <a:latin typeface="Arial"/>
                          <a:cs typeface="Arial"/>
                        </a:rPr>
                        <a:t>Lill</a:t>
                      </a:r>
                      <a:r>
                        <a:rPr lang="da-DK" sz="2000" spc="-40" dirty="0">
                          <a:latin typeface="Arial"/>
                          <a:cs typeface="Arial"/>
                        </a:rPr>
                        <a:t>le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hot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spot 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på</a:t>
                      </a:r>
                      <a:r>
                        <a:rPr sz="2000" spc="-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jordkablet.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spc="-20" dirty="0">
                          <a:latin typeface="Arial"/>
                          <a:cs typeface="Arial"/>
                        </a:rPr>
                        <a:t>Mulig 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årsag: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skruen 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er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ikke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strammet</a:t>
                      </a:r>
                      <a:r>
                        <a:rPr sz="20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nok.</a:t>
                      </a:r>
                      <a:endParaRPr sz="2000" dirty="0">
                        <a:latin typeface="Arial"/>
                        <a:cs typeface="Arial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000" spc="-65" dirty="0">
                          <a:latin typeface="Arial"/>
                          <a:cs typeface="Arial"/>
                        </a:rPr>
                        <a:t>Let 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reparere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under</a:t>
                      </a:r>
                      <a:r>
                        <a:rPr sz="20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inspektionen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(hvis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man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har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rette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kvalifikationer)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322832" y="1159763"/>
            <a:ext cx="3047999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82996" y="1182624"/>
            <a:ext cx="2926079" cy="3025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6229" y="2949194"/>
            <a:ext cx="1657350" cy="113030"/>
          </a:xfrm>
          <a:custGeom>
            <a:avLst/>
            <a:gdLst/>
            <a:ahLst/>
            <a:cxnLst/>
            <a:rect l="l" t="t" r="r" b="b"/>
            <a:pathLst>
              <a:path w="1657350" h="113030">
                <a:moveTo>
                  <a:pt x="1580495" y="31786"/>
                </a:moveTo>
                <a:lnTo>
                  <a:pt x="0" y="100075"/>
                </a:lnTo>
                <a:lnTo>
                  <a:pt x="508" y="112775"/>
                </a:lnTo>
                <a:lnTo>
                  <a:pt x="1581045" y="44489"/>
                </a:lnTo>
                <a:lnTo>
                  <a:pt x="1580495" y="31786"/>
                </a:lnTo>
                <a:close/>
              </a:path>
              <a:path w="1657350" h="113030">
                <a:moveTo>
                  <a:pt x="1648899" y="31241"/>
                </a:moveTo>
                <a:lnTo>
                  <a:pt x="1593088" y="31241"/>
                </a:lnTo>
                <a:lnTo>
                  <a:pt x="1593723" y="43941"/>
                </a:lnTo>
                <a:lnTo>
                  <a:pt x="1581045" y="44489"/>
                </a:lnTo>
                <a:lnTo>
                  <a:pt x="1582420" y="76200"/>
                </a:lnTo>
                <a:lnTo>
                  <a:pt x="1656842" y="34797"/>
                </a:lnTo>
                <a:lnTo>
                  <a:pt x="1648899" y="31241"/>
                </a:lnTo>
                <a:close/>
              </a:path>
              <a:path w="1657350" h="113030">
                <a:moveTo>
                  <a:pt x="1593088" y="31241"/>
                </a:moveTo>
                <a:lnTo>
                  <a:pt x="1580495" y="31786"/>
                </a:lnTo>
                <a:lnTo>
                  <a:pt x="1581045" y="44489"/>
                </a:lnTo>
                <a:lnTo>
                  <a:pt x="1593723" y="43941"/>
                </a:lnTo>
                <a:lnTo>
                  <a:pt x="1593088" y="31241"/>
                </a:lnTo>
                <a:close/>
              </a:path>
              <a:path w="1657350" h="113030">
                <a:moveTo>
                  <a:pt x="1579118" y="0"/>
                </a:moveTo>
                <a:lnTo>
                  <a:pt x="1580495" y="31786"/>
                </a:lnTo>
                <a:lnTo>
                  <a:pt x="1593088" y="31241"/>
                </a:lnTo>
                <a:lnTo>
                  <a:pt x="1648899" y="31241"/>
                </a:lnTo>
                <a:lnTo>
                  <a:pt x="157911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Billede 1" descr="Billedresultat for euc sjÃ¦lland guld">
            <a:extLst>
              <a:ext uri="{FF2B5EF4-FFF2-40B4-BE49-F238E27FC236}">
                <a16:creationId xmlns:a16="http://schemas.microsoft.com/office/drawing/2014/main" id="{DF706B29-0039-A048-B4D8-7A9C8DC09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840" y="218643"/>
            <a:ext cx="7801560" cy="5890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Elektrisk</a:t>
            </a:r>
            <a:r>
              <a:rPr sz="3600" spc="-55" dirty="0"/>
              <a:t> </a:t>
            </a:r>
            <a:r>
              <a:rPr sz="3600" dirty="0"/>
              <a:t>inspektion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283781"/>
              </p:ext>
            </p:extLst>
          </p:nvPr>
        </p:nvGraphicFramePr>
        <p:xfrm>
          <a:off x="571500" y="4632959"/>
          <a:ext cx="8340725" cy="699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9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913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55" dirty="0">
                          <a:latin typeface="Arial"/>
                          <a:cs typeface="Arial"/>
                        </a:rPr>
                        <a:t>Sikringer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40" dirty="0">
                          <a:latin typeface="Arial"/>
                          <a:cs typeface="Arial"/>
                        </a:rPr>
                        <a:t>Overtemperatur</a:t>
                      </a:r>
                      <a:r>
                        <a:rPr sz="20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kan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forårsages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af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overbelastning,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misbrug,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eller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montage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med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belastning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på.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360932" y="1208532"/>
            <a:ext cx="3047999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83579" y="1208532"/>
            <a:ext cx="2737104" cy="3023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Billede 1" descr="Billedresultat for euc sjÃ¦lland guld">
            <a:extLst>
              <a:ext uri="{FF2B5EF4-FFF2-40B4-BE49-F238E27FC236}">
                <a16:creationId xmlns:a16="http://schemas.microsoft.com/office/drawing/2014/main" id="{1B89EA3E-00DF-6D47-B984-DF3A2CF03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47801" y="345441"/>
            <a:ext cx="811377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55" dirty="0">
                <a:latin typeface="Arial"/>
                <a:cs typeface="Arial"/>
              </a:rPr>
              <a:t>Vær </a:t>
            </a:r>
            <a:r>
              <a:rPr sz="4000" spc="-90" dirty="0">
                <a:latin typeface="Arial"/>
                <a:cs typeface="Arial"/>
              </a:rPr>
              <a:t>opmærksom </a:t>
            </a:r>
            <a:r>
              <a:rPr sz="4000" spc="-100" dirty="0">
                <a:latin typeface="Arial"/>
                <a:cs typeface="Arial"/>
              </a:rPr>
              <a:t>på</a:t>
            </a:r>
            <a:r>
              <a:rPr sz="4000" spc="-80" dirty="0">
                <a:latin typeface="Arial"/>
                <a:cs typeface="Arial"/>
              </a:rPr>
              <a:t> </a:t>
            </a:r>
            <a:r>
              <a:rPr sz="4000" spc="-70" dirty="0">
                <a:latin typeface="Arial"/>
                <a:cs typeface="Arial"/>
              </a:rPr>
              <a:t>refleksioner.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2200" y="6099065"/>
            <a:ext cx="4720463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i="1" spc="-100" dirty="0">
                <a:latin typeface="Trebuchet MS"/>
                <a:cs typeface="Trebuchet MS"/>
              </a:rPr>
              <a:t>Forskellige refleksioner </a:t>
            </a:r>
            <a:r>
              <a:rPr sz="2000" b="1" i="1" spc="-50" dirty="0">
                <a:latin typeface="Trebuchet MS"/>
                <a:cs typeface="Trebuchet MS"/>
              </a:rPr>
              <a:t>på </a:t>
            </a:r>
            <a:r>
              <a:rPr sz="2000" b="1" i="1" spc="-90" dirty="0">
                <a:latin typeface="Trebuchet MS"/>
                <a:cs typeface="Trebuchet MS"/>
              </a:rPr>
              <a:t>vinduerne (taget</a:t>
            </a:r>
            <a:r>
              <a:rPr sz="2000" b="1" i="1" spc="-275" dirty="0">
                <a:latin typeface="Trebuchet MS"/>
                <a:cs typeface="Trebuchet MS"/>
              </a:rPr>
              <a:t> </a:t>
            </a:r>
            <a:r>
              <a:rPr sz="2000" b="1" i="1" spc="-105" dirty="0">
                <a:latin typeface="Trebuchet MS"/>
                <a:cs typeface="Trebuchet MS"/>
              </a:rPr>
              <a:t>udefra).</a:t>
            </a:r>
            <a:endParaRPr sz="2000" b="1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6051" y="1700783"/>
            <a:ext cx="3671316" cy="3671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31507" y="1629155"/>
            <a:ext cx="2830067" cy="3773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48555" y="5500115"/>
            <a:ext cx="1945005" cy="52451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5560" rIns="0" bIns="0" rtlCol="0">
            <a:spAutoFit/>
          </a:bodyPr>
          <a:lstStyle/>
          <a:p>
            <a:pPr marL="689610" marR="346075" indent="-335280">
              <a:lnSpc>
                <a:spcPct val="100000"/>
              </a:lnSpc>
              <a:spcBef>
                <a:spcPts val="280"/>
              </a:spcBef>
            </a:pPr>
            <a:r>
              <a:rPr sz="1400" spc="-95" dirty="0">
                <a:latin typeface="Arial"/>
                <a:cs typeface="Arial"/>
              </a:rPr>
              <a:t>Den </a:t>
            </a:r>
            <a:r>
              <a:rPr sz="1400" spc="-65" dirty="0">
                <a:latin typeface="Arial"/>
                <a:cs typeface="Arial"/>
              </a:rPr>
              <a:t>modstående  </a:t>
            </a:r>
            <a:r>
              <a:rPr sz="1400" spc="-70" dirty="0">
                <a:latin typeface="Arial"/>
                <a:cs typeface="Arial"/>
              </a:rPr>
              <a:t>bygning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92729" y="4367021"/>
            <a:ext cx="1591310" cy="1231900"/>
          </a:xfrm>
          <a:custGeom>
            <a:avLst/>
            <a:gdLst/>
            <a:ahLst/>
            <a:cxnLst/>
            <a:rect l="l" t="t" r="r" b="b"/>
            <a:pathLst>
              <a:path w="1591310" h="1231900">
                <a:moveTo>
                  <a:pt x="66325" y="38758"/>
                </a:moveTo>
                <a:lnTo>
                  <a:pt x="54277" y="54393"/>
                </a:lnTo>
                <a:lnTo>
                  <a:pt x="1578864" y="1231607"/>
                </a:lnTo>
                <a:lnTo>
                  <a:pt x="1591056" y="1215897"/>
                </a:lnTo>
                <a:lnTo>
                  <a:pt x="66325" y="38758"/>
                </a:lnTo>
                <a:close/>
              </a:path>
              <a:path w="1591310" h="1231900">
                <a:moveTo>
                  <a:pt x="0" y="0"/>
                </a:moveTo>
                <a:lnTo>
                  <a:pt x="37083" y="76707"/>
                </a:lnTo>
                <a:lnTo>
                  <a:pt x="54277" y="54393"/>
                </a:lnTo>
                <a:lnTo>
                  <a:pt x="44195" y="46608"/>
                </a:lnTo>
                <a:lnTo>
                  <a:pt x="56261" y="30987"/>
                </a:lnTo>
                <a:lnTo>
                  <a:pt x="72312" y="30987"/>
                </a:lnTo>
                <a:lnTo>
                  <a:pt x="83565" y="16382"/>
                </a:lnTo>
                <a:lnTo>
                  <a:pt x="0" y="0"/>
                </a:lnTo>
                <a:close/>
              </a:path>
              <a:path w="1591310" h="1231900">
                <a:moveTo>
                  <a:pt x="56261" y="30987"/>
                </a:moveTo>
                <a:lnTo>
                  <a:pt x="44195" y="46608"/>
                </a:lnTo>
                <a:lnTo>
                  <a:pt x="54277" y="54393"/>
                </a:lnTo>
                <a:lnTo>
                  <a:pt x="66325" y="38758"/>
                </a:lnTo>
                <a:lnTo>
                  <a:pt x="56261" y="30987"/>
                </a:lnTo>
                <a:close/>
              </a:path>
              <a:path w="1591310" h="1231900">
                <a:moveTo>
                  <a:pt x="72312" y="30987"/>
                </a:moveTo>
                <a:lnTo>
                  <a:pt x="56261" y="30987"/>
                </a:lnTo>
                <a:lnTo>
                  <a:pt x="66325" y="38758"/>
                </a:lnTo>
                <a:lnTo>
                  <a:pt x="72312" y="3098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61759" y="4293870"/>
            <a:ext cx="2021839" cy="1305560"/>
          </a:xfrm>
          <a:custGeom>
            <a:avLst/>
            <a:gdLst/>
            <a:ahLst/>
            <a:cxnLst/>
            <a:rect l="l" t="t" r="r" b="b"/>
            <a:pathLst>
              <a:path w="2021840" h="1305560">
                <a:moveTo>
                  <a:pt x="1952149" y="32875"/>
                </a:moveTo>
                <a:lnTo>
                  <a:pt x="0" y="1288541"/>
                </a:lnTo>
                <a:lnTo>
                  <a:pt x="10667" y="1305255"/>
                </a:lnTo>
                <a:lnTo>
                  <a:pt x="1962882" y="49552"/>
                </a:lnTo>
                <a:lnTo>
                  <a:pt x="1952149" y="32875"/>
                </a:lnTo>
                <a:close/>
              </a:path>
              <a:path w="2021840" h="1305560">
                <a:moveTo>
                  <a:pt x="2006154" y="26034"/>
                </a:moveTo>
                <a:lnTo>
                  <a:pt x="1962785" y="26034"/>
                </a:lnTo>
                <a:lnTo>
                  <a:pt x="1973580" y="42671"/>
                </a:lnTo>
                <a:lnTo>
                  <a:pt x="1962882" y="49552"/>
                </a:lnTo>
                <a:lnTo>
                  <a:pt x="1978151" y="73278"/>
                </a:lnTo>
                <a:lnTo>
                  <a:pt x="2006154" y="26034"/>
                </a:lnTo>
                <a:close/>
              </a:path>
              <a:path w="2021840" h="1305560">
                <a:moveTo>
                  <a:pt x="1962785" y="26034"/>
                </a:moveTo>
                <a:lnTo>
                  <a:pt x="1952149" y="32875"/>
                </a:lnTo>
                <a:lnTo>
                  <a:pt x="1962882" y="49552"/>
                </a:lnTo>
                <a:lnTo>
                  <a:pt x="1973580" y="42671"/>
                </a:lnTo>
                <a:lnTo>
                  <a:pt x="1962785" y="26034"/>
                </a:lnTo>
                <a:close/>
              </a:path>
              <a:path w="2021840" h="1305560">
                <a:moveTo>
                  <a:pt x="2021586" y="0"/>
                </a:moveTo>
                <a:lnTo>
                  <a:pt x="1936876" y="9143"/>
                </a:lnTo>
                <a:lnTo>
                  <a:pt x="1952149" y="32875"/>
                </a:lnTo>
                <a:lnTo>
                  <a:pt x="1962785" y="26034"/>
                </a:lnTo>
                <a:lnTo>
                  <a:pt x="2006154" y="26034"/>
                </a:lnTo>
                <a:lnTo>
                  <a:pt x="2021586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48555" y="4436364"/>
            <a:ext cx="1945005" cy="52451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5560" rIns="0" bIns="0" rtlCol="0">
            <a:spAutoFit/>
          </a:bodyPr>
          <a:lstStyle/>
          <a:p>
            <a:pPr marL="217170" marR="208279" indent="240665">
              <a:lnSpc>
                <a:spcPct val="100000"/>
              </a:lnSpc>
              <a:spcBef>
                <a:spcPts val="280"/>
              </a:spcBef>
            </a:pPr>
            <a:r>
              <a:rPr sz="1400" spc="-95" dirty="0">
                <a:latin typeface="Arial"/>
                <a:cs typeface="Arial"/>
              </a:rPr>
              <a:t>Toppen </a:t>
            </a:r>
            <a:r>
              <a:rPr sz="1400" spc="-45" dirty="0">
                <a:latin typeface="Arial"/>
                <a:cs typeface="Arial"/>
              </a:rPr>
              <a:t>af </a:t>
            </a:r>
            <a:r>
              <a:rPr sz="1400" spc="-60" dirty="0">
                <a:latin typeface="Arial"/>
                <a:cs typeface="Arial"/>
              </a:rPr>
              <a:t>den  </a:t>
            </a:r>
            <a:r>
              <a:rPr sz="1400" spc="-65" dirty="0">
                <a:latin typeface="Arial"/>
                <a:cs typeface="Arial"/>
              </a:rPr>
              <a:t>modstående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bygning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92729" y="3213354"/>
            <a:ext cx="1663064" cy="1376680"/>
          </a:xfrm>
          <a:custGeom>
            <a:avLst/>
            <a:gdLst/>
            <a:ahLst/>
            <a:cxnLst/>
            <a:rect l="l" t="t" r="r" b="b"/>
            <a:pathLst>
              <a:path w="1663064" h="1376679">
                <a:moveTo>
                  <a:pt x="65066" y="40879"/>
                </a:moveTo>
                <a:lnTo>
                  <a:pt x="52394" y="56165"/>
                </a:lnTo>
                <a:lnTo>
                  <a:pt x="1650237" y="1376172"/>
                </a:lnTo>
                <a:lnTo>
                  <a:pt x="1662937" y="1360932"/>
                </a:lnTo>
                <a:lnTo>
                  <a:pt x="65066" y="40879"/>
                </a:lnTo>
                <a:close/>
              </a:path>
              <a:path w="1663064" h="1376679">
                <a:moveTo>
                  <a:pt x="0" y="0"/>
                </a:moveTo>
                <a:lnTo>
                  <a:pt x="34417" y="77850"/>
                </a:lnTo>
                <a:lnTo>
                  <a:pt x="52394" y="56165"/>
                </a:lnTo>
                <a:lnTo>
                  <a:pt x="42671" y="48133"/>
                </a:lnTo>
                <a:lnTo>
                  <a:pt x="55244" y="32766"/>
                </a:lnTo>
                <a:lnTo>
                  <a:pt x="71792" y="32766"/>
                </a:lnTo>
                <a:lnTo>
                  <a:pt x="83057" y="19176"/>
                </a:lnTo>
                <a:lnTo>
                  <a:pt x="0" y="0"/>
                </a:lnTo>
                <a:close/>
              </a:path>
              <a:path w="1663064" h="1376679">
                <a:moveTo>
                  <a:pt x="55244" y="32766"/>
                </a:moveTo>
                <a:lnTo>
                  <a:pt x="42671" y="48133"/>
                </a:lnTo>
                <a:lnTo>
                  <a:pt x="52394" y="56165"/>
                </a:lnTo>
                <a:lnTo>
                  <a:pt x="65066" y="40879"/>
                </a:lnTo>
                <a:lnTo>
                  <a:pt x="55244" y="32766"/>
                </a:lnTo>
                <a:close/>
              </a:path>
              <a:path w="1663064" h="1376679">
                <a:moveTo>
                  <a:pt x="71792" y="32766"/>
                </a:moveTo>
                <a:lnTo>
                  <a:pt x="55244" y="32766"/>
                </a:lnTo>
                <a:lnTo>
                  <a:pt x="65066" y="40879"/>
                </a:lnTo>
                <a:lnTo>
                  <a:pt x="71792" y="32766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62140" y="3574541"/>
            <a:ext cx="1876425" cy="1087755"/>
          </a:xfrm>
          <a:custGeom>
            <a:avLst/>
            <a:gdLst/>
            <a:ahLst/>
            <a:cxnLst/>
            <a:rect l="l" t="t" r="r" b="b"/>
            <a:pathLst>
              <a:path w="1876425" h="1087754">
                <a:moveTo>
                  <a:pt x="1805418" y="29491"/>
                </a:moveTo>
                <a:lnTo>
                  <a:pt x="0" y="1070356"/>
                </a:lnTo>
                <a:lnTo>
                  <a:pt x="9906" y="1087628"/>
                </a:lnTo>
                <a:lnTo>
                  <a:pt x="1815314" y="46643"/>
                </a:lnTo>
                <a:lnTo>
                  <a:pt x="1805418" y="29491"/>
                </a:lnTo>
                <a:close/>
              </a:path>
              <a:path w="1876425" h="1087754">
                <a:moveTo>
                  <a:pt x="1861153" y="23113"/>
                </a:moveTo>
                <a:lnTo>
                  <a:pt x="1816481" y="23113"/>
                </a:lnTo>
                <a:lnTo>
                  <a:pt x="1826387" y="40259"/>
                </a:lnTo>
                <a:lnTo>
                  <a:pt x="1815314" y="46643"/>
                </a:lnTo>
                <a:lnTo>
                  <a:pt x="1829435" y="71120"/>
                </a:lnTo>
                <a:lnTo>
                  <a:pt x="1861153" y="23113"/>
                </a:lnTo>
                <a:close/>
              </a:path>
              <a:path w="1876425" h="1087754">
                <a:moveTo>
                  <a:pt x="1816481" y="23113"/>
                </a:moveTo>
                <a:lnTo>
                  <a:pt x="1805418" y="29491"/>
                </a:lnTo>
                <a:lnTo>
                  <a:pt x="1815314" y="46643"/>
                </a:lnTo>
                <a:lnTo>
                  <a:pt x="1826387" y="40259"/>
                </a:lnTo>
                <a:lnTo>
                  <a:pt x="1816481" y="23113"/>
                </a:lnTo>
                <a:close/>
              </a:path>
              <a:path w="1876425" h="1087754">
                <a:moveTo>
                  <a:pt x="1876425" y="0"/>
                </a:moveTo>
                <a:lnTo>
                  <a:pt x="1791335" y="5080"/>
                </a:lnTo>
                <a:lnTo>
                  <a:pt x="1805418" y="29491"/>
                </a:lnTo>
                <a:lnTo>
                  <a:pt x="1816481" y="23113"/>
                </a:lnTo>
                <a:lnTo>
                  <a:pt x="1861153" y="23113"/>
                </a:lnTo>
                <a:lnTo>
                  <a:pt x="1876425" y="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448555" y="3357371"/>
            <a:ext cx="1945005" cy="30480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4925" rIns="0" bIns="0" rtlCol="0">
            <a:spAutoFit/>
          </a:bodyPr>
          <a:lstStyle/>
          <a:p>
            <a:pPr marL="598170">
              <a:lnSpc>
                <a:spcPct val="100000"/>
              </a:lnSpc>
              <a:spcBef>
                <a:spcPts val="275"/>
              </a:spcBef>
            </a:pPr>
            <a:r>
              <a:rPr sz="1400" spc="-55" dirty="0">
                <a:latin typeface="Arial"/>
                <a:cs typeface="Arial"/>
              </a:rPr>
              <a:t>Himmelen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93179" y="3325495"/>
            <a:ext cx="2017395" cy="186055"/>
          </a:xfrm>
          <a:custGeom>
            <a:avLst/>
            <a:gdLst/>
            <a:ahLst/>
            <a:cxnLst/>
            <a:rect l="l" t="t" r="r" b="b"/>
            <a:pathLst>
              <a:path w="2017395" h="186054">
                <a:moveTo>
                  <a:pt x="1940298" y="28207"/>
                </a:moveTo>
                <a:lnTo>
                  <a:pt x="0" y="165988"/>
                </a:lnTo>
                <a:lnTo>
                  <a:pt x="1524" y="185800"/>
                </a:lnTo>
                <a:lnTo>
                  <a:pt x="1941711" y="47892"/>
                </a:lnTo>
                <a:lnTo>
                  <a:pt x="1940298" y="28207"/>
                </a:lnTo>
                <a:close/>
              </a:path>
              <a:path w="2017395" h="186054">
                <a:moveTo>
                  <a:pt x="2004145" y="27304"/>
                </a:moveTo>
                <a:lnTo>
                  <a:pt x="1953005" y="27304"/>
                </a:lnTo>
                <a:lnTo>
                  <a:pt x="1954402" y="46989"/>
                </a:lnTo>
                <a:lnTo>
                  <a:pt x="1941711" y="47892"/>
                </a:lnTo>
                <a:lnTo>
                  <a:pt x="1943735" y="76072"/>
                </a:lnTo>
                <a:lnTo>
                  <a:pt x="2017014" y="32638"/>
                </a:lnTo>
                <a:lnTo>
                  <a:pt x="2004145" y="27304"/>
                </a:lnTo>
                <a:close/>
              </a:path>
              <a:path w="2017395" h="186054">
                <a:moveTo>
                  <a:pt x="1953005" y="27304"/>
                </a:moveTo>
                <a:lnTo>
                  <a:pt x="1940298" y="28207"/>
                </a:lnTo>
                <a:lnTo>
                  <a:pt x="1941711" y="47892"/>
                </a:lnTo>
                <a:lnTo>
                  <a:pt x="1954402" y="46989"/>
                </a:lnTo>
                <a:lnTo>
                  <a:pt x="1953005" y="27304"/>
                </a:lnTo>
                <a:close/>
              </a:path>
              <a:path w="2017395" h="186054">
                <a:moveTo>
                  <a:pt x="1938274" y="0"/>
                </a:moveTo>
                <a:lnTo>
                  <a:pt x="1940298" y="28207"/>
                </a:lnTo>
                <a:lnTo>
                  <a:pt x="1953005" y="27304"/>
                </a:lnTo>
                <a:lnTo>
                  <a:pt x="2004145" y="27304"/>
                </a:lnTo>
                <a:lnTo>
                  <a:pt x="1938274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91275" y="2766314"/>
            <a:ext cx="2019300" cy="601345"/>
          </a:xfrm>
          <a:custGeom>
            <a:avLst/>
            <a:gdLst/>
            <a:ahLst/>
            <a:cxnLst/>
            <a:rect l="l" t="t" r="r" b="b"/>
            <a:pathLst>
              <a:path w="2019300" h="601345">
                <a:moveTo>
                  <a:pt x="1942933" y="27117"/>
                </a:moveTo>
                <a:lnTo>
                  <a:pt x="0" y="582295"/>
                </a:lnTo>
                <a:lnTo>
                  <a:pt x="5334" y="601345"/>
                </a:lnTo>
                <a:lnTo>
                  <a:pt x="1948351" y="46179"/>
                </a:lnTo>
                <a:lnTo>
                  <a:pt x="1942933" y="27117"/>
                </a:lnTo>
                <a:close/>
              </a:path>
              <a:path w="2019300" h="601345">
                <a:moveTo>
                  <a:pt x="2010314" y="23622"/>
                </a:moveTo>
                <a:lnTo>
                  <a:pt x="1955165" y="23622"/>
                </a:lnTo>
                <a:lnTo>
                  <a:pt x="1960626" y="42672"/>
                </a:lnTo>
                <a:lnTo>
                  <a:pt x="1948351" y="46179"/>
                </a:lnTo>
                <a:lnTo>
                  <a:pt x="1956053" y="73278"/>
                </a:lnTo>
                <a:lnTo>
                  <a:pt x="2010314" y="23622"/>
                </a:lnTo>
                <a:close/>
              </a:path>
              <a:path w="2019300" h="601345">
                <a:moveTo>
                  <a:pt x="1955165" y="23622"/>
                </a:moveTo>
                <a:lnTo>
                  <a:pt x="1942933" y="27117"/>
                </a:lnTo>
                <a:lnTo>
                  <a:pt x="1948351" y="46179"/>
                </a:lnTo>
                <a:lnTo>
                  <a:pt x="1960626" y="42672"/>
                </a:lnTo>
                <a:lnTo>
                  <a:pt x="1955165" y="23622"/>
                </a:lnTo>
                <a:close/>
              </a:path>
              <a:path w="2019300" h="601345">
                <a:moveTo>
                  <a:pt x="1935226" y="0"/>
                </a:moveTo>
                <a:lnTo>
                  <a:pt x="1942933" y="27117"/>
                </a:lnTo>
                <a:lnTo>
                  <a:pt x="1955165" y="23622"/>
                </a:lnTo>
                <a:lnTo>
                  <a:pt x="2010314" y="23622"/>
                </a:lnTo>
                <a:lnTo>
                  <a:pt x="2018919" y="15748"/>
                </a:lnTo>
                <a:lnTo>
                  <a:pt x="1935226" y="0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92729" y="2980817"/>
            <a:ext cx="1659255" cy="458470"/>
          </a:xfrm>
          <a:custGeom>
            <a:avLst/>
            <a:gdLst/>
            <a:ahLst/>
            <a:cxnLst/>
            <a:rect l="l" t="t" r="r" b="b"/>
            <a:pathLst>
              <a:path w="1659254" h="458470">
                <a:moveTo>
                  <a:pt x="76234" y="27187"/>
                </a:moveTo>
                <a:lnTo>
                  <a:pt x="71236" y="46384"/>
                </a:lnTo>
                <a:lnTo>
                  <a:pt x="1654047" y="458470"/>
                </a:lnTo>
                <a:lnTo>
                  <a:pt x="1659128" y="439420"/>
                </a:lnTo>
                <a:lnTo>
                  <a:pt x="76234" y="27187"/>
                </a:lnTo>
                <a:close/>
              </a:path>
              <a:path w="1659254" h="458470">
                <a:moveTo>
                  <a:pt x="83312" y="0"/>
                </a:moveTo>
                <a:lnTo>
                  <a:pt x="0" y="17653"/>
                </a:lnTo>
                <a:lnTo>
                  <a:pt x="64134" y="73660"/>
                </a:lnTo>
                <a:lnTo>
                  <a:pt x="71236" y="46384"/>
                </a:lnTo>
                <a:lnTo>
                  <a:pt x="58927" y="43180"/>
                </a:lnTo>
                <a:lnTo>
                  <a:pt x="64007" y="24003"/>
                </a:lnTo>
                <a:lnTo>
                  <a:pt x="77062" y="24003"/>
                </a:lnTo>
                <a:lnTo>
                  <a:pt x="83312" y="0"/>
                </a:lnTo>
                <a:close/>
              </a:path>
              <a:path w="1659254" h="458470">
                <a:moveTo>
                  <a:pt x="64007" y="24003"/>
                </a:moveTo>
                <a:lnTo>
                  <a:pt x="58927" y="43180"/>
                </a:lnTo>
                <a:lnTo>
                  <a:pt x="71236" y="46384"/>
                </a:lnTo>
                <a:lnTo>
                  <a:pt x="76234" y="27187"/>
                </a:lnTo>
                <a:lnTo>
                  <a:pt x="64007" y="24003"/>
                </a:lnTo>
                <a:close/>
              </a:path>
              <a:path w="1659254" h="458470">
                <a:moveTo>
                  <a:pt x="77062" y="24003"/>
                </a:moveTo>
                <a:lnTo>
                  <a:pt x="64007" y="24003"/>
                </a:lnTo>
                <a:lnTo>
                  <a:pt x="76234" y="27187"/>
                </a:lnTo>
                <a:lnTo>
                  <a:pt x="77062" y="24003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21101" y="2350770"/>
            <a:ext cx="1733550" cy="1016000"/>
          </a:xfrm>
          <a:custGeom>
            <a:avLst/>
            <a:gdLst/>
            <a:ahLst/>
            <a:cxnLst/>
            <a:rect l="l" t="t" r="r" b="b"/>
            <a:pathLst>
              <a:path w="1733550" h="1016000">
                <a:moveTo>
                  <a:pt x="70792" y="29766"/>
                </a:moveTo>
                <a:lnTo>
                  <a:pt x="60820" y="46871"/>
                </a:lnTo>
                <a:lnTo>
                  <a:pt x="1723263" y="1015872"/>
                </a:lnTo>
                <a:lnTo>
                  <a:pt x="1733169" y="998854"/>
                </a:lnTo>
                <a:lnTo>
                  <a:pt x="70792" y="29766"/>
                </a:lnTo>
                <a:close/>
              </a:path>
              <a:path w="1733550" h="1016000">
                <a:moveTo>
                  <a:pt x="0" y="0"/>
                </a:moveTo>
                <a:lnTo>
                  <a:pt x="46609" y="71246"/>
                </a:lnTo>
                <a:lnTo>
                  <a:pt x="60820" y="46871"/>
                </a:lnTo>
                <a:lnTo>
                  <a:pt x="49911" y="40512"/>
                </a:lnTo>
                <a:lnTo>
                  <a:pt x="59817" y="23367"/>
                </a:lnTo>
                <a:lnTo>
                  <a:pt x="74523" y="23367"/>
                </a:lnTo>
                <a:lnTo>
                  <a:pt x="84962" y="5460"/>
                </a:lnTo>
                <a:lnTo>
                  <a:pt x="0" y="0"/>
                </a:lnTo>
                <a:close/>
              </a:path>
              <a:path w="1733550" h="1016000">
                <a:moveTo>
                  <a:pt x="59817" y="23367"/>
                </a:moveTo>
                <a:lnTo>
                  <a:pt x="49911" y="40512"/>
                </a:lnTo>
                <a:lnTo>
                  <a:pt x="60820" y="46871"/>
                </a:lnTo>
                <a:lnTo>
                  <a:pt x="70792" y="29766"/>
                </a:lnTo>
                <a:lnTo>
                  <a:pt x="59817" y="23367"/>
                </a:lnTo>
                <a:close/>
              </a:path>
              <a:path w="1733550" h="1016000">
                <a:moveTo>
                  <a:pt x="74523" y="23367"/>
                </a:moveTo>
                <a:lnTo>
                  <a:pt x="59817" y="23367"/>
                </a:lnTo>
                <a:lnTo>
                  <a:pt x="70792" y="29766"/>
                </a:lnTo>
                <a:lnTo>
                  <a:pt x="74523" y="23367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illede 1" descr="Billedresultat for euc sjÃ¦lland guld">
            <a:extLst>
              <a:ext uri="{FF2B5EF4-FFF2-40B4-BE49-F238E27FC236}">
                <a16:creationId xmlns:a16="http://schemas.microsoft.com/office/drawing/2014/main" id="{C0F1A87D-F5B1-1C44-A8E1-53486F9C1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46091" y="2009275"/>
            <a:ext cx="382270" cy="476884"/>
          </a:xfrm>
          <a:custGeom>
            <a:avLst/>
            <a:gdLst/>
            <a:ahLst/>
            <a:cxnLst/>
            <a:rect l="l" t="t" r="r" b="b"/>
            <a:pathLst>
              <a:path w="382270" h="476885">
                <a:moveTo>
                  <a:pt x="381987" y="0"/>
                </a:moveTo>
                <a:lnTo>
                  <a:pt x="0" y="476881"/>
                </a:lnTo>
              </a:path>
            </a:pathLst>
          </a:custGeom>
          <a:ln w="14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40224" y="1923605"/>
            <a:ext cx="2292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i="1" spc="135" dirty="0">
                <a:latin typeface="Times New Roman"/>
                <a:cs typeface="Times New Roman"/>
              </a:rPr>
              <a:t>V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33109" y="4386583"/>
            <a:ext cx="351155" cy="443865"/>
          </a:xfrm>
          <a:custGeom>
            <a:avLst/>
            <a:gdLst/>
            <a:ahLst/>
            <a:cxnLst/>
            <a:rect l="l" t="t" r="r" b="b"/>
            <a:pathLst>
              <a:path w="351154" h="443864">
                <a:moveTo>
                  <a:pt x="351124" y="0"/>
                </a:moveTo>
                <a:lnTo>
                  <a:pt x="0" y="443562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32799" y="4527763"/>
            <a:ext cx="127000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250" i="1" spc="50" dirty="0">
                <a:latin typeface="Times New Roman"/>
                <a:cs typeface="Times New Roman"/>
              </a:rPr>
              <a:t>I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3551" y="4305984"/>
            <a:ext cx="212090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250" i="1" spc="90" dirty="0">
                <a:latin typeface="Times New Roman"/>
                <a:cs typeface="Times New Roman"/>
              </a:rPr>
              <a:t>P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91840" y="4057236"/>
            <a:ext cx="43180" cy="22225"/>
          </a:xfrm>
          <a:custGeom>
            <a:avLst/>
            <a:gdLst/>
            <a:ahLst/>
            <a:cxnLst/>
            <a:rect l="l" t="t" r="r" b="b"/>
            <a:pathLst>
              <a:path w="43180" h="22225">
                <a:moveTo>
                  <a:pt x="0" y="22163"/>
                </a:moveTo>
                <a:lnTo>
                  <a:pt x="42617" y="0"/>
                </a:lnTo>
              </a:path>
            </a:pathLst>
          </a:custGeom>
          <a:ln w="128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34457" y="4063825"/>
            <a:ext cx="62865" cy="100330"/>
          </a:xfrm>
          <a:custGeom>
            <a:avLst/>
            <a:gdLst/>
            <a:ahLst/>
            <a:cxnLst/>
            <a:rect l="l" t="t" r="r" b="b"/>
            <a:pathLst>
              <a:path w="62864" h="100329">
                <a:moveTo>
                  <a:pt x="0" y="0"/>
                </a:moveTo>
                <a:lnTo>
                  <a:pt x="62285" y="100033"/>
                </a:lnTo>
              </a:path>
            </a:pathLst>
          </a:custGeom>
          <a:ln w="275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03301" y="3864942"/>
            <a:ext cx="82550" cy="299085"/>
          </a:xfrm>
          <a:custGeom>
            <a:avLst/>
            <a:gdLst/>
            <a:ahLst/>
            <a:cxnLst/>
            <a:rect l="l" t="t" r="r" b="b"/>
            <a:pathLst>
              <a:path w="82550" h="299085">
                <a:moveTo>
                  <a:pt x="0" y="298916"/>
                </a:moveTo>
                <a:lnTo>
                  <a:pt x="81954" y="0"/>
                </a:lnTo>
              </a:path>
            </a:pathLst>
          </a:custGeom>
          <a:ln w="13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85255" y="3864942"/>
            <a:ext cx="647065" cy="0"/>
          </a:xfrm>
          <a:custGeom>
            <a:avLst/>
            <a:gdLst/>
            <a:ahLst/>
            <a:cxnLst/>
            <a:rect l="l" t="t" r="r" b="b"/>
            <a:pathLst>
              <a:path w="647064">
                <a:moveTo>
                  <a:pt x="0" y="0"/>
                </a:moveTo>
                <a:lnTo>
                  <a:pt x="646462" y="0"/>
                </a:lnTo>
              </a:path>
            </a:pathLst>
          </a:custGeom>
          <a:ln w="125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904021" y="3837544"/>
            <a:ext cx="614680" cy="3867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i="1" spc="145" dirty="0">
                <a:latin typeface="Times New Roman"/>
                <a:cs typeface="Times New Roman"/>
              </a:rPr>
              <a:t>P</a:t>
            </a:r>
            <a:r>
              <a:rPr sz="2350" i="1" spc="-235" dirty="0">
                <a:latin typeface="Times New Roman"/>
                <a:cs typeface="Times New Roman"/>
              </a:rPr>
              <a:t> </a:t>
            </a:r>
            <a:r>
              <a:rPr sz="2350" spc="60" dirty="0">
                <a:latin typeface="Symbol"/>
                <a:cs typeface="Symbol"/>
              </a:rPr>
              <a:t></a:t>
            </a:r>
            <a:r>
              <a:rPr sz="2350" spc="-204" dirty="0">
                <a:latin typeface="Times New Roman"/>
                <a:cs typeface="Times New Roman"/>
              </a:rPr>
              <a:t> </a:t>
            </a:r>
            <a:r>
              <a:rPr sz="2350" i="1" spc="145" dirty="0">
                <a:latin typeface="Times New Roman"/>
                <a:cs typeface="Times New Roman"/>
              </a:rPr>
              <a:t>R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49396" y="2781300"/>
            <a:ext cx="2028825" cy="1800225"/>
          </a:xfrm>
          <a:custGeom>
            <a:avLst/>
            <a:gdLst/>
            <a:ahLst/>
            <a:cxnLst/>
            <a:rect l="l" t="t" r="r" b="b"/>
            <a:pathLst>
              <a:path w="2028825" h="1800225">
                <a:moveTo>
                  <a:pt x="0" y="899922"/>
                </a:moveTo>
                <a:lnTo>
                  <a:pt x="1241" y="855012"/>
                </a:lnTo>
                <a:lnTo>
                  <a:pt x="4925" y="810671"/>
                </a:lnTo>
                <a:lnTo>
                  <a:pt x="10995" y="766952"/>
                </a:lnTo>
                <a:lnTo>
                  <a:pt x="19392" y="723905"/>
                </a:lnTo>
                <a:lnTo>
                  <a:pt x="30058" y="681582"/>
                </a:lnTo>
                <a:lnTo>
                  <a:pt x="42936" y="640035"/>
                </a:lnTo>
                <a:lnTo>
                  <a:pt x="57967" y="599315"/>
                </a:lnTo>
                <a:lnTo>
                  <a:pt x="75092" y="559474"/>
                </a:lnTo>
                <a:lnTo>
                  <a:pt x="94254" y="520564"/>
                </a:lnTo>
                <a:lnTo>
                  <a:pt x="115396" y="482636"/>
                </a:lnTo>
                <a:lnTo>
                  <a:pt x="138458" y="445741"/>
                </a:lnTo>
                <a:lnTo>
                  <a:pt x="163382" y="409932"/>
                </a:lnTo>
                <a:lnTo>
                  <a:pt x="190112" y="375260"/>
                </a:lnTo>
                <a:lnTo>
                  <a:pt x="218587" y="341776"/>
                </a:lnTo>
                <a:lnTo>
                  <a:pt x="248752" y="309532"/>
                </a:lnTo>
                <a:lnTo>
                  <a:pt x="280546" y="278580"/>
                </a:lnTo>
                <a:lnTo>
                  <a:pt x="313913" y="248970"/>
                </a:lnTo>
                <a:lnTo>
                  <a:pt x="348794" y="220756"/>
                </a:lnTo>
                <a:lnTo>
                  <a:pt x="385131" y="193988"/>
                </a:lnTo>
                <a:lnTo>
                  <a:pt x="422866" y="168718"/>
                </a:lnTo>
                <a:lnTo>
                  <a:pt x="461942" y="144998"/>
                </a:lnTo>
                <a:lnTo>
                  <a:pt x="502299" y="122879"/>
                </a:lnTo>
                <a:lnTo>
                  <a:pt x="543880" y="102413"/>
                </a:lnTo>
                <a:lnTo>
                  <a:pt x="586626" y="83651"/>
                </a:lnTo>
                <a:lnTo>
                  <a:pt x="630480" y="66644"/>
                </a:lnTo>
                <a:lnTo>
                  <a:pt x="675384" y="51446"/>
                </a:lnTo>
                <a:lnTo>
                  <a:pt x="721280" y="38106"/>
                </a:lnTo>
                <a:lnTo>
                  <a:pt x="768109" y="26678"/>
                </a:lnTo>
                <a:lnTo>
                  <a:pt x="815813" y="17211"/>
                </a:lnTo>
                <a:lnTo>
                  <a:pt x="864334" y="9758"/>
                </a:lnTo>
                <a:lnTo>
                  <a:pt x="913615" y="4371"/>
                </a:lnTo>
                <a:lnTo>
                  <a:pt x="963597" y="1101"/>
                </a:lnTo>
                <a:lnTo>
                  <a:pt x="1014221" y="0"/>
                </a:lnTo>
                <a:lnTo>
                  <a:pt x="1064846" y="1101"/>
                </a:lnTo>
                <a:lnTo>
                  <a:pt x="1114828" y="4371"/>
                </a:lnTo>
                <a:lnTo>
                  <a:pt x="1164109" y="9758"/>
                </a:lnTo>
                <a:lnTo>
                  <a:pt x="1212630" y="17211"/>
                </a:lnTo>
                <a:lnTo>
                  <a:pt x="1260334" y="26678"/>
                </a:lnTo>
                <a:lnTo>
                  <a:pt x="1307163" y="38106"/>
                </a:lnTo>
                <a:lnTo>
                  <a:pt x="1353059" y="51446"/>
                </a:lnTo>
                <a:lnTo>
                  <a:pt x="1397963" y="66644"/>
                </a:lnTo>
                <a:lnTo>
                  <a:pt x="1441817" y="83651"/>
                </a:lnTo>
                <a:lnTo>
                  <a:pt x="1484563" y="102413"/>
                </a:lnTo>
                <a:lnTo>
                  <a:pt x="1526144" y="122879"/>
                </a:lnTo>
                <a:lnTo>
                  <a:pt x="1566501" y="144998"/>
                </a:lnTo>
                <a:lnTo>
                  <a:pt x="1605577" y="168718"/>
                </a:lnTo>
                <a:lnTo>
                  <a:pt x="1643312" y="193988"/>
                </a:lnTo>
                <a:lnTo>
                  <a:pt x="1679649" y="220756"/>
                </a:lnTo>
                <a:lnTo>
                  <a:pt x="1714530" y="248970"/>
                </a:lnTo>
                <a:lnTo>
                  <a:pt x="1747897" y="278580"/>
                </a:lnTo>
                <a:lnTo>
                  <a:pt x="1779691" y="309532"/>
                </a:lnTo>
                <a:lnTo>
                  <a:pt x="1809856" y="341776"/>
                </a:lnTo>
                <a:lnTo>
                  <a:pt x="1838331" y="375260"/>
                </a:lnTo>
                <a:lnTo>
                  <a:pt x="1865061" y="409932"/>
                </a:lnTo>
                <a:lnTo>
                  <a:pt x="1889985" y="445741"/>
                </a:lnTo>
                <a:lnTo>
                  <a:pt x="1913047" y="482636"/>
                </a:lnTo>
                <a:lnTo>
                  <a:pt x="1934189" y="520564"/>
                </a:lnTo>
                <a:lnTo>
                  <a:pt x="1953351" y="559474"/>
                </a:lnTo>
                <a:lnTo>
                  <a:pt x="1970476" y="599315"/>
                </a:lnTo>
                <a:lnTo>
                  <a:pt x="1985507" y="640035"/>
                </a:lnTo>
                <a:lnTo>
                  <a:pt x="1998385" y="681582"/>
                </a:lnTo>
                <a:lnTo>
                  <a:pt x="2009051" y="723905"/>
                </a:lnTo>
                <a:lnTo>
                  <a:pt x="2017448" y="766952"/>
                </a:lnTo>
                <a:lnTo>
                  <a:pt x="2023518" y="810671"/>
                </a:lnTo>
                <a:lnTo>
                  <a:pt x="2027202" y="855012"/>
                </a:lnTo>
                <a:lnTo>
                  <a:pt x="2028443" y="899922"/>
                </a:lnTo>
                <a:lnTo>
                  <a:pt x="2027202" y="944831"/>
                </a:lnTo>
                <a:lnTo>
                  <a:pt x="2023518" y="989172"/>
                </a:lnTo>
                <a:lnTo>
                  <a:pt x="2017448" y="1032891"/>
                </a:lnTo>
                <a:lnTo>
                  <a:pt x="2009051" y="1075938"/>
                </a:lnTo>
                <a:lnTo>
                  <a:pt x="1998385" y="1118261"/>
                </a:lnTo>
                <a:lnTo>
                  <a:pt x="1985507" y="1159808"/>
                </a:lnTo>
                <a:lnTo>
                  <a:pt x="1970476" y="1200528"/>
                </a:lnTo>
                <a:lnTo>
                  <a:pt x="1953351" y="1240369"/>
                </a:lnTo>
                <a:lnTo>
                  <a:pt x="1934189" y="1279279"/>
                </a:lnTo>
                <a:lnTo>
                  <a:pt x="1913047" y="1317207"/>
                </a:lnTo>
                <a:lnTo>
                  <a:pt x="1889985" y="1354102"/>
                </a:lnTo>
                <a:lnTo>
                  <a:pt x="1865061" y="1389911"/>
                </a:lnTo>
                <a:lnTo>
                  <a:pt x="1838331" y="1424583"/>
                </a:lnTo>
                <a:lnTo>
                  <a:pt x="1809856" y="1458067"/>
                </a:lnTo>
                <a:lnTo>
                  <a:pt x="1779691" y="1490311"/>
                </a:lnTo>
                <a:lnTo>
                  <a:pt x="1747897" y="1521263"/>
                </a:lnTo>
                <a:lnTo>
                  <a:pt x="1714530" y="1550873"/>
                </a:lnTo>
                <a:lnTo>
                  <a:pt x="1679649" y="1579087"/>
                </a:lnTo>
                <a:lnTo>
                  <a:pt x="1643312" y="1605855"/>
                </a:lnTo>
                <a:lnTo>
                  <a:pt x="1605577" y="1631125"/>
                </a:lnTo>
                <a:lnTo>
                  <a:pt x="1566501" y="1654845"/>
                </a:lnTo>
                <a:lnTo>
                  <a:pt x="1526144" y="1676964"/>
                </a:lnTo>
                <a:lnTo>
                  <a:pt x="1484563" y="1697430"/>
                </a:lnTo>
                <a:lnTo>
                  <a:pt x="1441817" y="1716192"/>
                </a:lnTo>
                <a:lnTo>
                  <a:pt x="1397963" y="1733199"/>
                </a:lnTo>
                <a:lnTo>
                  <a:pt x="1353059" y="1748397"/>
                </a:lnTo>
                <a:lnTo>
                  <a:pt x="1307163" y="1761737"/>
                </a:lnTo>
                <a:lnTo>
                  <a:pt x="1260334" y="1773165"/>
                </a:lnTo>
                <a:lnTo>
                  <a:pt x="1212630" y="1782632"/>
                </a:lnTo>
                <a:lnTo>
                  <a:pt x="1164109" y="1790085"/>
                </a:lnTo>
                <a:lnTo>
                  <a:pt x="1114828" y="1795472"/>
                </a:lnTo>
                <a:lnTo>
                  <a:pt x="1064846" y="1798742"/>
                </a:lnTo>
                <a:lnTo>
                  <a:pt x="1014221" y="1799844"/>
                </a:lnTo>
                <a:lnTo>
                  <a:pt x="963597" y="1798742"/>
                </a:lnTo>
                <a:lnTo>
                  <a:pt x="913615" y="1795472"/>
                </a:lnTo>
                <a:lnTo>
                  <a:pt x="864334" y="1790085"/>
                </a:lnTo>
                <a:lnTo>
                  <a:pt x="815813" y="1782632"/>
                </a:lnTo>
                <a:lnTo>
                  <a:pt x="768109" y="1773165"/>
                </a:lnTo>
                <a:lnTo>
                  <a:pt x="721280" y="1761737"/>
                </a:lnTo>
                <a:lnTo>
                  <a:pt x="675384" y="1748397"/>
                </a:lnTo>
                <a:lnTo>
                  <a:pt x="630480" y="1733199"/>
                </a:lnTo>
                <a:lnTo>
                  <a:pt x="586626" y="1716192"/>
                </a:lnTo>
                <a:lnTo>
                  <a:pt x="543880" y="1697430"/>
                </a:lnTo>
                <a:lnTo>
                  <a:pt x="502299" y="1676964"/>
                </a:lnTo>
                <a:lnTo>
                  <a:pt x="461942" y="1654845"/>
                </a:lnTo>
                <a:lnTo>
                  <a:pt x="422866" y="1631125"/>
                </a:lnTo>
                <a:lnTo>
                  <a:pt x="385131" y="1605855"/>
                </a:lnTo>
                <a:lnTo>
                  <a:pt x="348794" y="1579087"/>
                </a:lnTo>
                <a:lnTo>
                  <a:pt x="313913" y="1550873"/>
                </a:lnTo>
                <a:lnTo>
                  <a:pt x="280546" y="1521263"/>
                </a:lnTo>
                <a:lnTo>
                  <a:pt x="248752" y="1490311"/>
                </a:lnTo>
                <a:lnTo>
                  <a:pt x="218587" y="1458067"/>
                </a:lnTo>
                <a:lnTo>
                  <a:pt x="190112" y="1424583"/>
                </a:lnTo>
                <a:lnTo>
                  <a:pt x="163382" y="1389911"/>
                </a:lnTo>
                <a:lnTo>
                  <a:pt x="138458" y="1354102"/>
                </a:lnTo>
                <a:lnTo>
                  <a:pt x="115396" y="1317207"/>
                </a:lnTo>
                <a:lnTo>
                  <a:pt x="94254" y="1279279"/>
                </a:lnTo>
                <a:lnTo>
                  <a:pt x="75092" y="1240369"/>
                </a:lnTo>
                <a:lnTo>
                  <a:pt x="57967" y="1200528"/>
                </a:lnTo>
                <a:lnTo>
                  <a:pt x="42936" y="1159808"/>
                </a:lnTo>
                <a:lnTo>
                  <a:pt x="30058" y="1118261"/>
                </a:lnTo>
                <a:lnTo>
                  <a:pt x="19392" y="1075938"/>
                </a:lnTo>
                <a:lnTo>
                  <a:pt x="10995" y="1032891"/>
                </a:lnTo>
                <a:lnTo>
                  <a:pt x="4925" y="989172"/>
                </a:lnTo>
                <a:lnTo>
                  <a:pt x="1241" y="944831"/>
                </a:lnTo>
                <a:lnTo>
                  <a:pt x="0" y="899922"/>
                </a:lnTo>
                <a:close/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13660" y="1915667"/>
            <a:ext cx="3900170" cy="3529965"/>
          </a:xfrm>
          <a:custGeom>
            <a:avLst/>
            <a:gdLst/>
            <a:ahLst/>
            <a:cxnLst/>
            <a:rect l="l" t="t" r="r" b="b"/>
            <a:pathLst>
              <a:path w="3900170" h="3529965">
                <a:moveTo>
                  <a:pt x="0" y="1764792"/>
                </a:moveTo>
                <a:lnTo>
                  <a:pt x="636" y="1719239"/>
                </a:lnTo>
                <a:lnTo>
                  <a:pt x="2537" y="1673970"/>
                </a:lnTo>
                <a:lnTo>
                  <a:pt x="5685" y="1629000"/>
                </a:lnTo>
                <a:lnTo>
                  <a:pt x="10067" y="1584342"/>
                </a:lnTo>
                <a:lnTo>
                  <a:pt x="15666" y="1540010"/>
                </a:lnTo>
                <a:lnTo>
                  <a:pt x="22467" y="1496018"/>
                </a:lnTo>
                <a:lnTo>
                  <a:pt x="30455" y="1452379"/>
                </a:lnTo>
                <a:lnTo>
                  <a:pt x="39615" y="1409108"/>
                </a:lnTo>
                <a:lnTo>
                  <a:pt x="49931" y="1366218"/>
                </a:lnTo>
                <a:lnTo>
                  <a:pt x="61388" y="1323723"/>
                </a:lnTo>
                <a:lnTo>
                  <a:pt x="73970" y="1281638"/>
                </a:lnTo>
                <a:lnTo>
                  <a:pt x="87663" y="1239975"/>
                </a:lnTo>
                <a:lnTo>
                  <a:pt x="102451" y="1198749"/>
                </a:lnTo>
                <a:lnTo>
                  <a:pt x="118319" y="1157974"/>
                </a:lnTo>
                <a:lnTo>
                  <a:pt x="135252" y="1117663"/>
                </a:lnTo>
                <a:lnTo>
                  <a:pt x="153233" y="1077831"/>
                </a:lnTo>
                <a:lnTo>
                  <a:pt x="172248" y="1038490"/>
                </a:lnTo>
                <a:lnTo>
                  <a:pt x="192282" y="999656"/>
                </a:lnTo>
                <a:lnTo>
                  <a:pt x="213319" y="961342"/>
                </a:lnTo>
                <a:lnTo>
                  <a:pt x="235343" y="923561"/>
                </a:lnTo>
                <a:lnTo>
                  <a:pt x="258341" y="886329"/>
                </a:lnTo>
                <a:lnTo>
                  <a:pt x="282295" y="849657"/>
                </a:lnTo>
                <a:lnTo>
                  <a:pt x="307191" y="813561"/>
                </a:lnTo>
                <a:lnTo>
                  <a:pt x="333014" y="778054"/>
                </a:lnTo>
                <a:lnTo>
                  <a:pt x="359749" y="743151"/>
                </a:lnTo>
                <a:lnTo>
                  <a:pt x="387379" y="708864"/>
                </a:lnTo>
                <a:lnTo>
                  <a:pt x="415890" y="675208"/>
                </a:lnTo>
                <a:lnTo>
                  <a:pt x="445266" y="642196"/>
                </a:lnTo>
                <a:lnTo>
                  <a:pt x="475492" y="609843"/>
                </a:lnTo>
                <a:lnTo>
                  <a:pt x="506553" y="578162"/>
                </a:lnTo>
                <a:lnTo>
                  <a:pt x="538434" y="547168"/>
                </a:lnTo>
                <a:lnTo>
                  <a:pt x="571119" y="516874"/>
                </a:lnTo>
                <a:lnTo>
                  <a:pt x="604592" y="487293"/>
                </a:lnTo>
                <a:lnTo>
                  <a:pt x="638839" y="458440"/>
                </a:lnTo>
                <a:lnTo>
                  <a:pt x="673844" y="430329"/>
                </a:lnTo>
                <a:lnTo>
                  <a:pt x="709592" y="402974"/>
                </a:lnTo>
                <a:lnTo>
                  <a:pt x="746067" y="376387"/>
                </a:lnTo>
                <a:lnTo>
                  <a:pt x="783255" y="350584"/>
                </a:lnTo>
                <a:lnTo>
                  <a:pt x="821139" y="325578"/>
                </a:lnTo>
                <a:lnTo>
                  <a:pt x="859705" y="301383"/>
                </a:lnTo>
                <a:lnTo>
                  <a:pt x="898938" y="278013"/>
                </a:lnTo>
                <a:lnTo>
                  <a:pt x="938821" y="255481"/>
                </a:lnTo>
                <a:lnTo>
                  <a:pt x="979340" y="233802"/>
                </a:lnTo>
                <a:lnTo>
                  <a:pt x="1020479" y="212989"/>
                </a:lnTo>
                <a:lnTo>
                  <a:pt x="1062224" y="193056"/>
                </a:lnTo>
                <a:lnTo>
                  <a:pt x="1104558" y="174017"/>
                </a:lnTo>
                <a:lnTo>
                  <a:pt x="1147466" y="155887"/>
                </a:lnTo>
                <a:lnTo>
                  <a:pt x="1190934" y="138678"/>
                </a:lnTo>
                <a:lnTo>
                  <a:pt x="1234945" y="122404"/>
                </a:lnTo>
                <a:lnTo>
                  <a:pt x="1279485" y="107080"/>
                </a:lnTo>
                <a:lnTo>
                  <a:pt x="1324538" y="92720"/>
                </a:lnTo>
                <a:lnTo>
                  <a:pt x="1370089" y="79336"/>
                </a:lnTo>
                <a:lnTo>
                  <a:pt x="1416123" y="66944"/>
                </a:lnTo>
                <a:lnTo>
                  <a:pt x="1462623" y="55556"/>
                </a:lnTo>
                <a:lnTo>
                  <a:pt x="1509576" y="45188"/>
                </a:lnTo>
                <a:lnTo>
                  <a:pt x="1556965" y="35851"/>
                </a:lnTo>
                <a:lnTo>
                  <a:pt x="1604775" y="27562"/>
                </a:lnTo>
                <a:lnTo>
                  <a:pt x="1652992" y="20333"/>
                </a:lnTo>
                <a:lnTo>
                  <a:pt x="1701599" y="14177"/>
                </a:lnTo>
                <a:lnTo>
                  <a:pt x="1750581" y="9110"/>
                </a:lnTo>
                <a:lnTo>
                  <a:pt x="1799923" y="5145"/>
                </a:lnTo>
                <a:lnTo>
                  <a:pt x="1849610" y="2296"/>
                </a:lnTo>
                <a:lnTo>
                  <a:pt x="1899627" y="576"/>
                </a:lnTo>
                <a:lnTo>
                  <a:pt x="1949957" y="0"/>
                </a:lnTo>
                <a:lnTo>
                  <a:pt x="2000288" y="576"/>
                </a:lnTo>
                <a:lnTo>
                  <a:pt x="2050305" y="2296"/>
                </a:lnTo>
                <a:lnTo>
                  <a:pt x="2099992" y="5145"/>
                </a:lnTo>
                <a:lnTo>
                  <a:pt x="2149334" y="9110"/>
                </a:lnTo>
                <a:lnTo>
                  <a:pt x="2198316" y="14177"/>
                </a:lnTo>
                <a:lnTo>
                  <a:pt x="2246923" y="20333"/>
                </a:lnTo>
                <a:lnTo>
                  <a:pt x="2295140" y="27562"/>
                </a:lnTo>
                <a:lnTo>
                  <a:pt x="2342950" y="35851"/>
                </a:lnTo>
                <a:lnTo>
                  <a:pt x="2390339" y="45188"/>
                </a:lnTo>
                <a:lnTo>
                  <a:pt x="2437292" y="55556"/>
                </a:lnTo>
                <a:lnTo>
                  <a:pt x="2483792" y="66944"/>
                </a:lnTo>
                <a:lnTo>
                  <a:pt x="2529826" y="79336"/>
                </a:lnTo>
                <a:lnTo>
                  <a:pt x="2575377" y="92720"/>
                </a:lnTo>
                <a:lnTo>
                  <a:pt x="2620430" y="107080"/>
                </a:lnTo>
                <a:lnTo>
                  <a:pt x="2664970" y="122404"/>
                </a:lnTo>
                <a:lnTo>
                  <a:pt x="2708981" y="138678"/>
                </a:lnTo>
                <a:lnTo>
                  <a:pt x="2752449" y="155887"/>
                </a:lnTo>
                <a:lnTo>
                  <a:pt x="2795357" y="174017"/>
                </a:lnTo>
                <a:lnTo>
                  <a:pt x="2837691" y="193056"/>
                </a:lnTo>
                <a:lnTo>
                  <a:pt x="2879436" y="212989"/>
                </a:lnTo>
                <a:lnTo>
                  <a:pt x="2920575" y="233802"/>
                </a:lnTo>
                <a:lnTo>
                  <a:pt x="2961094" y="255481"/>
                </a:lnTo>
                <a:lnTo>
                  <a:pt x="3000977" y="278013"/>
                </a:lnTo>
                <a:lnTo>
                  <a:pt x="3040210" y="301383"/>
                </a:lnTo>
                <a:lnTo>
                  <a:pt x="3078776" y="325578"/>
                </a:lnTo>
                <a:lnTo>
                  <a:pt x="3116660" y="350584"/>
                </a:lnTo>
                <a:lnTo>
                  <a:pt x="3153848" y="376387"/>
                </a:lnTo>
                <a:lnTo>
                  <a:pt x="3190323" y="402974"/>
                </a:lnTo>
                <a:lnTo>
                  <a:pt x="3226071" y="430329"/>
                </a:lnTo>
                <a:lnTo>
                  <a:pt x="3261076" y="458440"/>
                </a:lnTo>
                <a:lnTo>
                  <a:pt x="3295323" y="487293"/>
                </a:lnTo>
                <a:lnTo>
                  <a:pt x="3328796" y="516874"/>
                </a:lnTo>
                <a:lnTo>
                  <a:pt x="3361481" y="547168"/>
                </a:lnTo>
                <a:lnTo>
                  <a:pt x="3393362" y="578162"/>
                </a:lnTo>
                <a:lnTo>
                  <a:pt x="3424423" y="609843"/>
                </a:lnTo>
                <a:lnTo>
                  <a:pt x="3454649" y="642196"/>
                </a:lnTo>
                <a:lnTo>
                  <a:pt x="3484025" y="675208"/>
                </a:lnTo>
                <a:lnTo>
                  <a:pt x="3512536" y="708864"/>
                </a:lnTo>
                <a:lnTo>
                  <a:pt x="3540166" y="743151"/>
                </a:lnTo>
                <a:lnTo>
                  <a:pt x="3566901" y="778054"/>
                </a:lnTo>
                <a:lnTo>
                  <a:pt x="3592724" y="813561"/>
                </a:lnTo>
                <a:lnTo>
                  <a:pt x="3617620" y="849657"/>
                </a:lnTo>
                <a:lnTo>
                  <a:pt x="3641574" y="886329"/>
                </a:lnTo>
                <a:lnTo>
                  <a:pt x="3664572" y="923561"/>
                </a:lnTo>
                <a:lnTo>
                  <a:pt x="3686596" y="961342"/>
                </a:lnTo>
                <a:lnTo>
                  <a:pt x="3707633" y="999656"/>
                </a:lnTo>
                <a:lnTo>
                  <a:pt x="3727667" y="1038490"/>
                </a:lnTo>
                <a:lnTo>
                  <a:pt x="3746682" y="1077831"/>
                </a:lnTo>
                <a:lnTo>
                  <a:pt x="3764663" y="1117663"/>
                </a:lnTo>
                <a:lnTo>
                  <a:pt x="3781596" y="1157974"/>
                </a:lnTo>
                <a:lnTo>
                  <a:pt x="3797464" y="1198749"/>
                </a:lnTo>
                <a:lnTo>
                  <a:pt x="3812252" y="1239975"/>
                </a:lnTo>
                <a:lnTo>
                  <a:pt x="3825945" y="1281638"/>
                </a:lnTo>
                <a:lnTo>
                  <a:pt x="3838527" y="1323723"/>
                </a:lnTo>
                <a:lnTo>
                  <a:pt x="3849984" y="1366218"/>
                </a:lnTo>
                <a:lnTo>
                  <a:pt x="3860300" y="1409108"/>
                </a:lnTo>
                <a:lnTo>
                  <a:pt x="3869460" y="1452379"/>
                </a:lnTo>
                <a:lnTo>
                  <a:pt x="3877448" y="1496018"/>
                </a:lnTo>
                <a:lnTo>
                  <a:pt x="3884249" y="1540010"/>
                </a:lnTo>
                <a:lnTo>
                  <a:pt x="3889848" y="1584342"/>
                </a:lnTo>
                <a:lnTo>
                  <a:pt x="3894230" y="1629000"/>
                </a:lnTo>
                <a:lnTo>
                  <a:pt x="3897378" y="1673970"/>
                </a:lnTo>
                <a:lnTo>
                  <a:pt x="3899279" y="1719239"/>
                </a:lnTo>
                <a:lnTo>
                  <a:pt x="3899916" y="1764792"/>
                </a:lnTo>
                <a:lnTo>
                  <a:pt x="3899279" y="1810344"/>
                </a:lnTo>
                <a:lnTo>
                  <a:pt x="3897378" y="1855613"/>
                </a:lnTo>
                <a:lnTo>
                  <a:pt x="3894230" y="1900583"/>
                </a:lnTo>
                <a:lnTo>
                  <a:pt x="3889848" y="1945241"/>
                </a:lnTo>
                <a:lnTo>
                  <a:pt x="3884249" y="1989573"/>
                </a:lnTo>
                <a:lnTo>
                  <a:pt x="3877448" y="2033565"/>
                </a:lnTo>
                <a:lnTo>
                  <a:pt x="3869460" y="2077204"/>
                </a:lnTo>
                <a:lnTo>
                  <a:pt x="3860300" y="2120475"/>
                </a:lnTo>
                <a:lnTo>
                  <a:pt x="3849984" y="2163365"/>
                </a:lnTo>
                <a:lnTo>
                  <a:pt x="3838527" y="2205860"/>
                </a:lnTo>
                <a:lnTo>
                  <a:pt x="3825945" y="2247945"/>
                </a:lnTo>
                <a:lnTo>
                  <a:pt x="3812252" y="2289608"/>
                </a:lnTo>
                <a:lnTo>
                  <a:pt x="3797464" y="2330834"/>
                </a:lnTo>
                <a:lnTo>
                  <a:pt x="3781596" y="2371609"/>
                </a:lnTo>
                <a:lnTo>
                  <a:pt x="3764663" y="2411920"/>
                </a:lnTo>
                <a:lnTo>
                  <a:pt x="3746682" y="2451752"/>
                </a:lnTo>
                <a:lnTo>
                  <a:pt x="3727667" y="2491093"/>
                </a:lnTo>
                <a:lnTo>
                  <a:pt x="3707633" y="2529927"/>
                </a:lnTo>
                <a:lnTo>
                  <a:pt x="3686596" y="2568241"/>
                </a:lnTo>
                <a:lnTo>
                  <a:pt x="3664572" y="2606022"/>
                </a:lnTo>
                <a:lnTo>
                  <a:pt x="3641574" y="2643254"/>
                </a:lnTo>
                <a:lnTo>
                  <a:pt x="3617620" y="2679926"/>
                </a:lnTo>
                <a:lnTo>
                  <a:pt x="3592724" y="2716022"/>
                </a:lnTo>
                <a:lnTo>
                  <a:pt x="3566901" y="2751529"/>
                </a:lnTo>
                <a:lnTo>
                  <a:pt x="3540166" y="2786432"/>
                </a:lnTo>
                <a:lnTo>
                  <a:pt x="3512536" y="2820719"/>
                </a:lnTo>
                <a:lnTo>
                  <a:pt x="3484025" y="2854375"/>
                </a:lnTo>
                <a:lnTo>
                  <a:pt x="3454649" y="2887387"/>
                </a:lnTo>
                <a:lnTo>
                  <a:pt x="3424423" y="2919740"/>
                </a:lnTo>
                <a:lnTo>
                  <a:pt x="3393362" y="2951421"/>
                </a:lnTo>
                <a:lnTo>
                  <a:pt x="3361481" y="2982415"/>
                </a:lnTo>
                <a:lnTo>
                  <a:pt x="3328797" y="3012709"/>
                </a:lnTo>
                <a:lnTo>
                  <a:pt x="3295323" y="3042290"/>
                </a:lnTo>
                <a:lnTo>
                  <a:pt x="3261076" y="3071143"/>
                </a:lnTo>
                <a:lnTo>
                  <a:pt x="3226071" y="3099254"/>
                </a:lnTo>
                <a:lnTo>
                  <a:pt x="3190323" y="3126609"/>
                </a:lnTo>
                <a:lnTo>
                  <a:pt x="3153848" y="3153196"/>
                </a:lnTo>
                <a:lnTo>
                  <a:pt x="3116660" y="3178999"/>
                </a:lnTo>
                <a:lnTo>
                  <a:pt x="3078776" y="3204005"/>
                </a:lnTo>
                <a:lnTo>
                  <a:pt x="3040210" y="3228200"/>
                </a:lnTo>
                <a:lnTo>
                  <a:pt x="3000977" y="3251570"/>
                </a:lnTo>
                <a:lnTo>
                  <a:pt x="2961094" y="3274102"/>
                </a:lnTo>
                <a:lnTo>
                  <a:pt x="2920575" y="3295781"/>
                </a:lnTo>
                <a:lnTo>
                  <a:pt x="2879436" y="3316594"/>
                </a:lnTo>
                <a:lnTo>
                  <a:pt x="2837691" y="3336527"/>
                </a:lnTo>
                <a:lnTo>
                  <a:pt x="2795357" y="3355566"/>
                </a:lnTo>
                <a:lnTo>
                  <a:pt x="2752449" y="3373696"/>
                </a:lnTo>
                <a:lnTo>
                  <a:pt x="2708981" y="3390905"/>
                </a:lnTo>
                <a:lnTo>
                  <a:pt x="2664970" y="3407179"/>
                </a:lnTo>
                <a:lnTo>
                  <a:pt x="2620430" y="3422503"/>
                </a:lnTo>
                <a:lnTo>
                  <a:pt x="2575377" y="3436863"/>
                </a:lnTo>
                <a:lnTo>
                  <a:pt x="2529826" y="3450247"/>
                </a:lnTo>
                <a:lnTo>
                  <a:pt x="2483792" y="3462639"/>
                </a:lnTo>
                <a:lnTo>
                  <a:pt x="2437292" y="3474027"/>
                </a:lnTo>
                <a:lnTo>
                  <a:pt x="2390339" y="3484395"/>
                </a:lnTo>
                <a:lnTo>
                  <a:pt x="2342950" y="3493732"/>
                </a:lnTo>
                <a:lnTo>
                  <a:pt x="2295140" y="3502021"/>
                </a:lnTo>
                <a:lnTo>
                  <a:pt x="2246923" y="3509250"/>
                </a:lnTo>
                <a:lnTo>
                  <a:pt x="2198316" y="3515406"/>
                </a:lnTo>
                <a:lnTo>
                  <a:pt x="2149334" y="3520473"/>
                </a:lnTo>
                <a:lnTo>
                  <a:pt x="2099992" y="3524438"/>
                </a:lnTo>
                <a:lnTo>
                  <a:pt x="2050305" y="3527287"/>
                </a:lnTo>
                <a:lnTo>
                  <a:pt x="2000288" y="3529007"/>
                </a:lnTo>
                <a:lnTo>
                  <a:pt x="1949957" y="3529584"/>
                </a:lnTo>
                <a:lnTo>
                  <a:pt x="1899627" y="3529007"/>
                </a:lnTo>
                <a:lnTo>
                  <a:pt x="1849610" y="3527287"/>
                </a:lnTo>
                <a:lnTo>
                  <a:pt x="1799923" y="3524438"/>
                </a:lnTo>
                <a:lnTo>
                  <a:pt x="1750581" y="3520473"/>
                </a:lnTo>
                <a:lnTo>
                  <a:pt x="1701599" y="3515406"/>
                </a:lnTo>
                <a:lnTo>
                  <a:pt x="1652992" y="3509250"/>
                </a:lnTo>
                <a:lnTo>
                  <a:pt x="1604775" y="3502021"/>
                </a:lnTo>
                <a:lnTo>
                  <a:pt x="1556965" y="3493732"/>
                </a:lnTo>
                <a:lnTo>
                  <a:pt x="1509576" y="3484395"/>
                </a:lnTo>
                <a:lnTo>
                  <a:pt x="1462623" y="3474027"/>
                </a:lnTo>
                <a:lnTo>
                  <a:pt x="1416123" y="3462639"/>
                </a:lnTo>
                <a:lnTo>
                  <a:pt x="1370089" y="3450247"/>
                </a:lnTo>
                <a:lnTo>
                  <a:pt x="1324538" y="3436863"/>
                </a:lnTo>
                <a:lnTo>
                  <a:pt x="1279485" y="3422503"/>
                </a:lnTo>
                <a:lnTo>
                  <a:pt x="1234945" y="3407179"/>
                </a:lnTo>
                <a:lnTo>
                  <a:pt x="1190934" y="3390905"/>
                </a:lnTo>
                <a:lnTo>
                  <a:pt x="1147466" y="3373696"/>
                </a:lnTo>
                <a:lnTo>
                  <a:pt x="1104558" y="3355566"/>
                </a:lnTo>
                <a:lnTo>
                  <a:pt x="1062224" y="3336527"/>
                </a:lnTo>
                <a:lnTo>
                  <a:pt x="1020479" y="3316594"/>
                </a:lnTo>
                <a:lnTo>
                  <a:pt x="979340" y="3295781"/>
                </a:lnTo>
                <a:lnTo>
                  <a:pt x="938821" y="3274102"/>
                </a:lnTo>
                <a:lnTo>
                  <a:pt x="898938" y="3251570"/>
                </a:lnTo>
                <a:lnTo>
                  <a:pt x="859705" y="3228200"/>
                </a:lnTo>
                <a:lnTo>
                  <a:pt x="821139" y="3204005"/>
                </a:lnTo>
                <a:lnTo>
                  <a:pt x="783255" y="3178999"/>
                </a:lnTo>
                <a:lnTo>
                  <a:pt x="746067" y="3153196"/>
                </a:lnTo>
                <a:lnTo>
                  <a:pt x="709592" y="3126609"/>
                </a:lnTo>
                <a:lnTo>
                  <a:pt x="673844" y="3099254"/>
                </a:lnTo>
                <a:lnTo>
                  <a:pt x="638839" y="3071143"/>
                </a:lnTo>
                <a:lnTo>
                  <a:pt x="604592" y="3042290"/>
                </a:lnTo>
                <a:lnTo>
                  <a:pt x="571119" y="3012709"/>
                </a:lnTo>
                <a:lnTo>
                  <a:pt x="538434" y="2982415"/>
                </a:lnTo>
                <a:lnTo>
                  <a:pt x="506553" y="2951421"/>
                </a:lnTo>
                <a:lnTo>
                  <a:pt x="475492" y="2919740"/>
                </a:lnTo>
                <a:lnTo>
                  <a:pt x="445266" y="2887387"/>
                </a:lnTo>
                <a:lnTo>
                  <a:pt x="415890" y="2854375"/>
                </a:lnTo>
                <a:lnTo>
                  <a:pt x="387379" y="2820719"/>
                </a:lnTo>
                <a:lnTo>
                  <a:pt x="359749" y="2786432"/>
                </a:lnTo>
                <a:lnTo>
                  <a:pt x="333014" y="2751529"/>
                </a:lnTo>
                <a:lnTo>
                  <a:pt x="307191" y="2716022"/>
                </a:lnTo>
                <a:lnTo>
                  <a:pt x="282295" y="2679926"/>
                </a:lnTo>
                <a:lnTo>
                  <a:pt x="258341" y="2643254"/>
                </a:lnTo>
                <a:lnTo>
                  <a:pt x="235343" y="2606022"/>
                </a:lnTo>
                <a:lnTo>
                  <a:pt x="213319" y="2568241"/>
                </a:lnTo>
                <a:lnTo>
                  <a:pt x="192282" y="2529927"/>
                </a:lnTo>
                <a:lnTo>
                  <a:pt x="172248" y="2491093"/>
                </a:lnTo>
                <a:lnTo>
                  <a:pt x="153233" y="2451752"/>
                </a:lnTo>
                <a:lnTo>
                  <a:pt x="135252" y="2411920"/>
                </a:lnTo>
                <a:lnTo>
                  <a:pt x="118319" y="2371609"/>
                </a:lnTo>
                <a:lnTo>
                  <a:pt x="102451" y="2330834"/>
                </a:lnTo>
                <a:lnTo>
                  <a:pt x="87663" y="2289608"/>
                </a:lnTo>
                <a:lnTo>
                  <a:pt x="73970" y="2247945"/>
                </a:lnTo>
                <a:lnTo>
                  <a:pt x="61388" y="2205860"/>
                </a:lnTo>
                <a:lnTo>
                  <a:pt x="49931" y="2163365"/>
                </a:lnTo>
                <a:lnTo>
                  <a:pt x="39615" y="2120475"/>
                </a:lnTo>
                <a:lnTo>
                  <a:pt x="30455" y="2077204"/>
                </a:lnTo>
                <a:lnTo>
                  <a:pt x="22467" y="2033565"/>
                </a:lnTo>
                <a:lnTo>
                  <a:pt x="15666" y="1989573"/>
                </a:lnTo>
                <a:lnTo>
                  <a:pt x="10067" y="1945241"/>
                </a:lnTo>
                <a:lnTo>
                  <a:pt x="5685" y="1900583"/>
                </a:lnTo>
                <a:lnTo>
                  <a:pt x="2537" y="1855613"/>
                </a:lnTo>
                <a:lnTo>
                  <a:pt x="636" y="1810344"/>
                </a:lnTo>
                <a:lnTo>
                  <a:pt x="0" y="1764792"/>
                </a:lnTo>
                <a:close/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62855" y="1915667"/>
            <a:ext cx="0" cy="3529965"/>
          </a:xfrm>
          <a:custGeom>
            <a:avLst/>
            <a:gdLst/>
            <a:ahLst/>
            <a:cxnLst/>
            <a:rect l="l" t="t" r="r" b="b"/>
            <a:pathLst>
              <a:path h="3529965">
                <a:moveTo>
                  <a:pt x="0" y="0"/>
                </a:moveTo>
                <a:lnTo>
                  <a:pt x="0" y="3529584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3660" y="3717035"/>
            <a:ext cx="3900170" cy="0"/>
          </a:xfrm>
          <a:custGeom>
            <a:avLst/>
            <a:gdLst/>
            <a:ahLst/>
            <a:cxnLst/>
            <a:rect l="l" t="t" r="r" b="b"/>
            <a:pathLst>
              <a:path w="3900170">
                <a:moveTo>
                  <a:pt x="0" y="0"/>
                </a:moveTo>
                <a:lnTo>
                  <a:pt x="3899916" y="0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46832" y="4154423"/>
            <a:ext cx="853440" cy="355600"/>
          </a:xfrm>
          <a:custGeom>
            <a:avLst/>
            <a:gdLst/>
            <a:ahLst/>
            <a:cxnLst/>
            <a:rect l="l" t="t" r="r" b="b"/>
            <a:pathLst>
              <a:path w="853439" h="355600">
                <a:moveTo>
                  <a:pt x="0" y="355092"/>
                </a:moveTo>
                <a:lnTo>
                  <a:pt x="853440" y="0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79291" y="4436364"/>
            <a:ext cx="538480" cy="701040"/>
          </a:xfrm>
          <a:custGeom>
            <a:avLst/>
            <a:gdLst/>
            <a:ahLst/>
            <a:cxnLst/>
            <a:rect l="l" t="t" r="r" b="b"/>
            <a:pathLst>
              <a:path w="538479" h="701039">
                <a:moveTo>
                  <a:pt x="0" y="701040"/>
                </a:moveTo>
                <a:lnTo>
                  <a:pt x="537972" y="0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80303" y="2936748"/>
            <a:ext cx="841375" cy="355600"/>
          </a:xfrm>
          <a:custGeom>
            <a:avLst/>
            <a:gdLst/>
            <a:ahLst/>
            <a:cxnLst/>
            <a:rect l="l" t="t" r="r" b="b"/>
            <a:pathLst>
              <a:path w="841375" h="355600">
                <a:moveTo>
                  <a:pt x="0" y="355091"/>
                </a:moveTo>
                <a:lnTo>
                  <a:pt x="841248" y="0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42915" y="2177795"/>
            <a:ext cx="542925" cy="713740"/>
          </a:xfrm>
          <a:custGeom>
            <a:avLst/>
            <a:gdLst/>
            <a:ahLst/>
            <a:cxnLst/>
            <a:rect l="l" t="t" r="r" b="b"/>
            <a:pathLst>
              <a:path w="542925" h="713739">
                <a:moveTo>
                  <a:pt x="0" y="713231"/>
                </a:moveTo>
                <a:lnTo>
                  <a:pt x="542544" y="0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42203" y="4148328"/>
            <a:ext cx="803275" cy="417830"/>
          </a:xfrm>
          <a:custGeom>
            <a:avLst/>
            <a:gdLst/>
            <a:ahLst/>
            <a:cxnLst/>
            <a:rect l="l" t="t" r="r" b="b"/>
            <a:pathLst>
              <a:path w="803275" h="417829">
                <a:moveTo>
                  <a:pt x="0" y="0"/>
                </a:moveTo>
                <a:lnTo>
                  <a:pt x="803148" y="417576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17008" y="4489703"/>
            <a:ext cx="483234" cy="739140"/>
          </a:xfrm>
          <a:custGeom>
            <a:avLst/>
            <a:gdLst/>
            <a:ahLst/>
            <a:cxnLst/>
            <a:rect l="l" t="t" r="r" b="b"/>
            <a:pathLst>
              <a:path w="483235" h="739139">
                <a:moveTo>
                  <a:pt x="0" y="0"/>
                </a:moveTo>
                <a:lnTo>
                  <a:pt x="483107" y="739140"/>
                </a:lnTo>
              </a:path>
            </a:pathLst>
          </a:custGeom>
          <a:ln w="9143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87395" y="2936748"/>
            <a:ext cx="830580" cy="419100"/>
          </a:xfrm>
          <a:custGeom>
            <a:avLst/>
            <a:gdLst/>
            <a:ahLst/>
            <a:cxnLst/>
            <a:rect l="l" t="t" r="r" b="b"/>
            <a:pathLst>
              <a:path w="830579" h="419100">
                <a:moveTo>
                  <a:pt x="0" y="0"/>
                </a:moveTo>
                <a:lnTo>
                  <a:pt x="830580" y="419100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44240" y="2243327"/>
            <a:ext cx="573405" cy="681355"/>
          </a:xfrm>
          <a:custGeom>
            <a:avLst/>
            <a:gdLst/>
            <a:ahLst/>
            <a:cxnLst/>
            <a:rect l="l" t="t" r="r" b="b"/>
            <a:pathLst>
              <a:path w="573404" h="681355">
                <a:moveTo>
                  <a:pt x="0" y="0"/>
                </a:moveTo>
                <a:lnTo>
                  <a:pt x="573024" y="681227"/>
                </a:lnTo>
              </a:path>
            </a:pathLst>
          </a:custGeom>
          <a:ln w="9144">
            <a:solidFill>
              <a:srgbClr val="3366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940555" y="3026109"/>
            <a:ext cx="480059" cy="5753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25"/>
              </a:spcBef>
            </a:pPr>
            <a:r>
              <a:rPr sz="1200" b="1" dirty="0">
                <a:solidFill>
                  <a:srgbClr val="0462C1"/>
                </a:solidFill>
                <a:latin typeface="Tahoma"/>
                <a:cs typeface="Tahoma"/>
              </a:rPr>
              <a:t>P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solidFill>
                  <a:srgbClr val="0462C1"/>
                </a:solidFill>
                <a:latin typeface="Tahoma"/>
                <a:cs typeface="Tahoma"/>
              </a:rPr>
              <a:t>Watts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70501" y="3026109"/>
            <a:ext cx="448309" cy="5753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200" b="1" dirty="0">
                <a:solidFill>
                  <a:srgbClr val="0462C1"/>
                </a:solidFill>
                <a:latin typeface="Tahoma"/>
                <a:cs typeface="Tahoma"/>
              </a:rPr>
              <a:t>I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200" b="1" spc="-10" dirty="0">
                <a:solidFill>
                  <a:srgbClr val="0462C1"/>
                </a:solidFill>
                <a:latin typeface="Tahoma"/>
                <a:cs typeface="Tahoma"/>
              </a:rPr>
              <a:t>A</a:t>
            </a:r>
            <a:r>
              <a:rPr sz="1200" b="1" spc="-5" dirty="0">
                <a:solidFill>
                  <a:srgbClr val="0462C1"/>
                </a:solidFill>
                <a:latin typeface="Tahoma"/>
                <a:cs typeface="Tahoma"/>
              </a:rPr>
              <a:t>mps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10914" y="3763771"/>
            <a:ext cx="410209" cy="5740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819"/>
              </a:spcBef>
            </a:pPr>
            <a:r>
              <a:rPr sz="1200" b="1" spc="-10" dirty="0">
                <a:solidFill>
                  <a:srgbClr val="0462C1"/>
                </a:solidFill>
                <a:latin typeface="Tahoma"/>
                <a:cs typeface="Tahoma"/>
              </a:rPr>
              <a:t>V</a:t>
            </a:r>
            <a:r>
              <a:rPr sz="1200" b="1" dirty="0">
                <a:solidFill>
                  <a:srgbClr val="0462C1"/>
                </a:solidFill>
                <a:latin typeface="Tahoma"/>
                <a:cs typeface="Tahoma"/>
              </a:rPr>
              <a:t>olts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solidFill>
                  <a:srgbClr val="0462C1"/>
                </a:solidFill>
                <a:latin typeface="Tahoma"/>
                <a:cs typeface="Tahoma"/>
              </a:rPr>
              <a:t>V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70501" y="3763771"/>
            <a:ext cx="463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200" b="1" dirty="0">
                <a:solidFill>
                  <a:srgbClr val="0462C1"/>
                </a:solidFill>
                <a:latin typeface="Tahoma"/>
                <a:cs typeface="Tahoma"/>
              </a:rPr>
              <a:t>Oh</a:t>
            </a:r>
            <a:r>
              <a:rPr sz="1200" b="1" spc="-5" dirty="0">
                <a:solidFill>
                  <a:srgbClr val="0462C1"/>
                </a:solidFill>
                <a:latin typeface="Tahoma"/>
                <a:cs typeface="Tahoma"/>
              </a:rPr>
              <a:t>m</a:t>
            </a:r>
            <a:r>
              <a:rPr sz="1200" b="1" dirty="0">
                <a:solidFill>
                  <a:srgbClr val="0462C1"/>
                </a:solidFill>
                <a:latin typeface="Tahoma"/>
                <a:cs typeface="Tahoma"/>
              </a:rPr>
              <a:t>s  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74520" y="4842171"/>
            <a:ext cx="539115" cy="3822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300" i="1" spc="120" dirty="0">
                <a:latin typeface="Times New Roman"/>
                <a:cs typeface="Times New Roman"/>
              </a:rPr>
              <a:t>I</a:t>
            </a:r>
            <a:r>
              <a:rPr sz="2300" i="1" spc="-114" dirty="0">
                <a:latin typeface="Times New Roman"/>
                <a:cs typeface="Times New Roman"/>
              </a:rPr>
              <a:t> </a:t>
            </a:r>
            <a:r>
              <a:rPr sz="2300" spc="90" dirty="0">
                <a:latin typeface="Symbol"/>
                <a:cs typeface="Symbol"/>
              </a:rPr>
              <a:t></a:t>
            </a:r>
            <a:r>
              <a:rPr sz="2300" spc="-265" dirty="0">
                <a:latin typeface="Times New Roman"/>
                <a:cs typeface="Times New Roman"/>
              </a:rPr>
              <a:t> </a:t>
            </a:r>
            <a:r>
              <a:rPr sz="2300" i="1" spc="220" dirty="0">
                <a:latin typeface="Times New Roman"/>
                <a:cs typeface="Times New Roman"/>
              </a:rPr>
              <a:t>R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99701" y="2641932"/>
            <a:ext cx="72517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57505" algn="l"/>
              </a:tabLst>
            </a:pPr>
            <a:r>
              <a:rPr sz="2450" i="1" spc="100" dirty="0">
                <a:latin typeface="Times New Roman"/>
                <a:cs typeface="Times New Roman"/>
              </a:rPr>
              <a:t>I	</a:t>
            </a:r>
            <a:r>
              <a:rPr sz="2450" spc="75" dirty="0">
                <a:latin typeface="Symbol"/>
                <a:cs typeface="Symbol"/>
              </a:rPr>
              <a:t></a:t>
            </a:r>
            <a:r>
              <a:rPr sz="2450" spc="-280" dirty="0">
                <a:latin typeface="Times New Roman"/>
                <a:cs typeface="Times New Roman"/>
              </a:rPr>
              <a:t> </a:t>
            </a:r>
            <a:r>
              <a:rPr sz="2450" i="1" spc="185" dirty="0">
                <a:latin typeface="Times New Roman"/>
                <a:cs typeface="Times New Roman"/>
              </a:rPr>
              <a:t>R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68722" y="2632381"/>
            <a:ext cx="127635" cy="245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50" spc="7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918713" y="3207315"/>
            <a:ext cx="381000" cy="478790"/>
          </a:xfrm>
          <a:custGeom>
            <a:avLst/>
            <a:gdLst/>
            <a:ahLst/>
            <a:cxnLst/>
            <a:rect l="l" t="t" r="r" b="b"/>
            <a:pathLst>
              <a:path w="381000" h="478789">
                <a:moveTo>
                  <a:pt x="380376" y="0"/>
                </a:moveTo>
                <a:lnTo>
                  <a:pt x="0" y="478586"/>
                </a:lnTo>
              </a:path>
            </a:pathLst>
          </a:custGeom>
          <a:ln w="131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115505" y="3387448"/>
            <a:ext cx="21082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i="1" spc="80" dirty="0">
                <a:latin typeface="Times New Roman"/>
                <a:cs typeface="Times New Roman"/>
              </a:rPr>
              <a:t>R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78771" y="3036297"/>
            <a:ext cx="37020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75" i="1" spc="120" baseline="-24691" dirty="0">
                <a:latin typeface="Times New Roman"/>
                <a:cs typeface="Times New Roman"/>
              </a:rPr>
              <a:t>V</a:t>
            </a:r>
            <a:r>
              <a:rPr sz="3375" i="1" spc="-127" baseline="-24691" dirty="0">
                <a:latin typeface="Times New Roman"/>
                <a:cs typeface="Times New Roman"/>
              </a:rPr>
              <a:t> </a:t>
            </a:r>
            <a:r>
              <a:rPr sz="1300" spc="4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50015" y="2161637"/>
            <a:ext cx="134112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23950" algn="l"/>
              </a:tabLst>
            </a:pPr>
            <a:r>
              <a:rPr sz="3675" i="1" spc="284" baseline="1133" dirty="0">
                <a:latin typeface="Times New Roman"/>
                <a:cs typeface="Times New Roman"/>
              </a:rPr>
              <a:t>V</a:t>
            </a:r>
            <a:r>
              <a:rPr sz="3675" i="1" spc="15" baseline="1133" dirty="0">
                <a:latin typeface="Times New Roman"/>
                <a:cs typeface="Times New Roman"/>
              </a:rPr>
              <a:t> </a:t>
            </a:r>
            <a:r>
              <a:rPr sz="3675" spc="112" baseline="1133" dirty="0">
                <a:latin typeface="Symbol"/>
                <a:cs typeface="Symbol"/>
              </a:rPr>
              <a:t></a:t>
            </a:r>
            <a:r>
              <a:rPr sz="3675" spc="-345" baseline="1133" dirty="0">
                <a:latin typeface="Times New Roman"/>
                <a:cs typeface="Times New Roman"/>
              </a:rPr>
              <a:t> </a:t>
            </a:r>
            <a:r>
              <a:rPr sz="3675" i="1" spc="150" baseline="1133" dirty="0">
                <a:latin typeface="Times New Roman"/>
                <a:cs typeface="Times New Roman"/>
              </a:rPr>
              <a:t>I</a:t>
            </a:r>
            <a:r>
              <a:rPr sz="3675" i="1" baseline="1133" dirty="0">
                <a:latin typeface="Times New Roman"/>
                <a:cs typeface="Times New Roman"/>
              </a:rPr>
              <a:t>	</a:t>
            </a:r>
            <a:r>
              <a:rPr sz="2400" i="1" spc="135" dirty="0">
                <a:latin typeface="Times New Roman"/>
                <a:cs typeface="Times New Roman"/>
              </a:rPr>
              <a:t>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015411" y="3265179"/>
            <a:ext cx="318770" cy="416559"/>
          </a:xfrm>
          <a:custGeom>
            <a:avLst/>
            <a:gdLst/>
            <a:ahLst/>
            <a:cxnLst/>
            <a:rect l="l" t="t" r="r" b="b"/>
            <a:pathLst>
              <a:path w="318770" h="416560">
                <a:moveTo>
                  <a:pt x="318377" y="0"/>
                </a:moveTo>
                <a:lnTo>
                  <a:pt x="0" y="415948"/>
                </a:lnTo>
              </a:path>
            </a:pathLst>
          </a:custGeom>
          <a:ln w="117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77335" y="3514015"/>
            <a:ext cx="37465" cy="20320"/>
          </a:xfrm>
          <a:custGeom>
            <a:avLst/>
            <a:gdLst/>
            <a:ahLst/>
            <a:cxnLst/>
            <a:rect l="l" t="t" r="r" b="b"/>
            <a:pathLst>
              <a:path w="37464" h="20320">
                <a:moveTo>
                  <a:pt x="0" y="19909"/>
                </a:moveTo>
                <a:lnTo>
                  <a:pt x="37251" y="0"/>
                </a:lnTo>
              </a:path>
            </a:pathLst>
          </a:custGeom>
          <a:ln w="11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14587" y="3519768"/>
            <a:ext cx="53975" cy="173355"/>
          </a:xfrm>
          <a:custGeom>
            <a:avLst/>
            <a:gdLst/>
            <a:ahLst/>
            <a:cxnLst/>
            <a:rect l="l" t="t" r="r" b="b"/>
            <a:pathLst>
              <a:path w="53975" h="173354">
                <a:moveTo>
                  <a:pt x="0" y="0"/>
                </a:moveTo>
                <a:lnTo>
                  <a:pt x="53552" y="172884"/>
                </a:lnTo>
              </a:path>
            </a:pathLst>
          </a:custGeom>
          <a:ln w="242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74541" y="3214369"/>
            <a:ext cx="71120" cy="478790"/>
          </a:xfrm>
          <a:custGeom>
            <a:avLst/>
            <a:gdLst/>
            <a:ahLst/>
            <a:cxnLst/>
            <a:rect l="l" t="t" r="r" b="b"/>
            <a:pathLst>
              <a:path w="71120" h="478789">
                <a:moveTo>
                  <a:pt x="0" y="478284"/>
                </a:moveTo>
                <a:lnTo>
                  <a:pt x="71014" y="0"/>
                </a:lnTo>
              </a:path>
            </a:pathLst>
          </a:custGeom>
          <a:ln w="121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45554" y="3214369"/>
            <a:ext cx="460375" cy="0"/>
          </a:xfrm>
          <a:custGeom>
            <a:avLst/>
            <a:gdLst/>
            <a:ahLst/>
            <a:cxnLst/>
            <a:rect l="l" t="t" r="r" b="b"/>
            <a:pathLst>
              <a:path w="460375">
                <a:moveTo>
                  <a:pt x="0" y="0"/>
                </a:moveTo>
                <a:lnTo>
                  <a:pt x="459840" y="0"/>
                </a:lnTo>
              </a:path>
            </a:pathLst>
          </a:custGeom>
          <a:ln w="110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195365" y="3396240"/>
            <a:ext cx="21018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i="1" spc="135" dirty="0">
                <a:latin typeface="Times New Roman"/>
                <a:cs typeface="Times New Roman"/>
              </a:rPr>
              <a:t>R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960202" y="3188260"/>
            <a:ext cx="21018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i="1" spc="135" dirty="0">
                <a:latin typeface="Times New Roman"/>
                <a:cs typeface="Times New Roman"/>
              </a:rPr>
              <a:t>P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504663" y="2568846"/>
            <a:ext cx="339725" cy="430530"/>
          </a:xfrm>
          <a:custGeom>
            <a:avLst/>
            <a:gdLst/>
            <a:ahLst/>
            <a:cxnLst/>
            <a:rect l="l" t="t" r="r" b="b"/>
            <a:pathLst>
              <a:path w="339725" h="430530">
                <a:moveTo>
                  <a:pt x="339212" y="0"/>
                </a:moveTo>
                <a:lnTo>
                  <a:pt x="0" y="430029"/>
                </a:lnTo>
              </a:path>
            </a:pathLst>
          </a:custGeom>
          <a:ln w="127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659792" y="2703984"/>
            <a:ext cx="206375" cy="3594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i="1" spc="80" dirty="0">
                <a:latin typeface="Times New Roman"/>
                <a:cs typeface="Times New Roman"/>
              </a:rPr>
              <a:t>V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50595" y="2490912"/>
            <a:ext cx="206375" cy="3594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i="1" spc="80" dirty="0">
                <a:latin typeface="Times New Roman"/>
                <a:cs typeface="Times New Roman"/>
              </a:rPr>
              <a:t>P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832350" y="3835398"/>
            <a:ext cx="349250" cy="450215"/>
          </a:xfrm>
          <a:custGeom>
            <a:avLst/>
            <a:gdLst/>
            <a:ahLst/>
            <a:cxnLst/>
            <a:rect l="l" t="t" r="r" b="b"/>
            <a:pathLst>
              <a:path w="349250" h="450214">
                <a:moveTo>
                  <a:pt x="348754" y="0"/>
                </a:moveTo>
                <a:lnTo>
                  <a:pt x="0" y="449974"/>
                </a:lnTo>
              </a:path>
            </a:pathLst>
          </a:custGeom>
          <a:ln w="121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41775" y="4449891"/>
            <a:ext cx="371475" cy="469265"/>
          </a:xfrm>
          <a:custGeom>
            <a:avLst/>
            <a:gdLst/>
            <a:ahLst/>
            <a:cxnLst/>
            <a:rect l="l" t="t" r="r" b="b"/>
            <a:pathLst>
              <a:path w="371475" h="469264">
                <a:moveTo>
                  <a:pt x="371336" y="0"/>
                </a:moveTo>
                <a:lnTo>
                  <a:pt x="0" y="468896"/>
                </a:lnTo>
              </a:path>
            </a:pathLst>
          </a:custGeom>
          <a:ln w="128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733589" y="3758876"/>
            <a:ext cx="563880" cy="12287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1915">
              <a:lnSpc>
                <a:spcPts val="1735"/>
              </a:lnSpc>
              <a:spcBef>
                <a:spcPts val="135"/>
              </a:spcBef>
            </a:pPr>
            <a:r>
              <a:rPr sz="2100" i="1" spc="130" dirty="0">
                <a:latin typeface="Times New Roman"/>
                <a:cs typeface="Times New Roman"/>
              </a:rPr>
              <a:t>P</a:t>
            </a:r>
            <a:endParaRPr sz="2100">
              <a:latin typeface="Times New Roman"/>
              <a:cs typeface="Times New Roman"/>
            </a:endParaRPr>
          </a:p>
          <a:p>
            <a:pPr marL="320040">
              <a:lnSpc>
                <a:spcPts val="1735"/>
              </a:lnSpc>
            </a:pPr>
            <a:r>
              <a:rPr sz="3150" i="1" spc="104" baseline="-25132" dirty="0">
                <a:latin typeface="Times New Roman"/>
                <a:cs typeface="Times New Roman"/>
              </a:rPr>
              <a:t>I</a:t>
            </a:r>
            <a:r>
              <a:rPr sz="3150" i="1" spc="-352" baseline="-25132" dirty="0">
                <a:latin typeface="Times New Roman"/>
                <a:cs typeface="Times New Roman"/>
              </a:rPr>
              <a:t> </a:t>
            </a:r>
            <a:r>
              <a:rPr sz="1250" spc="50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200" i="1" spc="75" dirty="0">
                <a:latin typeface="Times New Roman"/>
                <a:cs typeface="Times New Roman"/>
              </a:rPr>
              <a:t>P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07234" y="4282080"/>
            <a:ext cx="3619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00" i="1" spc="112" baseline="-25252" dirty="0">
                <a:latin typeface="Times New Roman"/>
                <a:cs typeface="Times New Roman"/>
              </a:rPr>
              <a:t>V</a:t>
            </a:r>
            <a:r>
              <a:rPr sz="3300" i="1" spc="-135" baseline="-25252" dirty="0">
                <a:latin typeface="Times New Roman"/>
                <a:cs typeface="Times New Roman"/>
              </a:rPr>
              <a:t> </a:t>
            </a:r>
            <a:r>
              <a:rPr sz="1250" spc="55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780620" y="4780851"/>
            <a:ext cx="400050" cy="505459"/>
          </a:xfrm>
          <a:custGeom>
            <a:avLst/>
            <a:gdLst/>
            <a:ahLst/>
            <a:cxnLst/>
            <a:rect l="l" t="t" r="r" b="b"/>
            <a:pathLst>
              <a:path w="400050" h="505460">
                <a:moveTo>
                  <a:pt x="400015" y="0"/>
                </a:moveTo>
                <a:lnTo>
                  <a:pt x="0" y="505002"/>
                </a:lnTo>
              </a:path>
            </a:pathLst>
          </a:custGeom>
          <a:ln w="148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5006696" y="4946317"/>
            <a:ext cx="140335" cy="417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50" i="1" spc="50" dirty="0">
                <a:latin typeface="Times New Roman"/>
                <a:cs typeface="Times New Roman"/>
              </a:rPr>
              <a:t>I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669800" y="4690878"/>
            <a:ext cx="235585" cy="417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50" i="1" spc="95" dirty="0">
                <a:latin typeface="Times New Roman"/>
                <a:cs typeface="Times New Roman"/>
              </a:rPr>
              <a:t>V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70763" y="1708150"/>
            <a:ext cx="598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462C1"/>
                </a:solidFill>
                <a:latin typeface="Tahoma"/>
                <a:cs typeface="Tahoma"/>
              </a:rPr>
              <a:t>P=</a:t>
            </a:r>
            <a:r>
              <a:rPr sz="1200" spc="-50" dirty="0">
                <a:solidFill>
                  <a:srgbClr val="0462C1"/>
                </a:solidFill>
                <a:latin typeface="Tahoma"/>
                <a:cs typeface="Tahoma"/>
              </a:rPr>
              <a:t>W</a:t>
            </a:r>
            <a:r>
              <a:rPr sz="1200" spc="-10" dirty="0">
                <a:solidFill>
                  <a:srgbClr val="0462C1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srgbClr val="0462C1"/>
                </a:solidFill>
                <a:latin typeface="Tahoma"/>
                <a:cs typeface="Tahoma"/>
              </a:rPr>
              <a:t>t</a:t>
            </a:r>
            <a:r>
              <a:rPr sz="1200" spc="-10" dirty="0">
                <a:solidFill>
                  <a:srgbClr val="0462C1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srgbClr val="0462C1"/>
                </a:solidFill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155832" y="2039311"/>
            <a:ext cx="198755" cy="254635"/>
          </a:xfrm>
          <a:custGeom>
            <a:avLst/>
            <a:gdLst/>
            <a:ahLst/>
            <a:cxnLst/>
            <a:rect l="l" t="t" r="r" b="b"/>
            <a:pathLst>
              <a:path w="198755" h="254635">
                <a:moveTo>
                  <a:pt x="198414" y="0"/>
                </a:moveTo>
                <a:lnTo>
                  <a:pt x="0" y="254448"/>
                </a:lnTo>
              </a:path>
            </a:pathLst>
          </a:custGeom>
          <a:ln w="64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243503" y="2128155"/>
            <a:ext cx="394335" cy="20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i="1" spc="25" dirty="0">
                <a:latin typeface="Times New Roman"/>
                <a:cs typeface="Times New Roman"/>
              </a:rPr>
              <a:t>O</a:t>
            </a:r>
            <a:r>
              <a:rPr sz="1150" i="1" spc="90" dirty="0">
                <a:latin typeface="Times New Roman"/>
                <a:cs typeface="Times New Roman"/>
              </a:rPr>
              <a:t>h</a:t>
            </a:r>
            <a:r>
              <a:rPr sz="1150" i="1" spc="25" dirty="0">
                <a:latin typeface="Times New Roman"/>
                <a:cs typeface="Times New Roman"/>
              </a:rPr>
              <a:t>m</a:t>
            </a:r>
            <a:r>
              <a:rPr sz="1150" i="1" spc="60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78640" y="2050728"/>
            <a:ext cx="955675" cy="20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i="1" spc="50" dirty="0">
                <a:latin typeface="Times New Roman"/>
                <a:cs typeface="Times New Roman"/>
              </a:rPr>
              <a:t>Watts </a:t>
            </a:r>
            <a:r>
              <a:rPr sz="1150" spc="85" dirty="0">
                <a:latin typeface="Symbol"/>
                <a:cs typeface="Symbol"/>
              </a:rPr>
              <a:t></a:t>
            </a:r>
            <a:r>
              <a:rPr sz="1150" spc="-135" dirty="0">
                <a:latin typeface="Times New Roman"/>
                <a:cs typeface="Times New Roman"/>
              </a:rPr>
              <a:t> </a:t>
            </a:r>
            <a:r>
              <a:rPr sz="1725" i="1" spc="104" baseline="14492" dirty="0">
                <a:latin typeface="Times New Roman"/>
                <a:cs typeface="Times New Roman"/>
              </a:rPr>
              <a:t>Volts</a:t>
            </a:r>
            <a:r>
              <a:rPr sz="1050" spc="104" baseline="67460" dirty="0">
                <a:latin typeface="Times New Roman"/>
                <a:cs typeface="Times New Roman"/>
              </a:rPr>
              <a:t>2</a:t>
            </a:r>
            <a:endParaRPr sz="1050" baseline="6746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29823" y="2437928"/>
            <a:ext cx="1504950" cy="5384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i="1" spc="50" dirty="0">
                <a:latin typeface="Times New Roman"/>
                <a:cs typeface="Times New Roman"/>
              </a:rPr>
              <a:t>Watts </a:t>
            </a:r>
            <a:r>
              <a:rPr sz="1150" spc="80" dirty="0">
                <a:latin typeface="Symbol"/>
                <a:cs typeface="Symbol"/>
              </a:rPr>
              <a:t></a:t>
            </a:r>
            <a:r>
              <a:rPr sz="1150" spc="80" dirty="0">
                <a:latin typeface="Times New Roman"/>
                <a:cs typeface="Times New Roman"/>
              </a:rPr>
              <a:t> </a:t>
            </a:r>
            <a:r>
              <a:rPr sz="1150" i="1" spc="55" dirty="0">
                <a:latin typeface="Times New Roman"/>
                <a:cs typeface="Times New Roman"/>
              </a:rPr>
              <a:t>Amps </a:t>
            </a:r>
            <a:r>
              <a:rPr sz="975" spc="75" baseline="47008" dirty="0">
                <a:latin typeface="Times New Roman"/>
                <a:cs typeface="Times New Roman"/>
              </a:rPr>
              <a:t>2 </a:t>
            </a:r>
            <a:r>
              <a:rPr sz="1150" spc="80" dirty="0">
                <a:latin typeface="Symbol"/>
                <a:cs typeface="Symbol"/>
              </a:rPr>
              <a:t></a:t>
            </a:r>
            <a:r>
              <a:rPr sz="1150" spc="-170" dirty="0">
                <a:latin typeface="Times New Roman"/>
                <a:cs typeface="Times New Roman"/>
              </a:rPr>
              <a:t> </a:t>
            </a:r>
            <a:r>
              <a:rPr sz="1150" i="1" spc="65" dirty="0">
                <a:latin typeface="Times New Roman"/>
                <a:cs typeface="Times New Roman"/>
              </a:rPr>
              <a:t>ohms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200" i="1" spc="50" dirty="0">
                <a:latin typeface="Times New Roman"/>
                <a:cs typeface="Times New Roman"/>
              </a:rPr>
              <a:t>Watts </a:t>
            </a:r>
            <a:r>
              <a:rPr sz="1200" spc="75" dirty="0">
                <a:latin typeface="Symbol"/>
                <a:cs typeface="Symbol"/>
              </a:rPr>
              <a:t>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i="1" spc="80" dirty="0">
                <a:latin typeface="Times New Roman"/>
                <a:cs typeface="Times New Roman"/>
              </a:rPr>
              <a:t>Amps</a:t>
            </a:r>
            <a:r>
              <a:rPr sz="1200" spc="80" dirty="0">
                <a:latin typeface="Symbol"/>
                <a:cs typeface="Symbol"/>
              </a:rPr>
              <a:t></a:t>
            </a:r>
            <a:r>
              <a:rPr sz="1200" i="1" spc="80" dirty="0">
                <a:latin typeface="Times New Roman"/>
                <a:cs typeface="Times New Roman"/>
              </a:rPr>
              <a:t>Volts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85089" y="4121911"/>
            <a:ext cx="548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462C1"/>
                </a:solidFill>
                <a:latin typeface="Tahoma"/>
                <a:cs typeface="Tahoma"/>
              </a:rPr>
              <a:t>V=</a:t>
            </a:r>
            <a:r>
              <a:rPr sz="1200" spc="-60" dirty="0">
                <a:solidFill>
                  <a:srgbClr val="0462C1"/>
                </a:solidFill>
                <a:latin typeface="Tahoma"/>
                <a:cs typeface="Tahoma"/>
              </a:rPr>
              <a:t>V</a:t>
            </a:r>
            <a:r>
              <a:rPr sz="1200" dirty="0">
                <a:solidFill>
                  <a:srgbClr val="0462C1"/>
                </a:solidFill>
                <a:latin typeface="Tahoma"/>
                <a:cs typeface="Tahoma"/>
              </a:rPr>
              <a:t>ol</a:t>
            </a:r>
            <a:r>
              <a:rPr sz="1200" spc="-10" dirty="0">
                <a:solidFill>
                  <a:srgbClr val="0462C1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srgbClr val="0462C1"/>
                </a:solidFill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94411" y="4612723"/>
            <a:ext cx="21590" cy="11430"/>
          </a:xfrm>
          <a:custGeom>
            <a:avLst/>
            <a:gdLst/>
            <a:ahLst/>
            <a:cxnLst/>
            <a:rect l="l" t="t" r="r" b="b"/>
            <a:pathLst>
              <a:path w="21590" h="11429">
                <a:moveTo>
                  <a:pt x="0" y="10885"/>
                </a:moveTo>
                <a:lnTo>
                  <a:pt x="21087" y="0"/>
                </a:lnTo>
              </a:path>
            </a:pathLst>
          </a:custGeom>
          <a:ln w="64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15498" y="4615747"/>
            <a:ext cx="30480" cy="50800"/>
          </a:xfrm>
          <a:custGeom>
            <a:avLst/>
            <a:gdLst/>
            <a:ahLst/>
            <a:cxnLst/>
            <a:rect l="l" t="t" r="r" b="b"/>
            <a:pathLst>
              <a:path w="30480" h="50800">
                <a:moveTo>
                  <a:pt x="0" y="0"/>
                </a:moveTo>
                <a:lnTo>
                  <a:pt x="30464" y="50498"/>
                </a:lnTo>
              </a:path>
            </a:pathLst>
          </a:custGeom>
          <a:ln w="133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49647" y="4515349"/>
            <a:ext cx="40640" cy="151130"/>
          </a:xfrm>
          <a:custGeom>
            <a:avLst/>
            <a:gdLst/>
            <a:ahLst/>
            <a:cxnLst/>
            <a:rect l="l" t="t" r="r" b="b"/>
            <a:pathLst>
              <a:path w="40640" h="151129">
                <a:moveTo>
                  <a:pt x="0" y="150896"/>
                </a:moveTo>
                <a:lnTo>
                  <a:pt x="40168" y="0"/>
                </a:lnTo>
              </a:path>
            </a:pathLst>
          </a:custGeom>
          <a:ln w="69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89816" y="4515349"/>
            <a:ext cx="896619" cy="0"/>
          </a:xfrm>
          <a:custGeom>
            <a:avLst/>
            <a:gdLst/>
            <a:ahLst/>
            <a:cxnLst/>
            <a:rect l="l" t="t" r="r" b="b"/>
            <a:pathLst>
              <a:path w="896619">
                <a:moveTo>
                  <a:pt x="0" y="0"/>
                </a:moveTo>
                <a:lnTo>
                  <a:pt x="896014" y="0"/>
                </a:lnTo>
              </a:path>
            </a:pathLst>
          </a:custGeom>
          <a:ln w="63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264896" y="4495534"/>
            <a:ext cx="1506220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19760" algn="l"/>
              </a:tabLst>
            </a:pPr>
            <a:r>
              <a:rPr sz="1150" i="1" spc="60" dirty="0">
                <a:latin typeface="Times New Roman"/>
                <a:cs typeface="Times New Roman"/>
              </a:rPr>
              <a:t>Volts</a:t>
            </a:r>
            <a:r>
              <a:rPr sz="1150" i="1" spc="20" dirty="0">
                <a:latin typeface="Times New Roman"/>
                <a:cs typeface="Times New Roman"/>
              </a:rPr>
              <a:t> </a:t>
            </a:r>
            <a:r>
              <a:rPr sz="1150" spc="80" dirty="0">
                <a:latin typeface="Symbol"/>
                <a:cs typeface="Symbol"/>
              </a:rPr>
              <a:t></a:t>
            </a:r>
            <a:r>
              <a:rPr sz="1150" spc="80" dirty="0">
                <a:latin typeface="Times New Roman"/>
                <a:cs typeface="Times New Roman"/>
              </a:rPr>
              <a:t>	</a:t>
            </a:r>
            <a:r>
              <a:rPr sz="1150" i="1" spc="50" dirty="0">
                <a:latin typeface="Times New Roman"/>
                <a:cs typeface="Times New Roman"/>
              </a:rPr>
              <a:t>Watts</a:t>
            </a:r>
            <a:r>
              <a:rPr sz="1150" i="1" spc="-85" dirty="0">
                <a:latin typeface="Times New Roman"/>
                <a:cs typeface="Times New Roman"/>
              </a:rPr>
              <a:t> </a:t>
            </a:r>
            <a:r>
              <a:rPr sz="1150" spc="80" dirty="0">
                <a:latin typeface="Symbol"/>
                <a:cs typeface="Symbol"/>
              </a:rPr>
              <a:t></a:t>
            </a:r>
            <a:r>
              <a:rPr sz="1150" spc="-170" dirty="0">
                <a:latin typeface="Times New Roman"/>
                <a:cs typeface="Times New Roman"/>
              </a:rPr>
              <a:t> </a:t>
            </a:r>
            <a:r>
              <a:rPr sz="1150" i="1" spc="45" dirty="0">
                <a:latin typeface="Times New Roman"/>
                <a:cs typeface="Times New Roman"/>
              </a:rPr>
              <a:t>Ohms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084717" y="4897218"/>
            <a:ext cx="208915" cy="264160"/>
          </a:xfrm>
          <a:custGeom>
            <a:avLst/>
            <a:gdLst/>
            <a:ahLst/>
            <a:cxnLst/>
            <a:rect l="l" t="t" r="r" b="b"/>
            <a:pathLst>
              <a:path w="208915" h="264160">
                <a:moveTo>
                  <a:pt x="208544" y="0"/>
                </a:moveTo>
                <a:lnTo>
                  <a:pt x="0" y="263959"/>
                </a:lnTo>
              </a:path>
            </a:pathLst>
          </a:custGeom>
          <a:ln w="67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1214820" y="4966347"/>
            <a:ext cx="38036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i="1" spc="55" dirty="0">
                <a:latin typeface="Times New Roman"/>
                <a:cs typeface="Times New Roman"/>
              </a:rPr>
              <a:t>A</a:t>
            </a:r>
            <a:r>
              <a:rPr sz="1150" i="1" spc="25" dirty="0">
                <a:latin typeface="Times New Roman"/>
                <a:cs typeface="Times New Roman"/>
              </a:rPr>
              <a:t>m</a:t>
            </a:r>
            <a:r>
              <a:rPr sz="1150" i="1" spc="85" dirty="0">
                <a:latin typeface="Times New Roman"/>
                <a:cs typeface="Times New Roman"/>
              </a:rPr>
              <a:t>p</a:t>
            </a:r>
            <a:r>
              <a:rPr sz="1150" i="1" spc="50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96738" y="4849605"/>
            <a:ext cx="392430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i="1" spc="-10" dirty="0">
                <a:latin typeface="Times New Roman"/>
                <a:cs typeface="Times New Roman"/>
              </a:rPr>
              <a:t>W</a:t>
            </a:r>
            <a:r>
              <a:rPr sz="1150" i="1" spc="65" dirty="0">
                <a:latin typeface="Times New Roman"/>
                <a:cs typeface="Times New Roman"/>
              </a:rPr>
              <a:t>att</a:t>
            </a:r>
            <a:r>
              <a:rPr sz="1150" i="1" spc="50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99918" y="4889234"/>
            <a:ext cx="49847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50" i="1" spc="60" dirty="0">
                <a:latin typeface="Times New Roman"/>
                <a:cs typeface="Times New Roman"/>
              </a:rPr>
              <a:t>Volts</a:t>
            </a:r>
            <a:r>
              <a:rPr sz="1150" i="1" spc="-30" dirty="0">
                <a:latin typeface="Times New Roman"/>
                <a:cs typeface="Times New Roman"/>
              </a:rPr>
              <a:t> </a:t>
            </a:r>
            <a:r>
              <a:rPr sz="1150" spc="75" dirty="0">
                <a:latin typeface="Symbol"/>
                <a:cs typeface="Symbol"/>
              </a:rPr>
              <a:t></a:t>
            </a:r>
            <a:endParaRPr sz="1150">
              <a:latin typeface="Symbol"/>
              <a:cs typeface="Symbo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64888" y="5282684"/>
            <a:ext cx="1439545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65" dirty="0">
                <a:latin typeface="Times New Roman"/>
                <a:cs typeface="Times New Roman"/>
              </a:rPr>
              <a:t>Volts</a:t>
            </a:r>
            <a:r>
              <a:rPr sz="1200" i="1" spc="-12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Symbol"/>
                <a:cs typeface="Symbol"/>
              </a:rPr>
              <a:t>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i="1" spc="90" dirty="0">
                <a:latin typeface="Times New Roman"/>
                <a:cs typeface="Times New Roman"/>
              </a:rPr>
              <a:t>Amps</a:t>
            </a:r>
            <a:r>
              <a:rPr sz="1200" spc="90" dirty="0">
                <a:latin typeface="Symbol"/>
                <a:cs typeface="Symbol"/>
              </a:rPr>
              <a:t></a:t>
            </a:r>
            <a:r>
              <a:rPr sz="1200" spc="-190" dirty="0">
                <a:latin typeface="Times New Roman"/>
                <a:cs typeface="Times New Roman"/>
              </a:rPr>
              <a:t> </a:t>
            </a:r>
            <a:r>
              <a:rPr sz="1200" i="1" spc="70" dirty="0">
                <a:latin typeface="Times New Roman"/>
                <a:cs typeface="Times New Roman"/>
              </a:rPr>
              <a:t>Ohms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8473140" y="3951889"/>
            <a:ext cx="224154" cy="290830"/>
          </a:xfrm>
          <a:custGeom>
            <a:avLst/>
            <a:gdLst/>
            <a:ahLst/>
            <a:cxnLst/>
            <a:rect l="l" t="t" r="r" b="b"/>
            <a:pathLst>
              <a:path w="224154" h="290829">
                <a:moveTo>
                  <a:pt x="223878" y="0"/>
                </a:moveTo>
                <a:lnTo>
                  <a:pt x="0" y="290826"/>
                </a:lnTo>
              </a:path>
            </a:pathLst>
          </a:custGeom>
          <a:ln w="67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636969" y="4365436"/>
            <a:ext cx="60325" cy="168910"/>
          </a:xfrm>
          <a:custGeom>
            <a:avLst/>
            <a:gdLst/>
            <a:ahLst/>
            <a:cxnLst/>
            <a:rect l="l" t="t" r="r" b="b"/>
            <a:pathLst>
              <a:path w="60325" h="168910">
                <a:moveTo>
                  <a:pt x="59860" y="0"/>
                </a:moveTo>
                <a:lnTo>
                  <a:pt x="0" y="168428"/>
                </a:lnTo>
              </a:path>
            </a:pathLst>
          </a:custGeom>
          <a:ln w="69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7690118" y="3645697"/>
            <a:ext cx="1437005" cy="93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15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462C1"/>
                </a:solidFill>
                <a:latin typeface="Tahoma"/>
                <a:cs typeface="Tahoma"/>
              </a:rPr>
              <a:t>R=Ohms</a:t>
            </a:r>
            <a:r>
              <a:rPr sz="1200" spc="-60" dirty="0">
                <a:solidFill>
                  <a:srgbClr val="0462C1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srgbClr val="0462C1"/>
                </a:solidFill>
                <a:latin typeface="Tahoma"/>
                <a:cs typeface="Tahoma"/>
              </a:rPr>
              <a:t>(Ω)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800" i="1" spc="112" baseline="-13888" dirty="0">
                <a:latin typeface="Times New Roman"/>
                <a:cs typeface="Times New Roman"/>
              </a:rPr>
              <a:t>Ohms</a:t>
            </a:r>
            <a:r>
              <a:rPr sz="1800" i="1" spc="-127" baseline="-13888" dirty="0">
                <a:latin typeface="Times New Roman"/>
                <a:cs typeface="Times New Roman"/>
              </a:rPr>
              <a:t> </a:t>
            </a:r>
            <a:r>
              <a:rPr sz="1800" spc="120" baseline="-13888" dirty="0">
                <a:latin typeface="Symbol"/>
                <a:cs typeface="Symbol"/>
              </a:rPr>
              <a:t></a:t>
            </a:r>
            <a:r>
              <a:rPr sz="1800" spc="-262" baseline="-13888" dirty="0">
                <a:latin typeface="Times New Roman"/>
                <a:cs typeface="Times New Roman"/>
              </a:rPr>
              <a:t> </a:t>
            </a:r>
            <a:r>
              <a:rPr sz="1200" i="1" spc="65" dirty="0">
                <a:latin typeface="Times New Roman"/>
                <a:cs typeface="Times New Roman"/>
              </a:rPr>
              <a:t>Volts</a:t>
            </a:r>
            <a:r>
              <a:rPr sz="1200" i="1" spc="-140" dirty="0">
                <a:latin typeface="Times New Roman"/>
                <a:cs typeface="Times New Roman"/>
              </a:rPr>
              <a:t> </a:t>
            </a:r>
            <a:r>
              <a:rPr sz="1800" i="1" spc="104" baseline="-50925" dirty="0">
                <a:latin typeface="Times New Roman"/>
                <a:cs typeface="Times New Roman"/>
              </a:rPr>
              <a:t>Amps</a:t>
            </a:r>
            <a:r>
              <a:rPr sz="1050" spc="104" baseline="-43650" dirty="0">
                <a:latin typeface="Times New Roman"/>
                <a:cs typeface="Times New Roman"/>
              </a:rPr>
              <a:t>2</a:t>
            </a:r>
            <a:endParaRPr sz="1050" baseline="-43650" dirty="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1989"/>
              </a:spcBef>
            </a:pPr>
            <a:r>
              <a:rPr sz="1150" i="1" spc="50" dirty="0">
                <a:latin typeface="Times New Roman"/>
                <a:cs typeface="Times New Roman"/>
              </a:rPr>
              <a:t>Ohms </a:t>
            </a:r>
            <a:r>
              <a:rPr sz="1150" spc="80" dirty="0">
                <a:latin typeface="Symbol"/>
                <a:cs typeface="Symbol"/>
              </a:rPr>
              <a:t></a:t>
            </a:r>
            <a:r>
              <a:rPr sz="1150" spc="80" dirty="0">
                <a:latin typeface="Times New Roman"/>
                <a:cs typeface="Times New Roman"/>
              </a:rPr>
              <a:t> </a:t>
            </a:r>
            <a:r>
              <a:rPr sz="1150" i="1" spc="75" dirty="0">
                <a:latin typeface="Times New Roman"/>
                <a:cs typeface="Times New Roman"/>
              </a:rPr>
              <a:t>Volts</a:t>
            </a:r>
            <a:r>
              <a:rPr sz="975" spc="112" baseline="47008" dirty="0">
                <a:latin typeface="Times New Roman"/>
                <a:cs typeface="Times New Roman"/>
              </a:rPr>
              <a:t>2</a:t>
            </a:r>
            <a:r>
              <a:rPr sz="975" spc="367" baseline="47008" dirty="0">
                <a:latin typeface="Times New Roman"/>
                <a:cs typeface="Times New Roman"/>
              </a:rPr>
              <a:t> </a:t>
            </a:r>
            <a:r>
              <a:rPr sz="1150" i="1" spc="50" dirty="0">
                <a:latin typeface="Times New Roman"/>
                <a:cs typeface="Times New Roman"/>
              </a:rPr>
              <a:t>Watts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8573443" y="5006451"/>
            <a:ext cx="223520" cy="292100"/>
          </a:xfrm>
          <a:custGeom>
            <a:avLst/>
            <a:gdLst/>
            <a:ahLst/>
            <a:cxnLst/>
            <a:rect l="l" t="t" r="r" b="b"/>
            <a:pathLst>
              <a:path w="223520" h="292100">
                <a:moveTo>
                  <a:pt x="223412" y="0"/>
                </a:moveTo>
                <a:lnTo>
                  <a:pt x="0" y="292077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7757857" y="4979993"/>
            <a:ext cx="1410335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i="1" spc="104" baseline="-13888" dirty="0">
                <a:latin typeface="Times New Roman"/>
                <a:cs typeface="Times New Roman"/>
              </a:rPr>
              <a:t>Ohms</a:t>
            </a:r>
            <a:r>
              <a:rPr sz="1800" i="1" spc="-104" baseline="-13888" dirty="0">
                <a:latin typeface="Times New Roman"/>
                <a:cs typeface="Times New Roman"/>
              </a:rPr>
              <a:t> </a:t>
            </a:r>
            <a:r>
              <a:rPr sz="1800" spc="120" baseline="-13888" dirty="0">
                <a:latin typeface="Symbol"/>
                <a:cs typeface="Symbol"/>
              </a:rPr>
              <a:t></a:t>
            </a:r>
            <a:r>
              <a:rPr sz="1800" spc="-247" baseline="-13888" dirty="0">
                <a:latin typeface="Times New Roman"/>
                <a:cs typeface="Times New Roman"/>
              </a:rPr>
              <a:t> </a:t>
            </a:r>
            <a:r>
              <a:rPr sz="1200" i="1" spc="50" dirty="0">
                <a:latin typeface="Times New Roman"/>
                <a:cs typeface="Times New Roman"/>
              </a:rPr>
              <a:t>Watts</a:t>
            </a:r>
            <a:r>
              <a:rPr sz="1200" i="1" spc="-40" dirty="0">
                <a:latin typeface="Times New Roman"/>
                <a:cs typeface="Times New Roman"/>
              </a:rPr>
              <a:t> </a:t>
            </a:r>
            <a:r>
              <a:rPr sz="1800" i="1" spc="97" baseline="-50925" dirty="0">
                <a:latin typeface="Times New Roman"/>
                <a:cs typeface="Times New Roman"/>
              </a:rPr>
              <a:t>Amps</a:t>
            </a:r>
            <a:r>
              <a:rPr sz="1050" spc="97" baseline="-43650" dirty="0">
                <a:latin typeface="Times New Roman"/>
                <a:cs typeface="Times New Roman"/>
              </a:rPr>
              <a:t>2</a:t>
            </a:r>
            <a:endParaRPr sz="1050" baseline="-43650" dirty="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8617160" y="2166560"/>
            <a:ext cx="184785" cy="236854"/>
          </a:xfrm>
          <a:custGeom>
            <a:avLst/>
            <a:gdLst/>
            <a:ahLst/>
            <a:cxnLst/>
            <a:rect l="l" t="t" r="r" b="b"/>
            <a:pathLst>
              <a:path w="184784" h="236855">
                <a:moveTo>
                  <a:pt x="184210" y="0"/>
                </a:moveTo>
                <a:lnTo>
                  <a:pt x="0" y="236461"/>
                </a:lnTo>
              </a:path>
            </a:pathLst>
          </a:custGeom>
          <a:ln w="67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7820267" y="2118620"/>
            <a:ext cx="1303020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i="1" spc="120" baseline="-13888" dirty="0">
                <a:latin typeface="Times New Roman"/>
                <a:cs typeface="Times New Roman"/>
              </a:rPr>
              <a:t>Amps</a:t>
            </a:r>
            <a:r>
              <a:rPr sz="1800" i="1" spc="-172" baseline="-13888" dirty="0">
                <a:latin typeface="Times New Roman"/>
                <a:cs typeface="Times New Roman"/>
              </a:rPr>
              <a:t> </a:t>
            </a:r>
            <a:r>
              <a:rPr sz="1800" spc="89" baseline="-13888" dirty="0">
                <a:latin typeface="Symbol"/>
                <a:cs typeface="Symbol"/>
              </a:rPr>
              <a:t></a:t>
            </a:r>
            <a:r>
              <a:rPr sz="1800" spc="-217" baseline="-13888" dirty="0">
                <a:latin typeface="Times New Roman"/>
                <a:cs typeface="Times New Roman"/>
              </a:rPr>
              <a:t> </a:t>
            </a:r>
            <a:r>
              <a:rPr sz="1200" i="1" spc="70" dirty="0">
                <a:latin typeface="Times New Roman"/>
                <a:cs typeface="Times New Roman"/>
              </a:rPr>
              <a:t>Volts</a:t>
            </a:r>
            <a:r>
              <a:rPr sz="1800" i="1" spc="104" baseline="-43981" dirty="0">
                <a:latin typeface="Times New Roman"/>
                <a:cs typeface="Times New Roman"/>
              </a:rPr>
              <a:t>Ohms</a:t>
            </a:r>
            <a:endParaRPr sz="1800" baseline="-43981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8634114" y="2497268"/>
            <a:ext cx="184785" cy="236854"/>
          </a:xfrm>
          <a:custGeom>
            <a:avLst/>
            <a:gdLst/>
            <a:ahLst/>
            <a:cxnLst/>
            <a:rect l="l" t="t" r="r" b="b"/>
            <a:pathLst>
              <a:path w="184784" h="236855">
                <a:moveTo>
                  <a:pt x="184516" y="0"/>
                </a:moveTo>
                <a:lnTo>
                  <a:pt x="0" y="236461"/>
                </a:lnTo>
              </a:path>
            </a:pathLst>
          </a:custGeom>
          <a:ln w="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711835" y="2567558"/>
            <a:ext cx="381635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i="1" spc="120" dirty="0">
                <a:latin typeface="Times New Roman"/>
                <a:cs typeface="Times New Roman"/>
              </a:rPr>
              <a:t>V</a:t>
            </a:r>
            <a:r>
              <a:rPr sz="1200" i="1" spc="65" dirty="0">
                <a:latin typeface="Times New Roman"/>
                <a:cs typeface="Times New Roman"/>
              </a:rPr>
              <a:t>o</a:t>
            </a:r>
            <a:r>
              <a:rPr sz="1200" i="1" spc="45" dirty="0">
                <a:latin typeface="Times New Roman"/>
                <a:cs typeface="Times New Roman"/>
              </a:rPr>
              <a:t>l</a:t>
            </a:r>
            <a:r>
              <a:rPr sz="1200" i="1" spc="40" dirty="0">
                <a:latin typeface="Times New Roman"/>
                <a:cs typeface="Times New Roman"/>
              </a:rPr>
              <a:t>ts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799261" y="2449328"/>
            <a:ext cx="929005" cy="20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i="1" spc="112" baseline="-13888" dirty="0">
                <a:latin typeface="Times New Roman"/>
                <a:cs typeface="Times New Roman"/>
              </a:rPr>
              <a:t>Amps</a:t>
            </a:r>
            <a:r>
              <a:rPr sz="1800" i="1" spc="-172" baseline="-13888" dirty="0">
                <a:latin typeface="Times New Roman"/>
                <a:cs typeface="Times New Roman"/>
              </a:rPr>
              <a:t> </a:t>
            </a:r>
            <a:r>
              <a:rPr sz="1800" spc="89" baseline="-13888" dirty="0">
                <a:latin typeface="Symbol"/>
                <a:cs typeface="Symbol"/>
              </a:rPr>
              <a:t></a:t>
            </a:r>
            <a:r>
              <a:rPr sz="1800" spc="-225" baseline="-13888" dirty="0">
                <a:latin typeface="Times New Roman"/>
                <a:cs typeface="Times New Roman"/>
              </a:rPr>
              <a:t> </a:t>
            </a:r>
            <a:r>
              <a:rPr sz="1200" i="1" spc="50" dirty="0">
                <a:latin typeface="Times New Roman"/>
                <a:cs typeface="Times New Roman"/>
              </a:rPr>
              <a:t>Watts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8731791" y="2999332"/>
            <a:ext cx="183515" cy="241300"/>
          </a:xfrm>
          <a:custGeom>
            <a:avLst/>
            <a:gdLst/>
            <a:ahLst/>
            <a:cxnLst/>
            <a:rect l="l" t="t" r="r" b="b"/>
            <a:pathLst>
              <a:path w="183515" h="241300">
                <a:moveTo>
                  <a:pt x="183418" y="0"/>
                </a:moveTo>
                <a:lnTo>
                  <a:pt x="0" y="241096"/>
                </a:lnTo>
              </a:path>
            </a:pathLst>
          </a:custGeom>
          <a:ln w="64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344448" y="3143693"/>
            <a:ext cx="21590" cy="11430"/>
          </a:xfrm>
          <a:custGeom>
            <a:avLst/>
            <a:gdLst/>
            <a:ahLst/>
            <a:cxnLst/>
            <a:rect l="l" t="t" r="r" b="b"/>
            <a:pathLst>
              <a:path w="21590" h="11430">
                <a:moveTo>
                  <a:pt x="0" y="11312"/>
                </a:moveTo>
                <a:lnTo>
                  <a:pt x="21163" y="0"/>
                </a:lnTo>
              </a:path>
            </a:pathLst>
          </a:custGeom>
          <a:ln w="61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65611" y="3146961"/>
            <a:ext cx="30480" cy="100330"/>
          </a:xfrm>
          <a:custGeom>
            <a:avLst/>
            <a:gdLst/>
            <a:ahLst/>
            <a:cxnLst/>
            <a:rect l="l" t="t" r="r" b="b"/>
            <a:pathLst>
              <a:path w="30479" h="100330">
                <a:moveTo>
                  <a:pt x="0" y="0"/>
                </a:moveTo>
                <a:lnTo>
                  <a:pt x="30231" y="100016"/>
                </a:lnTo>
              </a:path>
            </a:pathLst>
          </a:custGeom>
          <a:ln w="136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399542" y="2970462"/>
            <a:ext cx="40640" cy="276860"/>
          </a:xfrm>
          <a:custGeom>
            <a:avLst/>
            <a:gdLst/>
            <a:ahLst/>
            <a:cxnLst/>
            <a:rect l="l" t="t" r="r" b="b"/>
            <a:pathLst>
              <a:path w="40640" h="276860">
                <a:moveTo>
                  <a:pt x="0" y="276515"/>
                </a:moveTo>
                <a:lnTo>
                  <a:pt x="40313" y="0"/>
                </a:lnTo>
              </a:path>
            </a:pathLst>
          </a:custGeom>
          <a:ln w="67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439856" y="2970462"/>
            <a:ext cx="786765" cy="0"/>
          </a:xfrm>
          <a:custGeom>
            <a:avLst/>
            <a:gdLst/>
            <a:ahLst/>
            <a:cxnLst/>
            <a:rect l="l" t="t" r="r" b="b"/>
            <a:pathLst>
              <a:path w="786765">
                <a:moveTo>
                  <a:pt x="0" y="0"/>
                </a:moveTo>
                <a:lnTo>
                  <a:pt x="786397" y="0"/>
                </a:lnTo>
              </a:path>
            </a:pathLst>
          </a:custGeom>
          <a:ln w="59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8421786" y="2950144"/>
            <a:ext cx="819150" cy="3321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1195"/>
              </a:lnSpc>
              <a:spcBef>
                <a:spcPts val="114"/>
              </a:spcBef>
            </a:pPr>
            <a:r>
              <a:rPr sz="1200" i="1" spc="55" dirty="0">
                <a:latin typeface="Times New Roman"/>
                <a:cs typeface="Times New Roman"/>
              </a:rPr>
              <a:t>Watts</a:t>
            </a:r>
            <a:endParaRPr sz="1200">
              <a:latin typeface="Times New Roman"/>
              <a:cs typeface="Times New Roman"/>
            </a:endParaRPr>
          </a:p>
          <a:p>
            <a:pPr marL="410209">
              <a:lnSpc>
                <a:spcPts val="1195"/>
              </a:lnSpc>
            </a:pPr>
            <a:r>
              <a:rPr sz="1200" i="1" spc="85" dirty="0">
                <a:latin typeface="Times New Roman"/>
                <a:cs typeface="Times New Roman"/>
              </a:rPr>
              <a:t>O</a:t>
            </a:r>
            <a:r>
              <a:rPr sz="1200" i="1" spc="65" dirty="0">
                <a:latin typeface="Times New Roman"/>
                <a:cs typeface="Times New Roman"/>
              </a:rPr>
              <a:t>h</a:t>
            </a:r>
            <a:r>
              <a:rPr sz="1200" i="1" spc="85" dirty="0">
                <a:latin typeface="Times New Roman"/>
                <a:cs typeface="Times New Roman"/>
              </a:rPr>
              <a:t>m</a:t>
            </a:r>
            <a:r>
              <a:rPr sz="1200" i="1" spc="6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791229" y="2991225"/>
            <a:ext cx="527685" cy="21145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i="1" spc="85" dirty="0">
                <a:latin typeface="Times New Roman"/>
                <a:cs typeface="Times New Roman"/>
              </a:rPr>
              <a:t>Amps</a:t>
            </a:r>
            <a:r>
              <a:rPr sz="1200" i="1" spc="-180" dirty="0">
                <a:latin typeface="Times New Roman"/>
                <a:cs typeface="Times New Roman"/>
              </a:rPr>
              <a:t> </a:t>
            </a:r>
            <a:r>
              <a:rPr sz="1200" spc="90" dirty="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155685" y="1720977"/>
            <a:ext cx="564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0462C1"/>
                </a:solidFill>
                <a:latin typeface="Tahoma"/>
                <a:cs typeface="Tahoma"/>
              </a:rPr>
              <a:t>I=Amp</a:t>
            </a:r>
            <a:r>
              <a:rPr sz="1200" dirty="0">
                <a:solidFill>
                  <a:srgbClr val="0462C1"/>
                </a:solidFill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942715" y="1340307"/>
            <a:ext cx="12306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>
                <a:latin typeface="Trebuchet MS"/>
                <a:cs typeface="Trebuchet MS"/>
              </a:rPr>
              <a:t>Ohms</a:t>
            </a:r>
            <a:r>
              <a:rPr sz="2400" spc="-254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Lov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87" name="Billede 1" descr="Billedresultat for euc sjÃ¦lland guld">
            <a:extLst>
              <a:ext uri="{FF2B5EF4-FFF2-40B4-BE49-F238E27FC236}">
                <a16:creationId xmlns:a16="http://schemas.microsoft.com/office/drawing/2014/main" id="{E369BC66-56DA-514B-95CF-74AF4DA32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ektangel 87">
            <a:extLst>
              <a:ext uri="{FF2B5EF4-FFF2-40B4-BE49-F238E27FC236}">
                <a16:creationId xmlns:a16="http://schemas.microsoft.com/office/drawing/2014/main" id="{A31E9BCD-7906-944B-9E61-2C392F4BCBA7}"/>
              </a:ext>
            </a:extLst>
          </p:cNvPr>
          <p:cNvSpPr/>
          <p:nvPr/>
        </p:nvSpPr>
        <p:spPr>
          <a:xfrm>
            <a:off x="2209800" y="3810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>
                <a:solidFill>
                  <a:srgbClr val="000000"/>
                </a:solidFill>
              </a:rPr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42657" y="2642959"/>
            <a:ext cx="356235" cy="1096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000" i="1" spc="265" dirty="0">
                <a:latin typeface="Times New Roman"/>
                <a:cs typeface="Times New Roman"/>
              </a:rPr>
              <a:t>I</a:t>
            </a:r>
            <a:endParaRPr sz="7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26505" y="2073179"/>
            <a:ext cx="2489835" cy="1096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068705" algn="l"/>
              </a:tabLst>
            </a:pPr>
            <a:r>
              <a:rPr sz="10500" i="1" spc="735" baseline="21825" dirty="0">
                <a:solidFill>
                  <a:srgbClr val="000000"/>
                </a:solidFill>
                <a:latin typeface="Times New Roman"/>
                <a:cs typeface="Times New Roman"/>
              </a:rPr>
              <a:t>V	</a:t>
            </a:r>
            <a:r>
              <a:rPr sz="7000" spc="44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7000"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7000" i="1" spc="490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endParaRPr sz="7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8042" y="3782648"/>
            <a:ext cx="3208655" cy="222123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2400" spc="-10" dirty="0">
                <a:latin typeface="Tahoma"/>
                <a:cs typeface="Tahoma"/>
              </a:rPr>
              <a:t>Hvor</a:t>
            </a:r>
            <a:endParaRPr sz="2400" dirty="0">
              <a:latin typeface="Tahoma"/>
              <a:cs typeface="Tahoma"/>
            </a:endParaRPr>
          </a:p>
          <a:p>
            <a:pPr marL="12700" marR="502284">
              <a:lnSpc>
                <a:spcPct val="150000"/>
              </a:lnSpc>
            </a:pPr>
            <a:r>
              <a:rPr lang="da-DK" sz="2400" spc="-5" dirty="0">
                <a:latin typeface="Tahoma"/>
                <a:cs typeface="Tahoma"/>
              </a:rPr>
              <a:t>U</a:t>
            </a:r>
            <a:r>
              <a:rPr sz="2400" spc="-5" dirty="0">
                <a:latin typeface="Tahoma"/>
                <a:cs typeface="Tahoma"/>
              </a:rPr>
              <a:t>= Spænding</a:t>
            </a:r>
            <a:r>
              <a:rPr sz="2400" spc="-55" dirty="0">
                <a:latin typeface="Tahoma"/>
                <a:cs typeface="Tahoma"/>
              </a:rPr>
              <a:t> </a:t>
            </a:r>
            <a:r>
              <a:rPr sz="2400" spc="-25" dirty="0">
                <a:latin typeface="Tahoma"/>
                <a:cs typeface="Tahoma"/>
              </a:rPr>
              <a:t>(Volt)  </a:t>
            </a:r>
            <a:r>
              <a:rPr sz="2400" spc="-5" dirty="0">
                <a:latin typeface="Tahoma"/>
                <a:cs typeface="Tahoma"/>
              </a:rPr>
              <a:t>I= </a:t>
            </a:r>
            <a:r>
              <a:rPr sz="2400" spc="-10" dirty="0">
                <a:latin typeface="Tahoma"/>
                <a:cs typeface="Tahoma"/>
              </a:rPr>
              <a:t>Strøm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(Ampere)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spc="-5" dirty="0">
                <a:latin typeface="Tahoma"/>
                <a:cs typeface="Tahoma"/>
              </a:rPr>
              <a:t>R= Modstand </a:t>
            </a:r>
            <a:r>
              <a:rPr sz="2400" dirty="0">
                <a:latin typeface="Tahoma"/>
                <a:cs typeface="Tahoma"/>
              </a:rPr>
              <a:t>(Ohm,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Ω)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58431" y="2219705"/>
            <a:ext cx="1200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ahoma"/>
                <a:cs typeface="Tahoma"/>
              </a:rPr>
              <a:t>Formel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1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6" name="Billede 1" descr="Billedresultat for euc sjÃ¦lland guld">
            <a:extLst>
              <a:ext uri="{FF2B5EF4-FFF2-40B4-BE49-F238E27FC236}">
                <a16:creationId xmlns:a16="http://schemas.microsoft.com/office/drawing/2014/main" id="{915431C7-DE31-804E-AAE1-646538797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D60672B-10BC-0943-B48B-B6205B02ECEA}"/>
              </a:ext>
            </a:extLst>
          </p:cNvPr>
          <p:cNvSpPr/>
          <p:nvPr/>
        </p:nvSpPr>
        <p:spPr>
          <a:xfrm>
            <a:off x="2209800" y="381001"/>
            <a:ext cx="693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849BACB4-3D0C-41D7-8DCE-2C970D75AC0F}"/>
              </a:ext>
            </a:extLst>
          </p:cNvPr>
          <p:cNvSpPr/>
          <p:nvPr/>
        </p:nvSpPr>
        <p:spPr>
          <a:xfrm>
            <a:off x="228600" y="1828800"/>
            <a:ext cx="9524999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/>
          <p:nvPr/>
        </p:nvSpPr>
        <p:spPr>
          <a:xfrm>
            <a:off x="5381244" y="4076700"/>
            <a:ext cx="1638300" cy="0"/>
          </a:xfrm>
          <a:custGeom>
            <a:avLst/>
            <a:gdLst/>
            <a:ahLst/>
            <a:cxnLst/>
            <a:rect l="l" t="t" r="r" b="b"/>
            <a:pathLst>
              <a:path w="1638300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96311" y="4076700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>
                <a:moveTo>
                  <a:pt x="0" y="0"/>
                </a:moveTo>
                <a:lnTo>
                  <a:pt x="14020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6311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19543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311" y="2564892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2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1244" y="2564892"/>
            <a:ext cx="1637030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67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3156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124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68800" y="2381504"/>
            <a:ext cx="6686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240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Volt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2223" y="3973779"/>
            <a:ext cx="58674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R=5</a:t>
            </a:r>
            <a:r>
              <a:rPr sz="1400" spc="-5" dirty="0">
                <a:latin typeface="Tahoma"/>
                <a:cs typeface="Tahoma"/>
              </a:rPr>
              <a:t>0</a:t>
            </a:r>
            <a:r>
              <a:rPr sz="1400" dirty="0">
                <a:latin typeface="Tahoma"/>
                <a:cs typeface="Tahoma"/>
              </a:rPr>
              <a:t>Ω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34717" y="4757166"/>
            <a:ext cx="5722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ahoma"/>
                <a:cs typeface="Tahoma"/>
              </a:rPr>
              <a:t>Hvad </a:t>
            </a:r>
            <a:r>
              <a:rPr sz="2400" spc="-5" dirty="0">
                <a:latin typeface="Tahoma"/>
                <a:cs typeface="Tahoma"/>
              </a:rPr>
              <a:t>er </a:t>
            </a:r>
            <a:r>
              <a:rPr sz="2400" spc="-10" dirty="0">
                <a:latin typeface="Tahoma"/>
                <a:cs typeface="Tahoma"/>
              </a:rPr>
              <a:t>strømstyrken </a:t>
            </a:r>
            <a:r>
              <a:rPr sz="2400" spc="-5" dirty="0">
                <a:latin typeface="Tahoma"/>
                <a:cs typeface="Tahoma"/>
              </a:rPr>
              <a:t>gennem</a:t>
            </a:r>
            <a:r>
              <a:rPr sz="2400" spc="2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kredsløbet?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15" name="Billede 1" descr="Billedresultat for euc sjÃ¦lland guld">
            <a:extLst>
              <a:ext uri="{FF2B5EF4-FFF2-40B4-BE49-F238E27FC236}">
                <a16:creationId xmlns:a16="http://schemas.microsoft.com/office/drawing/2014/main" id="{8DF55167-C160-224E-A71C-EC69A1886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03DA3B4A-ED8E-8D42-AD59-BE30CEE5D283}"/>
              </a:ext>
            </a:extLst>
          </p:cNvPr>
          <p:cNvSpPr/>
          <p:nvPr/>
        </p:nvSpPr>
        <p:spPr>
          <a:xfrm>
            <a:off x="2492300" y="430817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ktangel 21">
            <a:extLst>
              <a:ext uri="{FF2B5EF4-FFF2-40B4-BE49-F238E27FC236}">
                <a16:creationId xmlns:a16="http://schemas.microsoft.com/office/drawing/2014/main" id="{FC03F2CC-EFF5-4DD1-A1DD-4E9F5AEC0179}"/>
              </a:ext>
            </a:extLst>
          </p:cNvPr>
          <p:cNvSpPr/>
          <p:nvPr/>
        </p:nvSpPr>
        <p:spPr>
          <a:xfrm>
            <a:off x="228600" y="2057400"/>
            <a:ext cx="9448800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 txBox="1"/>
          <p:nvPr/>
        </p:nvSpPr>
        <p:spPr>
          <a:xfrm>
            <a:off x="734951" y="4886661"/>
            <a:ext cx="163195" cy="4718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i="1" spc="114" dirty="0">
                <a:latin typeface="Times New Roman"/>
                <a:cs typeface="Times New Roman"/>
              </a:rPr>
              <a:t>I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4951" y="4584261"/>
            <a:ext cx="1050925" cy="4718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51484" algn="l"/>
              </a:tabLst>
            </a:pPr>
            <a:r>
              <a:rPr lang="da-DK" sz="4350" i="1" u="heavy" spc="315" baseline="220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4350" i="1" spc="315" baseline="22030" dirty="0">
                <a:latin typeface="Times New Roman"/>
                <a:cs typeface="Times New Roman"/>
              </a:rPr>
              <a:t>	</a:t>
            </a:r>
            <a:r>
              <a:rPr sz="2900" spc="190" dirty="0">
                <a:latin typeface="Symbol"/>
                <a:cs typeface="Symbol"/>
              </a:rPr>
              <a:t></a:t>
            </a:r>
            <a:r>
              <a:rPr sz="2900" spc="30" dirty="0">
                <a:latin typeface="Times New Roman"/>
                <a:cs typeface="Times New Roman"/>
              </a:rPr>
              <a:t> </a:t>
            </a:r>
            <a:r>
              <a:rPr sz="2900" i="1" spc="210" dirty="0">
                <a:latin typeface="Times New Roman"/>
                <a:cs typeface="Times New Roman"/>
              </a:rPr>
              <a:t>R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8301" y="4867430"/>
            <a:ext cx="271780" cy="4737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900" i="1" spc="165" dirty="0">
                <a:latin typeface="Times New Roman"/>
                <a:cs typeface="Times New Roman"/>
              </a:rPr>
              <a:t>R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3629" y="4603510"/>
            <a:ext cx="925194" cy="4737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47040" algn="l"/>
              </a:tabLst>
            </a:pPr>
            <a:r>
              <a:rPr lang="da-DK" sz="4350" i="1" u="heavy" spc="247" baseline="220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4350" i="1" spc="247" baseline="22030" dirty="0">
                <a:latin typeface="Times New Roman"/>
                <a:cs typeface="Times New Roman"/>
              </a:rPr>
              <a:t>	</a:t>
            </a:r>
            <a:r>
              <a:rPr sz="2900" spc="145" dirty="0">
                <a:latin typeface="Symbol"/>
                <a:cs typeface="Symbol"/>
              </a:rPr>
              <a:t></a:t>
            </a:r>
            <a:r>
              <a:rPr sz="2900" spc="50" dirty="0">
                <a:latin typeface="Times New Roman"/>
                <a:cs typeface="Times New Roman"/>
              </a:rPr>
              <a:t> </a:t>
            </a:r>
            <a:r>
              <a:rPr sz="2900" i="1" spc="90" dirty="0">
                <a:latin typeface="Times New Roman"/>
                <a:cs typeface="Times New Roman"/>
              </a:rPr>
              <a:t>I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81244" y="4076700"/>
            <a:ext cx="1638300" cy="0"/>
          </a:xfrm>
          <a:custGeom>
            <a:avLst/>
            <a:gdLst/>
            <a:ahLst/>
            <a:cxnLst/>
            <a:rect l="l" t="t" r="r" b="b"/>
            <a:pathLst>
              <a:path w="1638300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96311" y="4076700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>
                <a:moveTo>
                  <a:pt x="0" y="0"/>
                </a:moveTo>
                <a:lnTo>
                  <a:pt x="14020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96311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19543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96311" y="2564892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2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81244" y="2564892"/>
            <a:ext cx="1637030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67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3156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8124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68800" y="2381504"/>
            <a:ext cx="6686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240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Volt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360545" y="3961638"/>
            <a:ext cx="586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R=50Ω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8491" y="5075428"/>
            <a:ext cx="4337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0" dirty="0">
                <a:latin typeface="Times New Roman"/>
                <a:cs typeface="Times New Roman"/>
              </a:rPr>
              <a:t>50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26679" y="4710739"/>
            <a:ext cx="3328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5975" algn="l"/>
              </a:tabLst>
            </a:pPr>
            <a:r>
              <a:rPr sz="4800" u="heavy" spc="30" baseline="2170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240</a:t>
            </a:r>
            <a:r>
              <a:rPr sz="4800" spc="30" baseline="21701" dirty="0">
                <a:latin typeface="Times New Roman"/>
                <a:cs typeface="Times New Roman"/>
              </a:rPr>
              <a:t>	</a:t>
            </a:r>
            <a:r>
              <a:rPr sz="3200" spc="170" dirty="0">
                <a:latin typeface="Symbol"/>
                <a:cs typeface="Symbol"/>
              </a:rPr>
              <a:t></a:t>
            </a:r>
            <a:r>
              <a:rPr sz="3200" spc="170" dirty="0">
                <a:latin typeface="Times New Roman"/>
                <a:cs typeface="Times New Roman"/>
              </a:rPr>
              <a:t> </a:t>
            </a:r>
            <a:r>
              <a:rPr sz="3200" i="1" spc="105" dirty="0">
                <a:latin typeface="Times New Roman"/>
                <a:cs typeface="Times New Roman"/>
              </a:rPr>
              <a:t>I </a:t>
            </a:r>
            <a:r>
              <a:rPr sz="3200" spc="170" dirty="0">
                <a:latin typeface="Symbol"/>
                <a:cs typeface="Symbol"/>
              </a:rPr>
              <a:t></a:t>
            </a:r>
            <a:r>
              <a:rPr sz="3200" spc="160" dirty="0">
                <a:latin typeface="Times New Roman"/>
                <a:cs typeface="Times New Roman"/>
              </a:rPr>
              <a:t> </a:t>
            </a:r>
            <a:r>
              <a:rPr sz="3200" spc="135" dirty="0">
                <a:latin typeface="Times New Roman"/>
                <a:cs typeface="Times New Roman"/>
              </a:rPr>
              <a:t>4.8</a:t>
            </a:r>
            <a:r>
              <a:rPr sz="3200" i="1" spc="135" dirty="0">
                <a:latin typeface="Times New Roman"/>
                <a:cs typeface="Times New Roman"/>
              </a:rPr>
              <a:t>amps</a:t>
            </a:r>
            <a:endParaRPr sz="3200" dirty="0">
              <a:latin typeface="Times New Roman"/>
              <a:cs typeface="Times New Roman"/>
            </a:endParaRPr>
          </a:p>
        </p:txBody>
      </p:sp>
      <p:pic>
        <p:nvPicPr>
          <p:cNvPr id="20" name="Billede 1" descr="Billedresultat for euc sjÃ¦lland guld">
            <a:extLst>
              <a:ext uri="{FF2B5EF4-FFF2-40B4-BE49-F238E27FC236}">
                <a16:creationId xmlns:a16="http://schemas.microsoft.com/office/drawing/2014/main" id="{C1905DA8-D9A3-8444-A81A-927CFBC6E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ktangel 20">
            <a:extLst>
              <a:ext uri="{FF2B5EF4-FFF2-40B4-BE49-F238E27FC236}">
                <a16:creationId xmlns:a16="http://schemas.microsoft.com/office/drawing/2014/main" id="{01CD4585-51C8-8646-AC33-32609C0B2D01}"/>
              </a:ext>
            </a:extLst>
          </p:cNvPr>
          <p:cNvSpPr/>
          <p:nvPr/>
        </p:nvSpPr>
        <p:spPr>
          <a:xfrm>
            <a:off x="2209799" y="381001"/>
            <a:ext cx="7162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73FEAE05-2173-4358-A84F-CAA0B2E1A11A}"/>
              </a:ext>
            </a:extLst>
          </p:cNvPr>
          <p:cNvSpPr/>
          <p:nvPr/>
        </p:nvSpPr>
        <p:spPr>
          <a:xfrm>
            <a:off x="291440" y="1905000"/>
            <a:ext cx="932307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/>
          <p:nvPr/>
        </p:nvSpPr>
        <p:spPr>
          <a:xfrm>
            <a:off x="5381244" y="4076700"/>
            <a:ext cx="1638300" cy="0"/>
          </a:xfrm>
          <a:custGeom>
            <a:avLst/>
            <a:gdLst/>
            <a:ahLst/>
            <a:cxnLst/>
            <a:rect l="l" t="t" r="r" b="b"/>
            <a:pathLst>
              <a:path w="1638300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96311" y="4076700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>
                <a:moveTo>
                  <a:pt x="0" y="0"/>
                </a:moveTo>
                <a:lnTo>
                  <a:pt x="14020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6311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19543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311" y="2564892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2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1244" y="2564892"/>
            <a:ext cx="1637030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67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3156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124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68800" y="2381504"/>
            <a:ext cx="6686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240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Volt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24603" y="3973779"/>
            <a:ext cx="6845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R=10</a:t>
            </a:r>
            <a:r>
              <a:rPr sz="1400" spc="-5" dirty="0">
                <a:latin typeface="Tahoma"/>
                <a:cs typeface="Tahoma"/>
              </a:rPr>
              <a:t>0</a:t>
            </a:r>
            <a:r>
              <a:rPr sz="1400" dirty="0">
                <a:latin typeface="Tahoma"/>
                <a:cs typeface="Tahoma"/>
              </a:rPr>
              <a:t>Ω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1490" y="4757166"/>
            <a:ext cx="9323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ahoma"/>
                <a:cs typeface="Tahoma"/>
              </a:rPr>
              <a:t>Hvad </a:t>
            </a:r>
            <a:r>
              <a:rPr sz="2400" spc="-10" dirty="0">
                <a:latin typeface="Tahoma"/>
                <a:cs typeface="Tahoma"/>
              </a:rPr>
              <a:t>sker </a:t>
            </a:r>
            <a:r>
              <a:rPr sz="2400" dirty="0">
                <a:latin typeface="Tahoma"/>
                <a:cs typeface="Tahoma"/>
              </a:rPr>
              <a:t>der med belastningen (I) </a:t>
            </a:r>
            <a:r>
              <a:rPr sz="2400" spc="-10" dirty="0">
                <a:latin typeface="Tahoma"/>
                <a:cs typeface="Tahoma"/>
              </a:rPr>
              <a:t>hvis </a:t>
            </a:r>
            <a:r>
              <a:rPr sz="2400" spc="-5" dirty="0">
                <a:latin typeface="Tahoma"/>
                <a:cs typeface="Tahoma"/>
              </a:rPr>
              <a:t>man fordobler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modstanden?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15" name="Billede 1" descr="Billedresultat for euc sjÃ¦lland guld">
            <a:extLst>
              <a:ext uri="{FF2B5EF4-FFF2-40B4-BE49-F238E27FC236}">
                <a16:creationId xmlns:a16="http://schemas.microsoft.com/office/drawing/2014/main" id="{5B509FFB-8935-2E4F-AD3B-1E45E44BA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089692F0-7DB0-3E4F-860C-8FCBB3AB0CE7}"/>
              </a:ext>
            </a:extLst>
          </p:cNvPr>
          <p:cNvSpPr/>
          <p:nvPr/>
        </p:nvSpPr>
        <p:spPr>
          <a:xfrm>
            <a:off x="2209800" y="38100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>
            <a:extLst>
              <a:ext uri="{FF2B5EF4-FFF2-40B4-BE49-F238E27FC236}">
                <a16:creationId xmlns:a16="http://schemas.microsoft.com/office/drawing/2014/main" id="{82BF2845-3296-4759-8118-9FCFF59B76A9}"/>
              </a:ext>
            </a:extLst>
          </p:cNvPr>
          <p:cNvSpPr/>
          <p:nvPr/>
        </p:nvSpPr>
        <p:spPr>
          <a:xfrm>
            <a:off x="152400" y="1442337"/>
            <a:ext cx="9525000" cy="5388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 txBox="1"/>
          <p:nvPr/>
        </p:nvSpPr>
        <p:spPr>
          <a:xfrm>
            <a:off x="1297159" y="4767491"/>
            <a:ext cx="271145" cy="4737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900" i="1" spc="160" dirty="0">
                <a:latin typeface="Times New Roman"/>
                <a:cs typeface="Times New Roman"/>
              </a:rPr>
              <a:t>R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7159" y="4510951"/>
            <a:ext cx="923925" cy="4737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446405" algn="l"/>
              </a:tabLst>
            </a:pPr>
            <a:r>
              <a:rPr sz="4350" i="1" u="heavy" spc="240" baseline="220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</a:t>
            </a:r>
            <a:r>
              <a:rPr sz="4350" i="1" spc="240" baseline="22030" dirty="0">
                <a:latin typeface="Times New Roman"/>
                <a:cs typeface="Times New Roman"/>
              </a:rPr>
              <a:t>	</a:t>
            </a:r>
            <a:r>
              <a:rPr sz="2900" spc="145" dirty="0">
                <a:latin typeface="Symbol"/>
                <a:cs typeface="Symbol"/>
              </a:rPr>
              <a:t></a:t>
            </a:r>
            <a:r>
              <a:rPr sz="2900" spc="50" dirty="0">
                <a:latin typeface="Times New Roman"/>
                <a:cs typeface="Times New Roman"/>
              </a:rPr>
              <a:t> </a:t>
            </a:r>
            <a:r>
              <a:rPr sz="2900" i="1" spc="85" dirty="0">
                <a:latin typeface="Times New Roman"/>
                <a:cs typeface="Times New Roman"/>
              </a:rPr>
              <a:t>I</a:t>
            </a:r>
            <a:endParaRPr sz="29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81244" y="4076700"/>
            <a:ext cx="1638300" cy="0"/>
          </a:xfrm>
          <a:custGeom>
            <a:avLst/>
            <a:gdLst/>
            <a:ahLst/>
            <a:cxnLst/>
            <a:rect l="l" t="t" r="r" b="b"/>
            <a:pathLst>
              <a:path w="1638300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96311" y="4076700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>
                <a:moveTo>
                  <a:pt x="0" y="0"/>
                </a:moveTo>
                <a:lnTo>
                  <a:pt x="14020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311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19543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96311" y="2564892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2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1244" y="2564892"/>
            <a:ext cx="1637030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67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3156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8124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68800" y="2381504"/>
            <a:ext cx="6686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240</a:t>
            </a:r>
            <a:r>
              <a:rPr sz="1400" spc="-85" dirty="0">
                <a:latin typeface="Tahoma"/>
                <a:cs typeface="Tahoma"/>
              </a:rPr>
              <a:t> </a:t>
            </a:r>
            <a:r>
              <a:rPr sz="1400" spc="-15" dirty="0">
                <a:latin typeface="Tahoma"/>
                <a:cs typeface="Tahoma"/>
              </a:rPr>
              <a:t>Volt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311777" y="3961638"/>
            <a:ext cx="6845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R=100Ω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58664" y="4984660"/>
            <a:ext cx="6451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0" dirty="0">
                <a:latin typeface="Times New Roman"/>
                <a:cs typeface="Times New Roman"/>
              </a:rPr>
              <a:t>1</a:t>
            </a:r>
            <a:r>
              <a:rPr sz="3200" spc="-40" dirty="0">
                <a:latin typeface="Times New Roman"/>
                <a:cs typeface="Times New Roman"/>
              </a:rPr>
              <a:t>0</a:t>
            </a:r>
            <a:r>
              <a:rPr sz="3200" spc="155" dirty="0">
                <a:latin typeface="Times New Roman"/>
                <a:cs typeface="Times New Roman"/>
              </a:rPr>
              <a:t>0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098203" y="4417955"/>
            <a:ext cx="333629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5975" algn="l"/>
              </a:tabLst>
            </a:pPr>
            <a:r>
              <a:rPr sz="4800" u="heavy" spc="30" baseline="21701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240</a:t>
            </a:r>
            <a:r>
              <a:rPr sz="4800" spc="30" baseline="21701" dirty="0">
                <a:solidFill>
                  <a:schemeClr val="tx1"/>
                </a:solidFill>
                <a:latin typeface="Times New Roman"/>
                <a:cs typeface="Times New Roman"/>
              </a:rPr>
              <a:t>	</a:t>
            </a:r>
            <a:r>
              <a:rPr sz="3200" spc="170" dirty="0">
                <a:solidFill>
                  <a:schemeClr val="tx1"/>
                </a:solidFill>
                <a:latin typeface="Symbol"/>
                <a:cs typeface="Symbol"/>
              </a:rPr>
              <a:t></a:t>
            </a:r>
            <a:r>
              <a:rPr sz="3200" spc="1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3200" i="1" spc="105" dirty="0">
                <a:solidFill>
                  <a:schemeClr val="tx1"/>
                </a:solidFill>
                <a:latin typeface="Times New Roman"/>
                <a:cs typeface="Times New Roman"/>
              </a:rPr>
              <a:t>I </a:t>
            </a:r>
            <a:r>
              <a:rPr sz="3200" spc="170" dirty="0">
                <a:solidFill>
                  <a:schemeClr val="tx1"/>
                </a:solidFill>
                <a:latin typeface="Symbol"/>
                <a:cs typeface="Symbol"/>
              </a:rPr>
              <a:t></a:t>
            </a:r>
            <a:r>
              <a:rPr sz="3200" spc="1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3200" spc="140" dirty="0">
                <a:solidFill>
                  <a:schemeClr val="tx1"/>
                </a:solidFill>
                <a:latin typeface="Times New Roman"/>
                <a:cs typeface="Times New Roman"/>
              </a:rPr>
              <a:t>2.4</a:t>
            </a:r>
            <a:r>
              <a:rPr sz="3200" i="1" spc="140" dirty="0">
                <a:solidFill>
                  <a:schemeClr val="tx1"/>
                </a:solidFill>
                <a:latin typeface="Times New Roman"/>
                <a:cs typeface="Times New Roman"/>
              </a:rPr>
              <a:t>amps</a:t>
            </a:r>
            <a:endParaRPr sz="32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18" name="Billede 1" descr="Billedresultat for euc sjÃ¦lland guld">
            <a:extLst>
              <a:ext uri="{FF2B5EF4-FFF2-40B4-BE49-F238E27FC236}">
                <a16:creationId xmlns:a16="http://schemas.microsoft.com/office/drawing/2014/main" id="{D20BCEAD-AB2E-824D-B478-EE10F1F38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ktangel 18">
            <a:extLst>
              <a:ext uri="{FF2B5EF4-FFF2-40B4-BE49-F238E27FC236}">
                <a16:creationId xmlns:a16="http://schemas.microsoft.com/office/drawing/2014/main" id="{E1F2AC0E-8949-FD47-A3AA-B789EA36175E}"/>
              </a:ext>
            </a:extLst>
          </p:cNvPr>
          <p:cNvSpPr/>
          <p:nvPr/>
        </p:nvSpPr>
        <p:spPr>
          <a:xfrm>
            <a:off x="2209800" y="38100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782291C-131B-46B5-B877-ECDB1B3A7143}"/>
              </a:ext>
            </a:extLst>
          </p:cNvPr>
          <p:cNvSpPr/>
          <p:nvPr/>
        </p:nvSpPr>
        <p:spPr>
          <a:xfrm>
            <a:off x="381000" y="1905000"/>
            <a:ext cx="8991600" cy="426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1208" y="2092942"/>
            <a:ext cx="3650615" cy="1286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250" i="1" spc="590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8250" i="1" spc="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8250" spc="530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825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8250" i="1" spc="320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8250" i="1" spc="-6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7200" spc="434" baseline="42824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7200" spc="-817" baseline="4282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8250" i="1" spc="590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endParaRPr sz="8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8042" y="3782648"/>
            <a:ext cx="3208655" cy="222123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2400" spc="-10" dirty="0">
                <a:latin typeface="Tahoma"/>
                <a:cs typeface="Tahoma"/>
              </a:rPr>
              <a:t>Hvor</a:t>
            </a:r>
            <a:endParaRPr sz="2400">
              <a:latin typeface="Tahoma"/>
              <a:cs typeface="Tahoma"/>
            </a:endParaRPr>
          </a:p>
          <a:p>
            <a:pPr marL="12700" marR="590550">
              <a:lnSpc>
                <a:spcPct val="150000"/>
              </a:lnSpc>
            </a:pPr>
            <a:r>
              <a:rPr sz="2400" spc="-5" dirty="0">
                <a:latin typeface="Tahoma"/>
                <a:cs typeface="Tahoma"/>
              </a:rPr>
              <a:t>P= </a:t>
            </a:r>
            <a:r>
              <a:rPr sz="2400" spc="-10" dirty="0">
                <a:latin typeface="Tahoma"/>
                <a:cs typeface="Tahoma"/>
              </a:rPr>
              <a:t>Effekt </a:t>
            </a:r>
            <a:r>
              <a:rPr sz="2400" spc="-20" dirty="0">
                <a:latin typeface="Tahoma"/>
                <a:cs typeface="Tahoma"/>
              </a:rPr>
              <a:t>(Watt)  </a:t>
            </a:r>
            <a:r>
              <a:rPr sz="2400" spc="-5" dirty="0">
                <a:latin typeface="Tahoma"/>
                <a:cs typeface="Tahoma"/>
              </a:rPr>
              <a:t>I= </a:t>
            </a:r>
            <a:r>
              <a:rPr sz="2400" spc="-10" dirty="0">
                <a:latin typeface="Tahoma"/>
                <a:cs typeface="Tahoma"/>
              </a:rPr>
              <a:t>Strøm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(Ampere)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spc="-5" dirty="0">
                <a:latin typeface="Tahoma"/>
                <a:cs typeface="Tahoma"/>
              </a:rPr>
              <a:t>R= Modstand </a:t>
            </a:r>
            <a:r>
              <a:rPr sz="2400" dirty="0">
                <a:latin typeface="Tahoma"/>
                <a:cs typeface="Tahoma"/>
              </a:rPr>
              <a:t>(Ohm,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Ω)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28484" y="2411425"/>
            <a:ext cx="12001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ahoma"/>
                <a:cs typeface="Tahoma"/>
              </a:rPr>
              <a:t>Formel</a:t>
            </a:r>
            <a:r>
              <a:rPr sz="2400" spc="-9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2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5" name="Billede 1" descr="Billedresultat for euc sjÃ¦lland guld">
            <a:extLst>
              <a:ext uri="{FF2B5EF4-FFF2-40B4-BE49-F238E27FC236}">
                <a16:creationId xmlns:a16="http://schemas.microsoft.com/office/drawing/2014/main" id="{4C50CCF3-E28F-7542-93DB-3FE41C995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1C4CD03-676D-0047-844B-9BFBFF3B29D7}"/>
              </a:ext>
            </a:extLst>
          </p:cNvPr>
          <p:cNvSpPr/>
          <p:nvPr/>
        </p:nvSpPr>
        <p:spPr>
          <a:xfrm>
            <a:off x="2209800" y="3810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4FE1DB8A-D222-48AD-8DEF-2B6A40B22568}"/>
              </a:ext>
            </a:extLst>
          </p:cNvPr>
          <p:cNvSpPr/>
          <p:nvPr/>
        </p:nvSpPr>
        <p:spPr>
          <a:xfrm>
            <a:off x="228600" y="1905000"/>
            <a:ext cx="9372600" cy="434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/>
          <p:nvPr/>
        </p:nvSpPr>
        <p:spPr>
          <a:xfrm>
            <a:off x="5381244" y="4076700"/>
            <a:ext cx="1638300" cy="0"/>
          </a:xfrm>
          <a:custGeom>
            <a:avLst/>
            <a:gdLst/>
            <a:ahLst/>
            <a:cxnLst/>
            <a:rect l="l" t="t" r="r" b="b"/>
            <a:pathLst>
              <a:path w="1638300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96311" y="4076700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>
                <a:moveTo>
                  <a:pt x="0" y="0"/>
                </a:moveTo>
                <a:lnTo>
                  <a:pt x="14020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6311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19543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311" y="2564892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2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1244" y="2564892"/>
            <a:ext cx="1637030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67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3156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124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64996" y="3100832"/>
            <a:ext cx="6127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5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A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19396" y="3948810"/>
            <a:ext cx="586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R=50Ω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40355" y="4757166"/>
            <a:ext cx="490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ahoma"/>
                <a:cs typeface="Tahoma"/>
              </a:rPr>
              <a:t>Hvilken effekt afsættes </a:t>
            </a:r>
            <a:r>
              <a:rPr sz="2400" spc="-5" dirty="0">
                <a:latin typeface="Tahoma"/>
                <a:cs typeface="Tahoma"/>
              </a:rPr>
              <a:t>i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kredsløbet?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377439" y="2924555"/>
            <a:ext cx="236220" cy="649605"/>
          </a:xfrm>
          <a:custGeom>
            <a:avLst/>
            <a:gdLst/>
            <a:ahLst/>
            <a:cxnLst/>
            <a:rect l="l" t="t" r="r" b="b"/>
            <a:pathLst>
              <a:path w="236219" h="649604">
                <a:moveTo>
                  <a:pt x="236220" y="486029"/>
                </a:moveTo>
                <a:lnTo>
                  <a:pt x="0" y="486029"/>
                </a:lnTo>
                <a:lnTo>
                  <a:pt x="118110" y="649224"/>
                </a:lnTo>
                <a:lnTo>
                  <a:pt x="236220" y="486029"/>
                </a:lnTo>
                <a:close/>
              </a:path>
              <a:path w="236219" h="649604">
                <a:moveTo>
                  <a:pt x="177165" y="0"/>
                </a:moveTo>
                <a:lnTo>
                  <a:pt x="59055" y="0"/>
                </a:lnTo>
                <a:lnTo>
                  <a:pt x="59055" y="486029"/>
                </a:lnTo>
                <a:lnTo>
                  <a:pt x="177165" y="486029"/>
                </a:lnTo>
                <a:lnTo>
                  <a:pt x="17716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77439" y="2924555"/>
            <a:ext cx="236220" cy="649605"/>
          </a:xfrm>
          <a:custGeom>
            <a:avLst/>
            <a:gdLst/>
            <a:ahLst/>
            <a:cxnLst/>
            <a:rect l="l" t="t" r="r" b="b"/>
            <a:pathLst>
              <a:path w="236219" h="649604">
                <a:moveTo>
                  <a:pt x="0" y="486029"/>
                </a:moveTo>
                <a:lnTo>
                  <a:pt x="59055" y="486029"/>
                </a:lnTo>
                <a:lnTo>
                  <a:pt x="59055" y="0"/>
                </a:lnTo>
                <a:lnTo>
                  <a:pt x="177165" y="0"/>
                </a:lnTo>
                <a:lnTo>
                  <a:pt x="177165" y="486029"/>
                </a:lnTo>
                <a:lnTo>
                  <a:pt x="236220" y="486029"/>
                </a:lnTo>
                <a:lnTo>
                  <a:pt x="118110" y="649224"/>
                </a:lnTo>
                <a:lnTo>
                  <a:pt x="0" y="48602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illede 1" descr="Billedresultat for euc sjÃ¦lland guld">
            <a:extLst>
              <a:ext uri="{FF2B5EF4-FFF2-40B4-BE49-F238E27FC236}">
                <a16:creationId xmlns:a16="http://schemas.microsoft.com/office/drawing/2014/main" id="{815CB181-0F76-C549-9469-495C9D56A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276E5B7D-1BC8-7A4C-8F18-791AE9F9438C}"/>
              </a:ext>
            </a:extLst>
          </p:cNvPr>
          <p:cNvSpPr/>
          <p:nvPr/>
        </p:nvSpPr>
        <p:spPr>
          <a:xfrm>
            <a:off x="2209800" y="3810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A02AEB29-2275-4D36-A793-D25DCAAD5328}"/>
              </a:ext>
            </a:extLst>
          </p:cNvPr>
          <p:cNvSpPr/>
          <p:nvPr/>
        </p:nvSpPr>
        <p:spPr>
          <a:xfrm>
            <a:off x="152400" y="1905000"/>
            <a:ext cx="9725660" cy="472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066" y="4610815"/>
            <a:ext cx="1590675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i="1" spc="260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355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50" spc="235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55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50" i="1" spc="140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3550" i="1" spc="-3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75" spc="202" baseline="43360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3075" spc="-352" baseline="433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50" i="1" spc="260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endParaRPr sz="35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81244" y="4076700"/>
            <a:ext cx="1638300" cy="0"/>
          </a:xfrm>
          <a:custGeom>
            <a:avLst/>
            <a:gdLst/>
            <a:ahLst/>
            <a:cxnLst/>
            <a:rect l="l" t="t" r="r" b="b"/>
            <a:pathLst>
              <a:path w="1638300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6311" y="4076700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>
                <a:moveTo>
                  <a:pt x="0" y="0"/>
                </a:moveTo>
                <a:lnTo>
                  <a:pt x="14020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96311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19543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96311" y="2564892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2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1244" y="2564892"/>
            <a:ext cx="1637030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67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3156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8124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64996" y="3100832"/>
            <a:ext cx="6127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5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A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87722" y="3961638"/>
            <a:ext cx="586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R=50Ω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377439" y="2924555"/>
            <a:ext cx="236220" cy="649605"/>
          </a:xfrm>
          <a:custGeom>
            <a:avLst/>
            <a:gdLst/>
            <a:ahLst/>
            <a:cxnLst/>
            <a:rect l="l" t="t" r="r" b="b"/>
            <a:pathLst>
              <a:path w="236219" h="649604">
                <a:moveTo>
                  <a:pt x="236220" y="486029"/>
                </a:moveTo>
                <a:lnTo>
                  <a:pt x="0" y="486029"/>
                </a:lnTo>
                <a:lnTo>
                  <a:pt x="118110" y="649224"/>
                </a:lnTo>
                <a:lnTo>
                  <a:pt x="236220" y="486029"/>
                </a:lnTo>
                <a:close/>
              </a:path>
              <a:path w="236219" h="649604">
                <a:moveTo>
                  <a:pt x="177165" y="0"/>
                </a:moveTo>
                <a:lnTo>
                  <a:pt x="59055" y="0"/>
                </a:lnTo>
                <a:lnTo>
                  <a:pt x="59055" y="486029"/>
                </a:lnTo>
                <a:lnTo>
                  <a:pt x="177165" y="486029"/>
                </a:lnTo>
                <a:lnTo>
                  <a:pt x="17716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77439" y="2924555"/>
            <a:ext cx="236220" cy="649605"/>
          </a:xfrm>
          <a:custGeom>
            <a:avLst/>
            <a:gdLst/>
            <a:ahLst/>
            <a:cxnLst/>
            <a:rect l="l" t="t" r="r" b="b"/>
            <a:pathLst>
              <a:path w="236219" h="649604">
                <a:moveTo>
                  <a:pt x="0" y="486029"/>
                </a:moveTo>
                <a:lnTo>
                  <a:pt x="59055" y="486029"/>
                </a:lnTo>
                <a:lnTo>
                  <a:pt x="59055" y="0"/>
                </a:lnTo>
                <a:lnTo>
                  <a:pt x="177165" y="0"/>
                </a:lnTo>
                <a:lnTo>
                  <a:pt x="177165" y="486029"/>
                </a:lnTo>
                <a:lnTo>
                  <a:pt x="236220" y="486029"/>
                </a:lnTo>
                <a:lnTo>
                  <a:pt x="118110" y="649224"/>
                </a:lnTo>
                <a:lnTo>
                  <a:pt x="0" y="48602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405759" y="4629190"/>
            <a:ext cx="197548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50" i="1" spc="240" dirty="0">
                <a:latin typeface="Times New Roman"/>
                <a:cs typeface="Times New Roman"/>
              </a:rPr>
              <a:t>P </a:t>
            </a:r>
            <a:r>
              <a:rPr sz="3450" spc="215" dirty="0">
                <a:latin typeface="Symbol"/>
                <a:cs typeface="Symbol"/>
              </a:rPr>
              <a:t></a:t>
            </a:r>
            <a:r>
              <a:rPr sz="3450" spc="-515" dirty="0">
                <a:latin typeface="Times New Roman"/>
                <a:cs typeface="Times New Roman"/>
              </a:rPr>
              <a:t> </a:t>
            </a:r>
            <a:r>
              <a:rPr sz="3450" spc="180" dirty="0">
                <a:latin typeface="Times New Roman"/>
                <a:cs typeface="Times New Roman"/>
              </a:rPr>
              <a:t>5</a:t>
            </a:r>
            <a:r>
              <a:rPr sz="3000" spc="270" baseline="43055" dirty="0">
                <a:latin typeface="Times New Roman"/>
                <a:cs typeface="Times New Roman"/>
              </a:rPr>
              <a:t>2 </a:t>
            </a:r>
            <a:r>
              <a:rPr sz="3450" i="1" spc="195" dirty="0">
                <a:latin typeface="Times New Roman"/>
                <a:cs typeface="Times New Roman"/>
              </a:rPr>
              <a:t>x</a:t>
            </a:r>
            <a:r>
              <a:rPr sz="3450" spc="195" dirty="0">
                <a:latin typeface="Times New Roman"/>
                <a:cs typeface="Times New Roman"/>
              </a:rPr>
              <a:t>50</a:t>
            </a:r>
            <a:endParaRPr sz="345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38800" y="4798254"/>
            <a:ext cx="152381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1250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30" dirty="0">
                <a:latin typeface="Tahoma"/>
                <a:cs typeface="Tahoma"/>
              </a:rPr>
              <a:t>Watt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19" name="Billede 1" descr="Billedresultat for euc sjÃ¦lland guld">
            <a:extLst>
              <a:ext uri="{FF2B5EF4-FFF2-40B4-BE49-F238E27FC236}">
                <a16:creationId xmlns:a16="http://schemas.microsoft.com/office/drawing/2014/main" id="{12EBCE6D-5945-2E4E-89FC-65491B8DD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ktangel 19">
            <a:extLst>
              <a:ext uri="{FF2B5EF4-FFF2-40B4-BE49-F238E27FC236}">
                <a16:creationId xmlns:a16="http://schemas.microsoft.com/office/drawing/2014/main" id="{5A4117FC-589B-434D-B4CF-7561F3639612}"/>
              </a:ext>
            </a:extLst>
          </p:cNvPr>
          <p:cNvSpPr/>
          <p:nvPr/>
        </p:nvSpPr>
        <p:spPr>
          <a:xfrm>
            <a:off x="2209800" y="3810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1BAE2D4A-81DA-4ACF-AB5C-1D972055925B}"/>
              </a:ext>
            </a:extLst>
          </p:cNvPr>
          <p:cNvSpPr/>
          <p:nvPr/>
        </p:nvSpPr>
        <p:spPr>
          <a:xfrm>
            <a:off x="152400" y="1905000"/>
            <a:ext cx="9525000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/>
          <p:nvPr/>
        </p:nvSpPr>
        <p:spPr>
          <a:xfrm>
            <a:off x="5381244" y="4076700"/>
            <a:ext cx="1638300" cy="0"/>
          </a:xfrm>
          <a:custGeom>
            <a:avLst/>
            <a:gdLst/>
            <a:ahLst/>
            <a:cxnLst/>
            <a:rect l="l" t="t" r="r" b="b"/>
            <a:pathLst>
              <a:path w="1638300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96311" y="4076700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>
                <a:moveTo>
                  <a:pt x="0" y="0"/>
                </a:moveTo>
                <a:lnTo>
                  <a:pt x="14020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6311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19543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311" y="2564892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2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1244" y="2564892"/>
            <a:ext cx="1637030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67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3156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124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64996" y="3100832"/>
            <a:ext cx="7099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10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Amps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332223" y="3961638"/>
            <a:ext cx="586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R=50Ω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77439" y="2924555"/>
            <a:ext cx="236220" cy="649605"/>
          </a:xfrm>
          <a:custGeom>
            <a:avLst/>
            <a:gdLst/>
            <a:ahLst/>
            <a:cxnLst/>
            <a:rect l="l" t="t" r="r" b="b"/>
            <a:pathLst>
              <a:path w="236219" h="649604">
                <a:moveTo>
                  <a:pt x="236220" y="486029"/>
                </a:moveTo>
                <a:lnTo>
                  <a:pt x="0" y="486029"/>
                </a:lnTo>
                <a:lnTo>
                  <a:pt x="118110" y="649224"/>
                </a:lnTo>
                <a:lnTo>
                  <a:pt x="236220" y="486029"/>
                </a:lnTo>
                <a:close/>
              </a:path>
              <a:path w="236219" h="649604">
                <a:moveTo>
                  <a:pt x="177165" y="0"/>
                </a:moveTo>
                <a:lnTo>
                  <a:pt x="59055" y="0"/>
                </a:lnTo>
                <a:lnTo>
                  <a:pt x="59055" y="486029"/>
                </a:lnTo>
                <a:lnTo>
                  <a:pt x="177165" y="486029"/>
                </a:lnTo>
                <a:lnTo>
                  <a:pt x="17716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77439" y="2924555"/>
            <a:ext cx="236220" cy="649605"/>
          </a:xfrm>
          <a:custGeom>
            <a:avLst/>
            <a:gdLst/>
            <a:ahLst/>
            <a:cxnLst/>
            <a:rect l="l" t="t" r="r" b="b"/>
            <a:pathLst>
              <a:path w="236219" h="649604">
                <a:moveTo>
                  <a:pt x="0" y="486029"/>
                </a:moveTo>
                <a:lnTo>
                  <a:pt x="59055" y="486029"/>
                </a:lnTo>
                <a:lnTo>
                  <a:pt x="59055" y="0"/>
                </a:lnTo>
                <a:lnTo>
                  <a:pt x="177165" y="0"/>
                </a:lnTo>
                <a:lnTo>
                  <a:pt x="177165" y="486029"/>
                </a:lnTo>
                <a:lnTo>
                  <a:pt x="236220" y="486029"/>
                </a:lnTo>
                <a:lnTo>
                  <a:pt x="118110" y="649224"/>
                </a:lnTo>
                <a:lnTo>
                  <a:pt x="0" y="48602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19961" y="4703573"/>
            <a:ext cx="62865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ahoma"/>
                <a:cs typeface="Tahoma"/>
              </a:rPr>
              <a:t>Hvad </a:t>
            </a:r>
            <a:r>
              <a:rPr sz="2400" spc="-10" dirty="0">
                <a:latin typeface="Tahoma"/>
                <a:cs typeface="Tahoma"/>
              </a:rPr>
              <a:t>sker </a:t>
            </a:r>
            <a:r>
              <a:rPr sz="2400" spc="-80" dirty="0">
                <a:latin typeface="Tahoma"/>
                <a:cs typeface="Tahoma"/>
              </a:rPr>
              <a:t>der, </a:t>
            </a:r>
            <a:r>
              <a:rPr sz="2400" spc="-10" dirty="0">
                <a:latin typeface="Tahoma"/>
                <a:cs typeface="Tahoma"/>
              </a:rPr>
              <a:t>hvis </a:t>
            </a:r>
            <a:r>
              <a:rPr sz="2400" spc="-5" dirty="0">
                <a:latin typeface="Tahoma"/>
                <a:cs typeface="Tahoma"/>
              </a:rPr>
              <a:t>belastningen fordobles</a:t>
            </a:r>
            <a:r>
              <a:rPr sz="2400" spc="8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(I)?</a:t>
            </a:r>
          </a:p>
        </p:txBody>
      </p:sp>
      <p:pic>
        <p:nvPicPr>
          <p:cNvPr id="17" name="Billede 1" descr="Billedresultat for euc sjÃ¦lland guld">
            <a:extLst>
              <a:ext uri="{FF2B5EF4-FFF2-40B4-BE49-F238E27FC236}">
                <a16:creationId xmlns:a16="http://schemas.microsoft.com/office/drawing/2014/main" id="{06CA9608-1289-0C4B-BED7-10C3D4161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AE2287CE-1C11-4C4E-9037-35110C859C80}"/>
              </a:ext>
            </a:extLst>
          </p:cNvPr>
          <p:cNvSpPr/>
          <p:nvPr/>
        </p:nvSpPr>
        <p:spPr>
          <a:xfrm>
            <a:off x="2209800" y="3810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D7B2B09B-0675-4E25-B2F7-94EC633D64CF}"/>
              </a:ext>
            </a:extLst>
          </p:cNvPr>
          <p:cNvSpPr/>
          <p:nvPr/>
        </p:nvSpPr>
        <p:spPr>
          <a:xfrm>
            <a:off x="228600" y="1905000"/>
            <a:ext cx="9448800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5354" y="4583041"/>
            <a:ext cx="1590675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50" i="1" spc="260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355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50" spc="235" dirty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sz="355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50" i="1" spc="140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sz="3550" i="1" spc="-3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075" spc="202" baseline="43360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sz="3075" spc="-352" baseline="433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550" i="1" spc="260" dirty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endParaRPr sz="35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81244" y="4076700"/>
            <a:ext cx="1638300" cy="0"/>
          </a:xfrm>
          <a:custGeom>
            <a:avLst/>
            <a:gdLst/>
            <a:ahLst/>
            <a:cxnLst/>
            <a:rect l="l" t="t" r="r" b="b"/>
            <a:pathLst>
              <a:path w="1638300">
                <a:moveTo>
                  <a:pt x="0" y="0"/>
                </a:moveTo>
                <a:lnTo>
                  <a:pt x="163830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6311" y="4076700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>
                <a:moveTo>
                  <a:pt x="0" y="0"/>
                </a:moveTo>
                <a:lnTo>
                  <a:pt x="140207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96311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19543" y="2564892"/>
            <a:ext cx="0" cy="1511935"/>
          </a:xfrm>
          <a:custGeom>
            <a:avLst/>
            <a:gdLst/>
            <a:ahLst/>
            <a:cxnLst/>
            <a:rect l="l" t="t" r="r" b="b"/>
            <a:pathLst>
              <a:path h="1511935">
                <a:moveTo>
                  <a:pt x="0" y="15118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96311" y="2564892"/>
            <a:ext cx="1635760" cy="0"/>
          </a:xfrm>
          <a:custGeom>
            <a:avLst/>
            <a:gdLst/>
            <a:ahLst/>
            <a:cxnLst/>
            <a:rect l="l" t="t" r="r" b="b"/>
            <a:pathLst>
              <a:path w="1635760">
                <a:moveTo>
                  <a:pt x="0" y="0"/>
                </a:moveTo>
                <a:lnTo>
                  <a:pt x="163525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1244" y="2564892"/>
            <a:ext cx="1637030" cy="0"/>
          </a:xfrm>
          <a:custGeom>
            <a:avLst/>
            <a:gdLst/>
            <a:ahLst/>
            <a:cxnLst/>
            <a:rect l="l" t="t" r="r" b="b"/>
            <a:pathLst>
              <a:path w="1637029">
                <a:moveTo>
                  <a:pt x="0" y="0"/>
                </a:moveTo>
                <a:lnTo>
                  <a:pt x="163677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3156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81244" y="249173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64996" y="3100832"/>
            <a:ext cx="70993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10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A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98391" y="3933444"/>
            <a:ext cx="1483360" cy="288290"/>
          </a:xfrm>
          <a:custGeom>
            <a:avLst/>
            <a:gdLst/>
            <a:ahLst/>
            <a:cxnLst/>
            <a:rect l="l" t="t" r="r" b="b"/>
            <a:pathLst>
              <a:path w="1483360" h="288289">
                <a:moveTo>
                  <a:pt x="0" y="288035"/>
                </a:moveTo>
                <a:lnTo>
                  <a:pt x="1482852" y="288035"/>
                </a:lnTo>
                <a:lnTo>
                  <a:pt x="1482852" y="0"/>
                </a:lnTo>
                <a:lnTo>
                  <a:pt x="0" y="0"/>
                </a:lnTo>
                <a:lnTo>
                  <a:pt x="0" y="2880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60545" y="3961638"/>
            <a:ext cx="586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R=50Ω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377439" y="2924555"/>
            <a:ext cx="236220" cy="649605"/>
          </a:xfrm>
          <a:custGeom>
            <a:avLst/>
            <a:gdLst/>
            <a:ahLst/>
            <a:cxnLst/>
            <a:rect l="l" t="t" r="r" b="b"/>
            <a:pathLst>
              <a:path w="236219" h="649604">
                <a:moveTo>
                  <a:pt x="236220" y="486029"/>
                </a:moveTo>
                <a:lnTo>
                  <a:pt x="0" y="486029"/>
                </a:lnTo>
                <a:lnTo>
                  <a:pt x="118110" y="649224"/>
                </a:lnTo>
                <a:lnTo>
                  <a:pt x="236220" y="486029"/>
                </a:lnTo>
                <a:close/>
              </a:path>
              <a:path w="236219" h="649604">
                <a:moveTo>
                  <a:pt x="177165" y="0"/>
                </a:moveTo>
                <a:lnTo>
                  <a:pt x="59055" y="0"/>
                </a:lnTo>
                <a:lnTo>
                  <a:pt x="59055" y="486029"/>
                </a:lnTo>
                <a:lnTo>
                  <a:pt x="177165" y="486029"/>
                </a:lnTo>
                <a:lnTo>
                  <a:pt x="17716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77439" y="2924555"/>
            <a:ext cx="236220" cy="649605"/>
          </a:xfrm>
          <a:custGeom>
            <a:avLst/>
            <a:gdLst/>
            <a:ahLst/>
            <a:cxnLst/>
            <a:rect l="l" t="t" r="r" b="b"/>
            <a:pathLst>
              <a:path w="236219" h="649604">
                <a:moveTo>
                  <a:pt x="0" y="486029"/>
                </a:moveTo>
                <a:lnTo>
                  <a:pt x="59055" y="486029"/>
                </a:lnTo>
                <a:lnTo>
                  <a:pt x="59055" y="0"/>
                </a:lnTo>
                <a:lnTo>
                  <a:pt x="177165" y="0"/>
                </a:lnTo>
                <a:lnTo>
                  <a:pt x="177165" y="486029"/>
                </a:lnTo>
                <a:lnTo>
                  <a:pt x="236220" y="486029"/>
                </a:lnTo>
                <a:lnTo>
                  <a:pt x="118110" y="649224"/>
                </a:lnTo>
                <a:lnTo>
                  <a:pt x="0" y="48602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375914" y="4647177"/>
            <a:ext cx="200533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50" i="1" spc="215" dirty="0">
                <a:latin typeface="Times New Roman"/>
                <a:cs typeface="Times New Roman"/>
              </a:rPr>
              <a:t>P</a:t>
            </a:r>
            <a:r>
              <a:rPr sz="3150" i="1" spc="-5" dirty="0">
                <a:latin typeface="Times New Roman"/>
                <a:cs typeface="Times New Roman"/>
              </a:rPr>
              <a:t> </a:t>
            </a:r>
            <a:r>
              <a:rPr sz="3150" spc="190" dirty="0">
                <a:latin typeface="Symbol"/>
                <a:cs typeface="Symbol"/>
              </a:rPr>
              <a:t></a:t>
            </a:r>
            <a:r>
              <a:rPr sz="3150" spc="-409" dirty="0">
                <a:latin typeface="Times New Roman"/>
                <a:cs typeface="Times New Roman"/>
              </a:rPr>
              <a:t> </a:t>
            </a:r>
            <a:r>
              <a:rPr sz="3150" spc="185" dirty="0">
                <a:latin typeface="Times New Roman"/>
                <a:cs typeface="Times New Roman"/>
              </a:rPr>
              <a:t>10</a:t>
            </a:r>
            <a:r>
              <a:rPr sz="2700" spc="277" baseline="43209" dirty="0">
                <a:latin typeface="Times New Roman"/>
                <a:cs typeface="Times New Roman"/>
              </a:rPr>
              <a:t>2</a:t>
            </a:r>
            <a:r>
              <a:rPr sz="2700" spc="165" baseline="43209" dirty="0">
                <a:latin typeface="Times New Roman"/>
                <a:cs typeface="Times New Roman"/>
              </a:rPr>
              <a:t> </a:t>
            </a:r>
            <a:r>
              <a:rPr sz="3150" i="1" spc="180" dirty="0">
                <a:latin typeface="Times New Roman"/>
                <a:cs typeface="Times New Roman"/>
              </a:rPr>
              <a:t>x</a:t>
            </a:r>
            <a:r>
              <a:rPr sz="3150" spc="180" dirty="0">
                <a:latin typeface="Times New Roman"/>
                <a:cs typeface="Times New Roman"/>
              </a:rPr>
              <a:t>50</a:t>
            </a:r>
            <a:endParaRPr sz="315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19800" y="4760841"/>
            <a:ext cx="14122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5000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30" dirty="0">
                <a:latin typeface="Tahoma"/>
                <a:cs typeface="Tahoma"/>
              </a:rPr>
              <a:t>Watt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19" name="Billede 1" descr="Billedresultat for euc sjÃ¦lland guld">
            <a:extLst>
              <a:ext uri="{FF2B5EF4-FFF2-40B4-BE49-F238E27FC236}">
                <a16:creationId xmlns:a16="http://schemas.microsoft.com/office/drawing/2014/main" id="{C4C7388A-9794-244B-8A99-AB77F5114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ktangel 19">
            <a:extLst>
              <a:ext uri="{FF2B5EF4-FFF2-40B4-BE49-F238E27FC236}">
                <a16:creationId xmlns:a16="http://schemas.microsoft.com/office/drawing/2014/main" id="{DC028DF7-B349-EF47-9DD3-7EE690BEE38E}"/>
              </a:ext>
            </a:extLst>
          </p:cNvPr>
          <p:cNvSpPr/>
          <p:nvPr/>
        </p:nvSpPr>
        <p:spPr>
          <a:xfrm>
            <a:off x="2209800" y="3810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2675" y="1189352"/>
            <a:ext cx="690943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95"/>
              </a:spcBef>
            </a:pPr>
            <a:r>
              <a:rPr spc="-20" dirty="0">
                <a:solidFill>
                  <a:schemeClr val="tx1"/>
                </a:solidFill>
              </a:rPr>
              <a:t>Kobber</a:t>
            </a:r>
          </a:p>
        </p:txBody>
      </p:sp>
      <p:sp>
        <p:nvSpPr>
          <p:cNvPr id="3" name="object 3"/>
          <p:cNvSpPr/>
          <p:nvPr/>
        </p:nvSpPr>
        <p:spPr>
          <a:xfrm>
            <a:off x="272795" y="2564892"/>
            <a:ext cx="9451848" cy="2071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Billede 1" descr="Billedresultat for euc sjÃ¦lland guld">
            <a:extLst>
              <a:ext uri="{FF2B5EF4-FFF2-40B4-BE49-F238E27FC236}">
                <a16:creationId xmlns:a16="http://schemas.microsoft.com/office/drawing/2014/main" id="{6882FCC4-8E82-3949-8A47-C93A58915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42180173-E1F5-4646-A9F1-60466B846417}"/>
              </a:ext>
            </a:extLst>
          </p:cNvPr>
          <p:cNvSpPr/>
          <p:nvPr/>
        </p:nvSpPr>
        <p:spPr>
          <a:xfrm>
            <a:off x="2209800" y="3810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1114197"/>
            <a:ext cx="34290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Kobber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4400" y="1828800"/>
            <a:ext cx="8310880" cy="3343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Tahoma"/>
                <a:cs typeface="Tahoma"/>
              </a:rPr>
              <a:t>Specifikke </a:t>
            </a:r>
            <a:r>
              <a:rPr sz="2800" b="1" spc="-5" dirty="0">
                <a:latin typeface="Tahoma"/>
                <a:cs typeface="Tahoma"/>
              </a:rPr>
              <a:t>størrelser for</a:t>
            </a:r>
            <a:r>
              <a:rPr sz="2800" b="1" spc="60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kobber:</a:t>
            </a:r>
            <a:endParaRPr sz="2800" dirty="0">
              <a:latin typeface="Tahoma"/>
              <a:cs typeface="Tahoma"/>
            </a:endParaRPr>
          </a:p>
          <a:p>
            <a:pPr marL="12700" marR="2905125" indent="71120">
              <a:lnSpc>
                <a:spcPct val="150100"/>
              </a:lnSpc>
              <a:spcBef>
                <a:spcPts val="1760"/>
              </a:spcBef>
              <a:tabLst>
                <a:tab pos="2867660" algn="l"/>
              </a:tabLst>
            </a:pPr>
            <a:r>
              <a:rPr sz="4200" spc="-7" baseline="1984" dirty="0">
                <a:latin typeface="Tahoma"/>
                <a:cs typeface="Tahoma"/>
              </a:rPr>
              <a:t>Smeltepunkt:	</a:t>
            </a:r>
            <a:r>
              <a:rPr sz="2800" spc="-5" dirty="0">
                <a:latin typeface="Tahoma"/>
                <a:cs typeface="Tahoma"/>
              </a:rPr>
              <a:t>1082ºC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(1356K)  </a:t>
            </a:r>
            <a:r>
              <a:rPr sz="2800" spc="-10" dirty="0">
                <a:latin typeface="Tahoma"/>
                <a:cs typeface="Tahoma"/>
              </a:rPr>
              <a:t>Oxyden </a:t>
            </a:r>
            <a:r>
              <a:rPr sz="2800" spc="-5" dirty="0">
                <a:latin typeface="Tahoma"/>
                <a:cs typeface="Tahoma"/>
              </a:rPr>
              <a:t>er elektriske</a:t>
            </a:r>
            <a:r>
              <a:rPr sz="2800" spc="4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ledende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Tahoma"/>
                <a:cs typeface="Tahoma"/>
              </a:rPr>
              <a:t>Note: Nedbrydning </a:t>
            </a:r>
            <a:r>
              <a:rPr sz="2400" dirty="0">
                <a:latin typeface="Tahoma"/>
                <a:cs typeface="Tahoma"/>
              </a:rPr>
              <a:t>af </a:t>
            </a:r>
            <a:r>
              <a:rPr sz="2400" spc="-5" dirty="0">
                <a:latin typeface="Tahoma"/>
                <a:cs typeface="Tahoma"/>
              </a:rPr>
              <a:t>kobber kan </a:t>
            </a:r>
            <a:r>
              <a:rPr sz="2400" dirty="0">
                <a:latin typeface="Tahoma"/>
                <a:cs typeface="Tahoma"/>
              </a:rPr>
              <a:t>begynde </a:t>
            </a:r>
            <a:r>
              <a:rPr sz="2400" spc="-10" dirty="0">
                <a:latin typeface="Tahoma"/>
                <a:cs typeface="Tahoma"/>
              </a:rPr>
              <a:t>ved </a:t>
            </a:r>
            <a:r>
              <a:rPr sz="2400" spc="-5" dirty="0">
                <a:latin typeface="Tahoma"/>
                <a:cs typeface="Tahoma"/>
              </a:rPr>
              <a:t>så </a:t>
            </a:r>
            <a:r>
              <a:rPr sz="2400" spc="-10" dirty="0">
                <a:latin typeface="Tahoma"/>
                <a:cs typeface="Tahoma"/>
              </a:rPr>
              <a:t>lave  temperaturer </a:t>
            </a:r>
            <a:r>
              <a:rPr sz="2400" spc="-5" dirty="0">
                <a:latin typeface="Tahoma"/>
                <a:cs typeface="Tahoma"/>
              </a:rPr>
              <a:t>som 70ºC </a:t>
            </a:r>
            <a:r>
              <a:rPr sz="2400" spc="-10" dirty="0">
                <a:latin typeface="Tahoma"/>
                <a:cs typeface="Tahoma"/>
              </a:rPr>
              <a:t>hvis temperaturniveauet</a:t>
            </a:r>
            <a:r>
              <a:rPr sz="2400" spc="5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opretholdes</a:t>
            </a:r>
            <a:r>
              <a:rPr sz="2400" spc="-5" dirty="0">
                <a:solidFill>
                  <a:srgbClr val="44536A"/>
                </a:solidFill>
                <a:latin typeface="Tahoma"/>
                <a:cs typeface="Tahoma"/>
              </a:rPr>
              <a:t>.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4" name="Billede 1" descr="Billedresultat for euc sjÃ¦lland guld">
            <a:extLst>
              <a:ext uri="{FF2B5EF4-FFF2-40B4-BE49-F238E27FC236}">
                <a16:creationId xmlns:a16="http://schemas.microsoft.com/office/drawing/2014/main" id="{CA3B655B-0300-E249-B240-CC2F404A9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C46A5B8B-0B2B-6A4B-820C-162A88EF00C3}"/>
              </a:ext>
            </a:extLst>
          </p:cNvPr>
          <p:cNvSpPr/>
          <p:nvPr/>
        </p:nvSpPr>
        <p:spPr>
          <a:xfrm>
            <a:off x="2209800" y="381000"/>
            <a:ext cx="7015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9600" y="1012905"/>
            <a:ext cx="260467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Aluminium</a:t>
            </a:r>
          </a:p>
        </p:txBody>
      </p:sp>
      <p:sp>
        <p:nvSpPr>
          <p:cNvPr id="3" name="object 3"/>
          <p:cNvSpPr/>
          <p:nvPr/>
        </p:nvSpPr>
        <p:spPr>
          <a:xfrm>
            <a:off x="4311555" y="1767585"/>
            <a:ext cx="2712719" cy="2077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52600" y="4730749"/>
            <a:ext cx="4666487" cy="18425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0328" y="969009"/>
            <a:ext cx="3624072" cy="36743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00543" y="1633219"/>
            <a:ext cx="1725168" cy="14295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Billede 1" descr="Billedresultat for euc sjÃ¦lland guld">
            <a:extLst>
              <a:ext uri="{FF2B5EF4-FFF2-40B4-BE49-F238E27FC236}">
                <a16:creationId xmlns:a16="http://schemas.microsoft.com/office/drawing/2014/main" id="{156B5D89-2835-E84C-A966-4E36BC953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91A46F22-2205-604E-9F45-39DEEB16DA36}"/>
              </a:ext>
            </a:extLst>
          </p:cNvPr>
          <p:cNvSpPr/>
          <p:nvPr/>
        </p:nvSpPr>
        <p:spPr>
          <a:xfrm>
            <a:off x="2208530" y="303050"/>
            <a:ext cx="7087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4162" y="1046937"/>
            <a:ext cx="339243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Aluminium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9539" y="1828800"/>
            <a:ext cx="7063105" cy="34951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Tahoma"/>
                <a:cs typeface="Tahoma"/>
              </a:rPr>
              <a:t>Specifikke </a:t>
            </a:r>
            <a:r>
              <a:rPr sz="2800" b="1" spc="-5" dirty="0">
                <a:latin typeface="Tahoma"/>
                <a:cs typeface="Tahoma"/>
              </a:rPr>
              <a:t>størrelser for</a:t>
            </a:r>
            <a:r>
              <a:rPr sz="2800" b="1" spc="65" dirty="0">
                <a:latin typeface="Tahoma"/>
                <a:cs typeface="Tahoma"/>
              </a:rPr>
              <a:t> </a:t>
            </a:r>
            <a:r>
              <a:rPr sz="2800" b="1" spc="-10" dirty="0">
                <a:latin typeface="Tahoma"/>
                <a:cs typeface="Tahoma"/>
              </a:rPr>
              <a:t>aluminium:</a:t>
            </a:r>
            <a:endParaRPr sz="2800" dirty="0">
              <a:latin typeface="Tahoma"/>
              <a:cs typeface="Tahoma"/>
            </a:endParaRPr>
          </a:p>
          <a:p>
            <a:pPr marL="83820" marR="1765300" indent="-71755">
              <a:lnSpc>
                <a:spcPct val="200100"/>
              </a:lnSpc>
              <a:spcBef>
                <a:spcPts val="80"/>
              </a:spcBef>
              <a:tabLst>
                <a:tab pos="2827655" algn="l"/>
              </a:tabLst>
            </a:pPr>
            <a:r>
              <a:rPr sz="4200" spc="-7" baseline="1984" dirty="0">
                <a:latin typeface="Tahoma"/>
                <a:cs typeface="Tahoma"/>
              </a:rPr>
              <a:t>Smeltepunkt	</a:t>
            </a:r>
            <a:r>
              <a:rPr sz="2800" spc="-5" dirty="0">
                <a:latin typeface="Tahoma"/>
                <a:cs typeface="Tahoma"/>
              </a:rPr>
              <a:t>660°C (933 K)  </a:t>
            </a:r>
            <a:r>
              <a:rPr sz="2800" spc="-10" dirty="0">
                <a:latin typeface="Tahoma"/>
                <a:cs typeface="Tahoma"/>
              </a:rPr>
              <a:t>Oxyden </a:t>
            </a:r>
            <a:r>
              <a:rPr sz="2800" spc="-5" dirty="0">
                <a:latin typeface="Tahoma"/>
                <a:cs typeface="Tahoma"/>
              </a:rPr>
              <a:t>er </a:t>
            </a:r>
            <a:r>
              <a:rPr sz="2800" spc="-10" dirty="0">
                <a:latin typeface="Tahoma"/>
                <a:cs typeface="Tahoma"/>
              </a:rPr>
              <a:t>ikke </a:t>
            </a:r>
            <a:r>
              <a:rPr sz="2800" spc="-5" dirty="0">
                <a:latin typeface="Tahoma"/>
                <a:cs typeface="Tahoma"/>
              </a:rPr>
              <a:t>elektrisk</a:t>
            </a:r>
            <a:r>
              <a:rPr sz="2800" spc="2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ledende.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83820" marR="5080">
              <a:lnSpc>
                <a:spcPct val="100000"/>
              </a:lnSpc>
            </a:pPr>
            <a:r>
              <a:rPr sz="2400" spc="-5" dirty="0">
                <a:latin typeface="Tahoma"/>
                <a:cs typeface="Tahoma"/>
              </a:rPr>
              <a:t>Note: Nedbrydning vil </a:t>
            </a:r>
            <a:r>
              <a:rPr sz="2400" spc="-10" dirty="0">
                <a:latin typeface="Tahoma"/>
                <a:cs typeface="Tahoma"/>
              </a:rPr>
              <a:t>ske før </a:t>
            </a:r>
            <a:r>
              <a:rPr sz="2400" spc="-5" dirty="0">
                <a:latin typeface="Tahoma"/>
                <a:cs typeface="Tahoma"/>
              </a:rPr>
              <a:t>660ºC, i </a:t>
            </a:r>
            <a:r>
              <a:rPr sz="2400" dirty="0">
                <a:latin typeface="Tahoma"/>
                <a:cs typeface="Tahoma"/>
              </a:rPr>
              <a:t>visse </a:t>
            </a:r>
            <a:r>
              <a:rPr sz="2400" spc="-5" dirty="0">
                <a:latin typeface="Tahoma"/>
                <a:cs typeface="Tahoma"/>
              </a:rPr>
              <a:t>tilfælde  allerede </a:t>
            </a:r>
            <a:r>
              <a:rPr sz="2400" spc="-10" dirty="0">
                <a:latin typeface="Tahoma"/>
                <a:cs typeface="Tahoma"/>
              </a:rPr>
              <a:t>ved </a:t>
            </a:r>
            <a:r>
              <a:rPr sz="2400" spc="-5" dirty="0">
                <a:latin typeface="Tahoma"/>
                <a:cs typeface="Tahoma"/>
              </a:rPr>
              <a:t>55ºC</a:t>
            </a:r>
            <a:r>
              <a:rPr sz="2000" spc="-5" dirty="0">
                <a:latin typeface="Tahoma"/>
                <a:cs typeface="Tahoma"/>
              </a:rPr>
              <a:t>.</a:t>
            </a:r>
            <a:endParaRPr sz="2000" dirty="0">
              <a:latin typeface="Tahoma"/>
              <a:cs typeface="Tahoma"/>
            </a:endParaRPr>
          </a:p>
        </p:txBody>
      </p:sp>
      <p:pic>
        <p:nvPicPr>
          <p:cNvPr id="4" name="Billede 1" descr="Billedresultat for euc sjÃ¦lland guld">
            <a:extLst>
              <a:ext uri="{FF2B5EF4-FFF2-40B4-BE49-F238E27FC236}">
                <a16:creationId xmlns:a16="http://schemas.microsoft.com/office/drawing/2014/main" id="{ECA8C2E5-B88D-FC4C-A56C-3C1B48C47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4C899260-AA76-E947-9901-D61F08CA7225}"/>
              </a:ext>
            </a:extLst>
          </p:cNvPr>
          <p:cNvSpPr/>
          <p:nvPr/>
        </p:nvSpPr>
        <p:spPr>
          <a:xfrm>
            <a:off x="2209800" y="381001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9785" y="575211"/>
            <a:ext cx="6464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ahoma"/>
                <a:cs typeface="Tahoma"/>
              </a:rPr>
              <a:t>PVC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6468" y="1247774"/>
            <a:ext cx="2382012" cy="1703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16758" y="5105400"/>
            <a:ext cx="1655063" cy="1429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6729" y="3421379"/>
            <a:ext cx="2375916" cy="21457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6783" y="3509774"/>
            <a:ext cx="2363724" cy="23637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56783" y="1027331"/>
            <a:ext cx="4445000" cy="2959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20340" y="2951606"/>
            <a:ext cx="2302764" cy="17266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Billede 1" descr="Billedresultat for euc sjÃ¦lland guld">
            <a:extLst>
              <a:ext uri="{FF2B5EF4-FFF2-40B4-BE49-F238E27FC236}">
                <a16:creationId xmlns:a16="http://schemas.microsoft.com/office/drawing/2014/main" id="{FA293806-D43C-5448-B324-F22B534A9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E834F462-B55C-DD44-B625-81F94B2D90E1}"/>
              </a:ext>
            </a:extLst>
          </p:cNvPr>
          <p:cNvSpPr/>
          <p:nvPr/>
        </p:nvSpPr>
        <p:spPr>
          <a:xfrm>
            <a:off x="1981200" y="-90109"/>
            <a:ext cx="670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9600" y="914400"/>
            <a:ext cx="6464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ahoma"/>
                <a:cs typeface="Tahoma"/>
              </a:rPr>
              <a:t>PVC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2449" y="1976755"/>
            <a:ext cx="5347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ahoma"/>
                <a:cs typeface="Tahoma"/>
              </a:rPr>
              <a:t>Normalt </a:t>
            </a:r>
            <a:r>
              <a:rPr sz="2400" b="1" spc="-5" dirty="0">
                <a:latin typeface="Tahoma"/>
                <a:cs typeface="Tahoma"/>
              </a:rPr>
              <a:t>klassificeret </a:t>
            </a:r>
            <a:r>
              <a:rPr sz="2400" b="1" dirty="0">
                <a:latin typeface="Tahoma"/>
                <a:cs typeface="Tahoma"/>
              </a:rPr>
              <a:t>til</a:t>
            </a:r>
            <a:r>
              <a:rPr sz="2400" b="1" spc="-60" dirty="0">
                <a:latin typeface="Tahoma"/>
                <a:cs typeface="Tahoma"/>
              </a:rPr>
              <a:t> </a:t>
            </a:r>
            <a:r>
              <a:rPr sz="2400" b="1" spc="-5" dirty="0">
                <a:latin typeface="Tahoma"/>
                <a:cs typeface="Tahoma"/>
              </a:rPr>
              <a:t>70ºC-90ºC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xfrm>
            <a:off x="952449" y="3048000"/>
            <a:ext cx="8001101" cy="1123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chemeClr val="tx1"/>
                </a:solidFill>
              </a:rPr>
              <a:t>Over </a:t>
            </a:r>
            <a:r>
              <a:rPr spc="-5" dirty="0">
                <a:solidFill>
                  <a:schemeClr val="tx1"/>
                </a:solidFill>
              </a:rPr>
              <a:t>denne </a:t>
            </a:r>
            <a:r>
              <a:rPr dirty="0">
                <a:solidFill>
                  <a:schemeClr val="tx1"/>
                </a:solidFill>
              </a:rPr>
              <a:t>temperatur </a:t>
            </a:r>
            <a:r>
              <a:rPr spc="-5" dirty="0">
                <a:solidFill>
                  <a:schemeClr val="tx1"/>
                </a:solidFill>
              </a:rPr>
              <a:t>frigives </a:t>
            </a:r>
            <a:r>
              <a:rPr dirty="0">
                <a:solidFill>
                  <a:schemeClr val="tx1"/>
                </a:solidFill>
              </a:rPr>
              <a:t>klorgasser, som  </a:t>
            </a:r>
            <a:r>
              <a:rPr spc="-5" dirty="0">
                <a:solidFill>
                  <a:schemeClr val="tx1"/>
                </a:solidFill>
              </a:rPr>
              <a:t>blandet </a:t>
            </a:r>
            <a:r>
              <a:rPr dirty="0">
                <a:solidFill>
                  <a:schemeClr val="tx1"/>
                </a:solidFill>
              </a:rPr>
              <a:t>med </a:t>
            </a:r>
            <a:r>
              <a:rPr spc="-5" dirty="0">
                <a:solidFill>
                  <a:schemeClr val="tx1"/>
                </a:solidFill>
              </a:rPr>
              <a:t>brint </a:t>
            </a:r>
            <a:r>
              <a:rPr dirty="0">
                <a:solidFill>
                  <a:schemeClr val="tx1"/>
                </a:solidFill>
              </a:rPr>
              <a:t>i </a:t>
            </a:r>
            <a:r>
              <a:rPr spc="-5" dirty="0">
                <a:solidFill>
                  <a:schemeClr val="tx1"/>
                </a:solidFill>
              </a:rPr>
              <a:t>luften </a:t>
            </a:r>
            <a:r>
              <a:rPr dirty="0">
                <a:solidFill>
                  <a:schemeClr val="tx1"/>
                </a:solidFill>
              </a:rPr>
              <a:t>kan </a:t>
            </a:r>
            <a:r>
              <a:rPr spc="-5" dirty="0">
                <a:solidFill>
                  <a:schemeClr val="tx1"/>
                </a:solidFill>
              </a:rPr>
              <a:t>danne </a:t>
            </a:r>
            <a:r>
              <a:rPr dirty="0">
                <a:solidFill>
                  <a:schemeClr val="tx1"/>
                </a:solidFill>
              </a:rPr>
              <a:t>saltsyre. </a:t>
            </a:r>
            <a:r>
              <a:rPr spc="-5" dirty="0">
                <a:solidFill>
                  <a:schemeClr val="tx1"/>
                </a:solidFill>
              </a:rPr>
              <a:t>Dette  ødelægger kobber og</a:t>
            </a:r>
            <a:r>
              <a:rPr dirty="0">
                <a:solidFill>
                  <a:schemeClr val="tx1"/>
                </a:solidFill>
              </a:rPr>
              <a:t> aluminium</a:t>
            </a:r>
            <a:r>
              <a:rPr sz="2000" dirty="0"/>
              <a:t>.</a:t>
            </a:r>
          </a:p>
        </p:txBody>
      </p:sp>
      <p:pic>
        <p:nvPicPr>
          <p:cNvPr id="5" name="Billede 1" descr="Billedresultat for euc sjÃ¦lland guld">
            <a:extLst>
              <a:ext uri="{FF2B5EF4-FFF2-40B4-BE49-F238E27FC236}">
                <a16:creationId xmlns:a16="http://schemas.microsoft.com/office/drawing/2014/main" id="{168A277E-E843-A948-B6B9-73DD132EC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143000"/>
            <a:ext cx="6828790" cy="40825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50465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Tahoma"/>
                <a:cs typeface="Tahoma"/>
              </a:rPr>
              <a:t>Forhøjet elektrisk</a:t>
            </a:r>
            <a:r>
              <a:rPr sz="2800" spc="2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modstand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50" dirty="0">
              <a:latin typeface="Times New Roman"/>
              <a:cs typeface="Times New Roman"/>
            </a:endParaRPr>
          </a:p>
          <a:p>
            <a:pPr marL="12700" marR="1936114">
              <a:lnSpc>
                <a:spcPct val="100000"/>
              </a:lnSpc>
            </a:pPr>
            <a:r>
              <a:rPr sz="2800" spc="-5" dirty="0">
                <a:latin typeface="Tahoma"/>
                <a:cs typeface="Tahoma"/>
              </a:rPr>
              <a:t>En forøgelse </a:t>
            </a:r>
            <a:r>
              <a:rPr sz="2800" dirty="0">
                <a:latin typeface="Tahoma"/>
                <a:cs typeface="Tahoma"/>
              </a:rPr>
              <a:t>af </a:t>
            </a:r>
            <a:r>
              <a:rPr sz="2800" spc="-5" dirty="0">
                <a:latin typeface="Tahoma"/>
                <a:cs typeface="Tahoma"/>
              </a:rPr>
              <a:t>modstanden </a:t>
            </a:r>
            <a:r>
              <a:rPr sz="2800" spc="-10" dirty="0">
                <a:latin typeface="Tahoma"/>
                <a:cs typeface="Tahoma"/>
              </a:rPr>
              <a:t>vil  </a:t>
            </a:r>
            <a:r>
              <a:rPr sz="2800" spc="-5" dirty="0">
                <a:latin typeface="Tahoma"/>
                <a:cs typeface="Tahoma"/>
              </a:rPr>
              <a:t>forårsage en lokal </a:t>
            </a:r>
            <a:r>
              <a:rPr sz="2800" spc="-10" dirty="0">
                <a:latin typeface="Tahoma"/>
                <a:cs typeface="Tahoma"/>
              </a:rPr>
              <a:t>opvarmning.  </a:t>
            </a:r>
            <a:r>
              <a:rPr sz="2800" spc="-25" dirty="0">
                <a:latin typeface="Tahoma"/>
                <a:cs typeface="Tahoma"/>
              </a:rPr>
              <a:t>Varmen </a:t>
            </a:r>
            <a:r>
              <a:rPr sz="2800" spc="-10" dirty="0">
                <a:latin typeface="Tahoma"/>
                <a:cs typeface="Tahoma"/>
              </a:rPr>
              <a:t>vil blive </a:t>
            </a:r>
            <a:r>
              <a:rPr sz="2800" spc="-5" dirty="0">
                <a:latin typeface="Tahoma"/>
                <a:cs typeface="Tahoma"/>
              </a:rPr>
              <a:t>ledt </a:t>
            </a:r>
            <a:r>
              <a:rPr sz="2800" spc="-20" dirty="0">
                <a:latin typeface="Tahoma"/>
                <a:cs typeface="Tahoma"/>
              </a:rPr>
              <a:t>væk </a:t>
            </a:r>
            <a:r>
              <a:rPr sz="2800" spc="-25" dirty="0">
                <a:latin typeface="Tahoma"/>
                <a:cs typeface="Tahoma"/>
              </a:rPr>
              <a:t>fra  </a:t>
            </a:r>
            <a:r>
              <a:rPr sz="2800" spc="-10" dirty="0">
                <a:latin typeface="Tahoma"/>
                <a:cs typeface="Tahoma"/>
              </a:rPr>
              <a:t>fejlstedet </a:t>
            </a:r>
            <a:r>
              <a:rPr sz="2800" spc="-5" dirty="0">
                <a:latin typeface="Tahoma"/>
                <a:cs typeface="Tahoma"/>
              </a:rPr>
              <a:t>og danne en termisk  </a:t>
            </a:r>
            <a:r>
              <a:rPr sz="2800" spc="-10" dirty="0">
                <a:latin typeface="Tahoma"/>
                <a:cs typeface="Tahoma"/>
              </a:rPr>
              <a:t>gradient. </a:t>
            </a:r>
            <a:r>
              <a:rPr sz="2800" spc="-50" dirty="0">
                <a:latin typeface="Tahoma"/>
                <a:cs typeface="Tahoma"/>
              </a:rPr>
              <a:t>Ved </a:t>
            </a:r>
            <a:r>
              <a:rPr sz="2800" spc="-5" dirty="0">
                <a:latin typeface="Tahoma"/>
                <a:cs typeface="Tahoma"/>
              </a:rPr>
              <a:t>at </a:t>
            </a:r>
            <a:r>
              <a:rPr sz="2800" spc="-10" dirty="0">
                <a:latin typeface="Tahoma"/>
                <a:cs typeface="Tahoma"/>
              </a:rPr>
              <a:t>følge </a:t>
            </a:r>
            <a:r>
              <a:rPr sz="2800" spc="-5" dirty="0">
                <a:latin typeface="Tahoma"/>
                <a:cs typeface="Tahoma"/>
              </a:rPr>
              <a:t>den  </a:t>
            </a:r>
            <a:r>
              <a:rPr sz="2800" spc="-10" dirty="0">
                <a:latin typeface="Tahoma"/>
                <a:cs typeface="Tahoma"/>
              </a:rPr>
              <a:t>termiske gradient </a:t>
            </a:r>
            <a:r>
              <a:rPr sz="2800" spc="-5" dirty="0">
                <a:latin typeface="Tahoma"/>
                <a:cs typeface="Tahoma"/>
              </a:rPr>
              <a:t>bagud </a:t>
            </a:r>
            <a:r>
              <a:rPr sz="2800" spc="-10" dirty="0">
                <a:latin typeface="Tahoma"/>
                <a:cs typeface="Tahoma"/>
              </a:rPr>
              <a:t>kan  </a:t>
            </a:r>
            <a:r>
              <a:rPr sz="2800" spc="-5" dirty="0">
                <a:latin typeface="Tahoma"/>
                <a:cs typeface="Tahoma"/>
              </a:rPr>
              <a:t>man lokalisere </a:t>
            </a:r>
            <a:r>
              <a:rPr sz="2800" spc="-10" dirty="0">
                <a:latin typeface="Tahoma"/>
                <a:cs typeface="Tahoma"/>
              </a:rPr>
              <a:t>selve</a:t>
            </a:r>
            <a:r>
              <a:rPr sz="2800" spc="-2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fejlstedet.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62600" y="2133600"/>
            <a:ext cx="3959352" cy="2968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Billede 1" descr="Billedresultat for euc sjÃ¦lland guld">
            <a:extLst>
              <a:ext uri="{FF2B5EF4-FFF2-40B4-BE49-F238E27FC236}">
                <a16:creationId xmlns:a16="http://schemas.microsoft.com/office/drawing/2014/main" id="{354B428F-35FF-2A4A-A621-0594A85CB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ECAA11F-09CC-994A-A31C-7021A8B19FF6}"/>
              </a:ext>
            </a:extLst>
          </p:cNvPr>
          <p:cNvSpPr/>
          <p:nvPr/>
        </p:nvSpPr>
        <p:spPr>
          <a:xfrm>
            <a:off x="2209800" y="381001"/>
            <a:ext cx="6828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03506" y="1456944"/>
            <a:ext cx="4098049" cy="2962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452" y="1481870"/>
            <a:ext cx="3591652" cy="2454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691" y="2857365"/>
            <a:ext cx="0" cy="87630"/>
          </a:xfrm>
          <a:custGeom>
            <a:avLst/>
            <a:gdLst/>
            <a:ahLst/>
            <a:cxnLst/>
            <a:rect l="l" t="t" r="r" b="b"/>
            <a:pathLst>
              <a:path h="87630">
                <a:moveTo>
                  <a:pt x="0" y="87453"/>
                </a:moveTo>
                <a:lnTo>
                  <a:pt x="0" y="0"/>
                </a:lnTo>
              </a:path>
            </a:pathLst>
          </a:custGeom>
          <a:ln w="6113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691" y="2991205"/>
            <a:ext cx="0" cy="87630"/>
          </a:xfrm>
          <a:custGeom>
            <a:avLst/>
            <a:gdLst/>
            <a:ahLst/>
            <a:cxnLst/>
            <a:rect l="l" t="t" r="r" b="b"/>
            <a:pathLst>
              <a:path h="87630">
                <a:moveTo>
                  <a:pt x="0" y="0"/>
                </a:moveTo>
                <a:lnTo>
                  <a:pt x="0" y="87453"/>
                </a:lnTo>
              </a:path>
            </a:pathLst>
          </a:custGeom>
          <a:ln w="6113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3201" y="2967868"/>
            <a:ext cx="69215" cy="0"/>
          </a:xfrm>
          <a:custGeom>
            <a:avLst/>
            <a:gdLst/>
            <a:ahLst/>
            <a:cxnLst/>
            <a:rect l="l" t="t" r="r" b="b"/>
            <a:pathLst>
              <a:path w="69215">
                <a:moveTo>
                  <a:pt x="69180" y="0"/>
                </a:moveTo>
                <a:lnTo>
                  <a:pt x="0" y="0"/>
                </a:lnTo>
              </a:path>
            </a:pathLst>
          </a:custGeom>
          <a:ln w="5619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6119" y="2967868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0" y="0"/>
                </a:moveTo>
                <a:lnTo>
                  <a:pt x="91056" y="0"/>
                </a:lnTo>
              </a:path>
            </a:pathLst>
          </a:custGeom>
          <a:ln w="5619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47036" y="2484778"/>
            <a:ext cx="0" cy="84455"/>
          </a:xfrm>
          <a:custGeom>
            <a:avLst/>
            <a:gdLst/>
            <a:ahLst/>
            <a:cxnLst/>
            <a:rect l="l" t="t" r="r" b="b"/>
            <a:pathLst>
              <a:path h="84455">
                <a:moveTo>
                  <a:pt x="0" y="84185"/>
                </a:moveTo>
                <a:lnTo>
                  <a:pt x="0" y="0"/>
                </a:lnTo>
              </a:path>
            </a:pathLst>
          </a:custGeom>
          <a:ln w="6113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47036" y="2618655"/>
            <a:ext cx="0" cy="84455"/>
          </a:xfrm>
          <a:custGeom>
            <a:avLst/>
            <a:gdLst/>
            <a:ahLst/>
            <a:cxnLst/>
            <a:rect l="l" t="t" r="r" b="b"/>
            <a:pathLst>
              <a:path h="84455">
                <a:moveTo>
                  <a:pt x="0" y="0"/>
                </a:moveTo>
                <a:lnTo>
                  <a:pt x="0" y="84426"/>
                </a:lnTo>
              </a:path>
            </a:pathLst>
          </a:custGeom>
          <a:ln w="6113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27377" y="2595257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94598" y="0"/>
                </a:moveTo>
                <a:lnTo>
                  <a:pt x="0" y="0"/>
                </a:lnTo>
              </a:path>
            </a:pathLst>
          </a:custGeom>
          <a:ln w="5619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72228" y="2595257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598" y="0"/>
                </a:lnTo>
              </a:path>
            </a:pathLst>
          </a:custGeom>
          <a:ln w="5619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0691" y="3099042"/>
            <a:ext cx="1001394" cy="149225"/>
          </a:xfrm>
          <a:custGeom>
            <a:avLst/>
            <a:gdLst/>
            <a:ahLst/>
            <a:cxnLst/>
            <a:rect l="l" t="t" r="r" b="b"/>
            <a:pathLst>
              <a:path w="1001394" h="149225">
                <a:moveTo>
                  <a:pt x="0" y="148614"/>
                </a:moveTo>
                <a:lnTo>
                  <a:pt x="1001030" y="148614"/>
                </a:lnTo>
                <a:lnTo>
                  <a:pt x="1001030" y="0"/>
                </a:lnTo>
                <a:lnTo>
                  <a:pt x="0" y="0"/>
                </a:lnTo>
                <a:lnTo>
                  <a:pt x="0" y="148614"/>
                </a:lnTo>
                <a:close/>
              </a:path>
            </a:pathLst>
          </a:custGeom>
          <a:solidFill>
            <a:srgbClr val="FFFF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0691" y="3099042"/>
            <a:ext cx="988694" cy="140335"/>
          </a:xfrm>
          <a:custGeom>
            <a:avLst/>
            <a:gdLst/>
            <a:ahLst/>
            <a:cxnLst/>
            <a:rect l="l" t="t" r="r" b="b"/>
            <a:pathLst>
              <a:path w="988694" h="140335">
                <a:moveTo>
                  <a:pt x="0" y="139750"/>
                </a:moveTo>
                <a:lnTo>
                  <a:pt x="988487" y="139750"/>
                </a:lnTo>
                <a:lnTo>
                  <a:pt x="988487" y="0"/>
                </a:lnTo>
                <a:lnTo>
                  <a:pt x="0" y="0"/>
                </a:lnTo>
                <a:lnTo>
                  <a:pt x="0" y="139750"/>
                </a:lnTo>
                <a:close/>
              </a:path>
            </a:pathLst>
          </a:custGeom>
          <a:solidFill>
            <a:srgbClr val="FFFF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0691" y="3099042"/>
            <a:ext cx="988694" cy="140335"/>
          </a:xfrm>
          <a:custGeom>
            <a:avLst/>
            <a:gdLst/>
            <a:ahLst/>
            <a:cxnLst/>
            <a:rect l="l" t="t" r="r" b="b"/>
            <a:pathLst>
              <a:path w="988694" h="140335">
                <a:moveTo>
                  <a:pt x="0" y="139750"/>
                </a:moveTo>
                <a:lnTo>
                  <a:pt x="988487" y="139750"/>
                </a:lnTo>
                <a:lnTo>
                  <a:pt x="988487" y="0"/>
                </a:lnTo>
                <a:lnTo>
                  <a:pt x="0" y="0"/>
                </a:lnTo>
                <a:lnTo>
                  <a:pt x="0" y="13975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84776" y="3086220"/>
            <a:ext cx="92265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850" spc="55" dirty="0">
                <a:solidFill>
                  <a:schemeClr val="bg1"/>
                </a:solidFill>
                <a:latin typeface="Verdana"/>
                <a:cs typeface="Verdana"/>
              </a:rPr>
              <a:t>Sp1:temp</a:t>
            </a:r>
            <a:r>
              <a:rPr sz="850" spc="-2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850" spc="45" dirty="0">
                <a:solidFill>
                  <a:schemeClr val="bg1"/>
                </a:solidFill>
                <a:latin typeface="Verdana"/>
                <a:cs typeface="Verdana"/>
              </a:rPr>
              <a:t>84.2</a:t>
            </a:r>
            <a:endParaRPr sz="8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76142" y="2283879"/>
            <a:ext cx="1067435" cy="133370"/>
          </a:xfrm>
          <a:prstGeom prst="rect">
            <a:avLst/>
          </a:prstGeom>
          <a:solidFill>
            <a:srgbClr val="FFFFE0"/>
          </a:solidFill>
          <a:ln w="317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20"/>
              </a:spcBef>
            </a:pPr>
            <a:r>
              <a:rPr sz="850" spc="55" dirty="0">
                <a:solidFill>
                  <a:schemeClr val="bg1"/>
                </a:solidFill>
                <a:latin typeface="Verdana"/>
                <a:cs typeface="Verdana"/>
              </a:rPr>
              <a:t>Sp2:temp</a:t>
            </a:r>
            <a:r>
              <a:rPr sz="850" spc="-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850" spc="45" dirty="0">
                <a:solidFill>
                  <a:schemeClr val="bg1"/>
                </a:solidFill>
                <a:latin typeface="Verdana"/>
                <a:cs typeface="Verdana"/>
              </a:rPr>
              <a:t>151.4</a:t>
            </a:r>
            <a:endParaRPr sz="8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49863" y="1631515"/>
            <a:ext cx="113262" cy="2064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03635" y="1636894"/>
            <a:ext cx="0" cy="2061845"/>
          </a:xfrm>
          <a:custGeom>
            <a:avLst/>
            <a:gdLst/>
            <a:ahLst/>
            <a:cxnLst/>
            <a:rect l="l" t="t" r="r" b="b"/>
            <a:pathLst>
              <a:path h="2061845">
                <a:moveTo>
                  <a:pt x="0" y="0"/>
                </a:moveTo>
                <a:lnTo>
                  <a:pt x="0" y="2061335"/>
                </a:lnTo>
              </a:path>
            </a:pathLst>
          </a:custGeom>
          <a:ln w="32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55636" y="1636894"/>
            <a:ext cx="110489" cy="0"/>
          </a:xfrm>
          <a:custGeom>
            <a:avLst/>
            <a:gdLst/>
            <a:ahLst/>
            <a:cxnLst/>
            <a:rect l="l" t="t" r="r" b="b"/>
            <a:pathLst>
              <a:path w="110489">
                <a:moveTo>
                  <a:pt x="0" y="0"/>
                </a:moveTo>
                <a:lnTo>
                  <a:pt x="11008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68866" y="1636894"/>
            <a:ext cx="0" cy="2061845"/>
          </a:xfrm>
          <a:custGeom>
            <a:avLst/>
            <a:gdLst/>
            <a:ahLst/>
            <a:cxnLst/>
            <a:rect l="l" t="t" r="r" b="b"/>
            <a:pathLst>
              <a:path h="2061845">
                <a:moveTo>
                  <a:pt x="0" y="0"/>
                </a:moveTo>
                <a:lnTo>
                  <a:pt x="0" y="2061335"/>
                </a:lnTo>
              </a:path>
            </a:pathLst>
          </a:custGeom>
          <a:ln w="32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58916" y="3701185"/>
            <a:ext cx="110489" cy="0"/>
          </a:xfrm>
          <a:custGeom>
            <a:avLst/>
            <a:gdLst/>
            <a:ahLst/>
            <a:cxnLst/>
            <a:rect l="l" t="t" r="r" b="b"/>
            <a:pathLst>
              <a:path w="110489">
                <a:moveTo>
                  <a:pt x="109949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955636" y="1639789"/>
            <a:ext cx="0" cy="2061845"/>
          </a:xfrm>
          <a:custGeom>
            <a:avLst/>
            <a:gdLst/>
            <a:ahLst/>
            <a:cxnLst/>
            <a:rect l="l" t="t" r="r" b="b"/>
            <a:pathLst>
              <a:path h="2061845">
                <a:moveTo>
                  <a:pt x="0" y="2061395"/>
                </a:moveTo>
                <a:lnTo>
                  <a:pt x="0" y="0"/>
                </a:lnTo>
              </a:path>
            </a:pathLst>
          </a:custGeom>
          <a:ln w="32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03635" y="3654509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03635" y="355848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03635" y="346246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5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949863" y="3386124"/>
            <a:ext cx="3746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2885">
              <a:lnSpc>
                <a:spcPct val="100000"/>
              </a:lnSpc>
              <a:spcBef>
                <a:spcPts val="105"/>
              </a:spcBef>
            </a:pPr>
            <a:r>
              <a:rPr sz="750" spc="65" dirty="0">
                <a:latin typeface="Verdana"/>
                <a:cs typeface="Verdana"/>
              </a:rPr>
              <a:t>40</a:t>
            </a:r>
            <a:endParaRPr sz="7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sz="750" spc="60" dirty="0">
                <a:latin typeface="Verdana"/>
                <a:cs typeface="Verdana"/>
              </a:rPr>
              <a:t>27.6</a:t>
            </a:r>
            <a:endParaRPr sz="750">
              <a:latin typeface="Verdana"/>
              <a:cs typeface="Verdan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103635" y="3372343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03635" y="3276025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03635" y="318000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03635" y="3083978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5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173174" y="3007652"/>
            <a:ext cx="15113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65" dirty="0">
                <a:latin typeface="Verdana"/>
                <a:cs typeface="Verdana"/>
              </a:rPr>
              <a:t>60</a:t>
            </a:r>
            <a:endParaRPr sz="75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103635" y="2990916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03635" y="2894597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03635" y="279860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103635" y="2702599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5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173174" y="2626212"/>
            <a:ext cx="15113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65" dirty="0">
                <a:latin typeface="Verdana"/>
                <a:cs typeface="Verdana"/>
              </a:rPr>
              <a:t>80</a:t>
            </a:r>
            <a:endParaRPr sz="75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103635" y="260647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03635" y="2513122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103635" y="2417117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03635" y="2321112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5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173174" y="2244725"/>
            <a:ext cx="22034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65" dirty="0">
                <a:latin typeface="Verdana"/>
                <a:cs typeface="Verdana"/>
              </a:rPr>
              <a:t>100</a:t>
            </a:r>
            <a:endParaRPr sz="75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103635" y="2225107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03635" y="2134649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03635" y="203864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103635" y="1942639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5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949863" y="1481870"/>
            <a:ext cx="504825" cy="525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60" dirty="0">
                <a:latin typeface="Verdana"/>
                <a:cs typeface="Verdana"/>
              </a:rPr>
              <a:t>136.1</a:t>
            </a:r>
            <a:r>
              <a:rPr sz="750" spc="-10" dirty="0">
                <a:latin typeface="Verdana"/>
                <a:cs typeface="Verdana"/>
              </a:rPr>
              <a:t> </a:t>
            </a:r>
            <a:r>
              <a:rPr sz="750" spc="60" dirty="0">
                <a:latin typeface="Verdana"/>
                <a:cs typeface="Verdana"/>
              </a:rPr>
              <a:t>°C</a:t>
            </a:r>
            <a:endParaRPr sz="7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 marL="222885">
              <a:lnSpc>
                <a:spcPct val="100000"/>
              </a:lnSpc>
            </a:pPr>
            <a:r>
              <a:rPr sz="750" spc="65" dirty="0">
                <a:latin typeface="Verdana"/>
                <a:cs typeface="Verdana"/>
              </a:rPr>
              <a:t>120</a:t>
            </a:r>
            <a:endParaRPr sz="750">
              <a:latin typeface="Verdana"/>
              <a:cs typeface="Verdana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103635" y="184663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03635" y="1753282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03635" y="1657277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7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02336" y="1459883"/>
            <a:ext cx="4335145" cy="2545080"/>
          </a:xfrm>
          <a:custGeom>
            <a:avLst/>
            <a:gdLst/>
            <a:ahLst/>
            <a:cxnLst/>
            <a:rect l="l" t="t" r="r" b="b"/>
            <a:pathLst>
              <a:path w="4335145" h="2545079">
                <a:moveTo>
                  <a:pt x="0" y="2544738"/>
                </a:moveTo>
                <a:lnTo>
                  <a:pt x="4334627" y="2544738"/>
                </a:lnTo>
                <a:lnTo>
                  <a:pt x="4334627" y="0"/>
                </a:lnTo>
                <a:lnTo>
                  <a:pt x="0" y="0"/>
                </a:lnTo>
                <a:lnTo>
                  <a:pt x="0" y="254473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439982" y="1444198"/>
            <a:ext cx="248285" cy="545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50" spc="15" dirty="0">
                <a:latin typeface="Arial"/>
                <a:cs typeface="Arial"/>
              </a:rPr>
              <a:t>FLIR</a:t>
            </a:r>
            <a:r>
              <a:rPr sz="250" dirty="0">
                <a:latin typeface="Arial"/>
                <a:cs typeface="Arial"/>
              </a:rPr>
              <a:t> </a:t>
            </a:r>
            <a:r>
              <a:rPr sz="250" spc="20" dirty="0">
                <a:latin typeface="Arial"/>
                <a:cs typeface="Arial"/>
              </a:rPr>
              <a:t>Systems</a:t>
            </a:r>
            <a:endParaRPr sz="25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52400" y="4729038"/>
            <a:ext cx="5281295" cy="97790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65"/>
              </a:spcBef>
            </a:pPr>
            <a:r>
              <a:rPr sz="2400" spc="-30" dirty="0">
                <a:latin typeface="Tahoma"/>
                <a:cs typeface="Tahoma"/>
              </a:rPr>
              <a:t>Terminalen </a:t>
            </a:r>
            <a:r>
              <a:rPr sz="2400" spc="-10" dirty="0">
                <a:latin typeface="Tahoma"/>
                <a:cs typeface="Tahoma"/>
              </a:rPr>
              <a:t>ovenfor </a:t>
            </a:r>
            <a:r>
              <a:rPr sz="2400" spc="-5" dirty="0">
                <a:latin typeface="Tahoma"/>
                <a:cs typeface="Tahoma"/>
              </a:rPr>
              <a:t>er </a:t>
            </a:r>
            <a:r>
              <a:rPr sz="2400" dirty="0">
                <a:latin typeface="Tahoma"/>
                <a:cs typeface="Tahoma"/>
              </a:rPr>
              <a:t>helt </a:t>
            </a:r>
            <a:r>
              <a:rPr sz="2400" spc="-5" dirty="0">
                <a:latin typeface="Tahoma"/>
                <a:cs typeface="Tahoma"/>
              </a:rPr>
              <a:t>klart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defekt.</a:t>
            </a:r>
            <a:endParaRPr sz="2400" dirty="0">
              <a:latin typeface="Tahoma"/>
              <a:cs typeface="Tahoma"/>
            </a:endParaRPr>
          </a:p>
          <a:p>
            <a:pPr marL="3810" algn="ctr">
              <a:lnSpc>
                <a:spcPct val="100000"/>
              </a:lnSpc>
              <a:spcBef>
                <a:spcPts val="869"/>
              </a:spcBef>
            </a:pPr>
            <a:r>
              <a:rPr sz="2400" spc="-5" dirty="0">
                <a:latin typeface="Tahoma"/>
                <a:cs typeface="Tahoma"/>
              </a:rPr>
              <a:t>Hvordan vil termogrammet se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ud?</a:t>
            </a:r>
          </a:p>
        </p:txBody>
      </p:sp>
      <p:pic>
        <p:nvPicPr>
          <p:cNvPr id="55" name="Billede 1" descr="Billedresultat for euc sjÃ¦lland guld">
            <a:extLst>
              <a:ext uri="{FF2B5EF4-FFF2-40B4-BE49-F238E27FC236}">
                <a16:creationId xmlns:a16="http://schemas.microsoft.com/office/drawing/2014/main" id="{A68C8A35-8FC6-924B-9E24-E9EA8D7F7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ktangel 55">
            <a:extLst>
              <a:ext uri="{FF2B5EF4-FFF2-40B4-BE49-F238E27FC236}">
                <a16:creationId xmlns:a16="http://schemas.microsoft.com/office/drawing/2014/main" id="{E6FDD994-14A5-DA48-9282-C88C32C852AA}"/>
              </a:ext>
            </a:extLst>
          </p:cNvPr>
          <p:cNvSpPr/>
          <p:nvPr/>
        </p:nvSpPr>
        <p:spPr>
          <a:xfrm>
            <a:off x="2209800" y="381001"/>
            <a:ext cx="693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6800" y="1219200"/>
            <a:ext cx="4616196" cy="2833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868" y="1219200"/>
            <a:ext cx="3799332" cy="28361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13732" y="4232314"/>
            <a:ext cx="4942332" cy="108170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10489" algn="ctr">
              <a:lnSpc>
                <a:spcPct val="100000"/>
              </a:lnSpc>
              <a:spcBef>
                <a:spcPts val="1375"/>
              </a:spcBef>
            </a:pPr>
            <a:r>
              <a:rPr sz="2400" spc="-20" dirty="0">
                <a:latin typeface="Tahoma"/>
                <a:cs typeface="Tahoma"/>
              </a:rPr>
              <a:t>Kan </a:t>
            </a:r>
            <a:r>
              <a:rPr sz="2400" spc="-5" dirty="0">
                <a:latin typeface="Tahoma"/>
                <a:cs typeface="Tahoma"/>
              </a:rPr>
              <a:t>vi se </a:t>
            </a:r>
            <a:r>
              <a:rPr sz="2400" dirty="0">
                <a:latin typeface="Tahoma"/>
                <a:cs typeface="Tahoma"/>
              </a:rPr>
              <a:t>noget på </a:t>
            </a:r>
            <a:r>
              <a:rPr sz="2400" spc="-10" dirty="0">
                <a:latin typeface="Tahoma"/>
                <a:cs typeface="Tahoma"/>
              </a:rPr>
              <a:t>dette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foto?</a:t>
            </a:r>
            <a:endParaRPr sz="2400" dirty="0">
              <a:latin typeface="Tahoma"/>
              <a:cs typeface="Tahoma"/>
            </a:endParaRPr>
          </a:p>
          <a:p>
            <a:pPr marL="219710" algn="ctr">
              <a:lnSpc>
                <a:spcPct val="100000"/>
              </a:lnSpc>
              <a:spcBef>
                <a:spcPts val="1270"/>
              </a:spcBef>
            </a:pPr>
            <a:r>
              <a:rPr sz="2400" spc="-15" dirty="0">
                <a:latin typeface="Tahoma"/>
                <a:cs typeface="Tahoma"/>
              </a:rPr>
              <a:t>Hvad </a:t>
            </a:r>
            <a:r>
              <a:rPr sz="2400" dirty="0">
                <a:latin typeface="Tahoma"/>
                <a:cs typeface="Tahoma"/>
              </a:rPr>
              <a:t>med </a:t>
            </a:r>
            <a:r>
              <a:rPr sz="2400" spc="-5" dirty="0" err="1">
                <a:latin typeface="Tahoma"/>
                <a:cs typeface="Tahoma"/>
              </a:rPr>
              <a:t>termogrammet</a:t>
            </a:r>
            <a:r>
              <a:rPr sz="2400" spc="-5" dirty="0">
                <a:latin typeface="Tahoma"/>
                <a:cs typeface="Tahoma"/>
              </a:rPr>
              <a:t>?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7" name="Billede 1" descr="Billedresultat for euc sjÃ¦lland guld">
            <a:extLst>
              <a:ext uri="{FF2B5EF4-FFF2-40B4-BE49-F238E27FC236}">
                <a16:creationId xmlns:a16="http://schemas.microsoft.com/office/drawing/2014/main" id="{E8C94A6B-452F-DA48-8945-5B5999AFC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9655C567-E84F-E84D-9FC8-923CA5A6784C}"/>
              </a:ext>
            </a:extLst>
          </p:cNvPr>
          <p:cNvSpPr/>
          <p:nvPr/>
        </p:nvSpPr>
        <p:spPr>
          <a:xfrm>
            <a:off x="2209800" y="381001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6DFCE06-909A-430F-B8B2-2759E0F335D6}"/>
              </a:ext>
            </a:extLst>
          </p:cNvPr>
          <p:cNvSpPr/>
          <p:nvPr/>
        </p:nvSpPr>
        <p:spPr>
          <a:xfrm>
            <a:off x="1516" y="4311502"/>
            <a:ext cx="4951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ts val="1945"/>
              </a:spcBef>
            </a:pPr>
            <a:r>
              <a:rPr lang="da-DK" sz="2400" spc="-5" dirty="0">
                <a:latin typeface="Tahoma"/>
                <a:cs typeface="Tahoma"/>
              </a:rPr>
              <a:t>Det er en refleksion </a:t>
            </a:r>
            <a:r>
              <a:rPr lang="da-DK" sz="2400" spc="-20" dirty="0">
                <a:latin typeface="Tahoma"/>
                <a:cs typeface="Tahoma"/>
              </a:rPr>
              <a:t>fra</a:t>
            </a:r>
            <a:r>
              <a:rPr lang="da-DK" sz="2400" spc="-25" dirty="0">
                <a:latin typeface="Tahoma"/>
                <a:cs typeface="Tahoma"/>
              </a:rPr>
              <a:t> </a:t>
            </a:r>
            <a:r>
              <a:rPr lang="da-DK" sz="2400" spc="-10" dirty="0">
                <a:latin typeface="Tahoma"/>
                <a:cs typeface="Tahoma"/>
              </a:rPr>
              <a:t>operatøren!</a:t>
            </a:r>
            <a:endParaRPr lang="da-DK" sz="24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43371" y="1441703"/>
            <a:ext cx="3643883" cy="2523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8946" y="1533395"/>
            <a:ext cx="3507136" cy="23724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9702" y="3226411"/>
            <a:ext cx="1047750" cy="154305"/>
          </a:xfrm>
          <a:prstGeom prst="rect">
            <a:avLst/>
          </a:prstGeom>
          <a:solidFill>
            <a:srgbClr val="FFFFE0"/>
          </a:solidFill>
          <a:ln w="3431">
            <a:solidFill>
              <a:srgbClr val="00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5"/>
              </a:spcBef>
            </a:pPr>
            <a:r>
              <a:rPr sz="950" spc="60" dirty="0">
                <a:solidFill>
                  <a:schemeClr val="bg1"/>
                </a:solidFill>
                <a:latin typeface="Verdana"/>
                <a:cs typeface="Verdana"/>
              </a:rPr>
              <a:t>Ar1:max</a:t>
            </a:r>
            <a:r>
              <a:rPr sz="950" spc="3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950" spc="60" dirty="0">
                <a:solidFill>
                  <a:schemeClr val="bg1"/>
                </a:solidFill>
                <a:latin typeface="Verdana"/>
                <a:cs typeface="Verdana"/>
              </a:rPr>
              <a:t>54.6</a:t>
            </a:r>
            <a:endParaRPr sz="9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81147" y="1639820"/>
            <a:ext cx="127391" cy="19697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58790" y="1645964"/>
            <a:ext cx="0" cy="1966595"/>
          </a:xfrm>
          <a:custGeom>
            <a:avLst/>
            <a:gdLst/>
            <a:ahLst/>
            <a:cxnLst/>
            <a:rect l="l" t="t" r="r" b="b"/>
            <a:pathLst>
              <a:path h="1966595">
                <a:moveTo>
                  <a:pt x="0" y="0"/>
                </a:moveTo>
                <a:lnTo>
                  <a:pt x="0" y="1966320"/>
                </a:lnTo>
              </a:path>
            </a:pathLst>
          </a:custGeom>
          <a:ln w="3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87810" y="1645964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0" y="0"/>
                </a:moveTo>
                <a:lnTo>
                  <a:pt x="123729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15326" y="1645964"/>
            <a:ext cx="0" cy="1966595"/>
          </a:xfrm>
          <a:custGeom>
            <a:avLst/>
            <a:gdLst/>
            <a:ahLst/>
            <a:cxnLst/>
            <a:rect l="l" t="t" r="r" b="b"/>
            <a:pathLst>
              <a:path h="1966595">
                <a:moveTo>
                  <a:pt x="0" y="0"/>
                </a:moveTo>
                <a:lnTo>
                  <a:pt x="0" y="1966320"/>
                </a:lnTo>
              </a:path>
            </a:pathLst>
          </a:custGeom>
          <a:ln w="3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91597" y="3615706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123729" y="0"/>
                </a:moveTo>
                <a:lnTo>
                  <a:pt x="0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87810" y="1649316"/>
            <a:ext cx="0" cy="1966595"/>
          </a:xfrm>
          <a:custGeom>
            <a:avLst/>
            <a:gdLst/>
            <a:ahLst/>
            <a:cxnLst/>
            <a:rect l="l" t="t" r="r" b="b"/>
            <a:pathLst>
              <a:path h="1966595">
                <a:moveTo>
                  <a:pt x="0" y="1966390"/>
                </a:moveTo>
                <a:lnTo>
                  <a:pt x="0" y="0"/>
                </a:lnTo>
              </a:path>
            </a:pathLst>
          </a:custGeom>
          <a:ln w="37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58790" y="3521640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81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58790" y="3421052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58790" y="3323564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58790" y="3226411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58790" y="3129258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81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58790" y="3028335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58790" y="2927761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58790" y="2830259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58790" y="2733106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81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8790" y="2632532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258790" y="2535100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58790" y="2434414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58790" y="2337359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81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58790" y="2239746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58790" y="2139199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258790" y="2041725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258790" y="1941179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81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58790" y="1843984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58790" y="1746511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173" y="0"/>
                </a:lnTo>
              </a:path>
            </a:pathLst>
          </a:custGeom>
          <a:ln w="34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08946" y="1424482"/>
            <a:ext cx="4282440" cy="2564130"/>
          </a:xfrm>
          <a:prstGeom prst="rect">
            <a:avLst/>
          </a:prstGeom>
          <a:ln w="351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3180">
              <a:lnSpc>
                <a:spcPts val="345"/>
              </a:lnSpc>
            </a:pPr>
            <a:r>
              <a:rPr sz="300" spc="10" dirty="0">
                <a:latin typeface="Arial"/>
                <a:cs typeface="Arial"/>
              </a:rPr>
              <a:t>FLIR </a:t>
            </a:r>
            <a:r>
              <a:rPr sz="300" spc="15" dirty="0">
                <a:latin typeface="Arial"/>
                <a:cs typeface="Arial"/>
              </a:rPr>
              <a:t>System</a:t>
            </a:r>
            <a:r>
              <a:rPr sz="300" spc="-10" dirty="0">
                <a:latin typeface="Arial"/>
                <a:cs typeface="Arial"/>
              </a:rPr>
              <a:t> </a:t>
            </a:r>
            <a:r>
              <a:rPr sz="300" spc="20" dirty="0">
                <a:latin typeface="Arial"/>
                <a:cs typeface="Arial"/>
              </a:rPr>
              <a:t>s</a:t>
            </a:r>
            <a:endParaRPr sz="300" dirty="0">
              <a:latin typeface="Arial"/>
              <a:cs typeface="Arial"/>
            </a:endParaRPr>
          </a:p>
          <a:p>
            <a:pPr marR="91440" algn="r">
              <a:lnSpc>
                <a:spcPts val="1015"/>
              </a:lnSpc>
            </a:pPr>
            <a:r>
              <a:rPr sz="850" spc="80" dirty="0">
                <a:latin typeface="Verdana"/>
                <a:cs typeface="Verdana"/>
              </a:rPr>
              <a:t>134.9</a:t>
            </a:r>
            <a:r>
              <a:rPr sz="850" spc="-40" dirty="0">
                <a:latin typeface="Verdana"/>
                <a:cs typeface="Verdana"/>
              </a:rPr>
              <a:t> </a:t>
            </a:r>
            <a:r>
              <a:rPr sz="850" spc="95" dirty="0">
                <a:latin typeface="Verdana"/>
                <a:cs typeface="Verdana"/>
              </a:rPr>
              <a:t>°C</a:t>
            </a:r>
            <a:endParaRPr sz="8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 marR="165735" algn="r">
              <a:lnSpc>
                <a:spcPct val="100000"/>
              </a:lnSpc>
              <a:spcBef>
                <a:spcPts val="865"/>
              </a:spcBef>
            </a:pPr>
            <a:r>
              <a:rPr sz="850" spc="85" dirty="0">
                <a:latin typeface="Verdana"/>
                <a:cs typeface="Verdana"/>
              </a:rPr>
              <a:t>1</a:t>
            </a:r>
            <a:r>
              <a:rPr sz="850" spc="55" dirty="0">
                <a:latin typeface="Verdana"/>
                <a:cs typeface="Verdana"/>
              </a:rPr>
              <a:t>2</a:t>
            </a:r>
            <a:r>
              <a:rPr sz="850" spc="95" dirty="0">
                <a:latin typeface="Verdana"/>
                <a:cs typeface="Verdana"/>
              </a:rPr>
              <a:t>0</a:t>
            </a:r>
            <a:endParaRPr sz="8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R="165735" algn="r">
              <a:lnSpc>
                <a:spcPct val="100000"/>
              </a:lnSpc>
            </a:pPr>
            <a:r>
              <a:rPr sz="850" spc="85" dirty="0">
                <a:latin typeface="Verdana"/>
                <a:cs typeface="Verdana"/>
              </a:rPr>
              <a:t>1</a:t>
            </a:r>
            <a:r>
              <a:rPr sz="850" spc="55" dirty="0">
                <a:latin typeface="Verdana"/>
                <a:cs typeface="Verdana"/>
              </a:rPr>
              <a:t>0</a:t>
            </a:r>
            <a:r>
              <a:rPr sz="850" spc="95" dirty="0">
                <a:latin typeface="Verdana"/>
                <a:cs typeface="Verdana"/>
              </a:rPr>
              <a:t>0</a:t>
            </a:r>
            <a:endParaRPr sz="8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R="242570" algn="r">
              <a:lnSpc>
                <a:spcPct val="100000"/>
              </a:lnSpc>
              <a:spcBef>
                <a:spcPts val="5"/>
              </a:spcBef>
            </a:pPr>
            <a:r>
              <a:rPr sz="850" spc="85" dirty="0">
                <a:latin typeface="Verdana"/>
                <a:cs typeface="Verdana"/>
              </a:rPr>
              <a:t>80</a:t>
            </a:r>
            <a:endParaRPr sz="8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R="242570" algn="r">
              <a:lnSpc>
                <a:spcPct val="100000"/>
              </a:lnSpc>
              <a:spcBef>
                <a:spcPts val="5"/>
              </a:spcBef>
            </a:pPr>
            <a:r>
              <a:rPr sz="850" spc="85" dirty="0">
                <a:latin typeface="Verdana"/>
                <a:cs typeface="Verdana"/>
              </a:rPr>
              <a:t>60</a:t>
            </a:r>
            <a:endParaRPr sz="85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 marR="242570" algn="r">
              <a:lnSpc>
                <a:spcPct val="100000"/>
              </a:lnSpc>
            </a:pPr>
            <a:r>
              <a:rPr sz="850" spc="85" dirty="0">
                <a:latin typeface="Verdana"/>
                <a:cs typeface="Verdana"/>
              </a:rPr>
              <a:t>40</a:t>
            </a:r>
            <a:endParaRPr sz="850" dirty="0">
              <a:latin typeface="Verdana"/>
              <a:cs typeface="Verdana"/>
            </a:endParaRPr>
          </a:p>
          <a:p>
            <a:pPr marR="368935" algn="r">
              <a:lnSpc>
                <a:spcPct val="100000"/>
              </a:lnSpc>
              <a:spcBef>
                <a:spcPts val="380"/>
              </a:spcBef>
            </a:pPr>
            <a:r>
              <a:rPr sz="850" spc="85" dirty="0">
                <a:latin typeface="Verdana"/>
                <a:cs typeface="Verdana"/>
              </a:rPr>
              <a:t>35.</a:t>
            </a:r>
            <a:r>
              <a:rPr sz="850" spc="95" dirty="0">
                <a:latin typeface="Verdana"/>
                <a:cs typeface="Verdana"/>
              </a:rPr>
              <a:t>2</a:t>
            </a:r>
            <a:endParaRPr sz="8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874912" y="4379818"/>
            <a:ext cx="341234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Tahoma"/>
                <a:cs typeface="Tahoma"/>
              </a:rPr>
              <a:t>Er </a:t>
            </a:r>
            <a:r>
              <a:rPr sz="2800" dirty="0">
                <a:latin typeface="Tahoma"/>
                <a:cs typeface="Tahoma"/>
              </a:rPr>
              <a:t>her noget</a:t>
            </a:r>
            <a:r>
              <a:rPr sz="2800" spc="-8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galt?</a:t>
            </a:r>
            <a:endParaRPr sz="2800" dirty="0">
              <a:latin typeface="Tahoma"/>
              <a:cs typeface="Tahoma"/>
            </a:endParaRPr>
          </a:p>
        </p:txBody>
      </p:sp>
      <p:pic>
        <p:nvPicPr>
          <p:cNvPr id="37" name="Billede 1" descr="Billedresultat for euc sjÃ¦lland guld">
            <a:extLst>
              <a:ext uri="{FF2B5EF4-FFF2-40B4-BE49-F238E27FC236}">
                <a16:creationId xmlns:a16="http://schemas.microsoft.com/office/drawing/2014/main" id="{7789E8C5-DC51-D944-9E3A-85264543E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ktangel 37">
            <a:extLst>
              <a:ext uri="{FF2B5EF4-FFF2-40B4-BE49-F238E27FC236}">
                <a16:creationId xmlns:a16="http://schemas.microsoft.com/office/drawing/2014/main" id="{ABFD089D-965D-7942-B8CE-EA2B6D7CE500}"/>
              </a:ext>
            </a:extLst>
          </p:cNvPr>
          <p:cNvSpPr/>
          <p:nvPr/>
        </p:nvSpPr>
        <p:spPr>
          <a:xfrm>
            <a:off x="2209800" y="3810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  <p:sp>
        <p:nvSpPr>
          <p:cNvPr id="39" name="object 34">
            <a:extLst>
              <a:ext uri="{FF2B5EF4-FFF2-40B4-BE49-F238E27FC236}">
                <a16:creationId xmlns:a16="http://schemas.microsoft.com/office/drawing/2014/main" id="{49727F00-B294-4263-AF6C-F84AE5D7C2F4}"/>
              </a:ext>
            </a:extLst>
          </p:cNvPr>
          <p:cNvSpPr txBox="1"/>
          <p:nvPr/>
        </p:nvSpPr>
        <p:spPr>
          <a:xfrm>
            <a:off x="1236934" y="4325480"/>
            <a:ext cx="341234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a-DK" sz="2800" spc="-5" dirty="0">
                <a:latin typeface="Tahoma"/>
                <a:cs typeface="Tahoma"/>
              </a:rPr>
              <a:t>Ja da løs Ledning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2DDB0A09-2031-4B29-971A-1C82192D7E25}"/>
              </a:ext>
            </a:extLst>
          </p:cNvPr>
          <p:cNvSpPr txBox="1"/>
          <p:nvPr/>
        </p:nvSpPr>
        <p:spPr>
          <a:xfrm>
            <a:off x="2797556" y="2305887"/>
            <a:ext cx="1131570" cy="154305"/>
          </a:xfrm>
          <a:prstGeom prst="rect">
            <a:avLst/>
          </a:prstGeom>
          <a:solidFill>
            <a:srgbClr val="FFFFE0"/>
          </a:solidFill>
          <a:ln w="343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950" spc="60" dirty="0" err="1">
                <a:solidFill>
                  <a:schemeClr val="bg1"/>
                </a:solidFill>
                <a:latin typeface="Verdana"/>
                <a:cs typeface="Verdana"/>
              </a:rPr>
              <a:t>Arax</a:t>
            </a:r>
            <a:r>
              <a:rPr sz="950" spc="3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950" spc="60" dirty="0">
                <a:solidFill>
                  <a:schemeClr val="bg1"/>
                </a:solidFill>
                <a:latin typeface="Verdana"/>
                <a:cs typeface="Verdana"/>
              </a:rPr>
              <a:t>130.5</a:t>
            </a:r>
            <a:endParaRPr sz="9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3" grpId="0" animBg="1"/>
      <p:bldP spid="39" grpId="0"/>
      <p:bldP spid="4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26835" y="1484375"/>
            <a:ext cx="3304032" cy="2400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21768" y="1751796"/>
            <a:ext cx="216480" cy="1869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21768" y="1751796"/>
            <a:ext cx="216535" cy="1869439"/>
          </a:xfrm>
          <a:custGeom>
            <a:avLst/>
            <a:gdLst/>
            <a:ahLst/>
            <a:cxnLst/>
            <a:rect l="l" t="t" r="r" b="b"/>
            <a:pathLst>
              <a:path w="216535" h="1869439">
                <a:moveTo>
                  <a:pt x="0" y="0"/>
                </a:moveTo>
                <a:lnTo>
                  <a:pt x="0" y="1869244"/>
                </a:lnTo>
                <a:lnTo>
                  <a:pt x="216482" y="1869244"/>
                </a:lnTo>
                <a:lnTo>
                  <a:pt x="216482" y="0"/>
                </a:lnTo>
                <a:lnTo>
                  <a:pt x="0" y="0"/>
                </a:lnTo>
              </a:path>
            </a:pathLst>
          </a:custGeom>
          <a:ln w="7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09987" y="1751796"/>
            <a:ext cx="0" cy="1869439"/>
          </a:xfrm>
          <a:custGeom>
            <a:avLst/>
            <a:gdLst/>
            <a:ahLst/>
            <a:cxnLst/>
            <a:rect l="l" t="t" r="r" b="b"/>
            <a:pathLst>
              <a:path h="1869439">
                <a:moveTo>
                  <a:pt x="0" y="0"/>
                </a:moveTo>
                <a:lnTo>
                  <a:pt x="0" y="1869244"/>
                </a:lnTo>
              </a:path>
            </a:pathLst>
          </a:custGeom>
          <a:ln w="7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09987" y="3597669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>
                <a:moveTo>
                  <a:pt x="0" y="0"/>
                </a:moveTo>
                <a:lnTo>
                  <a:pt x="72500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09987" y="348761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09987" y="337697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09987" y="3266912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09987" y="3156295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09987" y="3046237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>
                <a:moveTo>
                  <a:pt x="0" y="0"/>
                </a:moveTo>
                <a:lnTo>
                  <a:pt x="72500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09987" y="2935620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09987" y="2825562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09987" y="2714922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09987" y="2604864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09987" y="249424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>
                <a:moveTo>
                  <a:pt x="0" y="0"/>
                </a:moveTo>
                <a:lnTo>
                  <a:pt x="72500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09987" y="2384188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09987" y="2273571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09987" y="2163513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09987" y="2056295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09987" y="1945678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>
                <a:moveTo>
                  <a:pt x="0" y="0"/>
                </a:moveTo>
                <a:lnTo>
                  <a:pt x="72500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81227" y="1479803"/>
            <a:ext cx="4276725" cy="241109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 marR="265430" algn="r">
              <a:lnSpc>
                <a:spcPct val="100000"/>
              </a:lnSpc>
              <a:spcBef>
                <a:spcPts val="555"/>
              </a:spcBef>
            </a:pPr>
            <a:r>
              <a:rPr sz="850" spc="60" dirty="0">
                <a:latin typeface="Arial"/>
                <a:cs typeface="Arial"/>
              </a:rPr>
              <a:t>5</a:t>
            </a:r>
            <a:r>
              <a:rPr sz="850" spc="35" dirty="0">
                <a:latin typeface="Arial"/>
                <a:cs typeface="Arial"/>
              </a:rPr>
              <a:t>3</a:t>
            </a:r>
            <a:r>
              <a:rPr sz="850" spc="-45" dirty="0">
                <a:latin typeface="Arial"/>
                <a:cs typeface="Arial"/>
              </a:rPr>
              <a:t>.</a:t>
            </a:r>
            <a:r>
              <a:rPr sz="850" spc="35" dirty="0">
                <a:latin typeface="Arial"/>
                <a:cs typeface="Arial"/>
              </a:rPr>
              <a:t>5°C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R="157480" algn="r">
              <a:lnSpc>
                <a:spcPct val="100000"/>
              </a:lnSpc>
              <a:spcBef>
                <a:spcPts val="575"/>
              </a:spcBef>
            </a:pPr>
            <a:r>
              <a:rPr sz="850" spc="60" dirty="0">
                <a:latin typeface="Arial"/>
                <a:cs typeface="Arial"/>
              </a:rPr>
              <a:t>50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Times New Roman"/>
              <a:cs typeface="Times New Roman"/>
            </a:endParaRPr>
          </a:p>
          <a:p>
            <a:pPr marR="157480" algn="r">
              <a:lnSpc>
                <a:spcPct val="100000"/>
              </a:lnSpc>
            </a:pPr>
            <a:r>
              <a:rPr sz="850" spc="60" dirty="0">
                <a:latin typeface="Arial"/>
                <a:cs typeface="Arial"/>
              </a:rPr>
              <a:t>40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R="157480" algn="r">
              <a:lnSpc>
                <a:spcPct val="100000"/>
              </a:lnSpc>
            </a:pPr>
            <a:r>
              <a:rPr sz="850" spc="60" dirty="0">
                <a:latin typeface="Arial"/>
                <a:cs typeface="Arial"/>
              </a:rPr>
              <a:t>30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Times New Roman"/>
              <a:cs typeface="Times New Roman"/>
            </a:endParaRPr>
          </a:p>
          <a:p>
            <a:pPr marR="157480" algn="r">
              <a:lnSpc>
                <a:spcPct val="100000"/>
              </a:lnSpc>
            </a:pPr>
            <a:r>
              <a:rPr sz="850" spc="60" dirty="0">
                <a:latin typeface="Arial"/>
                <a:cs typeface="Arial"/>
              </a:rPr>
              <a:t>20</a:t>
            </a:r>
            <a:endParaRPr sz="850">
              <a:latin typeface="Arial"/>
              <a:cs typeface="Arial"/>
            </a:endParaRPr>
          </a:p>
          <a:p>
            <a:pPr marR="265430" algn="r">
              <a:lnSpc>
                <a:spcPct val="100000"/>
              </a:lnSpc>
              <a:spcBef>
                <a:spcPts val="114"/>
              </a:spcBef>
            </a:pPr>
            <a:r>
              <a:rPr sz="850" spc="60" dirty="0">
                <a:latin typeface="Arial"/>
                <a:cs typeface="Arial"/>
              </a:rPr>
              <a:t>1</a:t>
            </a:r>
            <a:r>
              <a:rPr sz="850" spc="35" dirty="0">
                <a:latin typeface="Arial"/>
                <a:cs typeface="Arial"/>
              </a:rPr>
              <a:t>9</a:t>
            </a:r>
            <a:r>
              <a:rPr sz="850" spc="-45" dirty="0">
                <a:latin typeface="Arial"/>
                <a:cs typeface="Arial"/>
              </a:rPr>
              <a:t>.</a:t>
            </a:r>
            <a:r>
              <a:rPr sz="850" spc="35" dirty="0">
                <a:latin typeface="Arial"/>
                <a:cs typeface="Arial"/>
              </a:rPr>
              <a:t>6°C</a:t>
            </a:r>
            <a:endParaRPr sz="8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509987" y="1835620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377" y="0"/>
                </a:lnTo>
              </a:path>
            </a:pathLst>
          </a:custGeom>
          <a:ln w="68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74628" y="1751796"/>
            <a:ext cx="0" cy="1869439"/>
          </a:xfrm>
          <a:custGeom>
            <a:avLst/>
            <a:gdLst/>
            <a:ahLst/>
            <a:cxnLst/>
            <a:rect l="l" t="t" r="r" b="b"/>
            <a:pathLst>
              <a:path h="1869439">
                <a:moveTo>
                  <a:pt x="0" y="1869244"/>
                </a:moveTo>
                <a:lnTo>
                  <a:pt x="0" y="0"/>
                </a:lnTo>
              </a:path>
            </a:pathLst>
          </a:custGeom>
          <a:ln w="74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5800" y="1484436"/>
            <a:ext cx="3463722" cy="24017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044373" y="4298187"/>
            <a:ext cx="3068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Er </a:t>
            </a:r>
            <a:r>
              <a:rPr sz="2400" dirty="0">
                <a:latin typeface="Tahoma"/>
                <a:cs typeface="Tahoma"/>
              </a:rPr>
              <a:t>der </a:t>
            </a:r>
            <a:r>
              <a:rPr sz="2400" spc="-5" dirty="0">
                <a:latin typeface="Tahoma"/>
                <a:cs typeface="Tahoma"/>
              </a:rPr>
              <a:t>et problem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her?</a:t>
            </a:r>
          </a:p>
        </p:txBody>
      </p:sp>
      <p:pic>
        <p:nvPicPr>
          <p:cNvPr id="29" name="Billede 1" descr="Billedresultat for euc sjÃ¦lland guld">
            <a:extLst>
              <a:ext uri="{FF2B5EF4-FFF2-40B4-BE49-F238E27FC236}">
                <a16:creationId xmlns:a16="http://schemas.microsoft.com/office/drawing/2014/main" id="{F3CB2F73-A079-FF40-B6C0-0D383A90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ktangel 29">
            <a:extLst>
              <a:ext uri="{FF2B5EF4-FFF2-40B4-BE49-F238E27FC236}">
                <a16:creationId xmlns:a16="http://schemas.microsoft.com/office/drawing/2014/main" id="{3EA995FB-67F7-1349-8089-84FDEDA6FCAD}"/>
              </a:ext>
            </a:extLst>
          </p:cNvPr>
          <p:cNvSpPr/>
          <p:nvPr/>
        </p:nvSpPr>
        <p:spPr>
          <a:xfrm>
            <a:off x="2209800" y="381001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  <p:sp>
        <p:nvSpPr>
          <p:cNvPr id="31" name="object 26">
            <a:extLst>
              <a:ext uri="{FF2B5EF4-FFF2-40B4-BE49-F238E27FC236}">
                <a16:creationId xmlns:a16="http://schemas.microsoft.com/office/drawing/2014/main" id="{E20FF738-8742-4C5E-89C2-5C294C121345}"/>
              </a:ext>
            </a:extLst>
          </p:cNvPr>
          <p:cNvSpPr txBox="1"/>
          <p:nvPr/>
        </p:nvSpPr>
        <p:spPr>
          <a:xfrm>
            <a:off x="990600" y="4390747"/>
            <a:ext cx="306895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a-DK" sz="2400" spc="-5" dirty="0">
                <a:latin typeface="Tahoma"/>
                <a:cs typeface="Tahoma"/>
              </a:rPr>
              <a:t>Ja 3 celler på batteri som ikke virke optimalt</a:t>
            </a:r>
            <a:endParaRPr sz="24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26601" y="1731858"/>
            <a:ext cx="222431" cy="19214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26601" y="1731858"/>
            <a:ext cx="222885" cy="1921510"/>
          </a:xfrm>
          <a:custGeom>
            <a:avLst/>
            <a:gdLst/>
            <a:ahLst/>
            <a:cxnLst/>
            <a:rect l="l" t="t" r="r" b="b"/>
            <a:pathLst>
              <a:path w="222885" h="1921510">
                <a:moveTo>
                  <a:pt x="0" y="0"/>
                </a:moveTo>
                <a:lnTo>
                  <a:pt x="0" y="1921407"/>
                </a:lnTo>
                <a:lnTo>
                  <a:pt x="222434" y="1921407"/>
                </a:lnTo>
                <a:lnTo>
                  <a:pt x="222434" y="0"/>
                </a:lnTo>
                <a:lnTo>
                  <a:pt x="0" y="0"/>
                </a:lnTo>
              </a:path>
            </a:pathLst>
          </a:custGeom>
          <a:ln w="76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22744" y="1731858"/>
            <a:ext cx="0" cy="1921510"/>
          </a:xfrm>
          <a:custGeom>
            <a:avLst/>
            <a:gdLst/>
            <a:ahLst/>
            <a:cxnLst/>
            <a:rect l="l" t="t" r="r" b="b"/>
            <a:pathLst>
              <a:path h="1921510">
                <a:moveTo>
                  <a:pt x="0" y="0"/>
                </a:moveTo>
                <a:lnTo>
                  <a:pt x="0" y="1921407"/>
                </a:lnTo>
              </a:path>
            </a:pathLst>
          </a:custGeom>
          <a:ln w="76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2744" y="3653264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22744" y="3543653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493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424987" y="3469291"/>
            <a:ext cx="500380" cy="3911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15"/>
              </a:spcBef>
            </a:pPr>
            <a:r>
              <a:rPr sz="850" spc="80" dirty="0">
                <a:latin typeface="Arial"/>
                <a:cs typeface="Arial"/>
              </a:rPr>
              <a:t>20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850" spc="40" dirty="0">
                <a:latin typeface="Arial"/>
                <a:cs typeface="Arial"/>
              </a:rPr>
              <a:t>18.0°C</a:t>
            </a:r>
            <a:endParaRPr sz="8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22744" y="3433466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22744" y="3323256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22744" y="3213644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22744" y="3103457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22744" y="2993247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493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758769" y="2919484"/>
            <a:ext cx="16700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spc="80" dirty="0">
                <a:latin typeface="Arial"/>
                <a:cs typeface="Arial"/>
              </a:rPr>
              <a:t>30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22744" y="2887152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22744" y="2776966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22744" y="2666779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22744" y="2557167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22744" y="2446957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493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58769" y="2372595"/>
            <a:ext cx="167005" cy="1574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spc="80" dirty="0">
                <a:latin typeface="Arial"/>
                <a:cs typeface="Arial"/>
              </a:rPr>
              <a:t>40</a:t>
            </a:r>
            <a:endParaRPr sz="8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22744" y="2336770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22744" y="2227158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22744" y="212046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22744" y="2010279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22744" y="1900667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493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424987" y="1513285"/>
            <a:ext cx="500380" cy="47053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850" spc="40" dirty="0">
                <a:latin typeface="Arial"/>
                <a:cs typeface="Arial"/>
              </a:rPr>
              <a:t>53.1°C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850" spc="80" dirty="0">
                <a:latin typeface="Arial"/>
                <a:cs typeface="Arial"/>
              </a:rPr>
              <a:t>50</a:t>
            </a:r>
            <a:endParaRPr sz="8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622744" y="1790480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77" y="0"/>
                </a:lnTo>
              </a:path>
            </a:pathLst>
          </a:custGeom>
          <a:ln w="7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86412" y="1731858"/>
            <a:ext cx="0" cy="1921510"/>
          </a:xfrm>
          <a:custGeom>
            <a:avLst/>
            <a:gdLst/>
            <a:ahLst/>
            <a:cxnLst/>
            <a:rect l="l" t="t" r="r" b="b"/>
            <a:pathLst>
              <a:path h="1921510">
                <a:moveTo>
                  <a:pt x="0" y="1921407"/>
                </a:moveTo>
                <a:lnTo>
                  <a:pt x="0" y="0"/>
                </a:lnTo>
              </a:path>
            </a:pathLst>
          </a:custGeom>
          <a:ln w="76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3419" y="1457037"/>
            <a:ext cx="3558949" cy="24687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13703" y="1456944"/>
            <a:ext cx="3364992" cy="24704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476046" y="4319523"/>
            <a:ext cx="2440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Er </a:t>
            </a:r>
            <a:r>
              <a:rPr sz="2400" dirty="0">
                <a:latin typeface="Tahoma"/>
                <a:cs typeface="Tahoma"/>
              </a:rPr>
              <a:t>der noget</a:t>
            </a:r>
            <a:r>
              <a:rPr sz="2400" spc="-10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galt?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32" name="Billede 1" descr="Billedresultat for euc sjÃ¦lland guld">
            <a:extLst>
              <a:ext uri="{FF2B5EF4-FFF2-40B4-BE49-F238E27FC236}">
                <a16:creationId xmlns:a16="http://schemas.microsoft.com/office/drawing/2014/main" id="{05ECA6C3-BA83-7C4C-B64D-295438AFF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ktangel 32">
            <a:extLst>
              <a:ext uri="{FF2B5EF4-FFF2-40B4-BE49-F238E27FC236}">
                <a16:creationId xmlns:a16="http://schemas.microsoft.com/office/drawing/2014/main" id="{F144F001-2189-2244-9C46-B6DA75027A5E}"/>
              </a:ext>
            </a:extLst>
          </p:cNvPr>
          <p:cNvSpPr/>
          <p:nvPr/>
        </p:nvSpPr>
        <p:spPr>
          <a:xfrm>
            <a:off x="2209800" y="38100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67F5218C-1EFC-4A06-8B78-1B6571D3E61D}"/>
              </a:ext>
            </a:extLst>
          </p:cNvPr>
          <p:cNvSpPr/>
          <p:nvPr/>
        </p:nvSpPr>
        <p:spPr>
          <a:xfrm>
            <a:off x="246704" y="4442589"/>
            <a:ext cx="57188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a-DK" sz="2800" spc="-5" dirty="0">
                <a:latin typeface="Tahoma"/>
                <a:cs typeface="Tahoma"/>
              </a:rPr>
              <a:t>Ja Defekt stik (løsforbindelse i stik)</a:t>
            </a:r>
            <a:endParaRPr lang="da-DK" sz="2800" dirty="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03306" y="1680408"/>
            <a:ext cx="222742" cy="1923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03305" y="1680408"/>
            <a:ext cx="222885" cy="1924050"/>
          </a:xfrm>
          <a:custGeom>
            <a:avLst/>
            <a:gdLst/>
            <a:ahLst/>
            <a:cxnLst/>
            <a:rect l="l" t="t" r="r" b="b"/>
            <a:pathLst>
              <a:path w="222885" h="1924050">
                <a:moveTo>
                  <a:pt x="0" y="0"/>
                </a:moveTo>
                <a:lnTo>
                  <a:pt x="0" y="1923755"/>
                </a:lnTo>
                <a:lnTo>
                  <a:pt x="222745" y="1923755"/>
                </a:lnTo>
                <a:lnTo>
                  <a:pt x="222745" y="0"/>
                </a:lnTo>
                <a:lnTo>
                  <a:pt x="0" y="0"/>
                </a:lnTo>
              </a:path>
            </a:pathLst>
          </a:custGeom>
          <a:ln w="76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01847" y="3654135"/>
            <a:ext cx="389890" cy="157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50" spc="75" dirty="0">
                <a:latin typeface="Arial"/>
                <a:cs typeface="Arial"/>
              </a:rPr>
              <a:t>2</a:t>
            </a:r>
            <a:r>
              <a:rPr sz="850" spc="50" dirty="0">
                <a:latin typeface="Arial"/>
                <a:cs typeface="Arial"/>
              </a:rPr>
              <a:t>5</a:t>
            </a:r>
            <a:r>
              <a:rPr sz="850" spc="-40" dirty="0">
                <a:latin typeface="Arial"/>
                <a:cs typeface="Arial"/>
              </a:rPr>
              <a:t>.</a:t>
            </a:r>
            <a:r>
              <a:rPr sz="850" spc="50" dirty="0">
                <a:latin typeface="Arial"/>
                <a:cs typeface="Arial"/>
              </a:rPr>
              <a:t>5°C</a:t>
            </a:r>
            <a:endParaRPr sz="8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99863" y="1680408"/>
            <a:ext cx="0" cy="1924050"/>
          </a:xfrm>
          <a:custGeom>
            <a:avLst/>
            <a:gdLst/>
            <a:ahLst/>
            <a:cxnLst/>
            <a:rect l="l" t="t" r="r" b="b"/>
            <a:pathLst>
              <a:path h="1924050">
                <a:moveTo>
                  <a:pt x="0" y="0"/>
                </a:moveTo>
                <a:lnTo>
                  <a:pt x="0" y="1923755"/>
                </a:lnTo>
              </a:path>
            </a:pathLst>
          </a:custGeom>
          <a:ln w="7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99863" y="346332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99863" y="3308369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99863" y="3153440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597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836096" y="3079004"/>
            <a:ext cx="167005" cy="157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50" spc="80" dirty="0">
                <a:latin typeface="Arial"/>
                <a:cs typeface="Arial"/>
              </a:rPr>
              <a:t>40</a:t>
            </a:r>
            <a:endParaRPr sz="8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99863" y="2994990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9863" y="2840636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99863" y="2685707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99863" y="2527257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597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836096" y="2452821"/>
            <a:ext cx="167005" cy="1574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50" spc="80" dirty="0">
                <a:latin typeface="Arial"/>
                <a:cs typeface="Arial"/>
              </a:rPr>
              <a:t>60</a:t>
            </a:r>
            <a:endParaRPr sz="8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99863" y="2372329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99863" y="2217400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9863" y="2062447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99863" y="1903997"/>
            <a:ext cx="74930" cy="0"/>
          </a:xfrm>
          <a:custGeom>
            <a:avLst/>
            <a:gdLst/>
            <a:ahLst/>
            <a:cxnLst/>
            <a:rect l="l" t="t" r="r" b="b"/>
            <a:pathLst>
              <a:path w="74929">
                <a:moveTo>
                  <a:pt x="0" y="0"/>
                </a:moveTo>
                <a:lnTo>
                  <a:pt x="74597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01847" y="1461584"/>
            <a:ext cx="501015" cy="5257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50" spc="40" dirty="0">
                <a:latin typeface="Arial"/>
                <a:cs typeface="Arial"/>
              </a:rPr>
              <a:t>87.2°C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7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850" spc="80" dirty="0">
                <a:latin typeface="Arial"/>
                <a:cs typeface="Arial"/>
              </a:rPr>
              <a:t>80</a:t>
            </a:r>
            <a:endParaRPr sz="8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99863" y="1749068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429" y="0"/>
                </a:lnTo>
              </a:path>
            </a:pathLst>
          </a:custGeom>
          <a:ln w="7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63480" y="1680408"/>
            <a:ext cx="0" cy="1920875"/>
          </a:xfrm>
          <a:custGeom>
            <a:avLst/>
            <a:gdLst/>
            <a:ahLst/>
            <a:cxnLst/>
            <a:rect l="l" t="t" r="r" b="b"/>
            <a:pathLst>
              <a:path h="1920875">
                <a:moveTo>
                  <a:pt x="0" y="1920808"/>
                </a:moveTo>
                <a:lnTo>
                  <a:pt x="0" y="0"/>
                </a:lnTo>
              </a:path>
            </a:pathLst>
          </a:custGeom>
          <a:ln w="7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0249" y="1461584"/>
            <a:ext cx="3563922" cy="24718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94247" y="1432560"/>
            <a:ext cx="3569207" cy="24704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684264" y="4307331"/>
            <a:ext cx="36791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944F71"/>
                </a:solidFill>
                <a:latin typeface="Tahoma"/>
                <a:cs typeface="Tahoma"/>
              </a:rPr>
              <a:t>Hvad </a:t>
            </a:r>
            <a:r>
              <a:rPr sz="2400" dirty="0">
                <a:solidFill>
                  <a:srgbClr val="944F71"/>
                </a:solidFill>
                <a:latin typeface="Tahoma"/>
                <a:cs typeface="Tahoma"/>
              </a:rPr>
              <a:t>kunne </a:t>
            </a:r>
            <a:r>
              <a:rPr sz="2400" spc="-15" dirty="0">
                <a:solidFill>
                  <a:srgbClr val="944F71"/>
                </a:solidFill>
                <a:latin typeface="Tahoma"/>
                <a:cs typeface="Tahoma"/>
              </a:rPr>
              <a:t>være </a:t>
            </a:r>
            <a:r>
              <a:rPr sz="2400" dirty="0">
                <a:solidFill>
                  <a:srgbClr val="944F71"/>
                </a:solidFill>
                <a:latin typeface="Tahoma"/>
                <a:cs typeface="Tahoma"/>
              </a:rPr>
              <a:t>galt</a:t>
            </a:r>
            <a:r>
              <a:rPr sz="2400" spc="-65" dirty="0">
                <a:solidFill>
                  <a:srgbClr val="944F71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944F71"/>
                </a:solidFill>
                <a:latin typeface="Tahoma"/>
                <a:cs typeface="Tahoma"/>
              </a:rPr>
              <a:t>her?</a:t>
            </a:r>
            <a:endParaRPr sz="2400" dirty="0">
              <a:latin typeface="Tahoma"/>
              <a:cs typeface="Tahoma"/>
            </a:endParaRPr>
          </a:p>
        </p:txBody>
      </p:sp>
      <p:pic>
        <p:nvPicPr>
          <p:cNvPr id="30" name="Billede 1" descr="Billedresultat for euc sjÃ¦lland guld">
            <a:extLst>
              <a:ext uri="{FF2B5EF4-FFF2-40B4-BE49-F238E27FC236}">
                <a16:creationId xmlns:a16="http://schemas.microsoft.com/office/drawing/2014/main" id="{307744FE-4DB3-B64E-AC85-50E4679B4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ktangel 30">
            <a:extLst>
              <a:ext uri="{FF2B5EF4-FFF2-40B4-BE49-F238E27FC236}">
                <a16:creationId xmlns:a16="http://schemas.microsoft.com/office/drawing/2014/main" id="{06B8C57E-1BEE-FB4A-B5E9-A03235BF504F}"/>
              </a:ext>
            </a:extLst>
          </p:cNvPr>
          <p:cNvSpPr/>
          <p:nvPr/>
        </p:nvSpPr>
        <p:spPr>
          <a:xfrm>
            <a:off x="2209800" y="381001"/>
            <a:ext cx="71536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/>
              <a:t>I</a:t>
            </a:r>
            <a:r>
              <a:rPr lang="da-DK" sz="3600" dirty="0"/>
              <a:t>nt</a:t>
            </a:r>
            <a:r>
              <a:rPr lang="da-DK" sz="3600" spc="-20" dirty="0"/>
              <a:t>r</a:t>
            </a:r>
            <a:r>
              <a:rPr lang="da-DK" sz="3600" dirty="0"/>
              <a:t>oduktionsk</a:t>
            </a:r>
            <a:r>
              <a:rPr lang="da-DK" sz="3600" spc="-25" dirty="0"/>
              <a:t>u</a:t>
            </a:r>
            <a:r>
              <a:rPr lang="da-DK" sz="3600" spc="-5" dirty="0"/>
              <a:t>rsus  </a:t>
            </a:r>
            <a:r>
              <a:rPr lang="da-DK" sz="3600" spc="-55" dirty="0"/>
              <a:t>Termografi</a:t>
            </a:r>
            <a:endParaRPr lang="da-DK" sz="3600" dirty="0"/>
          </a:p>
        </p:txBody>
      </p:sp>
      <p:sp>
        <p:nvSpPr>
          <p:cNvPr id="32" name="object 29">
            <a:extLst>
              <a:ext uri="{FF2B5EF4-FFF2-40B4-BE49-F238E27FC236}">
                <a16:creationId xmlns:a16="http://schemas.microsoft.com/office/drawing/2014/main" id="{CE198941-447E-44ED-BB52-C8078C80F1E8}"/>
              </a:ext>
            </a:extLst>
          </p:cNvPr>
          <p:cNvSpPr txBox="1"/>
          <p:nvPr/>
        </p:nvSpPr>
        <p:spPr>
          <a:xfrm>
            <a:off x="744995" y="4141176"/>
            <a:ext cx="4146742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a-DK" sz="2400" spc="-15" dirty="0">
                <a:solidFill>
                  <a:srgbClr val="944F71"/>
                </a:solidFill>
                <a:latin typeface="Tahoma"/>
                <a:cs typeface="Tahoma"/>
              </a:rPr>
              <a:t>Meget varmt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a-DK" sz="2400" spc="-15" dirty="0">
                <a:solidFill>
                  <a:srgbClr val="944F71"/>
                </a:solidFill>
                <a:latin typeface="Tahoma"/>
                <a:cs typeface="Tahoma"/>
              </a:rPr>
              <a:t>(overbelastning på kabel.)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33" name="object 23">
            <a:extLst>
              <a:ext uri="{FF2B5EF4-FFF2-40B4-BE49-F238E27FC236}">
                <a16:creationId xmlns:a16="http://schemas.microsoft.com/office/drawing/2014/main" id="{DBBA5FF6-8E91-4917-96E4-2D47F6263ACE}"/>
              </a:ext>
            </a:extLst>
          </p:cNvPr>
          <p:cNvSpPr txBox="1"/>
          <p:nvPr/>
        </p:nvSpPr>
        <p:spPr>
          <a:xfrm>
            <a:off x="2818366" y="4201035"/>
            <a:ext cx="1584939" cy="13702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5"/>
              </a:lnSpc>
            </a:pPr>
            <a:r>
              <a:rPr sz="1400" spc="50" dirty="0">
                <a:solidFill>
                  <a:srgbClr val="00FFFF"/>
                </a:solidFill>
                <a:latin typeface="Arial"/>
                <a:cs typeface="Arial"/>
              </a:rPr>
              <a:t>AR01:</a:t>
            </a:r>
            <a:r>
              <a:rPr sz="1400" spc="-170" dirty="0">
                <a:solidFill>
                  <a:srgbClr val="00FFFF"/>
                </a:solidFill>
                <a:latin typeface="Arial"/>
                <a:cs typeface="Arial"/>
              </a:rPr>
              <a:t> </a:t>
            </a:r>
            <a:r>
              <a:rPr sz="1400" spc="40" dirty="0">
                <a:solidFill>
                  <a:srgbClr val="00FFFF"/>
                </a:solidFill>
                <a:latin typeface="Arial"/>
                <a:cs typeface="Arial"/>
              </a:rPr>
              <a:t>88.3°</a:t>
            </a:r>
            <a:r>
              <a:rPr sz="850" spc="40" dirty="0">
                <a:solidFill>
                  <a:srgbClr val="00FFFF"/>
                </a:solidFill>
                <a:latin typeface="Arial"/>
                <a:cs typeface="Arial"/>
              </a:rPr>
              <a:t>C</a:t>
            </a:r>
            <a:endParaRPr sz="8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2" grpId="0"/>
      <p:bldP spid="3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26608" y="1456944"/>
            <a:ext cx="3787140" cy="26228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6245" y="1497821"/>
            <a:ext cx="3553703" cy="2406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6367" y="2663533"/>
            <a:ext cx="667385" cy="591820"/>
          </a:xfrm>
          <a:custGeom>
            <a:avLst/>
            <a:gdLst/>
            <a:ahLst/>
            <a:cxnLst/>
            <a:rect l="l" t="t" r="r" b="b"/>
            <a:pathLst>
              <a:path w="667385" h="591820">
                <a:moveTo>
                  <a:pt x="0" y="0"/>
                </a:moveTo>
                <a:lnTo>
                  <a:pt x="667059" y="0"/>
                </a:lnTo>
                <a:lnTo>
                  <a:pt x="667059" y="591541"/>
                </a:lnTo>
                <a:lnTo>
                  <a:pt x="0" y="591541"/>
                </a:lnTo>
                <a:lnTo>
                  <a:pt x="0" y="0"/>
                </a:lnTo>
              </a:path>
            </a:pathLst>
          </a:custGeom>
          <a:ln w="7194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87519" y="2483299"/>
            <a:ext cx="767080" cy="762000"/>
          </a:xfrm>
          <a:custGeom>
            <a:avLst/>
            <a:gdLst/>
            <a:ahLst/>
            <a:cxnLst/>
            <a:rect l="l" t="t" r="r" b="b"/>
            <a:pathLst>
              <a:path w="767079" h="762000">
                <a:moveTo>
                  <a:pt x="0" y="0"/>
                </a:moveTo>
                <a:lnTo>
                  <a:pt x="766764" y="0"/>
                </a:lnTo>
                <a:lnTo>
                  <a:pt x="766764" y="761717"/>
                </a:lnTo>
                <a:lnTo>
                  <a:pt x="0" y="761717"/>
                </a:lnTo>
                <a:lnTo>
                  <a:pt x="0" y="0"/>
                </a:lnTo>
              </a:path>
            </a:pathLst>
          </a:custGeom>
          <a:ln w="7227">
            <a:solidFill>
              <a:srgbClr val="00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9825" y="3496602"/>
            <a:ext cx="1066165" cy="156845"/>
          </a:xfrm>
          <a:prstGeom prst="rect">
            <a:avLst/>
          </a:prstGeom>
          <a:solidFill>
            <a:srgbClr val="FFFFE0"/>
          </a:solidFill>
          <a:ln w="3476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15"/>
              </a:spcBef>
            </a:pPr>
            <a:r>
              <a:rPr sz="1000" spc="40" dirty="0">
                <a:solidFill>
                  <a:schemeClr val="bg1"/>
                </a:solidFill>
                <a:latin typeface="Verdana"/>
                <a:cs typeface="Verdana"/>
              </a:rPr>
              <a:t>Ar2:max</a:t>
            </a:r>
            <a:r>
              <a:rPr sz="1000" spc="2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000" spc="40" dirty="0">
                <a:solidFill>
                  <a:schemeClr val="bg1"/>
                </a:solidFill>
                <a:latin typeface="Verdana"/>
                <a:cs typeface="Verdana"/>
              </a:rPr>
              <a:t>69.6</a:t>
            </a:r>
            <a:endParaRPr sz="10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57928" y="2133357"/>
            <a:ext cx="1154430" cy="156845"/>
          </a:xfrm>
          <a:prstGeom prst="rect">
            <a:avLst/>
          </a:prstGeom>
          <a:solidFill>
            <a:srgbClr val="FFFFE0"/>
          </a:solidFill>
          <a:ln w="3475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5"/>
              </a:spcBef>
            </a:pPr>
            <a:r>
              <a:rPr sz="1000" spc="45" dirty="0">
                <a:solidFill>
                  <a:schemeClr val="bg1"/>
                </a:solidFill>
                <a:latin typeface="Verdana"/>
                <a:cs typeface="Verdana"/>
              </a:rPr>
              <a:t>Ar1:max</a:t>
            </a:r>
            <a:r>
              <a:rPr sz="1000" spc="-15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000" spc="45" dirty="0">
                <a:solidFill>
                  <a:schemeClr val="bg1"/>
                </a:solidFill>
                <a:latin typeface="Verdana"/>
                <a:cs typeface="Verdana"/>
              </a:rPr>
              <a:t>207.9</a:t>
            </a:r>
            <a:endParaRPr sz="100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96125" y="1654063"/>
            <a:ext cx="128971" cy="19988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83425" y="3660162"/>
            <a:ext cx="32131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95" dirty="0">
                <a:latin typeface="Verdana"/>
                <a:cs typeface="Verdana"/>
              </a:rPr>
              <a:t>2</a:t>
            </a:r>
            <a:r>
              <a:rPr sz="850" spc="65" dirty="0">
                <a:latin typeface="Verdana"/>
                <a:cs typeface="Verdana"/>
              </a:rPr>
              <a:t>3</a:t>
            </a:r>
            <a:r>
              <a:rPr sz="850" spc="120" dirty="0">
                <a:latin typeface="Verdana"/>
                <a:cs typeface="Verdana"/>
              </a:rPr>
              <a:t>.</a:t>
            </a:r>
            <a:r>
              <a:rPr sz="850" spc="105" dirty="0">
                <a:latin typeface="Verdana"/>
                <a:cs typeface="Verdana"/>
              </a:rPr>
              <a:t>8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3425" y="1484684"/>
            <a:ext cx="602615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90" dirty="0">
                <a:latin typeface="Verdana"/>
                <a:cs typeface="Verdana"/>
              </a:rPr>
              <a:t>188.4</a:t>
            </a:r>
            <a:r>
              <a:rPr sz="850" spc="-25" dirty="0">
                <a:latin typeface="Verdana"/>
                <a:cs typeface="Verdana"/>
              </a:rPr>
              <a:t> </a:t>
            </a:r>
            <a:r>
              <a:rPr sz="850" spc="100" dirty="0">
                <a:latin typeface="Verdana"/>
                <a:cs typeface="Verdana"/>
              </a:rPr>
              <a:t>°C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76279" y="1660288"/>
            <a:ext cx="0" cy="1995805"/>
          </a:xfrm>
          <a:custGeom>
            <a:avLst/>
            <a:gdLst/>
            <a:ahLst/>
            <a:cxnLst/>
            <a:rect l="l" t="t" r="r" b="b"/>
            <a:pathLst>
              <a:path h="1995804">
                <a:moveTo>
                  <a:pt x="0" y="0"/>
                </a:moveTo>
                <a:lnTo>
                  <a:pt x="0" y="1995371"/>
                </a:lnTo>
              </a:path>
            </a:pathLst>
          </a:custGeom>
          <a:ln w="3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02871" y="1660288"/>
            <a:ext cx="125730" cy="0"/>
          </a:xfrm>
          <a:custGeom>
            <a:avLst/>
            <a:gdLst/>
            <a:ahLst/>
            <a:cxnLst/>
            <a:rect l="l" t="t" r="r" b="b"/>
            <a:pathLst>
              <a:path w="125729">
                <a:moveTo>
                  <a:pt x="0" y="0"/>
                </a:moveTo>
                <a:lnTo>
                  <a:pt x="125570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31815" y="1660288"/>
            <a:ext cx="0" cy="1995805"/>
          </a:xfrm>
          <a:custGeom>
            <a:avLst/>
            <a:gdLst/>
            <a:ahLst/>
            <a:cxnLst/>
            <a:rect l="l" t="t" r="r" b="b"/>
            <a:pathLst>
              <a:path h="1995804">
                <a:moveTo>
                  <a:pt x="0" y="0"/>
                </a:moveTo>
                <a:lnTo>
                  <a:pt x="0" y="1995371"/>
                </a:lnTo>
              </a:path>
            </a:pathLst>
          </a:custGeom>
          <a:ln w="3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06704" y="3659125"/>
            <a:ext cx="125730" cy="0"/>
          </a:xfrm>
          <a:custGeom>
            <a:avLst/>
            <a:gdLst/>
            <a:ahLst/>
            <a:cxnLst/>
            <a:rect l="l" t="t" r="r" b="b"/>
            <a:pathLst>
              <a:path w="125729">
                <a:moveTo>
                  <a:pt x="125110" y="0"/>
                </a:moveTo>
                <a:lnTo>
                  <a:pt x="0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02871" y="1663824"/>
            <a:ext cx="0" cy="1995805"/>
          </a:xfrm>
          <a:custGeom>
            <a:avLst/>
            <a:gdLst/>
            <a:ahLst/>
            <a:cxnLst/>
            <a:rect l="l" t="t" r="r" b="b"/>
            <a:pathLst>
              <a:path h="1995804">
                <a:moveTo>
                  <a:pt x="0" y="1995300"/>
                </a:moveTo>
                <a:lnTo>
                  <a:pt x="0" y="0"/>
                </a:lnTo>
              </a:path>
            </a:pathLst>
          </a:custGeom>
          <a:ln w="3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76279" y="3584279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76279" y="3465410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76279" y="3343090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>
                <a:moveTo>
                  <a:pt x="0" y="0"/>
                </a:moveTo>
                <a:lnTo>
                  <a:pt x="40477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445146" y="3259223"/>
            <a:ext cx="18796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95" dirty="0">
                <a:latin typeface="Verdana"/>
                <a:cs typeface="Verdana"/>
              </a:rPr>
              <a:t>50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376279" y="3220770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76279" y="3101562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76279" y="2975762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76279" y="2856908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76279" y="2734574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>
                <a:moveTo>
                  <a:pt x="0" y="0"/>
                </a:moveTo>
                <a:lnTo>
                  <a:pt x="40477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445146" y="2650707"/>
            <a:ext cx="266065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95" dirty="0">
                <a:latin typeface="Verdana"/>
                <a:cs typeface="Verdana"/>
              </a:rPr>
              <a:t>1</a:t>
            </a:r>
            <a:r>
              <a:rPr sz="850" spc="65" dirty="0">
                <a:latin typeface="Verdana"/>
                <a:cs typeface="Verdana"/>
              </a:rPr>
              <a:t>0</a:t>
            </a:r>
            <a:r>
              <a:rPr sz="850" spc="105" dirty="0">
                <a:latin typeface="Verdana"/>
                <a:cs typeface="Verdana"/>
              </a:rPr>
              <a:t>0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376279" y="2615422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76279" y="2493060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76279" y="2374234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76279" y="2248335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76279" y="2126114"/>
            <a:ext cx="40640" cy="0"/>
          </a:xfrm>
          <a:custGeom>
            <a:avLst/>
            <a:gdLst/>
            <a:ahLst/>
            <a:cxnLst/>
            <a:rect l="l" t="t" r="r" b="b"/>
            <a:pathLst>
              <a:path w="40639">
                <a:moveTo>
                  <a:pt x="0" y="0"/>
                </a:moveTo>
                <a:lnTo>
                  <a:pt x="40477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445146" y="2042176"/>
            <a:ext cx="266065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95" dirty="0">
                <a:latin typeface="Verdana"/>
                <a:cs typeface="Verdana"/>
              </a:rPr>
              <a:t>1</a:t>
            </a:r>
            <a:r>
              <a:rPr sz="850" spc="65" dirty="0">
                <a:latin typeface="Verdana"/>
                <a:cs typeface="Verdana"/>
              </a:rPr>
              <a:t>5</a:t>
            </a:r>
            <a:r>
              <a:rPr sz="850" spc="105" dirty="0">
                <a:latin typeface="Verdana"/>
                <a:cs typeface="Verdana"/>
              </a:rPr>
              <a:t>0</a:t>
            </a:r>
            <a:endParaRPr sz="850">
              <a:latin typeface="Verdana"/>
              <a:cs typeface="Verdan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376279" y="2007146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76279" y="1884501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76279" y="1765675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398" y="0"/>
                </a:lnTo>
              </a:path>
            </a:pathLst>
          </a:custGeom>
          <a:ln w="3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1876" y="1456843"/>
            <a:ext cx="4346575" cy="2600960"/>
          </a:xfrm>
          <a:custGeom>
            <a:avLst/>
            <a:gdLst/>
            <a:ahLst/>
            <a:cxnLst/>
            <a:rect l="l" t="t" r="r" b="b"/>
            <a:pathLst>
              <a:path w="4346575" h="2600960">
                <a:moveTo>
                  <a:pt x="0" y="2600450"/>
                </a:moveTo>
                <a:lnTo>
                  <a:pt x="4346380" y="2600450"/>
                </a:lnTo>
                <a:lnTo>
                  <a:pt x="4346380" y="0"/>
                </a:lnTo>
                <a:lnTo>
                  <a:pt x="0" y="0"/>
                </a:lnTo>
                <a:lnTo>
                  <a:pt x="0" y="2600450"/>
                </a:lnTo>
                <a:close/>
              </a:path>
            </a:pathLst>
          </a:custGeom>
          <a:ln w="3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63545" y="1440719"/>
            <a:ext cx="307340" cy="749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" spc="15" dirty="0">
                <a:latin typeface="Arial"/>
                <a:cs typeface="Arial"/>
              </a:rPr>
              <a:t>FLIR </a:t>
            </a:r>
            <a:r>
              <a:rPr sz="300" spc="20" dirty="0">
                <a:latin typeface="Arial"/>
                <a:cs typeface="Arial"/>
              </a:rPr>
              <a:t>System</a:t>
            </a:r>
            <a:r>
              <a:rPr sz="300" spc="-60" dirty="0">
                <a:latin typeface="Arial"/>
                <a:cs typeface="Arial"/>
              </a:rPr>
              <a:t> </a:t>
            </a:r>
            <a:r>
              <a:rPr sz="300" spc="20" dirty="0">
                <a:latin typeface="Arial"/>
                <a:cs typeface="Arial"/>
              </a:rPr>
              <a:t>s</a:t>
            </a:r>
            <a:endParaRPr sz="3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82316" y="4706239"/>
            <a:ext cx="3832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944F71"/>
                </a:solidFill>
                <a:latin typeface="Tahoma"/>
                <a:cs typeface="Tahoma"/>
              </a:rPr>
              <a:t>Hvor varmt tror </a:t>
            </a:r>
            <a:r>
              <a:rPr sz="2400" spc="-5" dirty="0">
                <a:solidFill>
                  <a:srgbClr val="944F71"/>
                </a:solidFill>
                <a:latin typeface="Tahoma"/>
                <a:cs typeface="Tahoma"/>
              </a:rPr>
              <a:t>du dette</a:t>
            </a:r>
            <a:r>
              <a:rPr sz="2400" spc="-25" dirty="0">
                <a:solidFill>
                  <a:srgbClr val="944F71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944F71"/>
                </a:solidFill>
                <a:latin typeface="Tahoma"/>
                <a:cs typeface="Tahoma"/>
              </a:rPr>
              <a:t>er?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0" name="Billede 1" descr="Billedresultat for euc sjÃ¦lland guld">
            <a:extLst>
              <a:ext uri="{FF2B5EF4-FFF2-40B4-BE49-F238E27FC236}">
                <a16:creationId xmlns:a16="http://schemas.microsoft.com/office/drawing/2014/main" id="{5B2D0740-2C42-3C44-94C6-1B733861C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t="27132" r="26724" b="31735"/>
          <a:stretch>
            <a:fillRect/>
          </a:stretch>
        </p:blipFill>
        <p:spPr bwMode="auto">
          <a:xfrm>
            <a:off x="7292374" y="5494019"/>
            <a:ext cx="2585686" cy="133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kstfelt 40">
            <a:extLst>
              <a:ext uri="{FF2B5EF4-FFF2-40B4-BE49-F238E27FC236}">
                <a16:creationId xmlns:a16="http://schemas.microsoft.com/office/drawing/2014/main" id="{76E106AE-F85A-934A-A358-D7BA9AB0CE59}"/>
              </a:ext>
            </a:extLst>
          </p:cNvPr>
          <p:cNvSpPr txBox="1"/>
          <p:nvPr/>
        </p:nvSpPr>
        <p:spPr>
          <a:xfrm>
            <a:off x="10960608" y="3486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19E2AEA4-1263-5248-BED0-9CFA23D0653E}"/>
              </a:ext>
            </a:extLst>
          </p:cNvPr>
          <p:cNvSpPr/>
          <p:nvPr/>
        </p:nvSpPr>
        <p:spPr>
          <a:xfrm>
            <a:off x="2209800" y="38100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spc="-25" dirty="0">
                <a:solidFill>
                  <a:srgbClr val="000000"/>
                </a:solidFill>
              </a:rPr>
              <a:t>I</a:t>
            </a:r>
            <a:r>
              <a:rPr lang="da-DK" sz="3600" dirty="0">
                <a:solidFill>
                  <a:srgbClr val="000000"/>
                </a:solidFill>
              </a:rPr>
              <a:t>nt</a:t>
            </a:r>
            <a:r>
              <a:rPr lang="da-DK" sz="3600" spc="-20" dirty="0">
                <a:solidFill>
                  <a:srgbClr val="000000"/>
                </a:solidFill>
              </a:rPr>
              <a:t>r</a:t>
            </a:r>
            <a:r>
              <a:rPr lang="da-DK" sz="3600" dirty="0">
                <a:solidFill>
                  <a:srgbClr val="000000"/>
                </a:solidFill>
              </a:rPr>
              <a:t>oduktionsk</a:t>
            </a:r>
            <a:r>
              <a:rPr lang="da-DK" sz="3600" spc="-25" dirty="0">
                <a:solidFill>
                  <a:srgbClr val="000000"/>
                </a:solidFill>
              </a:rPr>
              <a:t>u</a:t>
            </a:r>
            <a:r>
              <a:rPr lang="da-DK" sz="3600" spc="-5" dirty="0">
                <a:solidFill>
                  <a:srgbClr val="000000"/>
                </a:solidFill>
              </a:rPr>
              <a:t>rsus  </a:t>
            </a:r>
            <a:r>
              <a:rPr lang="da-DK" sz="3600" spc="-55" dirty="0">
                <a:solidFill>
                  <a:srgbClr val="000000"/>
                </a:solidFill>
              </a:rPr>
              <a:t>Termografi</a:t>
            </a:r>
            <a:endParaRPr lang="da-DK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Tågespor">
  <a:themeElements>
    <a:clrScheme name="Tågespor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Tågespor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ågespor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Tågespor</Template>
  <TotalTime>158</TotalTime>
  <Words>2293</Words>
  <Application>Microsoft Office PowerPoint</Application>
  <PresentationFormat>A4 Paper (210x297 mm)</PresentationFormat>
  <Paragraphs>450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Tågespor</vt:lpstr>
      <vt:lpstr>Introduktionskursus  Termografi</vt:lpstr>
      <vt:lpstr>Indhold</vt:lpstr>
      <vt:lpstr>Et infrarødt billede</vt:lpstr>
      <vt:lpstr>Hvad er termografi?</vt:lpstr>
      <vt:lpstr>Termografi kontra synligt lys</vt:lpstr>
      <vt:lpstr>Termografi kontra synligt lys</vt:lpstr>
      <vt:lpstr>Termografi kontra synligt lys</vt:lpstr>
      <vt:lpstr>Emission &amp; refleksion?</vt:lpstr>
      <vt:lpstr>PowerPoint Presentation</vt:lpstr>
      <vt:lpstr>Emissivitet</vt:lpstr>
      <vt:lpstr>Emissivitet</vt:lpstr>
      <vt:lpstr>Tilsynladende Reflekteret temp</vt:lpstr>
      <vt:lpstr>PowerPoint Presentation</vt:lpstr>
      <vt:lpstr>Reflekteret tilsyneladende temperatur</vt:lpstr>
      <vt:lpstr>Reflekteret tilsyneladende temperatur</vt:lpstr>
      <vt:lpstr>Reflekteret tilsyneladende temperatur</vt:lpstr>
      <vt:lpstr>Emissivitet</vt:lpstr>
      <vt:lpstr>Emissivitet – metode a - trin 2</vt:lpstr>
      <vt:lpstr>Emissivitet – metode a - trin 3</vt:lpstr>
      <vt:lpstr>Emissivitet – metode a - trin 4</vt:lpstr>
      <vt:lpstr>Refleksion?</vt:lpstr>
      <vt:lpstr>Refleksion?</vt:lpstr>
      <vt:lpstr>Refleksion?</vt:lpstr>
      <vt:lpstr>Måleregler</vt:lpstr>
      <vt:lpstr>Måleregler</vt:lpstr>
      <vt:lpstr>Måleregler</vt:lpstr>
      <vt:lpstr>Måleregler</vt:lpstr>
      <vt:lpstr>Introduktionskursus  Eksempler på el-termografering</vt:lpstr>
      <vt:lpstr>Elektrisk inspektion</vt:lpstr>
      <vt:lpstr>Elektrisk inspektion</vt:lpstr>
      <vt:lpstr>Elektrisk inspektion</vt:lpstr>
      <vt:lpstr>Elektrisk inspektion</vt:lpstr>
      <vt:lpstr>Elektrisk inspektion</vt:lpstr>
      <vt:lpstr>Elektrisk inspektion</vt:lpstr>
      <vt:lpstr>Elektrisk inspektion</vt:lpstr>
      <vt:lpstr>PowerPoint Presentation</vt:lpstr>
      <vt:lpstr>PowerPoint Presentation</vt:lpstr>
      <vt:lpstr>V  R</vt:lpstr>
      <vt:lpstr>PowerPoint Presentation</vt:lpstr>
      <vt:lpstr>PowerPoint Presentation</vt:lpstr>
      <vt:lpstr>PowerPoint Presentation</vt:lpstr>
      <vt:lpstr>240  I  2.4amps</vt:lpstr>
      <vt:lpstr>P  I 2 R</vt:lpstr>
      <vt:lpstr>PowerPoint Presentation</vt:lpstr>
      <vt:lpstr>P  I 2 R</vt:lpstr>
      <vt:lpstr>PowerPoint Presentation</vt:lpstr>
      <vt:lpstr>P  I 2 R</vt:lpstr>
      <vt:lpstr>Kobber</vt:lpstr>
      <vt:lpstr>Kobber</vt:lpstr>
      <vt:lpstr>Aluminium</vt:lpstr>
      <vt:lpstr>Aluminium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Per Braad</dc:creator>
  <cp:lastModifiedBy>Uffe Christensen</cp:lastModifiedBy>
  <cp:revision>22</cp:revision>
  <dcterms:created xsi:type="dcterms:W3CDTF">2018-05-12T17:52:51Z</dcterms:created>
  <dcterms:modified xsi:type="dcterms:W3CDTF">2026-03-01T12:46:09Z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2018-05-09T00:00:00Z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2018-05-12T00:00:00Z</vt:filetime>
  </property>
</Properties>
</file>