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691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8530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UC mørk blå">
    <p:bg>
      <p:bgPr>
        <a:solidFill>
          <a:srgbClr val="0739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extract/ppt/media/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12180"/>
            <a:ext cx="12191695" cy="84582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07395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07395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739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extract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12180"/>
            <a:ext cx="12191695" cy="8458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02920" y="438912"/>
            <a:ext cx="2743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PoE</a:t>
            </a:r>
            <a:endParaRPr lang="en-US" sz="4200" dirty="0"/>
          </a:p>
        </p:txBody>
      </p:sp>
      <p:sp>
        <p:nvSpPr>
          <p:cNvPr id="4" name="Text 1"/>
          <p:cNvSpPr/>
          <p:nvPr/>
        </p:nvSpPr>
        <p:spPr>
          <a:xfrm>
            <a:off x="530352" y="1078992"/>
            <a:ext cx="521208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Power over Ethernet</a:t>
            </a:r>
            <a:endParaRPr lang="en-US" sz="1700" dirty="0"/>
          </a:p>
        </p:txBody>
      </p:sp>
      <p:sp>
        <p:nvSpPr>
          <p:cNvPr id="5" name="Text 2"/>
          <p:cNvSpPr/>
          <p:nvPr/>
        </p:nvSpPr>
        <p:spPr>
          <a:xfrm>
            <a:off x="530352" y="1481328"/>
            <a:ext cx="62179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D95C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Fokus: effektforbrug og varme</a:t>
            </a:r>
            <a:endParaRPr lang="en-US" sz="1500" dirty="0"/>
          </a:p>
        </p:txBody>
      </p:sp>
      <p:sp>
        <p:nvSpPr>
          <p:cNvPr id="6" name="Text 3"/>
          <p:cNvSpPr/>
          <p:nvPr/>
        </p:nvSpPr>
        <p:spPr>
          <a:xfrm>
            <a:off x="914400" y="2423160"/>
            <a:ext cx="1508760" cy="548640"/>
          </a:xfrm>
          <a:prstGeom prst="roundRect">
            <a:avLst>
              <a:gd name="adj" fmla="val 13333"/>
            </a:avLst>
          </a:prstGeom>
          <a:solidFill>
            <a:srgbClr val="9EE9FF"/>
          </a:solidFill>
          <a:ln w="12700">
            <a:solidFill>
              <a:srgbClr val="9EE9FF">
                <a:alpha val="0"/>
              </a:srgbClr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2697480" y="2450592"/>
            <a:ext cx="502920" cy="484632"/>
          </a:xfrm>
          <a:prstGeom prst="roundRect">
            <a:avLst>
              <a:gd name="adj" fmla="val 15094"/>
            </a:avLst>
          </a:prstGeom>
          <a:solidFill>
            <a:srgbClr val="FFD95C"/>
          </a:solidFill>
          <a:ln w="12700">
            <a:solidFill>
              <a:srgbClr val="FFD95C">
                <a:alpha val="0"/>
              </a:srgbClr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+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3429000" y="2423160"/>
            <a:ext cx="1691640" cy="548640"/>
          </a:xfrm>
          <a:prstGeom prst="roundRect">
            <a:avLst>
              <a:gd name="adj" fmla="val 13333"/>
            </a:avLst>
          </a:prstGeom>
          <a:solidFill>
            <a:srgbClr val="FFB061"/>
          </a:solidFill>
          <a:ln w="12700">
            <a:solidFill>
              <a:srgbClr val="FFB061">
                <a:alpha val="0"/>
              </a:srgbClr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STRØM</a:t>
            </a:r>
            <a:endParaRPr lang="en-US" sz="1900" dirty="0"/>
          </a:p>
        </p:txBody>
      </p:sp>
      <p:sp>
        <p:nvSpPr>
          <p:cNvPr id="9" name="Shape 6"/>
          <p:cNvSpPr/>
          <p:nvPr/>
        </p:nvSpPr>
        <p:spPr>
          <a:xfrm>
            <a:off x="5440680" y="2697480"/>
            <a:ext cx="1463040" cy="0"/>
          </a:xfrm>
          <a:prstGeom prst="line">
            <a:avLst/>
          </a:prstGeom>
          <a:noFill/>
          <a:ln w="30480">
            <a:solidFill>
              <a:srgbClr val="FFD95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10" name="Text 7"/>
          <p:cNvSpPr/>
          <p:nvPr/>
        </p:nvSpPr>
        <p:spPr>
          <a:xfrm>
            <a:off x="7132320" y="2331720"/>
            <a:ext cx="1645920" cy="731520"/>
          </a:xfrm>
          <a:prstGeom prst="roundRect">
            <a:avLst>
              <a:gd name="adj" fmla="val 15000"/>
            </a:avLst>
          </a:prstGeom>
          <a:solidFill>
            <a:srgbClr val="0E4269"/>
          </a:solidFill>
          <a:ln w="12700">
            <a:solidFill>
              <a:srgbClr val="75C9E8">
                <a:alpha val="82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ét kabel</a:t>
            </a:r>
            <a:endParaRPr lang="en-US" sz="2000" dirty="0"/>
          </a:p>
        </p:txBody>
      </p:sp>
      <p:sp>
        <p:nvSpPr>
          <p:cNvPr id="11" name="Shape 8"/>
          <p:cNvSpPr/>
          <p:nvPr/>
        </p:nvSpPr>
        <p:spPr>
          <a:xfrm>
            <a:off x="9034272" y="2697480"/>
            <a:ext cx="1252728" cy="0"/>
          </a:xfrm>
          <a:prstGeom prst="line">
            <a:avLst/>
          </a:prstGeom>
          <a:noFill/>
          <a:ln w="30480">
            <a:solidFill>
              <a:srgbClr val="9EE9FF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12" name="Text 9"/>
          <p:cNvSpPr/>
          <p:nvPr/>
        </p:nvSpPr>
        <p:spPr>
          <a:xfrm>
            <a:off x="10149840" y="2148840"/>
            <a:ext cx="1600200" cy="1051560"/>
          </a:xfrm>
          <a:prstGeom prst="roundRect">
            <a:avLst>
              <a:gd name="adj" fmla="val 10435"/>
            </a:avLst>
          </a:prstGeom>
          <a:solidFill>
            <a:srgbClr val="98E6B0"/>
          </a:solidFill>
          <a:ln w="12700">
            <a:solidFill>
              <a:srgbClr val="75C9E8">
                <a:alpha val="82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 / kamera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IP-telefon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9052560" y="5806440"/>
            <a:ext cx="2834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20" dirty="0">
                <a:solidFill>
                  <a:srgbClr val="BFE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PoE - effektforbrug</a:t>
            </a:r>
            <a:endParaRPr lang="en-US" sz="72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07395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739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extract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12180"/>
            <a:ext cx="12191695" cy="8458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20040" y="201168"/>
            <a:ext cx="11338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Hvad er PoE?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338328" y="603504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PoE sender strøm til netværksudstyr gennem samme kabel som data.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9052560" y="5806440"/>
            <a:ext cx="2834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20" dirty="0">
                <a:solidFill>
                  <a:srgbClr val="BFE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PoE - effektforbrug</a:t>
            </a:r>
            <a:endParaRPr lang="en-US" sz="720" dirty="0"/>
          </a:p>
        </p:txBody>
      </p:sp>
      <p:sp>
        <p:nvSpPr>
          <p:cNvPr id="6" name="Text 3"/>
          <p:cNvSpPr/>
          <p:nvPr/>
        </p:nvSpPr>
        <p:spPr>
          <a:xfrm>
            <a:off x="685800" y="1280160"/>
            <a:ext cx="2331720" cy="914400"/>
          </a:xfrm>
          <a:prstGeom prst="roundRect">
            <a:avLst>
              <a:gd name="adj" fmla="val 12000"/>
            </a:avLst>
          </a:prstGeom>
          <a:solidFill>
            <a:srgbClr val="98E6B0"/>
          </a:solidFill>
          <a:ln w="12700">
            <a:solidFill>
              <a:srgbClr val="75C9E8">
                <a:alpha val="82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PSE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strømkilden</a:t>
            </a:r>
            <a:endParaRPr lang="en-US" sz="1900" dirty="0"/>
          </a:p>
        </p:txBody>
      </p:sp>
      <p:sp>
        <p:nvSpPr>
          <p:cNvPr id="7" name="Shape 4"/>
          <p:cNvSpPr/>
          <p:nvPr/>
        </p:nvSpPr>
        <p:spPr>
          <a:xfrm>
            <a:off x="3246120" y="1737360"/>
            <a:ext cx="1508760" cy="0"/>
          </a:xfrm>
          <a:prstGeom prst="line">
            <a:avLst/>
          </a:prstGeom>
          <a:noFill/>
          <a:ln w="31750">
            <a:solidFill>
              <a:srgbClr val="FFD95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5"/>
          <p:cNvSpPr/>
          <p:nvPr/>
        </p:nvSpPr>
        <p:spPr>
          <a:xfrm>
            <a:off x="4983480" y="1207008"/>
            <a:ext cx="2560320" cy="1051560"/>
          </a:xfrm>
          <a:prstGeom prst="roundRect">
            <a:avLst>
              <a:gd name="adj" fmla="val 10435"/>
            </a:avLst>
          </a:prstGeom>
          <a:solidFill>
            <a:srgbClr val="0E4269"/>
          </a:solidFill>
          <a:ln w="12700">
            <a:solidFill>
              <a:srgbClr val="75C9E8">
                <a:alpha val="82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RJ45-kabel</a:t>
            </a:r>
            <a:endParaRPr lang="en-US" sz="1700" dirty="0"/>
          </a:p>
          <a:p>
            <a:pPr marL="0" indent="0" algn="ctr">
              <a:buNone/>
            </a:pPr>
            <a:r>
              <a:rPr lang="en-US" sz="17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data + DC-strøm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7772400" y="1737360"/>
            <a:ext cx="1463040" cy="0"/>
          </a:xfrm>
          <a:prstGeom prst="line">
            <a:avLst/>
          </a:prstGeom>
          <a:noFill/>
          <a:ln w="31750">
            <a:solidFill>
              <a:srgbClr val="FFD95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10" name="Text 7"/>
          <p:cNvSpPr/>
          <p:nvPr/>
        </p:nvSpPr>
        <p:spPr>
          <a:xfrm>
            <a:off x="9464040" y="1280160"/>
            <a:ext cx="2331720" cy="914400"/>
          </a:xfrm>
          <a:prstGeom prst="roundRect">
            <a:avLst>
              <a:gd name="adj" fmla="val 12000"/>
            </a:avLst>
          </a:prstGeom>
          <a:solidFill>
            <a:srgbClr val="9EE9FF"/>
          </a:solidFill>
          <a:ln w="12700">
            <a:solidFill>
              <a:srgbClr val="75C9E8">
                <a:alpha val="82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9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</a:t>
            </a:r>
            <a:endParaRPr lang="en-US" sz="1900" dirty="0"/>
          </a:p>
          <a:p>
            <a:pPr marL="0" indent="0" algn="ctr">
              <a:buNone/>
            </a:pPr>
            <a:r>
              <a:rPr lang="en-US" sz="19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forbrugeren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868680" y="3063240"/>
            <a:ext cx="3383280" cy="1508760"/>
          </a:xfrm>
          <a:prstGeom prst="roundRect">
            <a:avLst>
              <a:gd name="adj" fmla="val 7273"/>
            </a:avLst>
          </a:prstGeom>
          <a:solidFill>
            <a:srgbClr val="114E74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PSE kan være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PoE-switch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PoE-injektor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router med PoE-port</a:t>
            </a:r>
            <a:endParaRPr lang="en-US" sz="1380" dirty="0"/>
          </a:p>
        </p:txBody>
      </p:sp>
      <p:sp>
        <p:nvSpPr>
          <p:cNvPr id="12" name="Text 9"/>
          <p:cNvSpPr/>
          <p:nvPr/>
        </p:nvSpPr>
        <p:spPr>
          <a:xfrm>
            <a:off x="4434840" y="3063239"/>
            <a:ext cx="3383280" cy="2011679"/>
          </a:xfrm>
          <a:prstGeom prst="roundRect">
            <a:avLst>
              <a:gd name="adj" fmla="val 7273"/>
            </a:avLst>
          </a:prstGeom>
          <a:solidFill>
            <a:srgbClr val="0E4269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PD kan være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Access Point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IP-kamera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IP-telefon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sensor / lille controller</a:t>
            </a:r>
            <a:endParaRPr lang="en-US" sz="1380" dirty="0"/>
          </a:p>
        </p:txBody>
      </p:sp>
      <p:sp>
        <p:nvSpPr>
          <p:cNvPr id="13" name="Text 10"/>
          <p:cNvSpPr/>
          <p:nvPr/>
        </p:nvSpPr>
        <p:spPr>
          <a:xfrm>
            <a:off x="8001000" y="3063240"/>
            <a:ext cx="3383280" cy="2011680"/>
          </a:xfrm>
          <a:prstGeom prst="roundRect">
            <a:avLst>
              <a:gd name="adj" fmla="val 7273"/>
            </a:avLst>
          </a:prstGeom>
          <a:solidFill>
            <a:srgbClr val="114E74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PoE er ikke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ikke IP-adressen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ikke DHCP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ikke Wi-Fi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bare strømforsyning via netkablet</a:t>
            </a:r>
            <a:endParaRPr lang="en-US" sz="1380" dirty="0"/>
          </a:p>
        </p:txBody>
      </p:sp>
      <p:sp>
        <p:nvSpPr>
          <p:cNvPr id="14" name="Text 11"/>
          <p:cNvSpPr/>
          <p:nvPr/>
        </p:nvSpPr>
        <p:spPr>
          <a:xfrm>
            <a:off x="2057400" y="5074920"/>
            <a:ext cx="8138160" cy="438912"/>
          </a:xfrm>
          <a:prstGeom prst="roundRect">
            <a:avLst>
              <a:gd name="adj" fmla="val 16667"/>
            </a:avLst>
          </a:prstGeom>
          <a:solidFill>
            <a:srgbClr val="FFD95C"/>
          </a:solidFill>
          <a:ln w="12700">
            <a:solidFill>
              <a:srgbClr val="FFD95C">
                <a:alpha val="0"/>
              </a:srgbClr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Tjek altid: Har switchen nok PoE-effekt?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07395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739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extract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12180"/>
            <a:ext cx="12191695" cy="8458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20040" y="201168"/>
            <a:ext cx="11338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Effektforbrug: switchens madpakke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338328" y="603504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PoE-budgettet skal deles mellem alle enheder. Derfor skal vi lægge watt sammen.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9052560" y="5806440"/>
            <a:ext cx="2834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20" dirty="0">
                <a:solidFill>
                  <a:srgbClr val="BFE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PoE - effektforbrug</a:t>
            </a:r>
            <a:endParaRPr lang="en-US" sz="720" dirty="0"/>
          </a:p>
        </p:txBody>
      </p:sp>
      <p:sp>
        <p:nvSpPr>
          <p:cNvPr id="6" name="Text 3"/>
          <p:cNvSpPr/>
          <p:nvPr/>
        </p:nvSpPr>
        <p:spPr>
          <a:xfrm>
            <a:off x="777240" y="1188720"/>
            <a:ext cx="2148840" cy="1097280"/>
          </a:xfrm>
          <a:prstGeom prst="roundRect">
            <a:avLst>
              <a:gd name="adj" fmla="val 10000"/>
            </a:avLst>
          </a:prstGeom>
          <a:solidFill>
            <a:srgbClr val="FFD95C"/>
          </a:solidFill>
          <a:ln w="12700">
            <a:solidFill>
              <a:srgbClr val="75C9E8">
                <a:alpha val="82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PoE-budget</a:t>
            </a:r>
            <a:endParaRPr lang="en-US" sz="2000" dirty="0"/>
          </a:p>
          <a:p>
            <a:pPr marL="0" indent="0" algn="ctr">
              <a:buNone/>
            </a:pPr>
            <a:r>
              <a:rPr lang="en-US" sz="20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65 W</a:t>
            </a:r>
            <a:endParaRPr lang="en-US" sz="2000" dirty="0"/>
          </a:p>
        </p:txBody>
      </p:sp>
      <p:sp>
        <p:nvSpPr>
          <p:cNvPr id="7" name="Shape 4"/>
          <p:cNvSpPr/>
          <p:nvPr/>
        </p:nvSpPr>
        <p:spPr>
          <a:xfrm>
            <a:off x="3154680" y="1737360"/>
            <a:ext cx="1143000" cy="0"/>
          </a:xfrm>
          <a:prstGeom prst="line">
            <a:avLst/>
          </a:prstGeom>
          <a:noFill/>
          <a:ln w="30480">
            <a:solidFill>
              <a:srgbClr val="FFD95C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5"/>
          <p:cNvSpPr/>
          <p:nvPr/>
        </p:nvSpPr>
        <p:spPr>
          <a:xfrm>
            <a:off x="4572000" y="1005840"/>
            <a:ext cx="1097280" cy="685800"/>
          </a:xfrm>
          <a:prstGeom prst="roundRect">
            <a:avLst>
              <a:gd name="adj" fmla="val 16000"/>
            </a:avLst>
          </a:prstGeom>
          <a:solidFill>
            <a:srgbClr val="9EE9FF"/>
          </a:solidFill>
          <a:ln w="12700">
            <a:solidFill>
              <a:srgbClr val="75C9E8">
                <a:alpha val="82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W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5943600" y="1005840"/>
            <a:ext cx="1234440" cy="685800"/>
          </a:xfrm>
          <a:prstGeom prst="roundRect">
            <a:avLst>
              <a:gd name="adj" fmla="val 16000"/>
            </a:avLst>
          </a:prstGeom>
          <a:solidFill>
            <a:srgbClr val="9EE9FF"/>
          </a:solidFill>
          <a:ln w="12700">
            <a:solidFill>
              <a:srgbClr val="75C9E8">
                <a:alpha val="82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Kamera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12 W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7452360" y="1005840"/>
            <a:ext cx="1234440" cy="685800"/>
          </a:xfrm>
          <a:prstGeom prst="roundRect">
            <a:avLst>
              <a:gd name="adj" fmla="val 16000"/>
            </a:avLst>
          </a:prstGeom>
          <a:solidFill>
            <a:srgbClr val="9EE9FF"/>
          </a:solidFill>
          <a:ln w="12700">
            <a:solidFill>
              <a:srgbClr val="75C9E8">
                <a:alpha val="82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Telefon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 W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961120" y="1005840"/>
            <a:ext cx="1097280" cy="685800"/>
          </a:xfrm>
          <a:prstGeom prst="roundRect">
            <a:avLst>
              <a:gd name="adj" fmla="val 16000"/>
            </a:avLst>
          </a:prstGeom>
          <a:solidFill>
            <a:srgbClr val="9EE9FF"/>
          </a:solidFill>
          <a:ln w="12700">
            <a:solidFill>
              <a:srgbClr val="75C9E8">
                <a:alpha val="82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AP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 W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10332720" y="1005840"/>
            <a:ext cx="1234440" cy="685800"/>
          </a:xfrm>
          <a:prstGeom prst="roundRect">
            <a:avLst>
              <a:gd name="adj" fmla="val 16000"/>
            </a:avLst>
          </a:prstGeom>
          <a:solidFill>
            <a:srgbClr val="9EE9FF"/>
          </a:solidFill>
          <a:ln w="12700">
            <a:solidFill>
              <a:srgbClr val="75C9E8">
                <a:alpha val="82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Kamera</a:t>
            </a:r>
            <a:endParaRPr lang="en-US" sz="1400" dirty="0"/>
          </a:p>
          <a:p>
            <a:pPr marL="0" indent="0" algn="ctr">
              <a:buNone/>
            </a:pPr>
            <a:r>
              <a:rPr lang="en-US" sz="14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18 W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26280" y="2148840"/>
            <a:ext cx="4754880" cy="530352"/>
          </a:xfrm>
          <a:prstGeom prst="roundRect">
            <a:avLst>
              <a:gd name="adj" fmla="val 20690"/>
            </a:avLst>
          </a:prstGeom>
          <a:solidFill>
            <a:srgbClr val="0E4269"/>
          </a:solidFill>
          <a:ln w="12700">
            <a:solidFill>
              <a:srgbClr val="75C9E8">
                <a:alpha val="82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 + 12 + 5 + 15 + 18 = 58 W</a:t>
            </a:r>
            <a:endParaRPr lang="en-US" sz="2000" dirty="0"/>
          </a:p>
        </p:txBody>
      </p:sp>
      <p:sp>
        <p:nvSpPr>
          <p:cNvPr id="14" name="Text 11"/>
          <p:cNvSpPr/>
          <p:nvPr/>
        </p:nvSpPr>
        <p:spPr>
          <a:xfrm>
            <a:off x="4526280" y="2852928"/>
            <a:ext cx="4754880" cy="530352"/>
          </a:xfrm>
          <a:prstGeom prst="roundRect">
            <a:avLst>
              <a:gd name="adj" fmla="val 20690"/>
            </a:avLst>
          </a:prstGeom>
          <a:solidFill>
            <a:srgbClr val="98E6B0"/>
          </a:solidFill>
          <a:ln w="12700">
            <a:solidFill>
              <a:srgbClr val="75C9E8">
                <a:alpha val="82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65 W - 58 W = 7 W tilbage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868680" y="3840480"/>
            <a:ext cx="4846320" cy="1965960"/>
          </a:xfrm>
          <a:prstGeom prst="roundRect">
            <a:avLst>
              <a:gd name="adj" fmla="val 7500"/>
            </a:avLst>
          </a:prstGeom>
          <a:solidFill>
            <a:srgbClr val="114E74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Tommelregel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Budgettet skal være større end summen af forbrugerne.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Gem lidt luft. Enheder kan bruge mere under opstart.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For lille budget giver genstart, slukket port eller blinkende fejl.</a:t>
            </a:r>
            <a:endParaRPr lang="en-US" sz="1380" dirty="0"/>
          </a:p>
        </p:txBody>
      </p:sp>
      <p:sp>
        <p:nvSpPr>
          <p:cNvPr id="16" name="Text 13"/>
          <p:cNvSpPr/>
          <p:nvPr/>
        </p:nvSpPr>
        <p:spPr>
          <a:xfrm>
            <a:off x="6400800" y="3840480"/>
            <a:ext cx="4663440" cy="2011680"/>
          </a:xfrm>
          <a:prstGeom prst="roundRect">
            <a:avLst>
              <a:gd name="adj" fmla="val 7500"/>
            </a:avLst>
          </a:prstGeom>
          <a:solidFill>
            <a:srgbClr val="0E4269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Elevspørgsmål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Switch: 90 W budget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3 kameraer á 12 W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2 AP’er á 18 W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Hvor mange watt er tilbage?</a:t>
            </a:r>
            <a:endParaRPr lang="en-US" sz="138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07395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739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extract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12180"/>
            <a:ext cx="12191695" cy="8458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20040" y="201168"/>
            <a:ext cx="11338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Kabel, oplægning og varme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338328" y="603504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Ja: ved PoE skal man tænke på oplægning, især ved høj effekt og mange kabler samlet.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9052560" y="5806440"/>
            <a:ext cx="2834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20" dirty="0">
                <a:solidFill>
                  <a:srgbClr val="BFE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PoE - effektforbrug</a:t>
            </a:r>
            <a:endParaRPr lang="en-US" sz="720" dirty="0"/>
          </a:p>
        </p:txBody>
      </p:sp>
      <p:sp>
        <p:nvSpPr>
          <p:cNvPr id="6" name="Text 3"/>
          <p:cNvSpPr/>
          <p:nvPr/>
        </p:nvSpPr>
        <p:spPr>
          <a:xfrm>
            <a:off x="777240" y="1143000"/>
            <a:ext cx="2194560" cy="713232"/>
          </a:xfrm>
          <a:prstGeom prst="roundRect">
            <a:avLst>
              <a:gd name="adj" fmla="val 15385"/>
            </a:avLst>
          </a:prstGeom>
          <a:solidFill>
            <a:srgbClr val="FFB061"/>
          </a:solidFill>
          <a:ln w="12700">
            <a:solidFill>
              <a:srgbClr val="75C9E8">
                <a:alpha val="82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Mere effekt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3154680" y="1499616"/>
            <a:ext cx="1097280" cy="0"/>
          </a:xfrm>
          <a:prstGeom prst="line">
            <a:avLst/>
          </a:prstGeom>
          <a:noFill/>
          <a:ln w="27940">
            <a:solidFill>
              <a:srgbClr val="FFB06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8" name="Text 5"/>
          <p:cNvSpPr/>
          <p:nvPr/>
        </p:nvSpPr>
        <p:spPr>
          <a:xfrm>
            <a:off x="4480560" y="1143000"/>
            <a:ext cx="2194560" cy="713232"/>
          </a:xfrm>
          <a:prstGeom prst="roundRect">
            <a:avLst>
              <a:gd name="adj" fmla="val 15385"/>
            </a:avLst>
          </a:prstGeom>
          <a:solidFill>
            <a:srgbClr val="FFB061"/>
          </a:solidFill>
          <a:ln w="12700">
            <a:solidFill>
              <a:srgbClr val="75C9E8">
                <a:alpha val="82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mere strøm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6858000" y="1499616"/>
            <a:ext cx="1097280" cy="0"/>
          </a:xfrm>
          <a:prstGeom prst="line">
            <a:avLst/>
          </a:prstGeom>
          <a:noFill/>
          <a:ln w="27940">
            <a:solidFill>
              <a:srgbClr val="FFB061"/>
            </a:solidFill>
            <a:prstDash val="solid"/>
            <a:headEnd type="none"/>
            <a:tailEnd type="triangle"/>
          </a:ln>
        </p:spPr>
        <p:txBody>
          <a:bodyPr/>
          <a:lstStyle/>
          <a:p>
            <a:endParaRPr lang="da-DK"/>
          </a:p>
        </p:txBody>
      </p:sp>
      <p:sp>
        <p:nvSpPr>
          <p:cNvPr id="10" name="Text 7"/>
          <p:cNvSpPr/>
          <p:nvPr/>
        </p:nvSpPr>
        <p:spPr>
          <a:xfrm>
            <a:off x="8183880" y="1143000"/>
            <a:ext cx="2560320" cy="713232"/>
          </a:xfrm>
          <a:prstGeom prst="roundRect">
            <a:avLst>
              <a:gd name="adj" fmla="val 15385"/>
            </a:avLst>
          </a:prstGeom>
          <a:solidFill>
            <a:srgbClr val="FF756B"/>
          </a:solidFill>
          <a:ln w="12700">
            <a:solidFill>
              <a:srgbClr val="75C9E8">
                <a:alpha val="82000"/>
              </a:srgbClr>
            </a:solidFill>
          </a:ln>
        </p:spPr>
        <p:txBody>
          <a:bodyPr wrap="square" lIns="1524" tIns="1524" rIns="1524" bIns="1524" rtlCol="0" anchor="ctr">
            <a:normAutofit/>
          </a:bodyPr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mere varme/tab</a:t>
            </a:r>
            <a:endParaRPr lang="en-US" sz="1800" dirty="0"/>
          </a:p>
        </p:txBody>
      </p:sp>
      <p:sp>
        <p:nvSpPr>
          <p:cNvPr id="11" name="Text 8"/>
          <p:cNvSpPr/>
          <p:nvPr/>
        </p:nvSpPr>
        <p:spPr>
          <a:xfrm>
            <a:off x="868680" y="2788919"/>
            <a:ext cx="4983480" cy="2020821"/>
          </a:xfrm>
          <a:prstGeom prst="roundRect">
            <a:avLst>
              <a:gd name="adj" fmla="val 5854"/>
            </a:avLst>
          </a:prstGeom>
          <a:solidFill>
            <a:srgbClr val="114E74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Tænk over oplægning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Store kabelbundter holder på varmen.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Lukkede føringsveje og varme lofter gør det værre.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Lange kabler giver mere tab end korte kabler.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Brug ordentligt kobberkabel og korrekte stik.</a:t>
            </a:r>
            <a:endParaRPr lang="en-US" sz="1380" dirty="0"/>
          </a:p>
        </p:txBody>
      </p:sp>
      <p:sp>
        <p:nvSpPr>
          <p:cNvPr id="12" name="Text 9"/>
          <p:cNvSpPr/>
          <p:nvPr/>
        </p:nvSpPr>
        <p:spPr>
          <a:xfrm>
            <a:off x="6355080" y="2788919"/>
            <a:ext cx="4800600" cy="2020817"/>
          </a:xfrm>
          <a:prstGeom prst="roundRect">
            <a:avLst>
              <a:gd name="adj" fmla="val 5854"/>
            </a:avLst>
          </a:prstGeom>
          <a:solidFill>
            <a:srgbClr val="0E4269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Let praktisk regel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PoE/PoE+ er ofte uproblematisk ved få kabler.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PoE++ og mange kabler i bundt kræver mere omtanke.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Mærk og dokumentér PoE/Remote Powering, så næste mand ikke gætter.</a:t>
            </a:r>
            <a:endParaRPr lang="en-US" sz="1380" dirty="0"/>
          </a:p>
        </p:txBody>
      </p:sp>
      <p:sp>
        <p:nvSpPr>
          <p:cNvPr id="13" name="Text 10"/>
          <p:cNvSpPr/>
          <p:nvPr/>
        </p:nvSpPr>
        <p:spPr>
          <a:xfrm>
            <a:off x="2468880" y="5166360"/>
            <a:ext cx="7223760" cy="420624"/>
          </a:xfrm>
          <a:prstGeom prst="roundRect">
            <a:avLst>
              <a:gd name="adj" fmla="val 17391"/>
            </a:avLst>
          </a:prstGeom>
          <a:solidFill>
            <a:srgbClr val="FFD95C"/>
          </a:solidFill>
          <a:ln w="12700">
            <a:solidFill>
              <a:srgbClr val="FFD95C">
                <a:alpha val="0"/>
              </a:srgbClr>
            </a:solidFill>
          </a:ln>
        </p:spPr>
        <p:txBody>
          <a:bodyPr wrap="square" lIns="889" tIns="889" rIns="889" bIns="889" rtlCol="0" anchor="ctr">
            <a:normAutofit/>
          </a:bodyPr>
          <a:lstStyle/>
          <a:p>
            <a:pPr marL="0" indent="0" algn="ctr">
              <a:buNone/>
            </a:pPr>
            <a:r>
              <a:rPr lang="en-US" sz="1350" b="1" dirty="0">
                <a:solidFill>
                  <a:srgbClr val="07395D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Kort sagt: PoE er let, men varme er ikke usynlig.</a:t>
            </a:r>
            <a:endParaRPr lang="en-US" sz="13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07395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7395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template_extract/ppt/media/image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012180"/>
            <a:ext cx="12191695" cy="8458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20040" y="201168"/>
            <a:ext cx="11338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Mini-overblik og tjekliste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338328" y="603504"/>
            <a:ext cx="10972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Brug denne som sidste tavle: effekt, kabel og standard.</a:t>
            </a:r>
            <a:endParaRPr lang="en-US" sz="1150" dirty="0"/>
          </a:p>
        </p:txBody>
      </p:sp>
      <p:sp>
        <p:nvSpPr>
          <p:cNvPr id="5" name="Text 2"/>
          <p:cNvSpPr/>
          <p:nvPr/>
        </p:nvSpPr>
        <p:spPr>
          <a:xfrm>
            <a:off x="9052560" y="5806440"/>
            <a:ext cx="2834640" cy="1645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20" dirty="0">
                <a:solidFill>
                  <a:srgbClr val="BFEA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PoE - effektforbrug</a:t>
            </a:r>
            <a:endParaRPr lang="en-US" sz="720" dirty="0"/>
          </a:p>
        </p:txBody>
      </p:sp>
      <p:sp>
        <p:nvSpPr>
          <p:cNvPr id="6" name="Text 3"/>
          <p:cNvSpPr/>
          <p:nvPr/>
        </p:nvSpPr>
        <p:spPr>
          <a:xfrm>
            <a:off x="502920" y="1024128"/>
            <a:ext cx="1234440" cy="438912"/>
          </a:xfrm>
          <a:prstGeom prst="rect">
            <a:avLst/>
          </a:prstGeom>
          <a:solidFill>
            <a:srgbClr val="0B73AA"/>
          </a:solidFill>
          <a:ln w="6350">
            <a:solidFill>
              <a:srgbClr val="8DD2EE">
                <a:alpha val="75000"/>
              </a:srgbClr>
            </a:solidFill>
          </a:ln>
        </p:spPr>
        <p:txBody>
          <a:bodyPr wrap="square" lIns="572" tIns="572" rIns="572" bIns="572" rtlCol="0" anchor="ctr">
            <a:normAutofit/>
          </a:bodyPr>
          <a:lstStyle/>
          <a:p>
            <a:pPr marL="0" indent="0" algn="ctr">
              <a:buNone/>
            </a:pPr>
            <a:r>
              <a:rPr lang="en-US" sz="10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Navn</a:t>
            </a:r>
            <a:endParaRPr lang="en-US" sz="1030" dirty="0"/>
          </a:p>
        </p:txBody>
      </p:sp>
      <p:sp>
        <p:nvSpPr>
          <p:cNvPr id="7" name="Text 4"/>
          <p:cNvSpPr/>
          <p:nvPr/>
        </p:nvSpPr>
        <p:spPr>
          <a:xfrm>
            <a:off x="1737360" y="1024128"/>
            <a:ext cx="2148840" cy="438912"/>
          </a:xfrm>
          <a:prstGeom prst="rect">
            <a:avLst/>
          </a:prstGeom>
          <a:solidFill>
            <a:srgbClr val="0B73AA"/>
          </a:solidFill>
          <a:ln w="6350">
            <a:solidFill>
              <a:srgbClr val="8DD2EE">
                <a:alpha val="75000"/>
              </a:srgbClr>
            </a:solidFill>
          </a:ln>
        </p:spPr>
        <p:txBody>
          <a:bodyPr wrap="square" lIns="572" tIns="572" rIns="572" bIns="572" rtlCol="0" anchor="ctr">
            <a:normAutofit/>
          </a:bodyPr>
          <a:lstStyle/>
          <a:p>
            <a:pPr marL="0" indent="0" algn="ctr">
              <a:buNone/>
            </a:pPr>
            <a:r>
              <a:rPr lang="en-US" sz="10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Standard</a:t>
            </a:r>
            <a:endParaRPr lang="en-US" sz="1030" dirty="0"/>
          </a:p>
        </p:txBody>
      </p:sp>
      <p:sp>
        <p:nvSpPr>
          <p:cNvPr id="8" name="Text 5"/>
          <p:cNvSpPr/>
          <p:nvPr/>
        </p:nvSpPr>
        <p:spPr>
          <a:xfrm>
            <a:off x="3886200" y="1024128"/>
            <a:ext cx="1508760" cy="438912"/>
          </a:xfrm>
          <a:prstGeom prst="rect">
            <a:avLst/>
          </a:prstGeom>
          <a:solidFill>
            <a:srgbClr val="0B73AA"/>
          </a:solidFill>
          <a:ln w="6350">
            <a:solidFill>
              <a:srgbClr val="8DD2EE">
                <a:alpha val="75000"/>
              </a:srgbClr>
            </a:solidFill>
          </a:ln>
        </p:spPr>
        <p:txBody>
          <a:bodyPr wrap="square" lIns="572" tIns="572" rIns="572" bIns="572" rtlCol="0" anchor="ctr">
            <a:normAutofit/>
          </a:bodyPr>
          <a:lstStyle/>
          <a:p>
            <a:pPr marL="0" indent="0" algn="ctr">
              <a:buNone/>
            </a:pPr>
            <a:r>
              <a:rPr lang="en-US" sz="10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Fra switch</a:t>
            </a:r>
            <a:endParaRPr lang="en-US" sz="1030" dirty="0"/>
          </a:p>
        </p:txBody>
      </p:sp>
      <p:sp>
        <p:nvSpPr>
          <p:cNvPr id="9" name="Text 6"/>
          <p:cNvSpPr/>
          <p:nvPr/>
        </p:nvSpPr>
        <p:spPr>
          <a:xfrm>
            <a:off x="5394960" y="1024128"/>
            <a:ext cx="1508760" cy="438912"/>
          </a:xfrm>
          <a:prstGeom prst="rect">
            <a:avLst/>
          </a:prstGeom>
          <a:solidFill>
            <a:srgbClr val="0B73AA"/>
          </a:solidFill>
          <a:ln w="6350">
            <a:solidFill>
              <a:srgbClr val="8DD2EE">
                <a:alpha val="75000"/>
              </a:srgbClr>
            </a:solidFill>
          </a:ln>
        </p:spPr>
        <p:txBody>
          <a:bodyPr wrap="square" lIns="572" tIns="572" rIns="572" bIns="572" rtlCol="0" anchor="ctr">
            <a:normAutofit/>
          </a:bodyPr>
          <a:lstStyle/>
          <a:p>
            <a:pPr marL="0" indent="0" algn="ctr">
              <a:buNone/>
            </a:pPr>
            <a:r>
              <a:rPr lang="en-US" sz="10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Til enhed</a:t>
            </a:r>
            <a:endParaRPr lang="en-US" sz="1030" dirty="0"/>
          </a:p>
        </p:txBody>
      </p:sp>
      <p:sp>
        <p:nvSpPr>
          <p:cNvPr id="10" name="Text 7"/>
          <p:cNvSpPr/>
          <p:nvPr/>
        </p:nvSpPr>
        <p:spPr>
          <a:xfrm>
            <a:off x="6903720" y="1024128"/>
            <a:ext cx="5074920" cy="438912"/>
          </a:xfrm>
          <a:prstGeom prst="rect">
            <a:avLst/>
          </a:prstGeom>
          <a:solidFill>
            <a:srgbClr val="0B73AA"/>
          </a:solidFill>
          <a:ln w="6350">
            <a:solidFill>
              <a:srgbClr val="8DD2EE">
                <a:alpha val="75000"/>
              </a:srgbClr>
            </a:solidFill>
          </a:ln>
        </p:spPr>
        <p:txBody>
          <a:bodyPr wrap="square" lIns="572" tIns="572" rIns="572" bIns="572" rtlCol="0" anchor="ctr">
            <a:normAutofit/>
          </a:bodyPr>
          <a:lstStyle/>
          <a:p>
            <a:pPr marL="0" indent="0" algn="ctr">
              <a:buNone/>
            </a:pPr>
            <a:r>
              <a:rPr lang="en-US" sz="103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Husk</a:t>
            </a:r>
            <a:endParaRPr lang="en-US" sz="1030" dirty="0"/>
          </a:p>
        </p:txBody>
      </p:sp>
      <p:sp>
        <p:nvSpPr>
          <p:cNvPr id="11" name="Text 8"/>
          <p:cNvSpPr/>
          <p:nvPr/>
        </p:nvSpPr>
        <p:spPr>
          <a:xfrm>
            <a:off x="502920" y="1463040"/>
            <a:ext cx="1234440" cy="47548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5000"/>
              </a:srgbClr>
            </a:solidFill>
          </a:ln>
        </p:spPr>
        <p:txBody>
          <a:bodyPr wrap="square" lIns="572" tIns="572" rIns="572" bIns="572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PoE</a:t>
            </a:r>
            <a:endParaRPr lang="en-US" sz="1030" dirty="0"/>
          </a:p>
        </p:txBody>
      </p:sp>
      <p:sp>
        <p:nvSpPr>
          <p:cNvPr id="12" name="Text 9"/>
          <p:cNvSpPr/>
          <p:nvPr/>
        </p:nvSpPr>
        <p:spPr>
          <a:xfrm>
            <a:off x="1737360" y="1463040"/>
            <a:ext cx="2148840" cy="47548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5000"/>
              </a:srgbClr>
            </a:solidFill>
          </a:ln>
        </p:spPr>
        <p:txBody>
          <a:bodyPr wrap="square" lIns="572" tIns="572" rIns="572" bIns="572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802.3af</a:t>
            </a:r>
            <a:endParaRPr lang="en-US" sz="1030" dirty="0"/>
          </a:p>
        </p:txBody>
      </p:sp>
      <p:sp>
        <p:nvSpPr>
          <p:cNvPr id="13" name="Text 10"/>
          <p:cNvSpPr/>
          <p:nvPr/>
        </p:nvSpPr>
        <p:spPr>
          <a:xfrm>
            <a:off x="3886200" y="1463040"/>
            <a:ext cx="1508760" cy="47548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5000"/>
              </a:srgbClr>
            </a:solidFill>
          </a:ln>
        </p:spPr>
        <p:txBody>
          <a:bodyPr wrap="square" lIns="572" tIns="572" rIns="572" bIns="572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15,4 W</a:t>
            </a:r>
            <a:endParaRPr lang="en-US" sz="1030" dirty="0"/>
          </a:p>
        </p:txBody>
      </p:sp>
      <p:sp>
        <p:nvSpPr>
          <p:cNvPr id="14" name="Text 11"/>
          <p:cNvSpPr/>
          <p:nvPr/>
        </p:nvSpPr>
        <p:spPr>
          <a:xfrm>
            <a:off x="5394960" y="1463040"/>
            <a:ext cx="1508760" cy="47548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5000"/>
              </a:srgbClr>
            </a:solidFill>
          </a:ln>
        </p:spPr>
        <p:txBody>
          <a:bodyPr wrap="square" lIns="572" tIns="572" rIns="572" bIns="572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ca. 13 W</a:t>
            </a:r>
            <a:endParaRPr lang="en-US" sz="1030" dirty="0"/>
          </a:p>
        </p:txBody>
      </p:sp>
      <p:sp>
        <p:nvSpPr>
          <p:cNvPr id="15" name="Text 12"/>
          <p:cNvSpPr/>
          <p:nvPr/>
        </p:nvSpPr>
        <p:spPr>
          <a:xfrm>
            <a:off x="6903720" y="1463040"/>
            <a:ext cx="5074920" cy="47548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5000"/>
              </a:srgbClr>
            </a:solidFill>
          </a:ln>
        </p:spPr>
        <p:txBody>
          <a:bodyPr wrap="square" lIns="572" tIns="572" rIns="572" bIns="572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små enheder</a:t>
            </a:r>
            <a:endParaRPr lang="en-US" sz="1030" dirty="0"/>
          </a:p>
        </p:txBody>
      </p:sp>
      <p:sp>
        <p:nvSpPr>
          <p:cNvPr id="16" name="Text 13"/>
          <p:cNvSpPr/>
          <p:nvPr/>
        </p:nvSpPr>
        <p:spPr>
          <a:xfrm>
            <a:off x="502920" y="1938528"/>
            <a:ext cx="1234440" cy="47548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5000"/>
              </a:srgbClr>
            </a:solidFill>
          </a:ln>
        </p:spPr>
        <p:txBody>
          <a:bodyPr wrap="square" lIns="572" tIns="572" rIns="572" bIns="572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PoE+</a:t>
            </a:r>
            <a:endParaRPr lang="en-US" sz="1030" dirty="0"/>
          </a:p>
        </p:txBody>
      </p:sp>
      <p:sp>
        <p:nvSpPr>
          <p:cNvPr id="17" name="Text 14"/>
          <p:cNvSpPr/>
          <p:nvPr/>
        </p:nvSpPr>
        <p:spPr>
          <a:xfrm>
            <a:off x="1737360" y="1938528"/>
            <a:ext cx="2148840" cy="47548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5000"/>
              </a:srgbClr>
            </a:solidFill>
          </a:ln>
        </p:spPr>
        <p:txBody>
          <a:bodyPr wrap="square" lIns="572" tIns="572" rIns="572" bIns="572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802.3at</a:t>
            </a:r>
            <a:endParaRPr lang="en-US" sz="1030" dirty="0"/>
          </a:p>
        </p:txBody>
      </p:sp>
      <p:sp>
        <p:nvSpPr>
          <p:cNvPr id="18" name="Text 15"/>
          <p:cNvSpPr/>
          <p:nvPr/>
        </p:nvSpPr>
        <p:spPr>
          <a:xfrm>
            <a:off x="3886200" y="1938528"/>
            <a:ext cx="1508760" cy="47548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5000"/>
              </a:srgbClr>
            </a:solidFill>
          </a:ln>
        </p:spPr>
        <p:txBody>
          <a:bodyPr wrap="square" lIns="572" tIns="572" rIns="572" bIns="572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30 W</a:t>
            </a:r>
            <a:endParaRPr lang="en-US" sz="1030" dirty="0"/>
          </a:p>
        </p:txBody>
      </p:sp>
      <p:sp>
        <p:nvSpPr>
          <p:cNvPr id="19" name="Text 16"/>
          <p:cNvSpPr/>
          <p:nvPr/>
        </p:nvSpPr>
        <p:spPr>
          <a:xfrm>
            <a:off x="5394960" y="1938528"/>
            <a:ext cx="1508760" cy="47548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5000"/>
              </a:srgbClr>
            </a:solidFill>
          </a:ln>
        </p:spPr>
        <p:txBody>
          <a:bodyPr wrap="square" lIns="572" tIns="572" rIns="572" bIns="572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25,5 W</a:t>
            </a:r>
            <a:endParaRPr lang="en-US" sz="1030" dirty="0"/>
          </a:p>
        </p:txBody>
      </p:sp>
      <p:sp>
        <p:nvSpPr>
          <p:cNvPr id="20" name="Text 17"/>
          <p:cNvSpPr/>
          <p:nvPr/>
        </p:nvSpPr>
        <p:spPr>
          <a:xfrm>
            <a:off x="6903720" y="1938528"/>
            <a:ext cx="5074920" cy="47548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5000"/>
              </a:srgbClr>
            </a:solidFill>
          </a:ln>
        </p:spPr>
        <p:txBody>
          <a:bodyPr wrap="square" lIns="572" tIns="572" rIns="572" bIns="572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kamera / AP</a:t>
            </a:r>
            <a:endParaRPr lang="en-US" sz="1030" dirty="0"/>
          </a:p>
        </p:txBody>
      </p:sp>
      <p:sp>
        <p:nvSpPr>
          <p:cNvPr id="21" name="Text 18"/>
          <p:cNvSpPr/>
          <p:nvPr/>
        </p:nvSpPr>
        <p:spPr>
          <a:xfrm>
            <a:off x="502920" y="2414016"/>
            <a:ext cx="1234440" cy="47548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5000"/>
              </a:srgbClr>
            </a:solidFill>
          </a:ln>
        </p:spPr>
        <p:txBody>
          <a:bodyPr wrap="square" lIns="572" tIns="572" rIns="572" bIns="572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PoE++</a:t>
            </a:r>
            <a:endParaRPr lang="en-US" sz="1030" dirty="0"/>
          </a:p>
        </p:txBody>
      </p:sp>
      <p:sp>
        <p:nvSpPr>
          <p:cNvPr id="22" name="Text 19"/>
          <p:cNvSpPr/>
          <p:nvPr/>
        </p:nvSpPr>
        <p:spPr>
          <a:xfrm>
            <a:off x="1737360" y="2414016"/>
            <a:ext cx="2148840" cy="47548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5000"/>
              </a:srgbClr>
            </a:solidFill>
          </a:ln>
        </p:spPr>
        <p:txBody>
          <a:bodyPr wrap="square" lIns="572" tIns="572" rIns="572" bIns="572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802.3bt Type 3</a:t>
            </a:r>
            <a:endParaRPr lang="en-US" sz="1030" dirty="0"/>
          </a:p>
        </p:txBody>
      </p:sp>
      <p:sp>
        <p:nvSpPr>
          <p:cNvPr id="23" name="Text 20"/>
          <p:cNvSpPr/>
          <p:nvPr/>
        </p:nvSpPr>
        <p:spPr>
          <a:xfrm>
            <a:off x="3886200" y="2414016"/>
            <a:ext cx="1508760" cy="47548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5000"/>
              </a:srgbClr>
            </a:solidFill>
          </a:ln>
        </p:spPr>
        <p:txBody>
          <a:bodyPr wrap="square" lIns="572" tIns="572" rIns="572" bIns="572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60 W</a:t>
            </a:r>
            <a:endParaRPr lang="en-US" sz="1030" dirty="0"/>
          </a:p>
        </p:txBody>
      </p:sp>
      <p:sp>
        <p:nvSpPr>
          <p:cNvPr id="24" name="Text 21"/>
          <p:cNvSpPr/>
          <p:nvPr/>
        </p:nvSpPr>
        <p:spPr>
          <a:xfrm>
            <a:off x="5394960" y="2414016"/>
            <a:ext cx="1508760" cy="47548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5000"/>
              </a:srgbClr>
            </a:solidFill>
          </a:ln>
        </p:spPr>
        <p:txBody>
          <a:bodyPr wrap="square" lIns="572" tIns="572" rIns="572" bIns="572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51 W</a:t>
            </a:r>
            <a:endParaRPr lang="en-US" sz="1030" dirty="0"/>
          </a:p>
        </p:txBody>
      </p:sp>
      <p:sp>
        <p:nvSpPr>
          <p:cNvPr id="25" name="Text 22"/>
          <p:cNvSpPr/>
          <p:nvPr/>
        </p:nvSpPr>
        <p:spPr>
          <a:xfrm>
            <a:off x="6903720" y="2414016"/>
            <a:ext cx="5074920" cy="47548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5000"/>
              </a:srgbClr>
            </a:solidFill>
          </a:ln>
        </p:spPr>
        <p:txBody>
          <a:bodyPr wrap="square" lIns="572" tIns="572" rIns="572" bIns="572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større AP</a:t>
            </a:r>
            <a:endParaRPr lang="en-US" sz="1030" dirty="0"/>
          </a:p>
        </p:txBody>
      </p:sp>
      <p:sp>
        <p:nvSpPr>
          <p:cNvPr id="26" name="Text 23"/>
          <p:cNvSpPr/>
          <p:nvPr/>
        </p:nvSpPr>
        <p:spPr>
          <a:xfrm>
            <a:off x="502920" y="2889504"/>
            <a:ext cx="1234440" cy="47548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5000"/>
              </a:srgbClr>
            </a:solidFill>
          </a:ln>
        </p:spPr>
        <p:txBody>
          <a:bodyPr wrap="square" lIns="572" tIns="572" rIns="572" bIns="572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PoE++</a:t>
            </a:r>
            <a:endParaRPr lang="en-US" sz="1030" dirty="0"/>
          </a:p>
        </p:txBody>
      </p:sp>
      <p:sp>
        <p:nvSpPr>
          <p:cNvPr id="27" name="Text 24"/>
          <p:cNvSpPr/>
          <p:nvPr/>
        </p:nvSpPr>
        <p:spPr>
          <a:xfrm>
            <a:off x="1737360" y="2889504"/>
            <a:ext cx="2148840" cy="47548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5000"/>
              </a:srgbClr>
            </a:solidFill>
          </a:ln>
        </p:spPr>
        <p:txBody>
          <a:bodyPr wrap="square" lIns="572" tIns="572" rIns="572" bIns="572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802.3bt Type 4</a:t>
            </a:r>
            <a:endParaRPr lang="en-US" sz="1030" dirty="0"/>
          </a:p>
        </p:txBody>
      </p:sp>
      <p:sp>
        <p:nvSpPr>
          <p:cNvPr id="28" name="Text 25"/>
          <p:cNvSpPr/>
          <p:nvPr/>
        </p:nvSpPr>
        <p:spPr>
          <a:xfrm>
            <a:off x="3886200" y="2889504"/>
            <a:ext cx="1508760" cy="47548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5000"/>
              </a:srgbClr>
            </a:solidFill>
          </a:ln>
        </p:spPr>
        <p:txBody>
          <a:bodyPr wrap="square" lIns="572" tIns="572" rIns="572" bIns="572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90 W</a:t>
            </a:r>
            <a:endParaRPr lang="en-US" sz="1030" dirty="0"/>
          </a:p>
        </p:txBody>
      </p:sp>
      <p:sp>
        <p:nvSpPr>
          <p:cNvPr id="29" name="Text 26"/>
          <p:cNvSpPr/>
          <p:nvPr/>
        </p:nvSpPr>
        <p:spPr>
          <a:xfrm>
            <a:off x="5394960" y="2889504"/>
            <a:ext cx="1508760" cy="47548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5000"/>
              </a:srgbClr>
            </a:solidFill>
          </a:ln>
        </p:spPr>
        <p:txBody>
          <a:bodyPr wrap="square" lIns="572" tIns="572" rIns="572" bIns="572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71 W</a:t>
            </a:r>
            <a:endParaRPr lang="en-US" sz="1030" dirty="0"/>
          </a:p>
        </p:txBody>
      </p:sp>
      <p:sp>
        <p:nvSpPr>
          <p:cNvPr id="30" name="Text 27"/>
          <p:cNvSpPr/>
          <p:nvPr/>
        </p:nvSpPr>
        <p:spPr>
          <a:xfrm>
            <a:off x="6903720" y="2889504"/>
            <a:ext cx="5074920" cy="475488"/>
          </a:xfrm>
          <a:prstGeom prst="rect">
            <a:avLst/>
          </a:prstGeom>
          <a:solidFill>
            <a:srgbClr val="0E4269"/>
          </a:solidFill>
          <a:ln w="6350">
            <a:solidFill>
              <a:srgbClr val="8DD2EE">
                <a:alpha val="75000"/>
              </a:srgbClr>
            </a:solidFill>
          </a:ln>
        </p:spPr>
        <p:txBody>
          <a:bodyPr wrap="square" lIns="572" tIns="572" rIns="572" bIns="572" rtlCol="0" anchor="ctr">
            <a:normAutofit/>
          </a:bodyPr>
          <a:lstStyle/>
          <a:p>
            <a:pPr marL="0" indent="0" algn="ctr">
              <a:buNone/>
            </a:pPr>
            <a:r>
              <a:rPr lang="en-US" sz="103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høj effekt</a:t>
            </a:r>
            <a:endParaRPr lang="en-US" sz="1030" dirty="0"/>
          </a:p>
        </p:txBody>
      </p:sp>
      <p:sp>
        <p:nvSpPr>
          <p:cNvPr id="31" name="Text 28"/>
          <p:cNvSpPr/>
          <p:nvPr/>
        </p:nvSpPr>
        <p:spPr>
          <a:xfrm>
            <a:off x="731520" y="3703320"/>
            <a:ext cx="5257800" cy="2308860"/>
          </a:xfrm>
          <a:prstGeom prst="roundRect">
            <a:avLst>
              <a:gd name="adj" fmla="val 7500"/>
            </a:avLst>
          </a:prstGeom>
          <a:solidFill>
            <a:srgbClr val="114E74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2286" tIns="2286" rIns="2286" bIns="2286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Installatørens 5 spørgsmål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1. Hvad bruger hver enhed i watt?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2. Hvad er switchens samlede PoE-budget?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3. Passer standarden: af, at eller bt?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4. Er kabel og stik egnet?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5. Er der mange PoE-kabler samlet i varme føringsveje?</a:t>
            </a:r>
            <a:endParaRPr lang="en-US" sz="1380" dirty="0"/>
          </a:p>
        </p:txBody>
      </p:sp>
      <p:sp>
        <p:nvSpPr>
          <p:cNvPr id="32" name="Text 29"/>
          <p:cNvSpPr/>
          <p:nvPr/>
        </p:nvSpPr>
        <p:spPr>
          <a:xfrm>
            <a:off x="6492240" y="3703320"/>
            <a:ext cx="4983480" cy="2267712"/>
          </a:xfrm>
          <a:prstGeom prst="roundRect">
            <a:avLst>
              <a:gd name="adj" fmla="val 7500"/>
            </a:avLst>
          </a:prstGeom>
          <a:solidFill>
            <a:srgbClr val="0E4269"/>
          </a:solidFill>
          <a:ln w="12700">
            <a:solidFill>
              <a:srgbClr val="75C9E8">
                <a:alpha val="78000"/>
              </a:srgbClr>
            </a:solidFill>
          </a:ln>
        </p:spPr>
        <p:txBody>
          <a:bodyPr wrap="square" lIns="2286" tIns="2286" rIns="2286" bIns="2286" rtlCol="0" anchor="t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Fejlfind kort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Ingen lys: tjek PSE og kabel.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Lys men ingen net: tjek link/IP/DHCP.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Genstarter: tjek effektbudget og kabeltab.
</a:t>
            </a:r>
            <a:endParaRPr lang="en-US" sz="1380" dirty="0"/>
          </a:p>
          <a:p>
            <a:pPr marL="0" indent="0">
              <a:buNone/>
            </a:pPr>
            <a:r>
              <a:rPr lang="en-US" sz="1380" dirty="0">
                <a:solidFill>
                  <a:srgbClr val="D9F2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Bliver varmt: tjek bundter, omgivelser og belastning.</a:t>
            </a:r>
            <a:endParaRPr lang="en-US" sz="1380" dirty="0"/>
          </a:p>
        </p:txBody>
      </p:sp>
      <p:sp>
        <p:nvSpPr>
          <p:cNvPr id="34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430000" y="63550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200">
                <a:solidFill>
                  <a:srgbClr val="07395D"/>
                </a:solidFill>
              </a:defRPr>
            </a:lvl1pPr>
          </a:lstStyle>
          <a:p>
            <a:pPr algn="l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557</Words>
  <Application>Microsoft Office PowerPoint</Application>
  <PresentationFormat>Widescreen</PresentationFormat>
  <Paragraphs>125</Paragraphs>
  <Slides>5</Slides>
  <Notes>5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9" baseType="lpstr">
      <vt:lpstr>Aptos</vt:lpstr>
      <vt:lpstr>Aptos Display</vt:lpstr>
      <vt:lpstr>Arial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EUC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PoE - effektforbrug og varme</dc:title>
  <dc:subject>PoE, effektforbrug og varme - let gennemgang</dc:subject>
  <dc:creator>OpenAI</dc:creator>
  <cp:lastModifiedBy>Ivan Dan Kastrup Flændsdal</cp:lastModifiedBy>
  <cp:revision>2</cp:revision>
  <dcterms:created xsi:type="dcterms:W3CDTF">2026-09-07T14:16:53Z</dcterms:created>
  <dcterms:modified xsi:type="dcterms:W3CDTF">2026-09-07T14:22:12Z</dcterms:modified>
</cp:coreProperties>
</file>