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5" r:id="rId2"/>
    <p:sldId id="277" r:id="rId3"/>
    <p:sldId id="281" r:id="rId4"/>
    <p:sldId id="280" r:id="rId5"/>
    <p:sldId id="279" r:id="rId6"/>
    <p:sldId id="278" r:id="rId7"/>
    <p:sldId id="285" r:id="rId8"/>
    <p:sldId id="284" r:id="rId9"/>
    <p:sldId id="283" r:id="rId10"/>
    <p:sldId id="282" r:id="rId11"/>
    <p:sldId id="286" r:id="rId12"/>
    <p:sldId id="287" r:id="rId13"/>
    <p:sldId id="288" r:id="rId14"/>
    <p:sldId id="290" r:id="rId15"/>
    <p:sldId id="292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36946"/>
    <a:srgbClr val="C20E1A"/>
    <a:srgbClr val="FF0000"/>
    <a:srgbClr val="D7AF00"/>
    <a:srgbClr val="82C8BE"/>
    <a:srgbClr val="00C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7" autoAdjust="0"/>
    <p:restoredTop sz="94609" autoAdjust="0"/>
  </p:normalViewPr>
  <p:slideViewPr>
    <p:cSldViewPr snapToGrid="0" showGuides="1">
      <p:cViewPr varScale="1">
        <p:scale>
          <a:sx n="101" d="100"/>
          <a:sy n="101" d="100"/>
        </p:scale>
        <p:origin x="510" y="84"/>
      </p:cViewPr>
      <p:guideLst/>
    </p:cSldViewPr>
  </p:slideViewPr>
  <p:outlineViewPr>
    <p:cViewPr>
      <p:scale>
        <a:sx n="33" d="100"/>
        <a:sy n="33" d="100"/>
      </p:scale>
      <p:origin x="0" y="-43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5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Klik</a:t>
            </a:r>
            <a:r>
              <a:rPr lang="en-GB" sz="1600" dirty="0"/>
              <a:t> </a:t>
            </a:r>
            <a:r>
              <a:rPr lang="en-GB" sz="1600" dirty="0" err="1"/>
              <a:t>på</a:t>
            </a:r>
            <a:r>
              <a:rPr lang="en-GB" sz="1600" dirty="0"/>
              <a:t> </a:t>
            </a:r>
            <a:r>
              <a:rPr lang="en-GB" sz="1600" dirty="0" err="1"/>
              <a:t>rammen</a:t>
            </a:r>
            <a:r>
              <a:rPr lang="en-GB" sz="1600" dirty="0"/>
              <a:t> </a:t>
            </a:r>
            <a:r>
              <a:rPr lang="en-GB" sz="1600" dirty="0" err="1"/>
              <a:t>og</a:t>
            </a:r>
            <a:r>
              <a:rPr lang="en-GB" sz="1600" dirty="0"/>
              <a:t> </a:t>
            </a:r>
            <a:r>
              <a:rPr lang="en-GB" sz="1600" dirty="0" err="1"/>
              <a:t>indsæt</a:t>
            </a:r>
            <a:r>
              <a:rPr lang="en-GB" sz="1600" dirty="0"/>
              <a:t> </a:t>
            </a:r>
            <a:r>
              <a:rPr lang="en-GB" sz="1600" dirty="0" err="1"/>
              <a:t>billede</a:t>
            </a:r>
            <a:r>
              <a:rPr lang="en-GB" sz="1600" dirty="0"/>
              <a:t> via Images </a:t>
            </a:r>
            <a:r>
              <a:rPr lang="en-GB" sz="1600" dirty="0" err="1"/>
              <a:t>eller</a:t>
            </a:r>
            <a:r>
              <a:rPr lang="en-GB" sz="1600" dirty="0"/>
              <a:t> via Skyfish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057680"/>
          </a:xfrm>
        </p:spPr>
        <p:txBody>
          <a:bodyPr anchor="t" anchorCtr="0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t>Koblingsleder og koblingspersons pligter</a:t>
            </a:r>
          </a:p>
        </p:txBody>
      </p:sp>
      <p:sp>
        <p:nvSpPr>
          <p:cNvPr id="61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Hvem bestemmer</a:t>
            </a:r>
          </a:p>
        </p:txBody>
      </p:sp>
      <p:sp>
        <p:nvSpPr>
          <p:cNvPr id="4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4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Logo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051437" y="5291202"/>
            <a:ext cx="3607200" cy="102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518981"/>
          </a:xfrm>
        </p:spPr>
        <p:txBody>
          <a:bodyPr anchor="t" anchorCtr="0"/>
          <a:lstStyle>
            <a:lvl1pPr algn="l">
              <a:defRPr sz="6600">
                <a:solidFill>
                  <a:schemeClr val="tx1"/>
                </a:solidFill>
              </a:defRPr>
            </a:lvl1pPr>
          </a:lstStyle>
          <a:p>
            <a:r>
              <a:t>Koblingsleder og koblingspersons pligter</a:t>
            </a:r>
          </a:p>
        </p:txBody>
      </p:sp>
      <p:sp>
        <p:nvSpPr>
          <p:cNvPr id="3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Hvem bestemmer</a:t>
            </a:r>
          </a:p>
        </p:txBody>
      </p:sp>
      <p:pic>
        <p:nvPicPr>
          <p:cNvPr id="5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1202"/>
            <a:ext cx="3608464" cy="1026000"/>
          </a:xfrm>
          <a:prstGeom prst="rect">
            <a:avLst/>
          </a:prstGeom>
        </p:spPr>
      </p:pic>
      <p:sp>
        <p:nvSpPr>
          <p:cNvPr id="2" name="Rektangel 1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9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1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3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219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rown/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accent3"/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rammen og indsæt billede via Images eller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6" name="Streg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9" name="Logo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9982800" y="5844673"/>
            <a:ext cx="1674000" cy="47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093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94130558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43225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794137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3299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1806575"/>
            <a:ext cx="8943299" cy="45100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3pPr>
            <a:lvl4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7pPr>
            <a:lvl8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A0208642-FAE2-4418-9014-1CE767DCC7F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F2D4953-22BD-466C-BB4A-A5C7281C47AE}" type="datetime4">
              <a:rPr lang="en-GB" smtClean="0"/>
              <a:t>14 October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E7F83165-73E5-45CF-B88B-91410D08B5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F03054CD-9DA2-4418-92CC-F992664950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65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2400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44601" y="1806575"/>
            <a:ext cx="8237537" cy="4510088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accent1"/>
                </a:solidFill>
              </a:defRPr>
            </a:lvl6pPr>
            <a:lvl7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7pPr>
            <a:lvl8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85AA6-92EE-46D3-8826-CF357E1A4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50" y="1806575"/>
            <a:ext cx="704850" cy="4511675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0"/>
            </a:lvl7pPr>
            <a:lvl8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</a:defRPr>
            </a:lvl8pPr>
            <a:lvl9pPr>
              <a:lnSpc>
                <a:spcPts val="2400"/>
              </a:lnSpc>
              <a:spcAft>
                <a:spcPts val="0"/>
              </a:spcAft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/>
              <a:t>01</a:t>
            </a:r>
          </a:p>
          <a:p>
            <a:pPr lvl="1"/>
            <a:r>
              <a:rPr lang="da-DK" noProof="0"/>
              <a:t>02</a:t>
            </a:r>
          </a:p>
          <a:p>
            <a:pPr lvl="2"/>
            <a:r>
              <a:rPr lang="da-DK" noProof="0"/>
              <a:t>03</a:t>
            </a:r>
          </a:p>
          <a:p>
            <a:pPr lvl="3"/>
            <a:r>
              <a:rPr lang="da-DK" noProof="0"/>
              <a:t>04</a:t>
            </a:r>
          </a:p>
          <a:p>
            <a:pPr lvl="4"/>
            <a:r>
              <a:rPr lang="da-DK" noProof="0"/>
              <a:t>05</a:t>
            </a:r>
          </a:p>
          <a:p>
            <a:pPr lvl="5"/>
            <a:r>
              <a:rPr lang="da-DK" noProof="0"/>
              <a:t>06</a:t>
            </a:r>
          </a:p>
          <a:p>
            <a:pPr lvl="6"/>
            <a:r>
              <a:rPr lang="da-DK" noProof="0"/>
              <a:t>07</a:t>
            </a:r>
          </a:p>
          <a:p>
            <a:pPr lvl="7"/>
            <a:r>
              <a:rPr lang="da-DK" noProof="0"/>
              <a:t>08</a:t>
            </a:r>
          </a:p>
          <a:p>
            <a:pPr lvl="8"/>
            <a:r>
              <a:rPr lang="da-DK" noProof="0"/>
              <a:t>09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840932BE-DDFC-4972-85A7-C427ACEB26D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F33567-9933-4CE5-AA11-AB5C0D679CBF}" type="datetime4">
              <a:rPr lang="en-GB" smtClean="0"/>
              <a:t>14 October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CDE982F8-DB66-4D32-95A2-375163C347B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9936A8CC-0D3C-4064-8E29-0B36B3DADA8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8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066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11112502" cy="3748577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(Enter+TAB for næste tekst niveau, SHIFT+TAB for at gå tilbage i niveauer eller brug Forøg/Formindsk listeniveau-knapperne)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9" y="1806575"/>
            <a:ext cx="5438776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3600" y="1806574"/>
            <a:ext cx="543865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472795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14" userDrawn="1">
          <p15:clr>
            <a:srgbClr val="A4A3A4"/>
          </p15:clr>
        </p15:guide>
        <p15:guide id="4" pos="3766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22999" y="1806574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06250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6908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3" userDrawn="1">
          <p15:clr>
            <a:srgbClr val="A4A3A4"/>
          </p15:clr>
        </p15:guide>
        <p15:guide id="2" pos="2723" userDrawn="1">
          <p15:clr>
            <a:srgbClr val="A4A3A4"/>
          </p15:clr>
        </p15:guide>
        <p15:guide id="3" pos="4957" userDrawn="1">
          <p15:clr>
            <a:srgbClr val="A4A3A4"/>
          </p15:clr>
        </p15:guide>
        <p15:guide id="4" pos="5106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9749" y="1807200"/>
            <a:ext cx="8289251" cy="3747952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Koblingsleder og koblingspersons pligter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2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9949999" y="1807200"/>
            <a:ext cx="1724069" cy="180000"/>
          </a:xfrm>
          <a:solidFill>
            <a:srgbClr val="ED1C24"/>
          </a:solidFill>
          <a:ln>
            <a:noFill/>
          </a:ln>
        </p:spPr>
        <p:txBody>
          <a:bodyPr tIns="504000" rIns="0"/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Klik for at tilføje tekst</a:t>
            </a:r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2" userDrawn="1">
          <p15:clr>
            <a:srgbClr val="A4A3A4"/>
          </p15:clr>
        </p15:guide>
        <p15:guide id="2" pos="6267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44000" anchor="t" anchorCtr="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</a:t>
            </a:r>
            <a:r>
              <a:rPr lang="en-GB" noProof="0" dirty="0"/>
              <a:t>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rammen</a:t>
            </a:r>
            <a:r>
              <a:rPr lang="en-GB" noProof="0" dirty="0"/>
              <a:t>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indsæt</a:t>
            </a:r>
            <a:r>
              <a:rPr lang="en-GB" noProof="0" dirty="0"/>
              <a:t> </a:t>
            </a:r>
            <a:r>
              <a:rPr lang="en-GB" noProof="0" dirty="0" err="1"/>
              <a:t>billede</a:t>
            </a:r>
            <a:r>
              <a:rPr lang="en-GB" noProof="0" dirty="0"/>
              <a:t> via Images </a:t>
            </a:r>
            <a:r>
              <a:rPr lang="en-GB" noProof="0" dirty="0" err="1"/>
              <a:t>eller</a:t>
            </a:r>
            <a:r>
              <a:rPr lang="en-GB" noProof="0" dirty="0"/>
              <a:t>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for at tilføje titel</a:t>
            </a:r>
            <a:endParaRPr lang="en-GB" noProof="0" dirty="0"/>
          </a:p>
        </p:txBody>
      </p:sp>
      <p:sp>
        <p:nvSpPr>
          <p:cNvPr id="11" name="Logo Placeholder 9">
            <a:extLst>
              <a:ext uri="{FF2B5EF4-FFF2-40B4-BE49-F238E27FC236}">
                <a16:creationId xmlns:a16="http://schemas.microsoft.com/office/drawing/2014/main" id="{C31892D8-7D42-472F-AC61-D9958DAEA04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9982800" y="5843880"/>
            <a:ext cx="1674360" cy="4762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1AC24585-4846-4712-B5E1-50E70E6F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FLD_PresentationTitle">
            <a:extLst>
              <a:ext uri="{FF2B5EF4-FFF2-40B4-BE49-F238E27FC236}">
                <a16:creationId xmlns:a16="http://schemas.microsoft.com/office/drawing/2014/main" id="{579C61F1-9DB1-4C03-9BB1-658383A1A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2000" y="6171879"/>
            <a:ext cx="6587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2CF2F53-801A-4934-8733-EEF510B2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8845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609600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912" cy="936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999" y="1806575"/>
            <a:ext cx="5014664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5" name="SD_FLD_DocumentDate">
            <a:extLst>
              <a:ext uri="{FF2B5EF4-FFF2-40B4-BE49-F238E27FC236}">
                <a16:creationId xmlns:a16="http://schemas.microsoft.com/office/drawing/2014/main" id="{5E6CBA46-0BD0-48FA-8FB9-5998CF0BE0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accent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7131600" y="6440400"/>
            <a:ext cx="2440800" cy="15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9144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US" sz="700" b="0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Date_DateCustomA">
            <a:extLst>
              <a:ext uri="{FF2B5EF4-FFF2-40B4-BE49-F238E27FC236}">
                <a16:creationId xmlns:a16="http://schemas.microsoft.com/office/drawing/2014/main" id="{C797B3AD-1F0E-46D6-8BDB-04F6D4E6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1" name="FLD_PresentationTitle">
            <a:extLst>
              <a:ext uri="{FF2B5EF4-FFF2-40B4-BE49-F238E27FC236}">
                <a16:creationId xmlns:a16="http://schemas.microsoft.com/office/drawing/2014/main" id="{8CA86D4D-0775-4EE8-B99C-C844DDF98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/>
          <a:p>
            <a:r>
              <a:rPr lang="da-DK" dirty="0"/>
              <a:t>Koblingsleder og koblingspersons pligter</a:t>
            </a: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070A632E-82DC-46E7-88EC-4AF22758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33" name="Logo">
            <a:extLst>
              <a:ext uri="{FF2B5EF4-FFF2-40B4-BE49-F238E27FC236}">
                <a16:creationId xmlns:a16="http://schemas.microsoft.com/office/drawing/2014/main" id="{22EA1CC1-EC54-4F3E-8D18-0ACF57C2B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6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499" userDrawn="1">
          <p15:clr>
            <a:srgbClr val="A4A3A4"/>
          </p15:clr>
        </p15:guide>
        <p15:guide id="4" pos="4181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800" cy="93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446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accent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1" name="SD_FLD_DocumentDate">
            <a:extLst>
              <a:ext uri="{FF2B5EF4-FFF2-40B4-BE49-F238E27FC236}">
                <a16:creationId xmlns:a16="http://schemas.microsoft.com/office/drawing/2014/main" id="{F670A037-8F1E-4903-918E-BEEECDCE0F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bg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Date_DateCustomA">
            <a:extLst>
              <a:ext uri="{FF2B5EF4-FFF2-40B4-BE49-F238E27FC236}">
                <a16:creationId xmlns:a16="http://schemas.microsoft.com/office/drawing/2014/main" id="{95DDBB88-CE8A-4D20-9931-1B0AF34CB1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23" name="FLD_PresentationTitle">
            <a:extLst>
              <a:ext uri="{FF2B5EF4-FFF2-40B4-BE49-F238E27FC236}">
                <a16:creationId xmlns:a16="http://schemas.microsoft.com/office/drawing/2014/main" id="{F5573CD8-D010-4D43-90E2-F692278F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A4EF9DAB-0396-433F-9B7F-F4CF9B26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9926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9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Koblingsleder og koblingspersons pligter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Kli</a:t>
            </a:r>
            <a:endParaRPr lang="da-DK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Koblingsleder og koblingspersons pligter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6" name="Rektangel 5"/>
          <p:cNvSpPr/>
          <p:nvPr userDrawn="1"/>
        </p:nvSpPr>
        <p:spPr>
          <a:xfrm>
            <a:off x="9760688" y="5554663"/>
            <a:ext cx="2105247" cy="89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182412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Koblingsleder og koblingspersons pligter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7221600" cy="3061457"/>
          </a:xfrm>
        </p:spPr>
        <p:txBody>
          <a:bodyPr anchor="t" anchorCtr="0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0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1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 dirty="0"/>
              <a:t>Koblingsleder og koblingspersons pligter</a:t>
            </a:r>
          </a:p>
        </p:txBody>
      </p:sp>
      <p:sp>
        <p:nvSpPr>
          <p:cNvPr id="6" name="Slide Number Placeholder 5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2"/>
          </p:nvPr>
        </p:nvSpPr>
        <p:spPr>
          <a:xfrm>
            <a:off x="0" y="68508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2000"/>
            <a:ext cx="3608463" cy="1026000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5" name="USR_Name">
            <a:extLst>
              <a:ext uri="{FF2B5EF4-FFF2-40B4-BE49-F238E27FC236}">
                <a16:creationId xmlns:a16="http://schemas.microsoft.com/office/drawing/2014/main" id="{23AFAAC2-D8F4-4EEA-8608-EE0B8D2C9F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5191846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for- og efternavn</a:t>
            </a:r>
          </a:p>
        </p:txBody>
      </p:sp>
      <p:sp>
        <p:nvSpPr>
          <p:cNvPr id="16" name="USR_Title">
            <a:extLst>
              <a:ext uri="{FF2B5EF4-FFF2-40B4-BE49-F238E27FC236}">
                <a16:creationId xmlns:a16="http://schemas.microsoft.com/office/drawing/2014/main" id="{2530B8FA-647E-4EF3-8733-51927163DE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5611233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titel</a:t>
            </a:r>
          </a:p>
        </p:txBody>
      </p:sp>
      <p:sp>
        <p:nvSpPr>
          <p:cNvPr id="17" name="USR_Email">
            <a:extLst>
              <a:ext uri="{FF2B5EF4-FFF2-40B4-BE49-F238E27FC236}">
                <a16:creationId xmlns:a16="http://schemas.microsoft.com/office/drawing/2014/main" id="{2759E1CF-5B97-41F3-BF00-6AC718B80C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49" y="6009856"/>
            <a:ext cx="6336000" cy="376518"/>
          </a:xfrm>
        </p:spPr>
        <p:txBody>
          <a:bodyPr anchor="b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e-mail adresse</a:t>
            </a:r>
          </a:p>
        </p:txBody>
      </p:sp>
    </p:spTree>
    <p:extLst>
      <p:ext uri="{BB962C8B-B14F-4D97-AF65-F5344CB8AC3E}">
        <p14:creationId xmlns:p14="http://schemas.microsoft.com/office/powerpoint/2010/main" val="2114897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">
            <a:extLst>
              <a:ext uri="{FF2B5EF4-FFF2-40B4-BE49-F238E27FC236}">
                <a16:creationId xmlns:a16="http://schemas.microsoft.com/office/drawing/2014/main" id="{86940190-31B3-4285-B172-A74BDBF7AF5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027" y="1484283"/>
            <a:ext cx="2700000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BILLEDER</a:t>
            </a:r>
            <a:br>
              <a:rPr lang="en-GB" sz="16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fra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en pladsholdere. Klik på den blå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knap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dropdown menuen, vælg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eller klik på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Templafy vinduet i højre side af skærmen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klik på ikonet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højreklik på billedet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B0E7C24-B1F4-440B-ABFD-7BE7799C986C}"/>
              </a:ext>
            </a:extLst>
          </p:cNvPr>
          <p:cNvGrpSpPr/>
          <p:nvPr userDrawn="1"/>
        </p:nvGrpSpPr>
        <p:grpSpPr>
          <a:xfrm>
            <a:off x="7131861" y="1744119"/>
            <a:ext cx="676669" cy="997704"/>
            <a:chOff x="6442771" y="2574072"/>
            <a:chExt cx="676669" cy="997704"/>
          </a:xfrm>
        </p:grpSpPr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97D49D67-0656-4D65-BDC8-19DC3FA200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0BC3FA04-2488-4F3A-A6FA-54AB316150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23" name="Text Box 3">
            <a:extLst>
              <a:ext uri="{FF2B5EF4-FFF2-40B4-BE49-F238E27FC236}">
                <a16:creationId xmlns:a16="http://schemas.microsoft.com/office/drawing/2014/main" id="{16A5B6A0-03E8-41F0-86AC-378C5C3FB6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256" y="1484283"/>
            <a:ext cx="2627202" cy="481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Sidehoved og Sidefod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sidefod, klik dato eller sidetal fra eller til)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 på alle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 . Husk at slette de gamle, forkerte layouts (gå i Vis &gt; Slidemaster og slet dem)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prædefineret slides og elementer fra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knappen.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fra dropdown menuen eller knapperne i Templafy vinduet i højre side af skærmen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8" name="Picture 33">
            <a:extLst>
              <a:ext uri="{FF2B5EF4-FFF2-40B4-BE49-F238E27FC236}">
                <a16:creationId xmlns:a16="http://schemas.microsoft.com/office/drawing/2014/main" id="{26F154F3-5A17-41F1-9B46-FCA4D9945F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901" t="45142" r="62601" b="9046"/>
          <a:stretch/>
        </p:blipFill>
        <p:spPr>
          <a:xfrm>
            <a:off x="7131861" y="3077281"/>
            <a:ext cx="341204" cy="321707"/>
          </a:xfrm>
          <a:prstGeom prst="rect">
            <a:avLst/>
          </a:prstGeom>
        </p:spPr>
      </p:pic>
      <p:pic>
        <p:nvPicPr>
          <p:cNvPr id="39" name="Billede 38">
            <a:extLst>
              <a:ext uri="{FF2B5EF4-FFF2-40B4-BE49-F238E27FC236}">
                <a16:creationId xmlns:a16="http://schemas.microsoft.com/office/drawing/2014/main" id="{9BB80CE2-5590-41B1-90B8-FB96BC0E66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3362" y="3795645"/>
            <a:ext cx="366043" cy="480431"/>
          </a:xfrm>
          <a:prstGeom prst="rect">
            <a:avLst/>
          </a:prstGeom>
        </p:spPr>
      </p:pic>
      <p:sp>
        <p:nvSpPr>
          <p:cNvPr id="44" name="Fast overskrift">
            <a:extLst>
              <a:ext uri="{FF2B5EF4-FFF2-40B4-BE49-F238E27FC236}">
                <a16:creationId xmlns:a16="http://schemas.microsoft.com/office/drawing/2014/main" id="{7AE3BB46-77B5-4BE0-A557-B2DBAB09F17D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pic>
        <p:nvPicPr>
          <p:cNvPr id="102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585BA4E-F627-486D-80B3-0CE0EDC59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913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9D257D03-9779-4535-98A8-F6E165A0B2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992821" y="2051969"/>
            <a:ext cx="440195" cy="543366"/>
          </a:xfrm>
          <a:prstGeom prst="rect">
            <a:avLst/>
          </a:prstGeom>
        </p:spPr>
      </p:pic>
      <p:sp>
        <p:nvSpPr>
          <p:cNvPr id="26" name="Date Placeholder 6" hidden="1">
            <a:extLst>
              <a:ext uri="{FF2B5EF4-FFF2-40B4-BE49-F238E27FC236}">
                <a16:creationId xmlns:a16="http://schemas.microsoft.com/office/drawing/2014/main" id="{77A12538-135F-4FF2-A008-DD8778997A8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074C719-BDB2-4423-8D51-26AFFE50FE8F}" type="datetime4">
              <a:rPr lang="en-GB" smtClean="0"/>
              <a:t>14 October 2026</a:t>
            </a:fld>
            <a:endParaRPr lang="en-GB" dirty="0"/>
          </a:p>
        </p:txBody>
      </p:sp>
      <p:sp>
        <p:nvSpPr>
          <p:cNvPr id="30" name="Footer Placeholder 8" hidden="1">
            <a:extLst>
              <a:ext uri="{FF2B5EF4-FFF2-40B4-BE49-F238E27FC236}">
                <a16:creationId xmlns:a16="http://schemas.microsoft.com/office/drawing/2014/main" id="{A42D56E7-CDF6-4E80-AFF3-D415EB0F22A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31" name="Slide Number Placeholder 10" hidden="1">
            <a:extLst>
              <a:ext uri="{FF2B5EF4-FFF2-40B4-BE49-F238E27FC236}">
                <a16:creationId xmlns:a16="http://schemas.microsoft.com/office/drawing/2014/main" id="{42EB6738-FD94-43D4-9716-64D106B23C6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1" name="Text Box 2">
            <a:extLst>
              <a:ext uri="{FF2B5EF4-FFF2-40B4-BE49-F238E27FC236}">
                <a16:creationId xmlns:a16="http://schemas.microsoft.com/office/drawing/2014/main" id="{12B7A11B-5F8C-4BDD-BFAC-4FF968D3F7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84283"/>
            <a:ext cx="2249346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TYPOGRAFIER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brug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SHIFT+TAB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Forøg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Formindsk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 slide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 for at indsætte nyt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Ændre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mulige slides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Billede 1">
            <a:extLst>
              <a:ext uri="{FF2B5EF4-FFF2-40B4-BE49-F238E27FC236}">
                <a16:creationId xmlns:a16="http://schemas.microsoft.com/office/drawing/2014/main" id="{4645035C-D0C9-477A-8FA9-CA9BBA4C0AB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893653" y="4261345"/>
            <a:ext cx="308589" cy="528030"/>
          </a:xfrm>
          <a:prstGeom prst="rect">
            <a:avLst/>
          </a:prstGeom>
        </p:spPr>
      </p:pic>
      <p:pic>
        <p:nvPicPr>
          <p:cNvPr id="45" name="Billede 4">
            <a:extLst>
              <a:ext uri="{FF2B5EF4-FFF2-40B4-BE49-F238E27FC236}">
                <a16:creationId xmlns:a16="http://schemas.microsoft.com/office/drawing/2014/main" id="{067FA837-F49E-4A0E-8410-A28D94047D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031"/>
          <a:stretch/>
        </p:blipFill>
        <p:spPr>
          <a:xfrm>
            <a:off x="2918973" y="3548420"/>
            <a:ext cx="496606" cy="17284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D16B907-04C3-4090-951F-86EB9C2A2DE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888747" y="2618202"/>
            <a:ext cx="457143" cy="25714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CC4A9B6-9BD4-489A-9616-59E012F7868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94627" y="5329458"/>
            <a:ext cx="475428" cy="1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26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200" y="1493850"/>
            <a:ext cx="27000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on a placeholder.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insert a new one, the picture may lie in front of the text or graphic. 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GUIDES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131600" y="174274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73362" y="3744180"/>
            <a:ext cx="313788" cy="543902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800" y="1493850"/>
            <a:ext cx="27000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text, click date or page number from or to)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900" b="1" i="0" u="sng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D59A1415-DF88-48C2-BFBD-2900D34A9A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2821" y="2049169"/>
            <a:ext cx="378293" cy="543366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56AA1691-6753-45B8-AB77-1105989467F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D27C8A6-3124-4A11-900D-2C649BB3C7C9}" type="datetime4">
              <a:rPr lang="en-GB" smtClean="0"/>
              <a:t>14 October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2F8C9320-E8BF-471F-8DD3-1BC4790219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10" hidden="1">
            <a:extLst>
              <a:ext uri="{FF2B5EF4-FFF2-40B4-BE49-F238E27FC236}">
                <a16:creationId xmlns:a16="http://schemas.microsoft.com/office/drawing/2014/main" id="{B01A309B-80AB-481C-AE3F-3C56C2C92EE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Picture 33">
            <a:extLst>
              <a:ext uri="{FF2B5EF4-FFF2-40B4-BE49-F238E27FC236}">
                <a16:creationId xmlns:a16="http://schemas.microsoft.com/office/drawing/2014/main" id="{B03E872F-21DD-423D-B6DE-4945F155FB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131861" y="2985476"/>
            <a:ext cx="341204" cy="321707"/>
          </a:xfrm>
          <a:prstGeom prst="rect">
            <a:avLst/>
          </a:prstGeom>
        </p:spPr>
      </p:pic>
      <p:pic>
        <p:nvPicPr>
          <p:cNvPr id="14" name="Picture 2" descr="C:\Users\MAV~1.SKA\AppData\Local\Temp\SNAGHTMLe48c1e.PNG">
            <a:extLst>
              <a:ext uri="{FF2B5EF4-FFF2-40B4-BE49-F238E27FC236}">
                <a16:creationId xmlns:a16="http://schemas.microsoft.com/office/drawing/2014/main" id="{F708B370-AE70-4A27-B119-8EF9D44A86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7767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">
            <a:extLst>
              <a:ext uri="{FF2B5EF4-FFF2-40B4-BE49-F238E27FC236}">
                <a16:creationId xmlns:a16="http://schemas.microsoft.com/office/drawing/2014/main" id="{8B1B4749-2B7E-4474-A2D3-2B2892ADCA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93850"/>
            <a:ext cx="24480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+mj-lt"/>
              <a:buNone/>
            </a:pP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Click on the arrow next to </a:t>
            </a:r>
            <a: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Layout</a:t>
            </a:r>
            <a:b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</a:b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to view a dropdown menu of possible slide layouts</a:t>
            </a:r>
            <a:endParaRPr lang="en-GB" sz="900" dirty="0">
              <a:latin typeface="+mn-lt"/>
              <a:ea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2B8CEB7-8718-40FB-BCC9-2AC96094B83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32727" y="4843290"/>
            <a:ext cx="475428" cy="176762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1543AAD2-58D2-4DCE-A080-AFA6A459F60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932727" y="4026295"/>
            <a:ext cx="328881" cy="505501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F410AF64-93DE-4C35-8AC4-D2AFA638F57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935425" y="3293140"/>
            <a:ext cx="538465" cy="1728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AAFDC93-9DCC-4CE4-B8D7-6137FEEF048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32727" y="2581850"/>
            <a:ext cx="457143" cy="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539750"/>
            <a:ext cx="11112502" cy="934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48" y="1806575"/>
            <a:ext cx="11112502" cy="37485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First level, Bullet text, Arial Regular 20 pt</a:t>
            </a:r>
          </a:p>
          <a:p>
            <a:pPr lvl="1"/>
            <a:r>
              <a:rPr lang="en-GB" noProof="0" dirty="0"/>
              <a:t>Second level, Bullet text, Arial Regular 18 pt</a:t>
            </a:r>
          </a:p>
          <a:p>
            <a:pPr lvl="2"/>
            <a:r>
              <a:rPr lang="en-GB" noProof="0" dirty="0"/>
              <a:t>Third level, Bullet text, Arial Regular 16 pt</a:t>
            </a:r>
          </a:p>
          <a:p>
            <a:pPr lvl="3"/>
            <a:r>
              <a:rPr lang="en-GB" noProof="0" dirty="0"/>
              <a:t>Fourth level, Bullet text, Arial Regular 14 pt</a:t>
            </a:r>
          </a:p>
          <a:p>
            <a:pPr lvl="4"/>
            <a:r>
              <a:rPr lang="en-GB" noProof="0" dirty="0"/>
              <a:t>Fifth level, Bullet text, Arial Regular 12 pt</a:t>
            </a:r>
          </a:p>
          <a:p>
            <a:pPr lvl="5"/>
            <a:r>
              <a:rPr lang="en-GB" noProof="0" dirty="0"/>
              <a:t>Sixth level, Sub header, Arial Bold 20 pt</a:t>
            </a:r>
          </a:p>
          <a:p>
            <a:pPr lvl="6"/>
            <a:r>
              <a:rPr lang="en-GB" noProof="0" dirty="0"/>
              <a:t>Seventh level, Body text, Arial Regular 20 pt</a:t>
            </a:r>
          </a:p>
          <a:p>
            <a:pPr lvl="7"/>
            <a:r>
              <a:rPr lang="en-GB" noProof="0" dirty="0"/>
              <a:t>Eight level, Highlight text, Arial Black 20 pt</a:t>
            </a:r>
          </a:p>
          <a:p>
            <a:pPr lvl="8"/>
            <a:r>
              <a:rPr lang="en-GB" noProof="0" dirty="0"/>
              <a:t>9, Highlight / infographic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1239123" y="6171879"/>
            <a:ext cx="940999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2422000" y="6171879"/>
            <a:ext cx="65870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Koblingsleder og koblingspersons pligter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749" y="6171879"/>
            <a:ext cx="39492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7" name="Logo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7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724" r:id="rId4"/>
    <p:sldLayoutId id="2147483726" r:id="rId5"/>
    <p:sldLayoutId id="2147483725" r:id="rId6"/>
    <p:sldLayoutId id="2147483728" r:id="rId7"/>
    <p:sldLayoutId id="2147483730" r:id="rId8"/>
    <p:sldLayoutId id="2147483721" r:id="rId9"/>
    <p:sldLayoutId id="2147483722" r:id="rId10"/>
    <p:sldLayoutId id="2147483723" r:id="rId11"/>
    <p:sldLayoutId id="2147483652" r:id="rId12"/>
    <p:sldLayoutId id="2147483732" r:id="rId13"/>
    <p:sldLayoutId id="2147483733" r:id="rId14"/>
    <p:sldLayoutId id="2147483734" r:id="rId15"/>
    <p:sldLayoutId id="2147483654" r:id="rId16"/>
    <p:sldLayoutId id="2147483727" r:id="rId17"/>
    <p:sldLayoutId id="2147483655" r:id="rId18"/>
    <p:sldLayoutId id="2147483731" r:id="rId19"/>
    <p:sldLayoutId id="2147483735" r:id="rId20"/>
    <p:sldLayoutId id="2147483736" r:id="rId21"/>
  </p:sldLayoutIdLst>
  <p:hf hdr="0" ft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60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ClrTx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​"/>
        <a:defRPr sz="6500" kern="1200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9" userDrawn="1">
          <p15:clr>
            <a:srgbClr val="A4A3A4"/>
          </p15:clr>
        </p15:guide>
        <p15:guide id="3" orient="horz" pos="340" userDrawn="1">
          <p15:clr>
            <a:srgbClr val="A4A3A4"/>
          </p15:clr>
        </p15:guide>
        <p15:guide id="4" orient="horz" pos="928" userDrawn="1">
          <p15:clr>
            <a:srgbClr val="A4A3A4"/>
          </p15:clr>
        </p15:guide>
        <p15:guide id="6" orient="horz" pos="1138" userDrawn="1">
          <p15:clr>
            <a:srgbClr val="A4A3A4"/>
          </p15:clr>
        </p15:guide>
        <p15:guide id="7" orient="horz" pos="3499" userDrawn="1">
          <p15:clr>
            <a:srgbClr val="A4A3A4"/>
          </p15:clr>
        </p15:guide>
        <p15:guide id="8" orient="horz" pos="3981" userDrawn="1">
          <p15:clr>
            <a:srgbClr val="A4A3A4"/>
          </p15:clr>
        </p15:guide>
        <p15:guide id="9" pos="734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D_PresentationTitle">
            <a:extLst>
              <a:ext uri="{FF2B5EF4-FFF2-40B4-BE49-F238E27FC236}">
                <a16:creationId xmlns:a16="http://schemas.microsoft.com/office/drawing/2014/main" id="{BE5F8FDA-62CC-412B-A290-403B24868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48" y="1077406"/>
            <a:ext cx="11062971" cy="507554"/>
          </a:xfrm>
        </p:spPr>
        <p:txBody>
          <a:bodyPr/>
          <a:lstStyle/>
          <a:p>
            <a:pPr algn="ctr"/>
            <a:r>
              <a:rPr lang="da-DK" sz="3600" dirty="0"/>
              <a:t>Koblingsleder og koblingspersons pligter</a:t>
            </a:r>
          </a:p>
        </p:txBody>
      </p:sp>
      <p:sp>
        <p:nvSpPr>
          <p:cNvPr id="5" name="FLD_Subtitle">
            <a:extLst>
              <a:ext uri="{FF2B5EF4-FFF2-40B4-BE49-F238E27FC236}">
                <a16:creationId xmlns:a16="http://schemas.microsoft.com/office/drawing/2014/main" id="{81945249-A015-40AC-B855-AEEEA08B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0150" y="2255520"/>
            <a:ext cx="3727450" cy="507554"/>
          </a:xfrm>
        </p:spPr>
        <p:txBody>
          <a:bodyPr/>
          <a:lstStyle/>
          <a:p>
            <a:r>
              <a:rPr lang="da-DK" sz="2400" dirty="0"/>
              <a:t>I forhold til Bek. 1608</a:t>
            </a:r>
          </a:p>
        </p:txBody>
      </p:sp>
      <p:sp>
        <p:nvSpPr>
          <p:cNvPr id="3" name="Date_DateCustomA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  <p:pic>
        <p:nvPicPr>
          <p:cNvPr id="6" name="Billede 5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45E6C23C-44AF-46AB-9F36-6747885DE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3139441"/>
            <a:ext cx="5745532" cy="3231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471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2</a:t>
            </a:fld>
            <a:endParaRPr lang="da-DK" noProof="0" dirty="0"/>
          </a:p>
        </p:txBody>
      </p:sp>
      <p:pic>
        <p:nvPicPr>
          <p:cNvPr id="9" name="Pladsholder til indhold 2">
            <a:extLst>
              <a:ext uri="{FF2B5EF4-FFF2-40B4-BE49-F238E27FC236}">
                <a16:creationId xmlns:a16="http://schemas.microsoft.com/office/drawing/2014/main" id="{4B519465-8A1B-4FB1-B61B-414FDFCF20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8617" y="1374965"/>
            <a:ext cx="7514763" cy="479691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3819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3</a:t>
            </a:fld>
            <a:endParaRPr lang="da-DK" noProof="0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25AA943-8831-43BE-A0A0-3B47FC7A6EE4}"/>
              </a:ext>
            </a:extLst>
          </p:cNvPr>
          <p:cNvSpPr txBox="1"/>
          <p:nvPr/>
        </p:nvSpPr>
        <p:spPr>
          <a:xfrm>
            <a:off x="4937759" y="843280"/>
            <a:ext cx="2316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2000" dirty="0">
                <a:solidFill>
                  <a:srgbClr val="C00000"/>
                </a:solidFill>
                <a:latin typeface="+mj-lt"/>
              </a:rPr>
              <a:t>Organisationen</a:t>
            </a:r>
            <a:endParaRPr lang="da-DK" sz="2000" dirty="0">
              <a:latin typeface="+mj-lt"/>
            </a:endParaRPr>
          </a:p>
        </p:txBody>
      </p:sp>
      <p:pic>
        <p:nvPicPr>
          <p:cNvPr id="10" name="Pladsholder til indhold 5">
            <a:extLst>
              <a:ext uri="{FF2B5EF4-FFF2-40B4-BE49-F238E27FC236}">
                <a16:creationId xmlns:a16="http://schemas.microsoft.com/office/drawing/2014/main" id="{BC0E30F0-469B-4FA4-BE29-001557324C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6640" y="1299210"/>
            <a:ext cx="4998720" cy="5450411"/>
          </a:xfrm>
        </p:spPr>
      </p:pic>
      <p:sp>
        <p:nvSpPr>
          <p:cNvPr id="12" name="Rektangel: afrundede hjørner 11">
            <a:extLst>
              <a:ext uri="{FF2B5EF4-FFF2-40B4-BE49-F238E27FC236}">
                <a16:creationId xmlns:a16="http://schemas.microsoft.com/office/drawing/2014/main" id="{DFA7FDD3-F451-4781-95BB-0F8576131133}"/>
              </a:ext>
            </a:extLst>
          </p:cNvPr>
          <p:cNvSpPr/>
          <p:nvPr/>
        </p:nvSpPr>
        <p:spPr>
          <a:xfrm>
            <a:off x="6197600" y="2733040"/>
            <a:ext cx="2540000" cy="17780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356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26B0EC5E-EBF1-4B55-8048-8A0BD4462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393" y="1293625"/>
            <a:ext cx="4227871" cy="3884491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8" y="1066801"/>
            <a:ext cx="5739132" cy="4765039"/>
          </a:xfrm>
        </p:spPr>
        <p:txBody>
          <a:bodyPr/>
          <a:lstStyle/>
          <a:p>
            <a:r>
              <a:rPr lang="da-DK" sz="1800" b="0" u="none" strike="noStrike" baseline="0" dirty="0">
                <a:latin typeface="+mj-lt"/>
              </a:rPr>
              <a:t>Definitioner: </a:t>
            </a:r>
            <a:r>
              <a:rPr lang="da-DK" sz="1800" b="1" i="0" u="none" strike="noStrike" baseline="0" dirty="0">
                <a:latin typeface="Times New Roman" panose="02020603050405020304" pitchFamily="18" charset="0"/>
              </a:rPr>
              <a:t>§ 2.</a:t>
            </a:r>
            <a:endParaRPr lang="da-DK" sz="1800" b="0" u="none" strike="noStrike" baseline="0" dirty="0">
              <a:latin typeface="+mj-lt"/>
            </a:endParaRPr>
          </a:p>
          <a:p>
            <a:pPr algn="l"/>
            <a:r>
              <a:rPr lang="da-DK" sz="2400" b="0" i="0" u="none" strike="noStrike" baseline="0" dirty="0">
                <a:latin typeface="Times New Roman" panose="02020603050405020304" pitchFamily="18" charset="0"/>
              </a:rPr>
              <a:t>25)</a:t>
            </a:r>
            <a:r>
              <a:rPr lang="da-DK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Koblingsleder</a:t>
            </a:r>
            <a:r>
              <a:rPr lang="da-DK" sz="2400" b="0" i="0" u="none" strike="noStrike" baseline="0" dirty="0">
                <a:latin typeface="Times New Roman" panose="02020603050405020304" pitchFamily="18" charset="0"/>
              </a:rPr>
              <a:t>: Sagkyndig person, der er skriftligt udpeget til at styre højspændingsanlægs koblings- og driftstilstand og herunder at lede koblinger i forbindelse med arbejde på eller i nærheden af højspændingsanlæg.</a:t>
            </a:r>
            <a:endParaRPr lang="da-DK" sz="2400" dirty="0">
              <a:latin typeface="Times New Roman" panose="02020603050405020304" pitchFamily="18" charset="0"/>
            </a:endParaRPr>
          </a:p>
          <a:p>
            <a:pPr algn="l"/>
            <a:r>
              <a:rPr lang="da-DK" sz="2400" b="0" i="0" u="none" strike="noStrike" baseline="0" dirty="0">
                <a:latin typeface="Times New Roman" panose="02020603050405020304" pitchFamily="18" charset="0"/>
              </a:rPr>
              <a:t>26)</a:t>
            </a:r>
            <a:r>
              <a:rPr lang="da-DK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Koblingsperson</a:t>
            </a:r>
            <a:r>
              <a:rPr lang="da-DK" sz="2400" b="0" i="0" u="none" strike="noStrike" baseline="0" dirty="0">
                <a:latin typeface="Times New Roman" panose="02020603050405020304" pitchFamily="18" charset="0"/>
              </a:rPr>
              <a:t>: Sagkyndig person, der er skriftligt udpeget til at udføre koblinger i højspændingsanlæg efter ordre fra koblingslederen.</a:t>
            </a:r>
            <a:endParaRPr lang="da-DK" sz="2400" dirty="0">
              <a:latin typeface="+mj-lt"/>
            </a:endParaRP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4</a:t>
            </a:fld>
            <a:endParaRPr lang="da-DK" noProof="0" dirty="0"/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3C411C3C-B243-435B-B299-FF598464985C}"/>
              </a:ext>
            </a:extLst>
          </p:cNvPr>
          <p:cNvCxnSpPr>
            <a:cxnSpLocks/>
          </p:cNvCxnSpPr>
          <p:nvPr/>
        </p:nvCxnSpPr>
        <p:spPr>
          <a:xfrm>
            <a:off x="4741796" y="2172970"/>
            <a:ext cx="2471806" cy="60579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233E7E82-8165-4B83-B42F-6936B667510D}"/>
              </a:ext>
            </a:extLst>
          </p:cNvPr>
          <p:cNvCxnSpPr>
            <a:cxnSpLocks/>
          </p:cNvCxnSpPr>
          <p:nvPr/>
        </p:nvCxnSpPr>
        <p:spPr>
          <a:xfrm flipV="1">
            <a:off x="5161280" y="3429000"/>
            <a:ext cx="4227871" cy="1275081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8988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7" y="1076961"/>
            <a:ext cx="5556253" cy="4201209"/>
          </a:xfrm>
        </p:spPr>
        <p:txBody>
          <a:bodyPr/>
          <a:lstStyle/>
          <a:p>
            <a:pPr algn="l"/>
            <a:r>
              <a:rPr lang="da-DK" b="0" i="0" u="none" strike="noStrike" baseline="0" dirty="0"/>
              <a:t>Kapitel 9</a:t>
            </a:r>
          </a:p>
          <a:p>
            <a:pPr algn="l"/>
            <a:r>
              <a:rPr lang="da-DK" sz="1800" b="0" i="1" u="none" strike="noStrike" baseline="0" dirty="0"/>
              <a:t>Kommunikation</a:t>
            </a:r>
            <a:r>
              <a:rPr lang="da-DK" sz="1800" dirty="0"/>
              <a:t>:</a:t>
            </a:r>
            <a:endParaRPr lang="da-DK" sz="1800" b="0" i="0" u="none" strike="noStrike" baseline="0" dirty="0"/>
          </a:p>
          <a:p>
            <a:pPr algn="l"/>
            <a:r>
              <a:rPr lang="da-DK" sz="1800" b="1" i="0" u="none" strike="noStrike" baseline="0" dirty="0"/>
              <a:t>§ 48. </a:t>
            </a:r>
            <a:r>
              <a:rPr lang="da-DK" sz="1800" b="0" i="0" u="none" strike="noStrike" baseline="0" dirty="0"/>
              <a:t>Enhver melding mellem </a:t>
            </a:r>
            <a:r>
              <a:rPr lang="da-DK" sz="1800" b="1" i="0" u="none" strike="noStrike" baseline="0" dirty="0"/>
              <a:t>koblingsleder, koblingsperson,</a:t>
            </a:r>
            <a:r>
              <a:rPr lang="da-DK" sz="1800" b="0" i="0" u="none" strike="noStrike" baseline="0" dirty="0"/>
              <a:t> arbejdsleder og holdleder skal indeholde navnet på den person, der afgiver meldingen. </a:t>
            </a:r>
          </a:p>
          <a:p>
            <a:pPr algn="l"/>
            <a:r>
              <a:rPr lang="da-DK" sz="1800" b="0" i="1" u="none" strike="noStrike" baseline="0" dirty="0"/>
              <a:t>Stk. 2. </a:t>
            </a:r>
            <a:r>
              <a:rPr lang="da-DK" sz="1800" b="0" i="0" u="none" strike="noStrike" baseline="0" dirty="0"/>
              <a:t>Sker meldingen mundtligt, skal den gentages af modtageren, og afsenderen skal bekræfte, at meldingen er korrekt forstået.</a:t>
            </a:r>
          </a:p>
          <a:p>
            <a:pPr algn="l"/>
            <a:r>
              <a:rPr lang="da-DK" sz="1800" b="1" i="0" u="none" strike="noStrike" baseline="0" dirty="0"/>
              <a:t>§ 49. </a:t>
            </a:r>
            <a:r>
              <a:rPr lang="da-DK" sz="1800" b="0" i="0" u="none" strike="noStrike" baseline="0" dirty="0"/>
              <a:t>Påbegyndelse af arbejde eller indkobling efter endt arbejde må ikke ske på baggrund af på forhånd aftalte tidspunkter.</a:t>
            </a:r>
            <a:endParaRPr lang="da-DK" b="0" i="0" u="none" strike="noStrike" baseline="0" dirty="0"/>
          </a:p>
          <a:p>
            <a:pPr marL="0" indent="0" algn="l">
              <a:buNone/>
            </a:pPr>
            <a:endParaRPr lang="da-DK" sz="1800" b="1" i="0" u="none" strike="noStrike" baseline="0" dirty="0"/>
          </a:p>
          <a:p>
            <a:pPr algn="l"/>
            <a:endParaRPr lang="da-DK" sz="1800" b="0" i="0" u="none" strike="noStrike" baseline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5</a:t>
            </a:fld>
            <a:endParaRPr lang="da-DK" noProof="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7DDE9E3-67F7-4242-AF63-82926F636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568" y="1787207"/>
            <a:ext cx="3483992" cy="32835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15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8" y="1806575"/>
            <a:ext cx="6105496" cy="3748577"/>
          </a:xfrm>
        </p:spPr>
        <p:txBody>
          <a:bodyPr/>
          <a:lstStyle/>
          <a:p>
            <a:pPr marL="0" indent="0" algn="l">
              <a:buNone/>
            </a:pPr>
            <a:r>
              <a:rPr lang="da-DK" sz="1800" b="0" i="0" u="none" strike="noStrike" baseline="0" dirty="0"/>
              <a:t>Kapitel 11 </a:t>
            </a:r>
            <a:r>
              <a:rPr lang="da-DK" sz="1800" b="0" u="none" strike="noStrike" baseline="0" dirty="0"/>
              <a:t>Driftsprocedurer - Driftsaktiviteter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Kobling</a:t>
            </a:r>
          </a:p>
          <a:p>
            <a:pPr algn="l"/>
            <a:r>
              <a:rPr lang="da-DK" sz="1800" b="1" i="0" u="none" strike="noStrike" baseline="0" dirty="0"/>
              <a:t>§ 61. </a:t>
            </a:r>
            <a:r>
              <a:rPr lang="da-DK" sz="1800" b="0" i="0" u="none" strike="noStrike" baseline="0" dirty="0"/>
              <a:t>Ved frakobling med henblik på at gøre anlægsdele spændingsløse skal der anvendes </a:t>
            </a:r>
            <a:r>
              <a:rPr lang="da-DK" sz="1800" b="0" i="0" u="none" strike="noStrike" baseline="0" dirty="0" err="1"/>
              <a:t>adskillere</a:t>
            </a:r>
            <a:r>
              <a:rPr lang="da-DK" sz="1800" b="0" i="0" u="none" strike="noStrike" baseline="0" dirty="0"/>
              <a:t>, </a:t>
            </a:r>
            <a:r>
              <a:rPr lang="da-DK" sz="1800" b="0" i="0" u="none" strike="noStrike" baseline="0" dirty="0" err="1"/>
              <a:t>lastadskillere</a:t>
            </a:r>
            <a:r>
              <a:rPr lang="da-DK" sz="1800" dirty="0"/>
              <a:t> </a:t>
            </a:r>
            <a:r>
              <a:rPr lang="da-DK" sz="1800" b="0" i="0" u="none" strike="noStrike" baseline="0" dirty="0"/>
              <a:t>eller skillesteder med et isolationsniveau over hele skillestrækningen, der svarer til anlæggets type og beskaffenhed.</a:t>
            </a:r>
          </a:p>
          <a:p>
            <a:pPr algn="l"/>
            <a:r>
              <a:rPr lang="da-DK" sz="1800" b="1" i="0" u="none" strike="noStrike" baseline="0" dirty="0"/>
              <a:t>§ 63. </a:t>
            </a:r>
            <a:r>
              <a:rPr lang="da-DK" sz="1800" b="0" i="0" u="none" strike="noStrike" baseline="0" dirty="0"/>
              <a:t>Kobling af elektriske højspændingsanlæg skal udføres i samarbejde mellem en </a:t>
            </a:r>
            <a:r>
              <a:rPr lang="da-DK" sz="1800" b="1" i="0" u="none" strike="noStrike" baseline="0" dirty="0"/>
              <a:t>koblingsleder</a:t>
            </a:r>
            <a:r>
              <a:rPr lang="da-DK" sz="1800" b="0" i="0" u="none" strike="noStrike" baseline="0" dirty="0"/>
              <a:t> og en </a:t>
            </a:r>
            <a:r>
              <a:rPr lang="da-DK" sz="1800" b="1" i="0" u="none" strike="noStrike" baseline="0" dirty="0"/>
              <a:t>koblingsperson.</a:t>
            </a:r>
            <a:endParaRPr lang="da-DK" b="1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6</a:t>
            </a:fld>
            <a:endParaRPr lang="da-DK" noProof="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EAC670E-F57D-4EE9-B2F5-D92D490AE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947" y="4143054"/>
            <a:ext cx="2152650" cy="2028825"/>
          </a:xfrm>
          <a:prstGeom prst="rect">
            <a:avLst/>
          </a:prstGeom>
        </p:spPr>
      </p:pic>
      <p:pic>
        <p:nvPicPr>
          <p:cNvPr id="9" name="Billede 8" descr="Et billede, der indeholder indendørs&#10;&#10;Automatisk genereret beskrivelse">
            <a:extLst>
              <a:ext uri="{FF2B5EF4-FFF2-40B4-BE49-F238E27FC236}">
                <a16:creationId xmlns:a16="http://schemas.microsoft.com/office/drawing/2014/main" id="{775A6224-6E86-41D8-B817-CCBA18B69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69" y="1081717"/>
            <a:ext cx="3879851" cy="29098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94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8" y="1046084"/>
            <a:ext cx="7436355" cy="4720973"/>
          </a:xfrm>
        </p:spPr>
        <p:txBody>
          <a:bodyPr/>
          <a:lstStyle/>
          <a:p>
            <a:pPr marL="0" indent="0" algn="l">
              <a:buNone/>
            </a:pPr>
            <a:r>
              <a:rPr lang="da-DK" sz="1800" b="0" i="0" u="none" strike="noStrike" baseline="0" dirty="0"/>
              <a:t>Kapitel 15 </a:t>
            </a:r>
            <a:r>
              <a:rPr lang="da-DK" sz="1800" b="0" u="none" strike="noStrike" baseline="0" dirty="0"/>
              <a:t>Arbejdsprocedurer for spændingsløse højspændingsanlæg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Generelt</a:t>
            </a:r>
          </a:p>
          <a:p>
            <a:pPr marL="0" indent="0" algn="l">
              <a:buNone/>
            </a:pPr>
            <a:r>
              <a:rPr lang="da-DK" sz="1800" b="1" i="0" u="none" strike="noStrike" baseline="0" dirty="0"/>
              <a:t>§ 72. </a:t>
            </a:r>
            <a:r>
              <a:rPr lang="da-DK" sz="1800" b="0" i="0" u="none" strike="noStrike" baseline="0" dirty="0"/>
              <a:t>Arbejdsprocedurer på eller i nærheden af spændingsløse højspændingsanlæg skal udføres i samarbejde med en </a:t>
            </a:r>
            <a:r>
              <a:rPr lang="da-DK" sz="1800" b="1" i="0" u="none" strike="noStrike" baseline="0" dirty="0"/>
              <a:t>koblingsleder.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Stk. 2. </a:t>
            </a:r>
            <a:r>
              <a:rPr lang="da-DK" sz="1800" b="0" i="0" u="none" strike="noStrike" baseline="0" dirty="0"/>
              <a:t>Driftsaktiviteter, </a:t>
            </a:r>
            <a:r>
              <a:rPr lang="da-DK" sz="1800" i="0" u="none" strike="noStrike" baseline="0" dirty="0"/>
              <a:t>der ikke udføres af </a:t>
            </a:r>
            <a:r>
              <a:rPr lang="da-DK" sz="1800" b="1" i="0" u="none" strike="noStrike" baseline="0" dirty="0"/>
              <a:t>koblingslederen, </a:t>
            </a:r>
            <a:r>
              <a:rPr lang="da-DK" sz="1800" i="0" u="none" strike="noStrike" baseline="0" dirty="0"/>
              <a:t>skal udføres af en </a:t>
            </a:r>
            <a:r>
              <a:rPr lang="da-DK" sz="1800" b="1" i="0" u="none" strike="noStrike" baseline="0" dirty="0"/>
              <a:t>koblingsperson </a:t>
            </a:r>
            <a:r>
              <a:rPr lang="da-DK" sz="1800" i="0" u="none" strike="noStrike" baseline="0" dirty="0"/>
              <a:t>efter ordre fra</a:t>
            </a:r>
            <a:r>
              <a:rPr lang="da-DK" sz="1800" b="1" i="0" u="none" strike="noStrike" baseline="0" dirty="0"/>
              <a:t> koblingslederen.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Stk. 3. </a:t>
            </a:r>
            <a:r>
              <a:rPr lang="da-DK" sz="1800" b="1" i="0" u="none" strike="noStrike" baseline="0" dirty="0"/>
              <a:t>Koblingslederen</a:t>
            </a:r>
            <a:r>
              <a:rPr lang="da-DK" sz="1800" b="0" i="0" u="none" strike="noStrike" baseline="0" dirty="0"/>
              <a:t> skal vide, hvem der er holdleder under arbejdsproceduren og hvordan denne kontaktes.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Koblingslederen</a:t>
            </a:r>
            <a:endParaRPr lang="da-DK" sz="1800" dirty="0"/>
          </a:p>
          <a:p>
            <a:pPr marL="0" indent="0" algn="l">
              <a:buNone/>
            </a:pPr>
            <a:r>
              <a:rPr lang="da-DK" sz="1800" b="1" i="0" u="none" strike="noStrike" baseline="0" dirty="0"/>
              <a:t>§ 74. Koblingslederen</a:t>
            </a:r>
            <a:r>
              <a:rPr lang="da-DK" sz="1800" b="0" i="0" u="none" strike="noStrike" baseline="0" dirty="0"/>
              <a:t> skal, inden arbejdsproceduren påbegyndes, sikre, at sikkerhedsforanstaltninger er etableret, jf. § 75. Indtil sikkerhedsforanstaltninger er etableret, betragtes det elektriske anlæg som spændingsførende.</a:t>
            </a:r>
            <a:endParaRPr lang="da-DK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7</a:t>
            </a:fld>
            <a:endParaRPr lang="da-DK" noProof="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0D48D58-ACF7-44E9-A638-E731973A3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688" y="1896265"/>
            <a:ext cx="3252564" cy="30654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2201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9" y="1254314"/>
            <a:ext cx="7599316" cy="4748134"/>
          </a:xfrm>
        </p:spPr>
        <p:txBody>
          <a:bodyPr/>
          <a:lstStyle/>
          <a:p>
            <a:pPr marL="0" indent="0" algn="l">
              <a:buNone/>
            </a:pPr>
            <a:r>
              <a:rPr lang="da-DK" sz="1800" b="1" i="0" u="none" strike="noStrike" baseline="0" dirty="0"/>
              <a:t>§ 75. </a:t>
            </a:r>
            <a:r>
              <a:rPr lang="da-DK" sz="1800" b="0" i="0" u="none" strike="noStrike" baseline="0" dirty="0"/>
              <a:t>Ved arbejde på spændingsløse højspændingsanlæg skal følgende sikkerhedsforanstaltninger etableres: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1) Fuldstændig afbrydelse.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2) Kontrol af afbrydelse.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3) Sikring mod indkobling.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4) Kontrol af spændingsløs tilstand før endepunktsjording.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5) Etablering af endepunktsjording.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6) Kontrol af gennemført endepunktsjording.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7) Koblingsskema opdateres.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8) Klarmelding til holdlederen.</a:t>
            </a:r>
            <a:endParaRPr lang="da-DK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8</a:t>
            </a:fld>
            <a:endParaRPr lang="da-DK" noProof="0" dirty="0"/>
          </a:p>
        </p:txBody>
      </p:sp>
      <p:pic>
        <p:nvPicPr>
          <p:cNvPr id="6" name="Billede 2">
            <a:extLst>
              <a:ext uri="{FF2B5EF4-FFF2-40B4-BE49-F238E27FC236}">
                <a16:creationId xmlns:a16="http://schemas.microsoft.com/office/drawing/2014/main" id="{943FF4BA-135A-4BC5-8965-799E45B4D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4" t="17435" r="38370" b="13945"/>
          <a:stretch>
            <a:fillRect/>
          </a:stretch>
        </p:blipFill>
        <p:spPr bwMode="auto">
          <a:xfrm>
            <a:off x="9346564" y="920732"/>
            <a:ext cx="1828277" cy="250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Højspændingsprodukter | Hans Følsgaard">
            <a:extLst>
              <a:ext uri="{FF2B5EF4-FFF2-40B4-BE49-F238E27FC236}">
                <a16:creationId xmlns:a16="http://schemas.microsoft.com/office/drawing/2014/main" id="{A74E54D3-08C2-4763-9FCA-714BC13D4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09" y="3628381"/>
            <a:ext cx="2053143" cy="307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FISTERER: 930 120 005 00028">
            <a:extLst>
              <a:ext uri="{FF2B5EF4-FFF2-40B4-BE49-F238E27FC236}">
                <a16:creationId xmlns:a16="http://schemas.microsoft.com/office/drawing/2014/main" id="{8083A67E-657F-4308-8826-D8BFB98C0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840" y="3516224"/>
            <a:ext cx="2159020" cy="215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8" y="1100404"/>
            <a:ext cx="8658573" cy="4911097"/>
          </a:xfrm>
        </p:spPr>
        <p:txBody>
          <a:bodyPr/>
          <a:lstStyle/>
          <a:p>
            <a:pPr marL="0" indent="0" algn="l">
              <a:buNone/>
            </a:pPr>
            <a:r>
              <a:rPr lang="da-DK" sz="1800" b="1" i="0" u="none" strike="noStrike" baseline="0" dirty="0"/>
              <a:t>§ 76. Koblingslederen</a:t>
            </a:r>
            <a:r>
              <a:rPr lang="da-DK" sz="1800" b="0" i="0" u="none" strike="noStrike" baseline="0" dirty="0"/>
              <a:t> skal under arbejdsprocedurens udførelse sikre, at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1) de til frakoblingen anvendte koblingsapparater er sikret mod utilsigtet indkobling,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2) markering af forbud mod indkobling ikke fjernes, før arbejdet er afsluttet, og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3) eventuelle endepunktsjordinger, som er etableret, opretholdes under hele arbejdet.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Stk. 2. </a:t>
            </a:r>
            <a:r>
              <a:rPr lang="da-DK" sz="1800" b="0" i="0" u="none" strike="noStrike" baseline="0" dirty="0"/>
              <a:t>Ved måling eller afprøvning kan stk. 1 nr. 3 fraviges.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Stk. 3. </a:t>
            </a:r>
            <a:r>
              <a:rPr lang="da-DK" sz="1800" b="0" i="0" u="none" strike="noStrike" baseline="0" dirty="0"/>
              <a:t>Ved til- og frakobling af måle- og afprøvningsudstyr kan stk. 1 nr. 3 fraviges, når den pågældende anlægsdel har været jordforbundet og kortsluttet umiddelbart inden tilkoblingen af udstyret.</a:t>
            </a:r>
          </a:p>
          <a:p>
            <a:pPr marL="0" indent="0" algn="l">
              <a:buNone/>
            </a:pPr>
            <a:r>
              <a:rPr lang="da-DK" sz="1800" b="1" i="0" u="none" strike="noStrike" baseline="0" dirty="0"/>
              <a:t>§ 77. </a:t>
            </a:r>
            <a:r>
              <a:rPr lang="da-DK" sz="1800" b="0" i="0" u="none" strike="noStrike" baseline="0" dirty="0"/>
              <a:t>Holdlederen skal, inden arbejdet påbegyndes, sikre, at der etableres sikkerhedsforanstaltninger, jf. § 78.</a:t>
            </a:r>
          </a:p>
          <a:p>
            <a:pPr marL="0" indent="0" algn="l">
              <a:buNone/>
            </a:pPr>
            <a:r>
              <a:rPr lang="da-DK" sz="1800" b="0" i="1" u="none" strike="noStrike" baseline="0" dirty="0"/>
              <a:t>Stk. 2. </a:t>
            </a:r>
            <a:r>
              <a:rPr lang="da-DK" sz="1800" b="0" i="0" u="none" strike="noStrike" baseline="0" dirty="0"/>
              <a:t>Arbejdet må ikke påbegyndes, før der foreligger klarmelding fra </a:t>
            </a:r>
            <a:r>
              <a:rPr lang="da-DK" sz="1800" b="1" i="0" u="none" strike="noStrike" baseline="0" dirty="0"/>
              <a:t>koblingslederen.</a:t>
            </a:r>
            <a:endParaRPr lang="da-DK" b="1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9</a:t>
            </a:fld>
            <a:endParaRPr lang="da-DK" noProof="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39A31DA-2721-483E-99FF-D501E6EA1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22" y="1335959"/>
            <a:ext cx="1928830" cy="41967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56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48" y="1806575"/>
            <a:ext cx="6322779" cy="3748577"/>
          </a:xfrm>
        </p:spPr>
        <p:txBody>
          <a:bodyPr/>
          <a:lstStyle/>
          <a:p>
            <a:pPr marL="0" indent="0" algn="l">
              <a:buNone/>
            </a:pPr>
            <a:r>
              <a:rPr lang="da-DK" sz="1800" b="1" i="0" u="none" strike="noStrike" baseline="0" dirty="0"/>
              <a:t>§ 93. </a:t>
            </a:r>
            <a:r>
              <a:rPr lang="da-DK" sz="1800" b="0" i="0" u="none" strike="noStrike" baseline="0" dirty="0"/>
              <a:t>Indkobling må først finde sted, når </a:t>
            </a:r>
            <a:r>
              <a:rPr lang="da-DK" sz="1800" b="1" i="0" u="none" strike="noStrike" baseline="0" dirty="0"/>
              <a:t>koblingslederen</a:t>
            </a:r>
            <a:r>
              <a:rPr lang="da-DK" sz="1800" b="0" i="0" u="none" strike="noStrike" baseline="0" dirty="0"/>
              <a:t> har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1) modtaget klarmelding fra holdlederen og</a:t>
            </a:r>
          </a:p>
          <a:p>
            <a:pPr marL="0" indent="0" algn="l">
              <a:buNone/>
            </a:pPr>
            <a:r>
              <a:rPr lang="da-DK" sz="1800" b="0" i="0" u="none" strike="noStrike" baseline="0" dirty="0"/>
              <a:t>2) sikret, at alle de etablerede beskyttelsesanordninger er fjernet.</a:t>
            </a:r>
          </a:p>
          <a:p>
            <a:pPr marL="0" indent="0" algn="l">
              <a:buNone/>
            </a:pPr>
            <a:r>
              <a:rPr lang="da-DK" sz="1800" b="1" i="0" u="none" strike="noStrike" baseline="0" dirty="0"/>
              <a:t>§ 94. Koblingslederen</a:t>
            </a:r>
            <a:r>
              <a:rPr lang="da-DK" sz="1800" b="0" i="0" u="none" strike="noStrike" baseline="0" dirty="0"/>
              <a:t> skal efter arbejdets udførelse sikre, at koblingsskemaet bringes i overensstemmelse med det elektriske anlægs øjeblikkelige koblingstilstand.</a:t>
            </a:r>
            <a:endParaRPr lang="da-DK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10</a:t>
            </a:fld>
            <a:endParaRPr lang="da-DK" noProof="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EFBDF6A-08D1-4D37-AC61-6B2C5A045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914" y="1488620"/>
            <a:ext cx="1756373" cy="38215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822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34" y="417830"/>
            <a:ext cx="6501130" cy="455930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Koblingsleder og koblingspersons pligter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30" y="873761"/>
            <a:ext cx="3338569" cy="334930"/>
          </a:xfrm>
        </p:spPr>
        <p:txBody>
          <a:bodyPr/>
          <a:lstStyle/>
          <a:p>
            <a:pPr marL="0" indent="0" algn="l">
              <a:buNone/>
            </a:pPr>
            <a:r>
              <a:rPr lang="da-DK" b="1" dirty="0"/>
              <a:t>Oplæg til koblingsopgave: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11</a:t>
            </a:fld>
            <a:endParaRPr lang="da-DK" noProof="0" dirty="0"/>
          </a:p>
        </p:txBody>
      </p:sp>
      <p:graphicFrame>
        <p:nvGraphicFramePr>
          <p:cNvPr id="10" name="Pladsholder til indhold 1">
            <a:extLst>
              <a:ext uri="{FF2B5EF4-FFF2-40B4-BE49-F238E27FC236}">
                <a16:creationId xmlns:a16="http://schemas.microsoft.com/office/drawing/2014/main" id="{2232611A-8858-4974-8F23-39F4EA6B6C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753004"/>
              </p:ext>
            </p:extLst>
          </p:nvPr>
        </p:nvGraphicFramePr>
        <p:xfrm>
          <a:off x="1859551" y="1315377"/>
          <a:ext cx="7778435" cy="5496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8019863" imgH="5667142" progId="AcroExch.Document.DC">
                  <p:embed/>
                </p:oleObj>
              </mc:Choice>
              <mc:Fallback>
                <p:oleObj name="Acrobat Document" r:id="rId3" imgW="8019863" imgH="5667142" progId="AcroExch.Document.DC">
                  <p:embed/>
                  <p:pic>
                    <p:nvPicPr>
                      <p:cNvPr id="2" name="Pladsholder til indhold 1">
                        <a:extLst>
                          <a:ext uri="{FF2B5EF4-FFF2-40B4-BE49-F238E27FC236}">
                            <a16:creationId xmlns:a16="http://schemas.microsoft.com/office/drawing/2014/main" id="{2268832D-560E-4C24-9A54-A2F3D5136D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9551" y="1315377"/>
                        <a:ext cx="7778435" cy="5496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01019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12</a:t>
            </a:fld>
            <a:endParaRPr lang="da-DK" noProof="0" dirty="0"/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835877D5-C35C-4FC8-A4BF-2191D5818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8226" y="1020630"/>
            <a:ext cx="8398292" cy="559037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7277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13</a:t>
            </a:fld>
            <a:endParaRPr lang="da-DK" noProof="0" dirty="0"/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BAB064AE-2A48-41A3-973C-0478BC3D7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2312" y="977462"/>
            <a:ext cx="8532175" cy="571771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7846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14</a:t>
            </a:fld>
            <a:endParaRPr lang="da-DK" noProof="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E768BF7D-2A44-4629-AF68-78CC7CA49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6427" y="956441"/>
            <a:ext cx="8927214" cy="555845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7793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15</a:t>
            </a:fld>
            <a:endParaRPr lang="da-DK" noProof="0" dirty="0"/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FCDBF125-12B0-4752-83C0-C5AACB47D2F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635876" y="835742"/>
          <a:ext cx="8289911" cy="586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7991254" imgH="5648258" progId="AcroExch.Document.DC">
                  <p:embed/>
                </p:oleObj>
              </mc:Choice>
              <mc:Fallback>
                <p:oleObj name="Acrobat Document" r:id="rId3" imgW="7991254" imgH="5648258" progId="AcroExch.Document.DC">
                  <p:embed/>
                  <p:pic>
                    <p:nvPicPr>
                      <p:cNvPr id="8" name="Pladsholder til indhold 7">
                        <a:extLst>
                          <a:ext uri="{FF2B5EF4-FFF2-40B4-BE49-F238E27FC236}">
                            <a16:creationId xmlns:a16="http://schemas.microsoft.com/office/drawing/2014/main" id="{FCDBF125-12B0-4752-83C0-C5AACB47D2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5876" y="835742"/>
                        <a:ext cx="8289911" cy="586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32083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16</a:t>
            </a:fld>
            <a:endParaRPr lang="da-DK" noProof="0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860A4F0-6256-401C-9EB0-3F7835F37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5042" y="3295650"/>
            <a:ext cx="7461916" cy="647700"/>
          </a:xfrm>
        </p:spPr>
        <p:txBody>
          <a:bodyPr/>
          <a:lstStyle/>
          <a:p>
            <a:r>
              <a:rPr lang="da-DK" sz="3200" b="1" dirty="0"/>
              <a:t>Opgaven findes i det udelte materiale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45388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heme/theme1.xml><?xml version="1.0" encoding="utf-8"?>
<a:theme xmlns:a="http://schemas.openxmlformats.org/drawingml/2006/main" name="Dansk Energi PowerPoint">
  <a:themeElements>
    <a:clrScheme name="Dansk Energi">
      <a:dk1>
        <a:srgbClr val="2A2626"/>
      </a:dk1>
      <a:lt1>
        <a:sysClr val="window" lastClr="FFFFFF"/>
      </a:lt1>
      <a:dk2>
        <a:srgbClr val="004B00"/>
      </a:dk2>
      <a:lt2>
        <a:srgbClr val="CFCFCF"/>
      </a:lt2>
      <a:accent1>
        <a:srgbClr val="C20E1A"/>
      </a:accent1>
      <a:accent2>
        <a:srgbClr val="236946"/>
      </a:accent2>
      <a:accent3>
        <a:srgbClr val="966400"/>
      </a:accent3>
      <a:accent4>
        <a:srgbClr val="153D84"/>
      </a:accent4>
      <a:accent5>
        <a:srgbClr val="76B82A"/>
      </a:accent5>
      <a:accent6>
        <a:srgbClr val="5F4679"/>
      </a:accent6>
      <a:hlink>
        <a:srgbClr val="AC1416"/>
      </a:hlink>
      <a:folHlink>
        <a:srgbClr val="5F4679"/>
      </a:folHlink>
    </a:clrScheme>
    <a:fontScheme name="Dansk Energ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20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seTemplate 16-9.potx" id="{BDD2FFE0-FAB3-45C9-9A73-1E5C53AB41A3}" vid="{D2DA39A2-5F82-4086-8A71-AF3F932A2379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BaseTemplate 16-9</Template>
  <TotalTime>434</TotalTime>
  <Words>651</Words>
  <Application>Microsoft Office PowerPoint</Application>
  <PresentationFormat>Widescreen</PresentationFormat>
  <Paragraphs>77</Paragraphs>
  <Slides>16</Slides>
  <Notes>1</Notes>
  <HiddenSlides>1</HiddenSlides>
  <MMClips>0</MMClips>
  <ScaleCrop>false</ScaleCrop>
  <HeadingPairs>
    <vt:vector size="8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Arial Black</vt:lpstr>
      <vt:lpstr>Times New Roman</vt:lpstr>
      <vt:lpstr>Wingdings</vt:lpstr>
      <vt:lpstr>Dansk Energi PowerPoint</vt:lpstr>
      <vt:lpstr>Acrobat Document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Koblingsleder og koblingspersons pligter</vt:lpstr>
      <vt:lpstr>Oplæg til koblingsopgave</vt:lpstr>
      <vt:lpstr>Oplæg til koblingsopgave</vt:lpstr>
      <vt:lpstr>Oplæg til koblingsopgave</vt:lpstr>
      <vt:lpstr>Oplæg til koblingsopgave</vt:lpstr>
      <vt:lpstr>Oplæg til koblingsopgave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Færk</dc:creator>
  <cp:lastModifiedBy>Anders Færk</cp:lastModifiedBy>
  <cp:revision>20</cp:revision>
  <dcterms:created xsi:type="dcterms:W3CDTF">2016-10-26T09:17:16Z</dcterms:created>
  <dcterms:modified xsi:type="dcterms:W3CDTF">2026-10-14T12:57:36Z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TemplafyTimeStamp">
    <vt:lpwstr>2017-03-22T13:39:47.4689360Z</vt:lpwstr>
  </property>
  <property fmtid="{D5CDD505-2E9C-101B-9397-08002B2CF9AE}" pid="4" name="CustomerId">
    <vt:lpwstr>danskenergi</vt:lpwstr>
  </property>
  <property fmtid="{D5CDD505-2E9C-101B-9397-08002B2CF9AE}" pid="5" name="TemplateId">
    <vt:lpwstr>637616892583363923</vt:lpwstr>
  </property>
  <property fmtid="{D5CDD505-2E9C-101B-9397-08002B2CF9AE}" pid="6" name="UserProfileId">
    <vt:lpwstr>637570933553251704</vt:lpwstr>
  </property>
</Properties>
</file>