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72" r:id="rId2"/>
    <p:sldId id="318" r:id="rId3"/>
    <p:sldId id="319" r:id="rId4"/>
    <p:sldId id="320" r:id="rId5"/>
    <p:sldId id="321" r:id="rId6"/>
    <p:sldId id="281" r:id="rId7"/>
    <p:sldId id="277" r:id="rId8"/>
    <p:sldId id="288" r:id="rId9"/>
    <p:sldId id="289" r:id="rId10"/>
    <p:sldId id="290" r:id="rId11"/>
    <p:sldId id="291" r:id="rId12"/>
    <p:sldId id="292" r:id="rId13"/>
    <p:sldId id="294" r:id="rId14"/>
    <p:sldId id="296" r:id="rId15"/>
    <p:sldId id="299" r:id="rId16"/>
    <p:sldId id="295" r:id="rId17"/>
    <p:sldId id="282" r:id="rId18"/>
    <p:sldId id="304" r:id="rId19"/>
    <p:sldId id="306" r:id="rId20"/>
    <p:sldId id="303" r:id="rId21"/>
    <p:sldId id="283" r:id="rId22"/>
    <p:sldId id="285" r:id="rId23"/>
    <p:sldId id="308" r:id="rId24"/>
    <p:sldId id="309" r:id="rId25"/>
    <p:sldId id="310" r:id="rId26"/>
    <p:sldId id="311" r:id="rId27"/>
    <p:sldId id="312" r:id="rId28"/>
    <p:sldId id="313" r:id="rId29"/>
    <p:sldId id="298" r:id="rId30"/>
    <p:sldId id="302" r:id="rId31"/>
    <p:sldId id="307" r:id="rId32"/>
    <p:sldId id="315" r:id="rId33"/>
    <p:sldId id="316" r:id="rId34"/>
    <p:sldId id="317" r:id="rId35"/>
  </p:sldIdLst>
  <p:sldSz cx="9144000" cy="6858000" type="screen4x3"/>
  <p:notesSz cx="6797675" cy="992663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erner Johnsen" initials="VJ" lastIdx="2" clrIdx="0">
    <p:extLst>
      <p:ext uri="{19B8F6BF-5375-455C-9EA6-DF929625EA0E}">
        <p15:presenceInfo xmlns:p15="http://schemas.microsoft.com/office/powerpoint/2012/main" userId="S-1-5-21-2996570100-3608535708-447406954-2391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039" autoAdjust="0"/>
  </p:normalViewPr>
  <p:slideViewPr>
    <p:cSldViewPr>
      <p:cViewPr varScale="1">
        <p:scale>
          <a:sx n="70" d="100"/>
          <a:sy n="70" d="100"/>
        </p:scale>
        <p:origin x="1565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D2C26E-9109-4CD1-B1D0-2AE1CD1E2193}" type="datetimeFigureOut">
              <a:rPr lang="da-DK" smtClean="0"/>
              <a:t>24-09-2026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CE83FD-CEED-4B45-BB4C-F60DD701C30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48501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CE83FD-CEED-4B45-BB4C-F60DD701C30D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04170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CE83FD-CEED-4B45-BB4C-F60DD701C30D}" type="slidenum">
              <a:rPr lang="da-DK" smtClean="0"/>
              <a:t>20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53304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CE83FD-CEED-4B45-BB4C-F60DD701C30D}" type="slidenum">
              <a:rPr lang="da-DK" smtClean="0"/>
              <a:t>27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36564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250E4-2BC0-49EF-8D7B-F4D1E3ADE021}" type="datetimeFigureOut">
              <a:rPr lang="da-DK" smtClean="0"/>
              <a:t>24-09-2026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95BCF-2895-4EFB-B3A2-0872324E9C5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13592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250E4-2BC0-49EF-8D7B-F4D1E3ADE021}" type="datetimeFigureOut">
              <a:rPr lang="da-DK" smtClean="0"/>
              <a:t>24-09-2026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95BCF-2895-4EFB-B3A2-0872324E9C5F}" type="slidenum">
              <a:rPr lang="da-DK" smtClean="0"/>
              <a:t>‹nr.›</a:t>
            </a:fld>
            <a:endParaRPr lang="da-DK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B5FDAA88-7D74-4415-E7E7-BF5F220AA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52320" y="77956"/>
            <a:ext cx="1615580" cy="54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375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250E4-2BC0-49EF-8D7B-F4D1E3ADE021}" type="datetimeFigureOut">
              <a:rPr lang="da-DK" smtClean="0"/>
              <a:t>24-09-2026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95BCF-2895-4EFB-B3A2-0872324E9C5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8719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250E4-2BC0-49EF-8D7B-F4D1E3ADE021}" type="datetimeFigureOut">
              <a:rPr lang="da-DK" smtClean="0"/>
              <a:t>24-09-2026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95BCF-2895-4EFB-B3A2-0872324E9C5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13355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250E4-2BC0-49EF-8D7B-F4D1E3ADE021}" type="datetimeFigureOut">
              <a:rPr lang="da-DK" smtClean="0"/>
              <a:t>24-09-2026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95BCF-2895-4EFB-B3A2-0872324E9C5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91064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250E4-2BC0-49EF-8D7B-F4D1E3ADE021}" type="datetimeFigureOut">
              <a:rPr lang="da-DK" smtClean="0"/>
              <a:t>24-09-2026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95BCF-2895-4EFB-B3A2-0872324E9C5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89075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250E4-2BC0-49EF-8D7B-F4D1E3ADE021}" type="datetimeFigureOut">
              <a:rPr lang="da-DK" smtClean="0"/>
              <a:t>24-09-2026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95BCF-2895-4EFB-B3A2-0872324E9C5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12293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250E4-2BC0-49EF-8D7B-F4D1E3ADE021}" type="datetimeFigureOut">
              <a:rPr lang="da-DK" smtClean="0"/>
              <a:t>24-09-2026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95BCF-2895-4EFB-B3A2-0872324E9C5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62241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250E4-2BC0-49EF-8D7B-F4D1E3ADE021}" type="datetimeFigureOut">
              <a:rPr lang="da-DK" smtClean="0"/>
              <a:t>24-09-2026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95BCF-2895-4EFB-B3A2-0872324E9C5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91253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250E4-2BC0-49EF-8D7B-F4D1E3ADE021}" type="datetimeFigureOut">
              <a:rPr lang="da-DK" smtClean="0"/>
              <a:t>24-09-2026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95BCF-2895-4EFB-B3A2-0872324E9C5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52097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250E4-2BC0-49EF-8D7B-F4D1E3ADE021}" type="datetimeFigureOut">
              <a:rPr lang="da-DK" smtClean="0"/>
              <a:t>24-09-2026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95BCF-2895-4EFB-B3A2-0872324E9C5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48103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250E4-2BC0-49EF-8D7B-F4D1E3ADE021}" type="datetimeFigureOut">
              <a:rPr lang="da-DK" smtClean="0"/>
              <a:t>24-09-2026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695BCF-2895-4EFB-B3A2-0872324E9C5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66977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ov"/><Relationship Id="rId1" Type="http://schemas.microsoft.com/office/2007/relationships/media" Target="../media/media4.mov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GIF"/><Relationship Id="rId4" Type="http://schemas.openxmlformats.org/officeDocument/2006/relationships/image" Target="../media/image36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64.png"/><Relationship Id="rId7" Type="http://schemas.openxmlformats.org/officeDocument/2006/relationships/image" Target="../media/image68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jpeg"/><Relationship Id="rId9" Type="http://schemas.openxmlformats.org/officeDocument/2006/relationships/image" Target="../media/image7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10" Type="http://schemas.openxmlformats.org/officeDocument/2006/relationships/image" Target="../media/image79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D38FE8-6944-4E39-A910-120F94F28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rmAutofit/>
          </a:bodyPr>
          <a:lstStyle/>
          <a:p>
            <a:r>
              <a:rPr lang="da-DK" dirty="0" err="1"/>
              <a:t>Risiko-vurdering</a:t>
            </a:r>
            <a:r>
              <a:rPr lang="da-DK" dirty="0"/>
              <a:t>:  </a:t>
            </a:r>
            <a:br>
              <a:rPr lang="da-DK" dirty="0"/>
            </a:br>
            <a:r>
              <a:rPr lang="da-DK" sz="3200" dirty="0"/>
              <a:t>den vigtigste del af planlægningen!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6447985D-FEC4-4890-AEE2-99EE9C8B12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492896"/>
            <a:ext cx="7013179" cy="3793767"/>
          </a:xfrm>
        </p:spPr>
      </p:pic>
    </p:spTree>
    <p:extLst>
      <p:ext uri="{BB962C8B-B14F-4D97-AF65-F5344CB8AC3E}">
        <p14:creationId xmlns:p14="http://schemas.microsoft.com/office/powerpoint/2010/main" val="802806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ear Miss">
            <a:hlinkClick r:id="" action="ppaction://media"/>
            <a:extLst>
              <a:ext uri="{FF2B5EF4-FFF2-40B4-BE49-F238E27FC236}">
                <a16:creationId xmlns:a16="http://schemas.microsoft.com/office/drawing/2014/main" id="{8FD8C49C-D0A8-7119-BCC8-46E834565F54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23725" b="34088"/>
          <a:stretch/>
        </p:blipFill>
        <p:spPr>
          <a:xfrm>
            <a:off x="20" y="10"/>
            <a:ext cx="9143980" cy="6857990"/>
          </a:xfrm>
          <a:noFill/>
        </p:spPr>
      </p:pic>
    </p:spTree>
    <p:extLst>
      <p:ext uri="{BB962C8B-B14F-4D97-AF65-F5344CB8AC3E}">
        <p14:creationId xmlns:p14="http://schemas.microsoft.com/office/powerpoint/2010/main" val="498960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isk assessment" descr="Et billede, der indeholder skyer, røg, overskyet, natur&#10;&#10;Automatisk genereret beskrivelse">
            <a:hlinkClick r:id="" action="ppaction://media"/>
            <a:extLst>
              <a:ext uri="{FF2B5EF4-FFF2-40B4-BE49-F238E27FC236}">
                <a16:creationId xmlns:a16="http://schemas.microsoft.com/office/drawing/2014/main" id="{444273DF-7D11-151B-21B2-E4C9DEFC950E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32594" b="25218"/>
          <a:stretch/>
        </p:blipFill>
        <p:spPr>
          <a:xfrm>
            <a:off x="20" y="10"/>
            <a:ext cx="9143980" cy="6857990"/>
          </a:xfrm>
          <a:noFill/>
        </p:spPr>
      </p:pic>
    </p:spTree>
    <p:extLst>
      <p:ext uri="{BB962C8B-B14F-4D97-AF65-F5344CB8AC3E}">
        <p14:creationId xmlns:p14="http://schemas.microsoft.com/office/powerpoint/2010/main" val="1940047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2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ve skade på 10 Kv kabel" descr="Et billede, der indeholder jord, udendørs, byggeri, snavs&#10;&#10;Automatisk genereret beskrivelse">
            <a:hlinkClick r:id="" action="ppaction://media"/>
            <a:extLst>
              <a:ext uri="{FF2B5EF4-FFF2-40B4-BE49-F238E27FC236}">
                <a16:creationId xmlns:a16="http://schemas.microsoft.com/office/drawing/2014/main" id="{DC2D2B6A-03D3-73CF-A075-D3285D4584C7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18782" b="39593"/>
          <a:stretch/>
        </p:blipFill>
        <p:spPr>
          <a:xfrm>
            <a:off x="20" y="10"/>
            <a:ext cx="9143980" cy="6857990"/>
          </a:xfrm>
          <a:noFill/>
        </p:spPr>
      </p:pic>
    </p:spTree>
    <p:extLst>
      <p:ext uri="{BB962C8B-B14F-4D97-AF65-F5344CB8AC3E}">
        <p14:creationId xmlns:p14="http://schemas.microsoft.com/office/powerpoint/2010/main" val="2903332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G_4120">
            <a:hlinkClick r:id="" action="ppaction://media"/>
            <a:extLst>
              <a:ext uri="{FF2B5EF4-FFF2-40B4-BE49-F238E27FC236}">
                <a16:creationId xmlns:a16="http://schemas.microsoft.com/office/drawing/2014/main" id="{988626CD-BDED-74A0-A4DF-CD88E80BE5CA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30162" b="27650"/>
          <a:stretch/>
        </p:blipFill>
        <p:spPr>
          <a:xfrm>
            <a:off x="20" y="10"/>
            <a:ext cx="9143980" cy="6857990"/>
          </a:xfrm>
          <a:noFill/>
        </p:spPr>
      </p:pic>
    </p:spTree>
    <p:extLst>
      <p:ext uri="{BB962C8B-B14F-4D97-AF65-F5344CB8AC3E}">
        <p14:creationId xmlns:p14="http://schemas.microsoft.com/office/powerpoint/2010/main" val="3505233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50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3488E4-3CBD-452B-8048-FBFCD6FDC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94322"/>
          </a:xfrm>
        </p:spPr>
        <p:txBody>
          <a:bodyPr/>
          <a:lstStyle/>
          <a:p>
            <a:endParaRPr lang="da-DK" dirty="0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439C1DEC-DCFF-447B-9A79-1180044215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37" y="692696"/>
            <a:ext cx="8070279" cy="2376264"/>
          </a:xfr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9C80C4E6-9AC8-4B26-967E-CCBAA879E7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2258679"/>
            <a:ext cx="3955479" cy="4457640"/>
          </a:xfrm>
          <a:prstGeom prst="rect">
            <a:avLst/>
          </a:prstGeom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33DDB370-D2C5-400C-B142-49531B589B16}"/>
              </a:ext>
            </a:extLst>
          </p:cNvPr>
          <p:cNvSpPr txBox="1"/>
          <p:nvPr/>
        </p:nvSpPr>
        <p:spPr>
          <a:xfrm>
            <a:off x="251521" y="3645024"/>
            <a:ext cx="3857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Husk nu handskerne ved L-AUS arbejde</a:t>
            </a:r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6104D289-2F2D-4A77-BE9E-6DA800E4BC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4062428"/>
            <a:ext cx="2304256" cy="2681317"/>
          </a:xfrm>
          <a:prstGeom prst="rect">
            <a:avLst/>
          </a:prstGeom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B3BC06A3-2F3F-45C3-887F-AB1E066365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63" y="4069117"/>
            <a:ext cx="2977538" cy="2653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187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27A7C6-65CB-449E-93B8-D42022AFE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EC05B520-6251-4F74-A642-5F75E176E3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85" y="266817"/>
            <a:ext cx="7596430" cy="3426225"/>
          </a:xfr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6C9E91BA-15EB-4B0B-B6F0-049424CBC3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932" y="3617130"/>
            <a:ext cx="1779964" cy="3162171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A02E30A3-E414-4EA1-A3FF-BBD8F56EAC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581368"/>
            <a:ext cx="1872208" cy="3197934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335E75B6-DD6A-3135-FAEE-3D17185A6D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0150" y="78097"/>
            <a:ext cx="1615580" cy="54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873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7521DD34-C6F2-4402-9A01-962807DB65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3092945-D3EC-49C2-BA94-D74C0C2AB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820" y="764373"/>
            <a:ext cx="3865881" cy="1293028"/>
          </a:xfrm>
        </p:spPr>
        <p:txBody>
          <a:bodyPr>
            <a:normAutofit/>
          </a:bodyPr>
          <a:lstStyle/>
          <a:p>
            <a:r>
              <a:rPr lang="da-DK" sz="3500" dirty="0"/>
              <a:t>Risikovurdering generelt: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776EDEF-F65D-4D57-A986-3235F30D2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120" y="2134171"/>
            <a:ext cx="3865880" cy="18661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3600" dirty="0"/>
              <a:t> </a:t>
            </a:r>
            <a:r>
              <a:rPr lang="da-DK" sz="3600" u="sng" dirty="0"/>
              <a:t>1. Fysiske forhold </a:t>
            </a:r>
          </a:p>
          <a:p>
            <a:pPr marL="0" indent="0">
              <a:buNone/>
            </a:pPr>
            <a:endParaRPr lang="da-DK" sz="1700" dirty="0"/>
          </a:p>
          <a:p>
            <a:endParaRPr lang="da-DK" sz="1700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0160645C-E613-469E-A894-3ADB02A262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4" r="20256" b="3"/>
          <a:stretch/>
        </p:blipFill>
        <p:spPr>
          <a:xfrm>
            <a:off x="4813298" y="10"/>
            <a:ext cx="2452632" cy="3933487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7D22F2BB-7DB3-44B7-94A3-C5FF1CCE10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5" r="13874" b="-4"/>
          <a:stretch/>
        </p:blipFill>
        <p:spPr>
          <a:xfrm>
            <a:off x="7336630" y="10"/>
            <a:ext cx="1807370" cy="2538238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9C729357-B6BE-4685-8844-23009679BA0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91" r="7" b="7"/>
          <a:stretch/>
        </p:blipFill>
        <p:spPr>
          <a:xfrm>
            <a:off x="7336632" y="2624474"/>
            <a:ext cx="1807370" cy="1632422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D7DFA8EA-B4D1-46A2-9A70-B31520AC18DF}"/>
              </a:ext>
            </a:extLst>
          </p:cNvPr>
          <p:cNvSpPr txBox="1"/>
          <p:nvPr/>
        </p:nvSpPr>
        <p:spPr>
          <a:xfrm>
            <a:off x="4860032" y="1718658"/>
            <a:ext cx="2736304" cy="2304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dirty="0"/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788525E6-2844-4739-9B62-DE0C747C5B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3298" y="3933497"/>
            <a:ext cx="2460445" cy="2664466"/>
          </a:xfrm>
          <a:prstGeom prst="rect">
            <a:avLst/>
          </a:prstGeom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CAD6AD29-8FFF-450C-A6B6-7BBF724F4FE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8" y="4695584"/>
            <a:ext cx="2548955" cy="1923494"/>
          </a:xfrm>
          <a:prstGeom prst="rect">
            <a:avLst/>
          </a:prstGeom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1D771ADA-7AFB-4418-A098-5058CDC18E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088186" y="4542150"/>
            <a:ext cx="2304256" cy="1807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8915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C01BD3-0FA8-47D2-972C-A6F2616BA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a-DK" dirty="0"/>
              <a:t>Risikovurdering generelt: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6587C16-39E9-45FF-A62E-BB517AE72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indent="0">
              <a:buNone/>
            </a:pPr>
            <a:r>
              <a:rPr lang="da-DK" b="1" dirty="0"/>
              <a:t>                     </a:t>
            </a:r>
            <a:r>
              <a:rPr lang="da-DK" b="1" u="sng" dirty="0"/>
              <a:t>2. Ergonomiske forhold </a:t>
            </a:r>
          </a:p>
          <a:p>
            <a:pPr marL="0" indent="0">
              <a:buNone/>
            </a:pPr>
            <a:endParaRPr lang="da-DK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6B7D222C-6880-467B-ABFB-62A46E093BF2}"/>
              </a:ext>
            </a:extLst>
          </p:cNvPr>
          <p:cNvSpPr/>
          <p:nvPr/>
        </p:nvSpPr>
        <p:spPr>
          <a:xfrm>
            <a:off x="3736354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/>
              <a:t> </a:t>
            </a:r>
            <a:endParaRPr lang="da-DK" dirty="0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E5B4A5ED-C731-4852-A8AF-D200ACC3CB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580" y="1975520"/>
            <a:ext cx="4474840" cy="4371970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3A2802B7-2BEA-43E2-96A0-210CDF1524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99914">
            <a:off x="2074559" y="3179362"/>
            <a:ext cx="4994880" cy="1964286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FCBCA820-A344-4A12-81C5-B839ECDD4A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99914">
            <a:off x="1126529" y="3085951"/>
            <a:ext cx="4994880" cy="1964286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22E09043-4450-42C5-836D-0C1A3217A9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99914">
            <a:off x="3221999" y="3001237"/>
            <a:ext cx="4994880" cy="1964286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728C80E0-E5E0-43F7-A364-E2D89D7208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350" y="-315416"/>
            <a:ext cx="7416824" cy="7303056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CEC149D2-DB8A-9C85-C491-48E586BABC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2320" y="78097"/>
            <a:ext cx="1615580" cy="54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55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928F64C6-FE22-4FC1-A763-DFCC51481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531267" y="3509963"/>
            <a:ext cx="5319162" cy="2967839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8C01BD3-0FA8-47D2-972C-A6F2616BA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6635" y="3478547"/>
            <a:ext cx="4848966" cy="151601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42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Risikovurdering</a:t>
            </a:r>
            <a:r>
              <a:rPr lang="en-US" sz="4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2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generelt</a:t>
            </a:r>
            <a:r>
              <a:rPr lang="en-US" sz="4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: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6587C16-39E9-45FF-A62E-BB517AE72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5847250"/>
            <a:ext cx="4848965" cy="60255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b="1" u="sng" kern="1200" dirty="0">
                <a:solidFill>
                  <a:srgbClr val="E7E6E6"/>
                </a:solidFill>
                <a:latin typeface="+mn-lt"/>
                <a:ea typeface="+mn-ea"/>
                <a:cs typeface="+mn-cs"/>
              </a:rPr>
              <a:t>3. </a:t>
            </a:r>
            <a:r>
              <a:rPr lang="en-US" b="1" u="sng" kern="1200" dirty="0" err="1">
                <a:solidFill>
                  <a:srgbClr val="E7E6E6"/>
                </a:solidFill>
                <a:latin typeface="+mn-lt"/>
                <a:ea typeface="+mn-ea"/>
                <a:cs typeface="+mn-cs"/>
              </a:rPr>
              <a:t>Psykiske</a:t>
            </a:r>
            <a:r>
              <a:rPr lang="en-US" b="1" u="sng" kern="1200" dirty="0">
                <a:solidFill>
                  <a:srgbClr val="E7E6E6"/>
                </a:solidFill>
                <a:latin typeface="+mn-lt"/>
                <a:ea typeface="+mn-ea"/>
                <a:cs typeface="+mn-cs"/>
              </a:rPr>
              <a:t> forhold</a:t>
            </a:r>
          </a:p>
        </p:txBody>
      </p:sp>
      <p:pic>
        <p:nvPicPr>
          <p:cNvPr id="12" name="Billede 11">
            <a:extLst>
              <a:ext uri="{FF2B5EF4-FFF2-40B4-BE49-F238E27FC236}">
                <a16:creationId xmlns:a16="http://schemas.microsoft.com/office/drawing/2014/main" id="{4A16D3CC-0E23-48A7-A727-0330A4CD5E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13" r="-4" b="-4"/>
          <a:stretch/>
        </p:blipFill>
        <p:spPr>
          <a:xfrm>
            <a:off x="238226" y="321733"/>
            <a:ext cx="3113761" cy="3026834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E0028DF1-CE13-44CF-921E-F8846EA42C0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07" r="13501" b="3"/>
          <a:stretch/>
        </p:blipFill>
        <p:spPr>
          <a:xfrm>
            <a:off x="3479216" y="321733"/>
            <a:ext cx="2654982" cy="2985818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7A474EA2-70AD-4F91-AA7B-80C7FC9C47C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1" r="612" b="6"/>
          <a:stretch/>
        </p:blipFill>
        <p:spPr>
          <a:xfrm>
            <a:off x="6261427" y="321734"/>
            <a:ext cx="2651693" cy="2985818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C34627B-48E6-4F4D-B843-97717A86B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53715" y="5443086"/>
            <a:ext cx="48006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Billede 9">
            <a:extLst>
              <a:ext uri="{FF2B5EF4-FFF2-40B4-BE49-F238E27FC236}">
                <a16:creationId xmlns:a16="http://schemas.microsoft.com/office/drawing/2014/main" id="{DBEBB191-65C0-454D-BCFF-5663845CD0C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6800"/>
          <a:stretch/>
        </p:blipFill>
        <p:spPr>
          <a:xfrm>
            <a:off x="238226" y="3509433"/>
            <a:ext cx="3120339" cy="3026833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6B7D222C-6880-467B-ABFB-62A46E093BF2}"/>
              </a:ext>
            </a:extLst>
          </p:cNvPr>
          <p:cNvSpPr/>
          <p:nvPr/>
        </p:nvSpPr>
        <p:spPr>
          <a:xfrm>
            <a:off x="3707904" y="3244334"/>
            <a:ext cx="39319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da-DK" dirty="0"/>
              <a:t> </a:t>
            </a:r>
            <a:endParaRPr lang="da-DK"/>
          </a:p>
        </p:txBody>
      </p:sp>
      <p:pic>
        <p:nvPicPr>
          <p:cNvPr id="14" name="Billede 13">
            <a:extLst>
              <a:ext uri="{FF2B5EF4-FFF2-40B4-BE49-F238E27FC236}">
                <a16:creationId xmlns:a16="http://schemas.microsoft.com/office/drawing/2014/main" id="{3B2F53E6-45D8-4DD0-8238-B356696EB8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44624"/>
            <a:ext cx="9047502" cy="3276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919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991AD47-9C99-472F-BDAA-21B183F33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4000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15">
            <a:extLst>
              <a:ext uri="{FF2B5EF4-FFF2-40B4-BE49-F238E27FC236}">
                <a16:creationId xmlns:a16="http://schemas.microsoft.com/office/drawing/2014/main" id="{9E706731-3860-4E73-9335-A870F6741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306952" cy="6858000"/>
          </a:xfrm>
          <a:custGeom>
            <a:avLst/>
            <a:gdLst>
              <a:gd name="connsiteX0" fmla="*/ 0 w 9742603"/>
              <a:gd name="connsiteY0" fmla="*/ 0 h 6858000"/>
              <a:gd name="connsiteX1" fmla="*/ 152400 w 9742603"/>
              <a:gd name="connsiteY1" fmla="*/ 0 h 6858000"/>
              <a:gd name="connsiteX2" fmla="*/ 6566449 w 9742603"/>
              <a:gd name="connsiteY2" fmla="*/ 0 h 6858000"/>
              <a:gd name="connsiteX3" fmla="*/ 9742603 w 9742603"/>
              <a:gd name="connsiteY3" fmla="*/ 6858000 h 6858000"/>
              <a:gd name="connsiteX4" fmla="*/ 152400 w 9742603"/>
              <a:gd name="connsiteY4" fmla="*/ 6858000 h 6858000"/>
              <a:gd name="connsiteX5" fmla="*/ 0 w 9742603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742603" h="6858000">
                <a:moveTo>
                  <a:pt x="0" y="0"/>
                </a:moveTo>
                <a:lnTo>
                  <a:pt x="152400" y="0"/>
                </a:lnTo>
                <a:lnTo>
                  <a:pt x="6566449" y="0"/>
                </a:lnTo>
                <a:lnTo>
                  <a:pt x="9742603" y="6858000"/>
                </a:lnTo>
                <a:lnTo>
                  <a:pt x="152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 11">
            <a:extLst>
              <a:ext uri="{FF2B5EF4-FFF2-40B4-BE49-F238E27FC236}">
                <a16:creationId xmlns:a16="http://schemas.microsoft.com/office/drawing/2014/main" id="{CD2ED21F-DC95-4AD1-8327-D561F5FCA3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35252" cy="6858000"/>
          </a:xfrm>
          <a:custGeom>
            <a:avLst/>
            <a:gdLst>
              <a:gd name="connsiteX0" fmla="*/ 0 w 9380336"/>
              <a:gd name="connsiteY0" fmla="*/ 0 h 6858000"/>
              <a:gd name="connsiteX1" fmla="*/ 6204182 w 9380336"/>
              <a:gd name="connsiteY1" fmla="*/ 0 h 6858000"/>
              <a:gd name="connsiteX2" fmla="*/ 9380336 w 9380336"/>
              <a:gd name="connsiteY2" fmla="*/ 6858000 h 6858000"/>
              <a:gd name="connsiteX3" fmla="*/ 0 w 938033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80336" h="6858000">
                <a:moveTo>
                  <a:pt x="0" y="0"/>
                </a:moveTo>
                <a:lnTo>
                  <a:pt x="6204182" y="0"/>
                </a:lnTo>
                <a:lnTo>
                  <a:pt x="938033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8C01BD3-0FA8-47D2-972C-A6F2616BA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3893343" cy="13255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a-DK" dirty="0"/>
              <a:t>Risikovurdering generelt: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6587C16-39E9-45FF-A62E-BB517AE72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680" y="2481442"/>
            <a:ext cx="4280673" cy="4155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4000" u="sng" dirty="0"/>
              <a:t>4. Kemiske forhold </a:t>
            </a:r>
          </a:p>
          <a:p>
            <a:pPr marL="0" indent="0">
              <a:buNone/>
            </a:pPr>
            <a:endParaRPr lang="da-DK" sz="1700" dirty="0"/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D871C135-2DEA-4799-A775-775FEE5531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7922" y="345441"/>
            <a:ext cx="3094779" cy="1764024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A3BA167C-DD0A-4CB5-9258-3F066DB3ED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401" y="2426124"/>
            <a:ext cx="1945292" cy="1811442"/>
          </a:xfrm>
          <a:prstGeom prst="rect">
            <a:avLst/>
          </a:prstGeom>
        </p:spPr>
      </p:pic>
      <p:pic>
        <p:nvPicPr>
          <p:cNvPr id="14" name="Billede 13">
            <a:extLst>
              <a:ext uri="{FF2B5EF4-FFF2-40B4-BE49-F238E27FC236}">
                <a16:creationId xmlns:a16="http://schemas.microsoft.com/office/drawing/2014/main" id="{F4D98FF0-659D-48DD-815D-75450CD3AF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5868" y="4559299"/>
            <a:ext cx="1556141" cy="1797050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6B7D222C-6880-467B-ABFB-62A46E093BF2}"/>
              </a:ext>
            </a:extLst>
          </p:cNvPr>
          <p:cNvSpPr/>
          <p:nvPr/>
        </p:nvSpPr>
        <p:spPr>
          <a:xfrm>
            <a:off x="3736354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415419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928F64C6-FE22-4FC1-A763-DFCC51481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531267" y="3509963"/>
            <a:ext cx="5319162" cy="2967839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8C01BD3-0FA8-47D2-972C-A6F2616BA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9992" y="3580483"/>
            <a:ext cx="4848966" cy="151601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42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Risikovurdering</a:t>
            </a:r>
            <a:r>
              <a:rPr lang="en-US" sz="4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  </a:t>
            </a:r>
            <a:br>
              <a:rPr lang="en-US" sz="4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     </a:t>
            </a:r>
            <a:r>
              <a:rPr lang="en-US" sz="42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generelt</a:t>
            </a:r>
            <a:r>
              <a:rPr lang="en-US" sz="4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: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6587C16-39E9-45FF-A62E-BB517AE72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0728" y="5790944"/>
            <a:ext cx="4848965" cy="60255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600" u="sng" kern="1200" dirty="0">
                <a:solidFill>
                  <a:srgbClr val="E7E6E6"/>
                </a:solidFill>
                <a:latin typeface="+mn-lt"/>
                <a:ea typeface="+mn-ea"/>
                <a:cs typeface="+mn-cs"/>
              </a:rPr>
              <a:t>5. </a:t>
            </a:r>
            <a:r>
              <a:rPr lang="en-US" sz="3600" u="sng" kern="1200" dirty="0" err="1">
                <a:solidFill>
                  <a:srgbClr val="E7E6E6"/>
                </a:solidFill>
                <a:latin typeface="+mn-lt"/>
                <a:ea typeface="+mn-ea"/>
                <a:cs typeface="+mn-cs"/>
              </a:rPr>
              <a:t>Biologiske</a:t>
            </a:r>
            <a:r>
              <a:rPr lang="en-US" sz="3600" u="sng" kern="1200" dirty="0">
                <a:solidFill>
                  <a:srgbClr val="E7E6E6"/>
                </a:solidFill>
                <a:latin typeface="+mn-lt"/>
                <a:ea typeface="+mn-ea"/>
                <a:cs typeface="+mn-cs"/>
              </a:rPr>
              <a:t> forhold </a:t>
            </a:r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7D595EC9-B39D-4968-83F3-828DB8DFC5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1" r="286" b="3"/>
          <a:stretch/>
        </p:blipFill>
        <p:spPr>
          <a:xfrm>
            <a:off x="179512" y="44624"/>
            <a:ext cx="3113761" cy="3026834"/>
          </a:xfrm>
          <a:prstGeom prst="rect">
            <a:avLst/>
          </a:prstGeom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F6B119A4-C73D-4C27-BE32-EB6850E3EB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858" b="-4"/>
          <a:stretch/>
        </p:blipFill>
        <p:spPr>
          <a:xfrm>
            <a:off x="3563888" y="44624"/>
            <a:ext cx="2654982" cy="2985818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EC586A35-4283-4802-AB3F-6661ED857EA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5" r="17082" b="-1"/>
          <a:stretch/>
        </p:blipFill>
        <p:spPr>
          <a:xfrm>
            <a:off x="6456811" y="44625"/>
            <a:ext cx="2651693" cy="2985818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C34627B-48E6-4F4D-B843-97717A86B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53715" y="5443086"/>
            <a:ext cx="48006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Billede 7">
            <a:extLst>
              <a:ext uri="{FF2B5EF4-FFF2-40B4-BE49-F238E27FC236}">
                <a16:creationId xmlns:a16="http://schemas.microsoft.com/office/drawing/2014/main" id="{3F6EAD01-7F27-4CBE-BD1A-38F623AE230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7" r="2" b="2"/>
          <a:stretch/>
        </p:blipFill>
        <p:spPr>
          <a:xfrm>
            <a:off x="238226" y="3509433"/>
            <a:ext cx="3120339" cy="302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3399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65F4110-C0FC-4D61-ACD2-A7C950EAE9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531267" y="3509963"/>
            <a:ext cx="5319162" cy="2967839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F6EB8B8-4071-4210-A4CA-DEF3FD9FB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6365" y="3812954"/>
            <a:ext cx="4848966" cy="151601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42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Risikovurdering</a:t>
            </a:r>
            <a:r>
              <a:rPr lang="en-US" sz="4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EL 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C94CBDB-A76C-499E-95AB-C0A049E315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53715" y="5443086"/>
            <a:ext cx="48006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ladsholder til indhold 3" descr="Et billede, der indeholder objekt&#10;&#10;Beskrivelse, der er oprettet med meget høj sikkerhed">
            <a:extLst>
              <a:ext uri="{FF2B5EF4-FFF2-40B4-BE49-F238E27FC236}">
                <a16:creationId xmlns:a16="http://schemas.microsoft.com/office/drawing/2014/main" id="{D36B7D53-576B-4BA3-9B9E-F6DFCA824A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28835" r="-2" b="4217"/>
          <a:stretch/>
        </p:blipFill>
        <p:spPr>
          <a:xfrm rot="5400000">
            <a:off x="-1508016" y="1655139"/>
            <a:ext cx="6469273" cy="3248244"/>
          </a:xfrm>
          <a:prstGeom prst="rect">
            <a:avLst/>
          </a:prstGeom>
        </p:spPr>
      </p:pic>
      <p:pic>
        <p:nvPicPr>
          <p:cNvPr id="10" name="Billede 9" descr="Et billede, der indeholder mand, udendørs, person, jord&#10;&#10;Beskrivelse, der er oprettet med høj sikkerhed">
            <a:extLst>
              <a:ext uri="{FF2B5EF4-FFF2-40B4-BE49-F238E27FC236}">
                <a16:creationId xmlns:a16="http://schemas.microsoft.com/office/drawing/2014/main" id="{6EE07873-6CF1-486F-AF3A-CC927ECFB35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669" r="46930" b="2"/>
          <a:stretch/>
        </p:blipFill>
        <p:spPr>
          <a:xfrm rot="5400000">
            <a:off x="4736746" y="-1211463"/>
            <a:ext cx="3129636" cy="5641810"/>
          </a:xfrm>
          <a:prstGeom prst="rect">
            <a:avLst/>
          </a:prstGeom>
        </p:spPr>
      </p:pic>
      <p:pic>
        <p:nvPicPr>
          <p:cNvPr id="5" name="Billede 4" descr="Et billede, der indeholder bygning, tog, sidder, stor&#10;&#10;Automatisk genereret beskrivelse">
            <a:extLst>
              <a:ext uri="{FF2B5EF4-FFF2-40B4-BE49-F238E27FC236}">
                <a16:creationId xmlns:a16="http://schemas.microsoft.com/office/drawing/2014/main" id="{5FA1BF7F-D4D9-4549-B5E0-640B2B768C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0659" y="3275386"/>
            <a:ext cx="5641810" cy="3249958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932E6DE6-0E50-44D7-BEB5-BFF78E403E7E}"/>
              </a:ext>
            </a:extLst>
          </p:cNvPr>
          <p:cNvSpPr txBox="1"/>
          <p:nvPr/>
        </p:nvSpPr>
        <p:spPr>
          <a:xfrm rot="19117382">
            <a:off x="-1080778" y="1541546"/>
            <a:ext cx="6453638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a-DK" sz="3200" b="1" dirty="0"/>
              <a:t>      Risikovurdering ved EL-arbejde</a:t>
            </a:r>
          </a:p>
        </p:txBody>
      </p:sp>
    </p:spTree>
    <p:extLst>
      <p:ext uri="{BB962C8B-B14F-4D97-AF65-F5344CB8AC3E}">
        <p14:creationId xmlns:p14="http://schemas.microsoft.com/office/powerpoint/2010/main" val="14396051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6EB8B8-4071-4210-A4CA-DEF3FD9FB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16632"/>
            <a:ext cx="3754752" cy="1008112"/>
          </a:xfrm>
        </p:spPr>
        <p:txBody>
          <a:bodyPr vert="horz" lIns="91440" tIns="45720" rIns="91440" bIns="45720" rtlCol="0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3400" dirty="0"/>
              <a:t>LBK 26                       (El-</a:t>
            </a:r>
            <a:r>
              <a:rPr lang="en-US" sz="3400" dirty="0" err="1"/>
              <a:t>Sikkerhedsloven</a:t>
            </a:r>
            <a:r>
              <a:rPr lang="en-US" sz="3400" dirty="0"/>
              <a:t>)       </a:t>
            </a:r>
          </a:p>
        </p:txBody>
      </p:sp>
      <p:sp>
        <p:nvSpPr>
          <p:cNvPr id="8" name="Pladsholder til indhold 7">
            <a:extLst>
              <a:ext uri="{FF2B5EF4-FFF2-40B4-BE49-F238E27FC236}">
                <a16:creationId xmlns:a16="http://schemas.microsoft.com/office/drawing/2014/main" id="{F8C79734-0675-4759-848B-60FC6BB784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306050" y="1753771"/>
            <a:ext cx="4629586" cy="2058813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spcAft>
                <a:spcPts val="600"/>
              </a:spcAft>
            </a:pPr>
            <a:r>
              <a:rPr lang="en-US" sz="2000" dirty="0"/>
              <a:t>§ 47. </a:t>
            </a:r>
            <a:r>
              <a:rPr lang="en-US" sz="2000" dirty="0" err="1"/>
              <a:t>Inden</a:t>
            </a:r>
            <a:r>
              <a:rPr lang="en-US" sz="2000" dirty="0"/>
              <a:t> </a:t>
            </a:r>
            <a:r>
              <a:rPr lang="en-US" sz="2000" dirty="0" err="1"/>
              <a:t>enhver</a:t>
            </a:r>
            <a:r>
              <a:rPr lang="en-US" sz="2000" dirty="0"/>
              <a:t> drifts-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arbejdsprocedure</a:t>
            </a:r>
            <a:r>
              <a:rPr lang="en-US" sz="2000" dirty="0"/>
              <a:t> </a:t>
            </a:r>
            <a:r>
              <a:rPr lang="en-US" sz="2000" dirty="0" err="1"/>
              <a:t>påbegyndes</a:t>
            </a:r>
            <a:r>
              <a:rPr lang="en-US" sz="2000" dirty="0"/>
              <a:t>, </a:t>
            </a:r>
            <a:r>
              <a:rPr lang="en-US" sz="2000" dirty="0" err="1"/>
              <a:t>skal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sagkyndig</a:t>
            </a:r>
            <a:r>
              <a:rPr lang="en-US" sz="2000" dirty="0"/>
              <a:t> person </a:t>
            </a:r>
            <a:r>
              <a:rPr lang="en-US" sz="2000" dirty="0" err="1"/>
              <a:t>planlægge</a:t>
            </a:r>
            <a:r>
              <a:rPr lang="en-US" sz="2000" dirty="0"/>
              <a:t> </a:t>
            </a:r>
            <a:r>
              <a:rPr lang="en-US" sz="2000" dirty="0" err="1"/>
              <a:t>udførelsen</a:t>
            </a:r>
            <a:r>
              <a:rPr lang="en-US" sz="2000" dirty="0"/>
              <a:t> </a:t>
            </a:r>
            <a:r>
              <a:rPr lang="en-US" sz="2000" dirty="0" err="1"/>
              <a:t>af</a:t>
            </a:r>
            <a:r>
              <a:rPr lang="en-US" sz="2000" dirty="0"/>
              <a:t> </a:t>
            </a:r>
            <a:r>
              <a:rPr lang="en-US" sz="2000" dirty="0" err="1"/>
              <a:t>proceduren</a:t>
            </a:r>
            <a:r>
              <a:rPr lang="en-US" sz="2000" dirty="0"/>
              <a:t>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foretage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vurdering</a:t>
            </a:r>
            <a:r>
              <a:rPr lang="en-US" sz="2000" dirty="0"/>
              <a:t> </a:t>
            </a:r>
            <a:r>
              <a:rPr lang="en-US" sz="2000" dirty="0" err="1"/>
              <a:t>af</a:t>
            </a:r>
            <a:r>
              <a:rPr lang="en-US" sz="2000" dirty="0"/>
              <a:t> de </a:t>
            </a:r>
            <a:r>
              <a:rPr lang="en-US" sz="2000" dirty="0" err="1"/>
              <a:t>elektriske</a:t>
            </a:r>
            <a:r>
              <a:rPr lang="en-US" sz="2000" dirty="0"/>
              <a:t> </a:t>
            </a:r>
            <a:r>
              <a:rPr lang="en-US" sz="2000" dirty="0" err="1"/>
              <a:t>risici</a:t>
            </a:r>
            <a:r>
              <a:rPr lang="en-US" sz="2000" dirty="0"/>
              <a:t>, </a:t>
            </a:r>
            <a:r>
              <a:rPr lang="en-US" sz="2000" dirty="0" err="1"/>
              <a:t>som</a:t>
            </a:r>
            <a:r>
              <a:rPr lang="en-US" sz="2000" dirty="0"/>
              <a:t> </a:t>
            </a:r>
            <a:r>
              <a:rPr lang="en-US" sz="2000" dirty="0" err="1"/>
              <a:t>er</a:t>
            </a:r>
            <a:r>
              <a:rPr lang="en-US" sz="2000" dirty="0"/>
              <a:t> </a:t>
            </a:r>
            <a:r>
              <a:rPr lang="en-US" sz="2000" dirty="0" err="1"/>
              <a:t>forbundet</a:t>
            </a:r>
            <a:r>
              <a:rPr lang="en-US" sz="2000" dirty="0"/>
              <a:t> med </a:t>
            </a:r>
            <a:r>
              <a:rPr lang="en-US" sz="2000" dirty="0" err="1"/>
              <a:t>udførelsen</a:t>
            </a:r>
            <a:r>
              <a:rPr lang="en-US" sz="2000" dirty="0"/>
              <a:t>.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14413" y="0"/>
            <a:ext cx="4629587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AD5E5625-5746-4C0E-807E-942450D813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059" r="17060"/>
          <a:stretch/>
        </p:blipFill>
        <p:spPr>
          <a:xfrm>
            <a:off x="4474710" y="96754"/>
            <a:ext cx="4518116" cy="685799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505671EA-A8F0-47C0-9FBC-23DC50198BB0}"/>
              </a:ext>
            </a:extLst>
          </p:cNvPr>
          <p:cNvSpPr txBox="1"/>
          <p:nvPr/>
        </p:nvSpPr>
        <p:spPr>
          <a:xfrm>
            <a:off x="0" y="1325475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u="sng" dirty="0"/>
              <a:t>Bek.1608: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B0A60160-F206-4258-9C75-7042EC830597}"/>
              </a:ext>
            </a:extLst>
          </p:cNvPr>
          <p:cNvSpPr txBox="1"/>
          <p:nvPr/>
        </p:nvSpPr>
        <p:spPr>
          <a:xfrm>
            <a:off x="0" y="5850414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u="sng" dirty="0"/>
              <a:t>EN-50110: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95BA5758-EF31-4A88-B850-71A57EEA404C}"/>
              </a:ext>
            </a:extLst>
          </p:cNvPr>
          <p:cNvSpPr txBox="1"/>
          <p:nvPr/>
        </p:nvSpPr>
        <p:spPr>
          <a:xfrm>
            <a:off x="1562085" y="5850413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Side 38 B.6.3 + (7.4.2) </a:t>
            </a: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F366B63D-D8E1-424F-AF52-D6358C0458F4}"/>
              </a:ext>
            </a:extLst>
          </p:cNvPr>
          <p:cNvSpPr txBox="1"/>
          <p:nvPr/>
        </p:nvSpPr>
        <p:spPr>
          <a:xfrm>
            <a:off x="-1421" y="4087190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/>
              <a:t>Bek.1082:</a:t>
            </a:r>
            <a:endParaRPr lang="da-DK" sz="2400" u="sng" dirty="0"/>
          </a:p>
        </p:txBody>
      </p:sp>
      <p:sp>
        <p:nvSpPr>
          <p:cNvPr id="14" name="Tekstfelt 13">
            <a:extLst>
              <a:ext uri="{FF2B5EF4-FFF2-40B4-BE49-F238E27FC236}">
                <a16:creationId xmlns:a16="http://schemas.microsoft.com/office/drawing/2014/main" id="{3797A4DA-4649-4845-BFA3-4D88AF9EFEFF}"/>
              </a:ext>
            </a:extLst>
          </p:cNvPr>
          <p:cNvSpPr txBox="1"/>
          <p:nvPr/>
        </p:nvSpPr>
        <p:spPr>
          <a:xfrm>
            <a:off x="0" y="4504895"/>
            <a:ext cx="52849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§ 76. </a:t>
            </a:r>
            <a:r>
              <a:rPr lang="en-US" sz="2000" dirty="0" err="1"/>
              <a:t>Ved</a:t>
            </a:r>
            <a:r>
              <a:rPr lang="en-US" sz="2000" dirty="0"/>
              <a:t> </a:t>
            </a:r>
            <a:r>
              <a:rPr lang="en-US" sz="2000" dirty="0" err="1"/>
              <a:t>aktiviteter</a:t>
            </a:r>
            <a:r>
              <a:rPr lang="da-DK" sz="2000" dirty="0"/>
              <a:t> på eller nær ved en elektrisk</a:t>
            </a:r>
          </a:p>
          <a:p>
            <a:r>
              <a:rPr lang="da-DK" sz="2000" dirty="0"/>
              <a:t>Installation skal den elektriske risiko vurderes, således at aktiviteten kan gennemføres sikkert.</a:t>
            </a:r>
          </a:p>
        </p:txBody>
      </p:sp>
    </p:spTree>
    <p:extLst>
      <p:ext uri="{BB962C8B-B14F-4D97-AF65-F5344CB8AC3E}">
        <p14:creationId xmlns:p14="http://schemas.microsoft.com/office/powerpoint/2010/main" val="36809378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1768FE-8D09-40E7-9B58-C614187AB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76672" y="88956"/>
            <a:ext cx="8229600" cy="1143000"/>
          </a:xfrm>
        </p:spPr>
        <p:txBody>
          <a:bodyPr/>
          <a:lstStyle/>
          <a:p>
            <a:r>
              <a:rPr lang="da-DK" dirty="0"/>
              <a:t>Risikovurdering / EL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9EC75271-BD18-4C86-A045-27AAEA483686}"/>
              </a:ext>
            </a:extLst>
          </p:cNvPr>
          <p:cNvSpPr txBox="1"/>
          <p:nvPr/>
        </p:nvSpPr>
        <p:spPr>
          <a:xfrm>
            <a:off x="251520" y="2030507"/>
            <a:ext cx="8856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FORMÅL: </a:t>
            </a:r>
          </a:p>
          <a:p>
            <a:r>
              <a:rPr lang="da-DK" dirty="0"/>
              <a:t>Sandsynligheden for ulykke er så lav, at arbejdet kan udføres sikkerhedsmæssigt forsvarligt.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E058F7AC-C768-4872-92C7-03BA8C8A3D0B}"/>
              </a:ext>
            </a:extLst>
          </p:cNvPr>
          <p:cNvSpPr txBox="1"/>
          <p:nvPr/>
        </p:nvSpPr>
        <p:spPr>
          <a:xfrm>
            <a:off x="251520" y="2966611"/>
            <a:ext cx="8613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ANSVAR: </a:t>
            </a:r>
          </a:p>
          <a:p>
            <a:r>
              <a:rPr lang="da-DK" dirty="0"/>
              <a:t>(KLS) Driftsansvarlig virksomhed/person, arbejdsleder, holdleder,   (</a:t>
            </a:r>
            <a:r>
              <a:rPr lang="da-DK" dirty="0" err="1"/>
              <a:t>arb.hold</a:t>
            </a:r>
            <a:r>
              <a:rPr lang="da-DK" dirty="0"/>
              <a:t>, </a:t>
            </a:r>
            <a:r>
              <a:rPr lang="da-DK" dirty="0" err="1"/>
              <a:t>sik.person</a:t>
            </a:r>
            <a:r>
              <a:rPr lang="da-DK" dirty="0"/>
              <a:t>)   </a:t>
            </a: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0E1269B3-4A22-45BE-9E19-A57363B957D5}"/>
              </a:ext>
            </a:extLst>
          </p:cNvPr>
          <p:cNvSpPr txBox="1"/>
          <p:nvPr/>
        </p:nvSpPr>
        <p:spPr>
          <a:xfrm>
            <a:off x="251520" y="4797152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HVORNÅR:  </a:t>
            </a:r>
          </a:p>
          <a:p>
            <a:r>
              <a:rPr lang="da-DK" dirty="0"/>
              <a:t>Under alle planlægnings faser, samt under udførelsen af arbejdet.</a:t>
            </a: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DCB81454-771E-4591-A954-B5B1C9F5D43F}"/>
              </a:ext>
            </a:extLst>
          </p:cNvPr>
          <p:cNvSpPr txBox="1"/>
          <p:nvPr/>
        </p:nvSpPr>
        <p:spPr>
          <a:xfrm>
            <a:off x="251520" y="5733256"/>
            <a:ext cx="8856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DOKUMENTION: </a:t>
            </a:r>
          </a:p>
          <a:p>
            <a:r>
              <a:rPr lang="da-DK" dirty="0"/>
              <a:t>Skal fremgå af virksomhed KLS system, hvordan risikovurdering udføres og håndteres.  </a:t>
            </a:r>
          </a:p>
        </p:txBody>
      </p:sp>
      <p:pic>
        <p:nvPicPr>
          <p:cNvPr id="13" name="Billede 12" descr="Et billede, der indeholder udendørs, skilt, gul&#10;&#10;Beskrivelse, der er oprettet med høj sikkerhed">
            <a:extLst>
              <a:ext uri="{FF2B5EF4-FFF2-40B4-BE49-F238E27FC236}">
                <a16:creationId xmlns:a16="http://schemas.microsoft.com/office/drawing/2014/main" id="{C96A9DA0-29BF-49CB-A199-B5D66EA61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2080" y="286905"/>
            <a:ext cx="1961456" cy="1770213"/>
          </a:xfrm>
          <a:prstGeom prst="rect">
            <a:avLst/>
          </a:prstGeom>
          <a:effectLst/>
        </p:spPr>
      </p:pic>
      <p:sp>
        <p:nvSpPr>
          <p:cNvPr id="14" name="Tekstfelt 13">
            <a:extLst>
              <a:ext uri="{FF2B5EF4-FFF2-40B4-BE49-F238E27FC236}">
                <a16:creationId xmlns:a16="http://schemas.microsoft.com/office/drawing/2014/main" id="{130D3C32-09C8-4BDF-80D8-776918DDF5FA}"/>
              </a:ext>
            </a:extLst>
          </p:cNvPr>
          <p:cNvSpPr txBox="1"/>
          <p:nvPr/>
        </p:nvSpPr>
        <p:spPr>
          <a:xfrm>
            <a:off x="251520" y="3902715"/>
            <a:ext cx="8208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HVAD:</a:t>
            </a:r>
          </a:p>
          <a:p>
            <a:r>
              <a:rPr lang="da-DK" dirty="0"/>
              <a:t>Elektriske og ikke-elektriske risici, procedure, arbejdets kompleksitet, osv.   </a:t>
            </a:r>
          </a:p>
        </p:txBody>
      </p:sp>
    </p:spTree>
    <p:extLst>
      <p:ext uri="{BB962C8B-B14F-4D97-AF65-F5344CB8AC3E}">
        <p14:creationId xmlns:p14="http://schemas.microsoft.com/office/powerpoint/2010/main" val="65289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6EB8B8-4071-4210-A4CA-DEF3FD9FB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498" y="260649"/>
            <a:ext cx="4068892" cy="86409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000" dirty="0"/>
              <a:t>1608  = </a:t>
            </a:r>
            <a:r>
              <a:rPr lang="en-US" sz="2000" dirty="0" err="1"/>
              <a:t>Arbejds-lederen</a:t>
            </a:r>
            <a:r>
              <a: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§2 pkt.7</a:t>
            </a:r>
            <a:br>
              <a: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1082 = Via EN 50110-1 pkt. 3.2.2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95A4618A-1F3A-452D-AFDD-2E3AA9FC4834}"/>
              </a:ext>
            </a:extLst>
          </p:cNvPr>
          <p:cNvSpPr txBox="1"/>
          <p:nvPr/>
        </p:nvSpPr>
        <p:spPr>
          <a:xfrm>
            <a:off x="381676" y="1457401"/>
            <a:ext cx="3746230" cy="513995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1) </a:t>
            </a:r>
            <a:r>
              <a:rPr lang="en-US" sz="2000" dirty="0" err="1"/>
              <a:t>Procedurens</a:t>
            </a:r>
            <a:r>
              <a:rPr lang="en-US" sz="2000" dirty="0"/>
              <a:t> </a:t>
            </a:r>
            <a:r>
              <a:rPr lang="en-US" sz="2000" dirty="0" err="1"/>
              <a:t>omfang</a:t>
            </a:r>
            <a:r>
              <a:rPr lang="en-US" sz="2000" dirty="0"/>
              <a:t>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arbejdsstedets</a:t>
            </a:r>
            <a:r>
              <a:rPr lang="en-US" sz="2000" dirty="0"/>
              <a:t> </a:t>
            </a:r>
            <a:r>
              <a:rPr lang="en-US" sz="2000" dirty="0" err="1"/>
              <a:t>afgrænsning</a:t>
            </a:r>
            <a:r>
              <a:rPr lang="en-US" sz="2000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2) </a:t>
            </a:r>
            <a:r>
              <a:rPr lang="en-US" sz="2000" dirty="0" err="1"/>
              <a:t>Valg</a:t>
            </a:r>
            <a:r>
              <a:rPr lang="en-US" sz="2000" dirty="0"/>
              <a:t> </a:t>
            </a:r>
            <a:r>
              <a:rPr lang="en-US" sz="2000" dirty="0" err="1"/>
              <a:t>af</a:t>
            </a:r>
            <a:r>
              <a:rPr lang="en-US" sz="2000" dirty="0"/>
              <a:t> </a:t>
            </a:r>
            <a:r>
              <a:rPr lang="en-US" sz="2000" dirty="0" err="1"/>
              <a:t>arbejdsmetode</a:t>
            </a:r>
            <a:r>
              <a:rPr lang="en-US" sz="2000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3) </a:t>
            </a:r>
            <a:r>
              <a:rPr lang="en-US" sz="2000" dirty="0" err="1"/>
              <a:t>Valg</a:t>
            </a:r>
            <a:r>
              <a:rPr lang="en-US" sz="2000" dirty="0"/>
              <a:t> </a:t>
            </a:r>
            <a:r>
              <a:rPr lang="en-US" sz="2000" dirty="0" err="1"/>
              <a:t>af</a:t>
            </a:r>
            <a:r>
              <a:rPr lang="en-US" sz="2000" dirty="0"/>
              <a:t> </a:t>
            </a:r>
            <a:r>
              <a:rPr lang="en-US" sz="2000" dirty="0" err="1"/>
              <a:t>værktøj</a:t>
            </a:r>
            <a:r>
              <a:rPr lang="en-US" sz="2000" dirty="0"/>
              <a:t>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andet</a:t>
            </a:r>
            <a:r>
              <a:rPr lang="en-US" sz="2000" dirty="0"/>
              <a:t> </a:t>
            </a:r>
            <a:r>
              <a:rPr lang="en-US" sz="2000" dirty="0" err="1"/>
              <a:t>udstyr</a:t>
            </a:r>
            <a:r>
              <a:rPr lang="en-US" sz="2000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4) </a:t>
            </a:r>
            <a:r>
              <a:rPr lang="en-US" sz="2000" dirty="0" err="1"/>
              <a:t>Valg</a:t>
            </a:r>
            <a:r>
              <a:rPr lang="en-US" sz="2000" dirty="0"/>
              <a:t> </a:t>
            </a:r>
            <a:r>
              <a:rPr lang="en-US" sz="2000" dirty="0" err="1"/>
              <a:t>af</a:t>
            </a:r>
            <a:r>
              <a:rPr lang="en-US" sz="2000" dirty="0"/>
              <a:t>      </a:t>
            </a:r>
            <a:r>
              <a:rPr lang="en-US" sz="2000" dirty="0" err="1"/>
              <a:t>beskyttelsesanordninger</a:t>
            </a:r>
            <a:r>
              <a:rPr lang="en-US" sz="2000" dirty="0"/>
              <a:t>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personlige</a:t>
            </a:r>
            <a:r>
              <a:rPr lang="en-US" sz="2000" dirty="0"/>
              <a:t> </a:t>
            </a:r>
            <a:r>
              <a:rPr lang="en-US" sz="2000" dirty="0" err="1"/>
              <a:t>værnemidler</a:t>
            </a:r>
            <a:r>
              <a:rPr lang="en-US" sz="2000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5) </a:t>
            </a:r>
            <a:r>
              <a:rPr lang="en-US" sz="2000" dirty="0" err="1"/>
              <a:t>Valg</a:t>
            </a:r>
            <a:r>
              <a:rPr lang="en-US" sz="2000" dirty="0"/>
              <a:t> </a:t>
            </a:r>
            <a:r>
              <a:rPr lang="en-US" sz="2000" dirty="0" err="1"/>
              <a:t>af</a:t>
            </a:r>
            <a:r>
              <a:rPr lang="en-US" sz="2000" dirty="0"/>
              <a:t>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instruktion</a:t>
            </a:r>
            <a:r>
              <a:rPr lang="en-US" sz="2000" dirty="0"/>
              <a:t> </a:t>
            </a:r>
            <a:r>
              <a:rPr lang="en-US" sz="2000" dirty="0" err="1"/>
              <a:t>af</a:t>
            </a:r>
            <a:r>
              <a:rPr lang="en-US" sz="2000" dirty="0"/>
              <a:t> de </a:t>
            </a:r>
            <a:r>
              <a:rPr lang="en-US" sz="2000" dirty="0" err="1"/>
              <a:t>personer</a:t>
            </a:r>
            <a:r>
              <a:rPr lang="en-US" sz="2000" dirty="0"/>
              <a:t>, der </a:t>
            </a:r>
            <a:r>
              <a:rPr lang="en-US" sz="2000" dirty="0" err="1"/>
              <a:t>skal</a:t>
            </a:r>
            <a:r>
              <a:rPr lang="en-US" sz="2000" dirty="0"/>
              <a:t> </a:t>
            </a:r>
            <a:r>
              <a:rPr lang="en-US" sz="2000" dirty="0" err="1"/>
              <a:t>udføre</a:t>
            </a:r>
            <a:r>
              <a:rPr lang="en-US" sz="2000" dirty="0"/>
              <a:t> drifts- </a:t>
            </a:r>
            <a:r>
              <a:rPr lang="en-US" sz="2000" dirty="0" err="1"/>
              <a:t>eller</a:t>
            </a:r>
            <a:r>
              <a:rPr lang="en-US" sz="2000" dirty="0"/>
              <a:t> </a:t>
            </a:r>
            <a:r>
              <a:rPr lang="en-US" sz="2000" dirty="0" err="1"/>
              <a:t>arbejdsproceduren</a:t>
            </a:r>
            <a:r>
              <a:rPr lang="en-US" sz="2000" dirty="0"/>
              <a:t>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6) </a:t>
            </a:r>
            <a:r>
              <a:rPr lang="en-US" sz="2000" dirty="0" err="1"/>
              <a:t>Vurdering</a:t>
            </a:r>
            <a:r>
              <a:rPr lang="en-US" sz="2000" dirty="0"/>
              <a:t> </a:t>
            </a:r>
            <a:r>
              <a:rPr lang="en-US" sz="2000" dirty="0" err="1"/>
              <a:t>af</a:t>
            </a:r>
            <a:r>
              <a:rPr lang="en-US" sz="2000" dirty="0"/>
              <a:t> </a:t>
            </a:r>
            <a:r>
              <a:rPr lang="en-US" sz="2000" dirty="0" err="1"/>
              <a:t>undsætningsmuligheder</a:t>
            </a:r>
            <a:r>
              <a:rPr lang="en-US" sz="2000" dirty="0"/>
              <a:t> </a:t>
            </a:r>
            <a:r>
              <a:rPr lang="en-US" sz="2000" dirty="0" err="1"/>
              <a:t>ved</a:t>
            </a:r>
            <a:r>
              <a:rPr lang="en-US" sz="2000" dirty="0"/>
              <a:t> </a:t>
            </a:r>
            <a:r>
              <a:rPr lang="en-US" sz="2000" dirty="0" err="1"/>
              <a:t>uheld</a:t>
            </a:r>
            <a:r>
              <a:rPr lang="en-US" sz="2000" dirty="0"/>
              <a:t>.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F62D2A7-8207-488C-9F46-316BA81A1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40250" y="0"/>
            <a:ext cx="4603750" cy="4793391"/>
          </a:xfrm>
          <a:custGeom>
            <a:avLst/>
            <a:gdLst>
              <a:gd name="connsiteX0" fmla="*/ 0 w 5609220"/>
              <a:gd name="connsiteY0" fmla="*/ 0 h 5840278"/>
              <a:gd name="connsiteX1" fmla="*/ 4637091 w 5609220"/>
              <a:gd name="connsiteY1" fmla="*/ 0 h 5840278"/>
              <a:gd name="connsiteX2" fmla="*/ 4822569 w 5609220"/>
              <a:gd name="connsiteY2" fmla="*/ 204077 h 5840278"/>
              <a:gd name="connsiteX3" fmla="*/ 5609220 w 5609220"/>
              <a:gd name="connsiteY3" fmla="*/ 2395363 h 5840278"/>
              <a:gd name="connsiteX4" fmla="*/ 2164305 w 5609220"/>
              <a:gd name="connsiteY4" fmla="*/ 5840278 h 5840278"/>
              <a:gd name="connsiteX5" fmla="*/ 238220 w 5609220"/>
              <a:gd name="connsiteY5" fmla="*/ 5251941 h 5840278"/>
              <a:gd name="connsiteX6" fmla="*/ 0 w 5609220"/>
              <a:gd name="connsiteY6" fmla="*/ 5073803 h 5840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09220" h="5840278">
                <a:moveTo>
                  <a:pt x="0" y="0"/>
                </a:moveTo>
                <a:lnTo>
                  <a:pt x="4637091" y="0"/>
                </a:lnTo>
                <a:lnTo>
                  <a:pt x="4822569" y="204077"/>
                </a:lnTo>
                <a:cubicBezTo>
                  <a:pt x="5314007" y="799562"/>
                  <a:pt x="5609220" y="1562987"/>
                  <a:pt x="5609220" y="2395363"/>
                </a:cubicBezTo>
                <a:cubicBezTo>
                  <a:pt x="5609220" y="4297937"/>
                  <a:pt x="4066879" y="5840278"/>
                  <a:pt x="2164305" y="5840278"/>
                </a:cubicBezTo>
                <a:cubicBezTo>
                  <a:pt x="1450840" y="5840278"/>
                  <a:pt x="788032" y="5623387"/>
                  <a:pt x="238220" y="5251941"/>
                </a:cubicBezTo>
                <a:lnTo>
                  <a:pt x="0" y="5073803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E1113E4F-34D4-43A3-B883-980DE3D6A0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8698" r="27413" b="1"/>
          <a:stretch/>
        </p:blipFill>
        <p:spPr>
          <a:xfrm>
            <a:off x="4677611" y="1505"/>
            <a:ext cx="4466389" cy="4641275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52578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269CF8-A43F-42C6-9AAF-383C65F11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697260"/>
            <a:ext cx="8229600" cy="1143000"/>
          </a:xfrm>
        </p:spPr>
        <p:txBody>
          <a:bodyPr/>
          <a:lstStyle/>
          <a:p>
            <a:r>
              <a:rPr lang="da-DK" dirty="0"/>
              <a:t>Risikovurderings-værktøjer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BCCB517B-1255-40BA-95AF-21494C7FA9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60848"/>
            <a:ext cx="9151293" cy="2429941"/>
          </a:xfr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01938C07-B617-4EFD-B8B7-B2E94FFFB5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87" y="2057226"/>
            <a:ext cx="9180573" cy="3222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805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 descr="Et billede, der indeholder skærmbillede&#10;&#10;Automatisk genereret beskrivelse">
            <a:extLst>
              <a:ext uri="{FF2B5EF4-FFF2-40B4-BE49-F238E27FC236}">
                <a16:creationId xmlns:a16="http://schemas.microsoft.com/office/drawing/2014/main" id="{AC60031B-4732-4667-8694-CCC756321B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8" y="782465"/>
            <a:ext cx="8963025" cy="5742879"/>
          </a:xfrm>
          <a:noFill/>
        </p:spPr>
      </p:pic>
    </p:spTree>
    <p:extLst>
      <p:ext uri="{BB962C8B-B14F-4D97-AF65-F5344CB8AC3E}">
        <p14:creationId xmlns:p14="http://schemas.microsoft.com/office/powerpoint/2010/main" val="15212125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 descr="Et billede, der indeholder skærmbillede&#10;&#10;Automatisk genereret beskrivelse">
            <a:extLst>
              <a:ext uri="{FF2B5EF4-FFF2-40B4-BE49-F238E27FC236}">
                <a16:creationId xmlns:a16="http://schemas.microsoft.com/office/drawing/2014/main" id="{650C526F-8F96-4597-A483-3201ED2A1C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16" y="717182"/>
            <a:ext cx="8712968" cy="5423635"/>
          </a:xfrm>
        </p:spPr>
      </p:pic>
    </p:spTree>
    <p:extLst>
      <p:ext uri="{BB962C8B-B14F-4D97-AF65-F5344CB8AC3E}">
        <p14:creationId xmlns:p14="http://schemas.microsoft.com/office/powerpoint/2010/main" val="20300909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5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4572000"/>
            <a:ext cx="5293730" cy="1964266"/>
          </a:xfrm>
          <a:prstGeom prst="rect">
            <a:avLst/>
          </a:prstGeom>
          <a:solidFill>
            <a:srgbClr val="4D3F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A82B544-A92C-4E04-8689-07D05EE2E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327" y="4706234"/>
            <a:ext cx="3710978" cy="1625210"/>
          </a:xfrm>
        </p:spPr>
        <p:txBody>
          <a:bodyPr>
            <a:normAutofit/>
          </a:bodyPr>
          <a:lstStyle/>
          <a:p>
            <a:pPr algn="r"/>
            <a:r>
              <a:rPr lang="da-DK" sz="3200" dirty="0">
                <a:solidFill>
                  <a:srgbClr val="FFFFFF"/>
                </a:solidFill>
              </a:rPr>
              <a:t>Risikovurdering</a:t>
            </a:r>
            <a:r>
              <a:rPr lang="da-DK" sz="4000" dirty="0">
                <a:solidFill>
                  <a:srgbClr val="FFFFFF"/>
                </a:solidFill>
              </a:rPr>
              <a:t> / EL</a:t>
            </a:r>
          </a:p>
        </p:txBody>
      </p:sp>
      <p:pic>
        <p:nvPicPr>
          <p:cNvPr id="4" name="Billede 3" descr="Et billede, der indeholder person, udendørs, dreng, barn&#10;&#10;Beskrivelse, der er oprettet med høj sikkerhed">
            <a:extLst>
              <a:ext uri="{FF2B5EF4-FFF2-40B4-BE49-F238E27FC236}">
                <a16:creationId xmlns:a16="http://schemas.microsoft.com/office/drawing/2014/main" id="{F689B2A9-7073-4B94-B2C1-629B1CAE83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5257" b="-3"/>
          <a:stretch/>
        </p:blipFill>
        <p:spPr>
          <a:xfrm>
            <a:off x="241299" y="259786"/>
            <a:ext cx="4974412" cy="4107392"/>
          </a:xfrm>
          <a:prstGeom prst="rect">
            <a:avLst/>
          </a:prstGeom>
        </p:spPr>
      </p:pic>
      <p:sp>
        <p:nvSpPr>
          <p:cNvPr id="21" name="Rectangle 17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1" y="321732"/>
            <a:ext cx="3251710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D49E44C-9A0C-4BD6-8C6B-CC10FD1AF3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6922" y="917725"/>
            <a:ext cx="3133549" cy="485236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da-DK" sz="1700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da-DK" sz="1700" dirty="0">
                <a:solidFill>
                  <a:srgbClr val="FFFFFF"/>
                </a:solidFill>
              </a:rPr>
              <a:t>    </a:t>
            </a:r>
          </a:p>
        </p:txBody>
      </p:sp>
      <p:pic>
        <p:nvPicPr>
          <p:cNvPr id="6" name="Billede 5" descr="Et billede, der indeholder skærmbillede&#10;&#10;Automatisk genereret beskrivelse">
            <a:extLst>
              <a:ext uri="{FF2B5EF4-FFF2-40B4-BE49-F238E27FC236}">
                <a16:creationId xmlns:a16="http://schemas.microsoft.com/office/drawing/2014/main" id="{B02DAAE4-E6CC-409B-A1B4-344AAC8E12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447" y="9483"/>
            <a:ext cx="4502553" cy="6588731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EA9585E7-89B7-44E5-B43D-C6AD8F115E66}"/>
              </a:ext>
            </a:extLst>
          </p:cNvPr>
          <p:cNvSpPr txBox="1"/>
          <p:nvPr/>
        </p:nvSpPr>
        <p:spPr>
          <a:xfrm rot="19474263">
            <a:off x="385437" y="1756577"/>
            <a:ext cx="4213862" cy="9233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sz="5400" dirty="0"/>
              <a:t>  </a:t>
            </a:r>
            <a:r>
              <a:rPr lang="da-DK" sz="5400" b="1" u="sng" dirty="0">
                <a:solidFill>
                  <a:srgbClr val="7030A0"/>
                </a:solidFill>
              </a:rPr>
              <a:t>Rolle-model</a:t>
            </a:r>
          </a:p>
        </p:txBody>
      </p:sp>
    </p:spTree>
    <p:extLst>
      <p:ext uri="{BB962C8B-B14F-4D97-AF65-F5344CB8AC3E}">
        <p14:creationId xmlns:p14="http://schemas.microsoft.com/office/powerpoint/2010/main" val="2594662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C3C15D-60F5-4C50-A0B7-AEC9259CF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863080"/>
          </a:xfrm>
        </p:spPr>
        <p:txBody>
          <a:bodyPr>
            <a:normAutofit/>
          </a:bodyPr>
          <a:lstStyle/>
          <a:p>
            <a:r>
              <a:rPr lang="da-DK" sz="5400" dirty="0"/>
              <a:t>Vejret!  </a:t>
            </a:r>
            <a:br>
              <a:rPr lang="da-DK" sz="5400" dirty="0"/>
            </a:br>
            <a:r>
              <a:rPr lang="da-DK" sz="2800" dirty="0"/>
              <a:t>også en del af risikovurderingen </a:t>
            </a:r>
            <a:r>
              <a:rPr lang="da-DK" sz="2800" dirty="0">
                <a:solidFill>
                  <a:srgbClr val="FF0000"/>
                </a:solidFill>
              </a:rPr>
              <a:t>(EN-50110 B.3/side 36)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C5D0D81E-0224-48AE-9F35-5BCA16B77D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46" y="2420888"/>
            <a:ext cx="7712108" cy="3741744"/>
          </a:xfr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C49488A1-36EF-48FD-B3C4-5785E3F3C2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843742"/>
            <a:ext cx="3206139" cy="3170516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B367D69B-F4CC-4A3E-AAC7-13256CBA72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2852936"/>
            <a:ext cx="3129545" cy="3529062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4F040B47-373C-47D3-B822-7AE9D4118C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1551719"/>
            <a:ext cx="2611051" cy="3481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870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FC3BB4-11BA-413E-A169-02690B3FB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143000"/>
          </a:xfrm>
        </p:spPr>
        <p:txBody>
          <a:bodyPr/>
          <a:lstStyle/>
          <a:p>
            <a:r>
              <a:rPr lang="da-DK" dirty="0" err="1"/>
              <a:t>Døds-ulykker</a:t>
            </a:r>
            <a:r>
              <a:rPr lang="da-DK" dirty="0"/>
              <a:t> fra dagligdagen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FD323A15-D01D-4194-B54C-2F1553ABB9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204864"/>
            <a:ext cx="6567129" cy="2880320"/>
          </a:xfr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63FF8E38-6241-4F6D-B179-47B7A35DF4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190147"/>
            <a:ext cx="7763610" cy="365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441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339720-89A3-4266-A183-10160A8BE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dirty="0"/>
              <a:t>Hændelser i el-anlæg 2024 </a:t>
            </a:r>
            <a:br>
              <a:rPr lang="da-DK" sz="2800" dirty="0"/>
            </a:br>
            <a:r>
              <a:rPr lang="da-DK" sz="2800" dirty="0"/>
              <a:t>(Sikkerhedsstyrelsen)</a:t>
            </a:r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90D9A2BD-780C-0BC9-9C02-D6A6CADB30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9572" y="1417638"/>
            <a:ext cx="7704856" cy="489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8035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71CFBC-0325-4D6E-936C-0DCACAEE3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da-DK" dirty="0"/>
              <a:t>2024</a:t>
            </a:r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C9CE343B-58F0-5365-20DC-01A92BD48D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5596" y="1052736"/>
            <a:ext cx="7272808" cy="5678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8452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BE82C1-5235-4B98-B3DB-D26670814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3"/>
          </a:xfrm>
        </p:spPr>
        <p:txBody>
          <a:bodyPr>
            <a:normAutofit/>
          </a:bodyPr>
          <a:lstStyle/>
          <a:p>
            <a:r>
              <a:rPr lang="da-DK" sz="4000" dirty="0"/>
              <a:t>2024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0483EC46-C492-4715-9DEF-4E120BC96112}"/>
              </a:ext>
            </a:extLst>
          </p:cNvPr>
          <p:cNvSpPr txBox="1"/>
          <p:nvPr/>
        </p:nvSpPr>
        <p:spPr>
          <a:xfrm>
            <a:off x="2843808" y="4725144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8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8212988A-C841-4EF0-B327-5E96F2656654}"/>
              </a:ext>
            </a:extLst>
          </p:cNvPr>
          <p:cNvSpPr txBox="1"/>
          <p:nvPr/>
        </p:nvSpPr>
        <p:spPr>
          <a:xfrm>
            <a:off x="6156176" y="4442956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16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9373E3A-F004-4C8A-0DF5-EFFE45AE58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72CB6AA2-9602-B8C0-1603-63D0479ED3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282" y="1269460"/>
            <a:ext cx="8333435" cy="5313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0709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C5A6BE-CED8-46B8-8D97-6D398AC9E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55047"/>
          </a:xfrm>
        </p:spPr>
        <p:txBody>
          <a:bodyPr>
            <a:normAutofit fontScale="90000"/>
          </a:bodyPr>
          <a:lstStyle/>
          <a:p>
            <a:r>
              <a:rPr lang="da-DK" dirty="0"/>
              <a:t>2024</a:t>
            </a:r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BEC55C71-6475-C1BE-9FBC-B0F15A4EE5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4380" y="1001426"/>
            <a:ext cx="8075240" cy="582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7926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B32057-8755-4525-A550-1F2D95117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Ulykke fra dagligdagen 2019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7750373-25A6-40D4-9FC7-79E6E2D9FA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949280"/>
            <a:ext cx="298376" cy="176883"/>
          </a:xfrm>
        </p:spPr>
        <p:txBody>
          <a:bodyPr>
            <a:normAutofit fontScale="25000" lnSpcReduction="20000"/>
          </a:bodyPr>
          <a:lstStyle/>
          <a:p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D72DAB26-038B-4918-91DF-B2B8AC56B1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0" y="1691738"/>
            <a:ext cx="8316416" cy="2314065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F33F774E-11E2-4956-89EB-52A81E3FCA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788" y="4657542"/>
            <a:ext cx="8388424" cy="2051387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74F71E21-C13E-4C1E-90B3-66B3F5A746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6056" y="4416454"/>
            <a:ext cx="3962735" cy="2441546"/>
          </a:xfrm>
          <a:prstGeom prst="rect">
            <a:avLst/>
          </a:prstGeom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A44BA3D4-3C35-453F-8CD1-047DAB9846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8071" y="1374180"/>
            <a:ext cx="3345929" cy="2949179"/>
          </a:xfrm>
          <a:prstGeom prst="rect">
            <a:avLst/>
          </a:prstGeom>
        </p:spPr>
      </p:pic>
      <p:pic>
        <p:nvPicPr>
          <p:cNvPr id="16" name="Billede 15">
            <a:extLst>
              <a:ext uri="{FF2B5EF4-FFF2-40B4-BE49-F238E27FC236}">
                <a16:creationId xmlns:a16="http://schemas.microsoft.com/office/drawing/2014/main" id="{FAD543D0-4F95-49AA-9CD1-889A117E2F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05490" y="846138"/>
            <a:ext cx="1562100" cy="3648075"/>
          </a:xfrm>
          <a:prstGeom prst="rect">
            <a:avLst/>
          </a:prstGeom>
        </p:spPr>
      </p:pic>
      <p:pic>
        <p:nvPicPr>
          <p:cNvPr id="2050" name="Picture 2" descr="Lockout/Tagout - afspærring og aflåsning af udstyr og maskiner">
            <a:extLst>
              <a:ext uri="{FF2B5EF4-FFF2-40B4-BE49-F238E27FC236}">
                <a16:creationId xmlns:a16="http://schemas.microsoft.com/office/drawing/2014/main" id="{988B2100-710A-4889-8DCF-01B5BA0ED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934" y="1343817"/>
            <a:ext cx="4428196" cy="2949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9860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4E52BF-65A8-4C1B-8FF5-4CA3AD0CC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96C4F1D-E811-4202-9D59-F1AAD69587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877272"/>
            <a:ext cx="370384" cy="248891"/>
          </a:xfrm>
        </p:spPr>
        <p:txBody>
          <a:bodyPr>
            <a:normAutofit fontScale="32500" lnSpcReduction="20000"/>
          </a:bodyPr>
          <a:lstStyle/>
          <a:p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0689EB26-E79A-4F98-B638-01576B614C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800" y="188640"/>
            <a:ext cx="8172400" cy="3599204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A7E7C67E-FF3E-4157-9156-AB678F85DC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324" y="3960244"/>
            <a:ext cx="8388424" cy="2594924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B9E3D75D-E1A2-4190-81EF-B4D08C6B36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7889" y="4263077"/>
            <a:ext cx="3506111" cy="2594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EB361642-C7CA-4B5D-8104-7B526A6F4D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263077"/>
            <a:ext cx="4162233" cy="2594924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686DC73D-B273-4E58-998D-AD9C442C1C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3239" y="4263077"/>
            <a:ext cx="3513801" cy="2594924"/>
          </a:xfrm>
          <a:prstGeom prst="rect">
            <a:avLst/>
          </a:prstGeom>
        </p:spPr>
      </p:pic>
      <p:pic>
        <p:nvPicPr>
          <p:cNvPr id="1026" name="Picture 2" descr="Electrical safety: Preparing for absence of voltage testing">
            <a:extLst>
              <a:ext uri="{FF2B5EF4-FFF2-40B4-BE49-F238E27FC236}">
                <a16:creationId xmlns:a16="http://schemas.microsoft.com/office/drawing/2014/main" id="{A6A6D6D3-6BF2-4C20-9F36-22341D01C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5285" y="-19503"/>
            <a:ext cx="3203848" cy="4015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N-system, større installationer - industri og andet byggeri. - PDF Gratis  download">
            <a:extLst>
              <a:ext uri="{FF2B5EF4-FFF2-40B4-BE49-F238E27FC236}">
                <a16:creationId xmlns:a16="http://schemas.microsoft.com/office/drawing/2014/main" id="{72FE1C0C-5C6F-4C7C-A62D-19925E0D64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94" y="509961"/>
            <a:ext cx="2230979" cy="3470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81AC7DB9-0B48-46CD-9031-80F43519AD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47800" y="1207075"/>
            <a:ext cx="6248400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053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FDA47BC-3069-47F5-8257-24B3B1F76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346957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Billede 8">
            <a:extLst>
              <a:ext uri="{FF2B5EF4-FFF2-40B4-BE49-F238E27FC236}">
                <a16:creationId xmlns:a16="http://schemas.microsoft.com/office/drawing/2014/main" id="{0DE3E06E-BA1A-4690-939F-2E02D2729E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3780" y="107725"/>
            <a:ext cx="1551533" cy="212638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AE95D8F-9825-4222-8846-E3461598C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83551" y="4633546"/>
            <a:ext cx="8579094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10DAC02-327B-43AB-96F8-83F49D93B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653" y="4756638"/>
            <a:ext cx="8354891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700" dirty="0">
                <a:solidFill>
                  <a:srgbClr val="FFFFFF"/>
                </a:solidFill>
              </a:rPr>
              <a:t>Op-summering (</a:t>
            </a:r>
            <a:r>
              <a:rPr lang="en-US" sz="4700" dirty="0" err="1">
                <a:solidFill>
                  <a:srgbClr val="FFFFFF"/>
                </a:solidFill>
              </a:rPr>
              <a:t>Risiko-vurdering</a:t>
            </a:r>
            <a:r>
              <a:rPr lang="en-US" sz="4700" dirty="0">
                <a:solidFill>
                  <a:srgbClr val="FFFFFF"/>
                </a:solidFill>
              </a:rPr>
              <a:t>)</a:t>
            </a:r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E4B881BA-FFF6-4CA0-96A7-63EA195AF1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832" y="197871"/>
            <a:ext cx="1540570" cy="2021660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9E7DFD09-B98F-43BF-9B94-675170D12F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245" y="19085"/>
            <a:ext cx="1598762" cy="2200446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42B920A-73AD-402A-8EEF-B88E1A939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73264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0C9EB70-BC82-414A-BF8D-AD7FC67276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799572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1D311710-6B18-41F7-8C77-494F60DB71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53" y="58688"/>
            <a:ext cx="1671253" cy="2224454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217665F-0036-444A-8D4A-33AF36A36A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57350" y="5738691"/>
            <a:ext cx="58293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Billede 11">
            <a:extLst>
              <a:ext uri="{FF2B5EF4-FFF2-40B4-BE49-F238E27FC236}">
                <a16:creationId xmlns:a16="http://schemas.microsoft.com/office/drawing/2014/main" id="{F093E781-34DE-4CE1-9F51-2B94A9B0C0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391" y="2273874"/>
            <a:ext cx="1214737" cy="2258100"/>
          </a:xfrm>
          <a:prstGeom prst="rect">
            <a:avLst/>
          </a:prstGeom>
        </p:spPr>
      </p:pic>
      <p:pic>
        <p:nvPicPr>
          <p:cNvPr id="13" name="Pladsholder til indhold 10">
            <a:extLst>
              <a:ext uri="{FF2B5EF4-FFF2-40B4-BE49-F238E27FC236}">
                <a16:creationId xmlns:a16="http://schemas.microsoft.com/office/drawing/2014/main" id="{97726141-A429-4D6A-A587-C3929DE7E9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1205833" y="3505089"/>
            <a:ext cx="1058767" cy="1075056"/>
          </a:xfrm>
          <a:prstGeom prst="rect">
            <a:avLst/>
          </a:prstGeom>
        </p:spPr>
      </p:pic>
      <p:pic>
        <p:nvPicPr>
          <p:cNvPr id="14" name="Billede 13">
            <a:extLst>
              <a:ext uri="{FF2B5EF4-FFF2-40B4-BE49-F238E27FC236}">
                <a16:creationId xmlns:a16="http://schemas.microsoft.com/office/drawing/2014/main" id="{8F0EC714-E023-471E-AAED-32C06AD9DD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882186">
            <a:off x="2527461" y="2903655"/>
            <a:ext cx="1868565" cy="942177"/>
          </a:xfrm>
          <a:prstGeom prst="rect">
            <a:avLst/>
          </a:prstGeom>
        </p:spPr>
      </p:pic>
      <p:pic>
        <p:nvPicPr>
          <p:cNvPr id="15" name="Billede 14">
            <a:extLst>
              <a:ext uri="{FF2B5EF4-FFF2-40B4-BE49-F238E27FC236}">
                <a16:creationId xmlns:a16="http://schemas.microsoft.com/office/drawing/2014/main" id="{FF5C502E-04E2-4D25-A68E-81BAA3D43E1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73658" y="2365809"/>
            <a:ext cx="1225521" cy="2126381"/>
          </a:xfrm>
          <a:prstGeom prst="rect">
            <a:avLst/>
          </a:prstGeom>
        </p:spPr>
      </p:pic>
      <p:pic>
        <p:nvPicPr>
          <p:cNvPr id="17" name="Billede 16">
            <a:extLst>
              <a:ext uri="{FF2B5EF4-FFF2-40B4-BE49-F238E27FC236}">
                <a16:creationId xmlns:a16="http://schemas.microsoft.com/office/drawing/2014/main" id="{B007EE43-948F-4FB1-A73D-EE583B5ADD5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77531" y="2370635"/>
            <a:ext cx="1567413" cy="212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745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CF029C-5CE2-466E-921E-F67430F04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-756592" y="4365104"/>
            <a:ext cx="216024" cy="144016"/>
          </a:xfrm>
        </p:spPr>
        <p:txBody>
          <a:bodyPr>
            <a:normAutofit fontScale="90000"/>
          </a:bodyPr>
          <a:lstStyle/>
          <a:p>
            <a:endParaRPr lang="da-DK" dirty="0"/>
          </a:p>
        </p:txBody>
      </p:sp>
      <p:pic>
        <p:nvPicPr>
          <p:cNvPr id="4" name="Pladsholder til indhold 3">
            <a:extLst>
              <a:ext uri="{FF2B5EF4-FFF2-40B4-BE49-F238E27FC236}">
                <a16:creationId xmlns:a16="http://schemas.microsoft.com/office/drawing/2014/main" id="{182D28C1-38AC-4862-A95D-45A0B9D1F1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6512" y="3129049"/>
            <a:ext cx="9292690" cy="3755667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9BB07BF4-1705-4809-B812-2ABA3DB51C16}"/>
              </a:ext>
            </a:extLst>
          </p:cNvPr>
          <p:cNvSpPr txBox="1"/>
          <p:nvPr/>
        </p:nvSpPr>
        <p:spPr>
          <a:xfrm>
            <a:off x="899592" y="2721150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i="1" u="sng" dirty="0"/>
              <a:t>  10kV spænding 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B1AAB3C3-8364-453F-85E8-A3566B3E2C81}"/>
              </a:ext>
            </a:extLst>
          </p:cNvPr>
          <p:cNvSpPr txBox="1"/>
          <p:nvPr/>
        </p:nvSpPr>
        <p:spPr>
          <a:xfrm>
            <a:off x="5585897" y="2661386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i="1" u="sng" dirty="0"/>
              <a:t>Sikringslister der kan åbnes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A2705CD7-EE4A-48AE-8B59-3F6FB86D271E}"/>
              </a:ext>
            </a:extLst>
          </p:cNvPr>
          <p:cNvSpPr txBox="1"/>
          <p:nvPr/>
        </p:nvSpPr>
        <p:spPr>
          <a:xfrm>
            <a:off x="356189" y="93342"/>
            <a:ext cx="8507288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>
                <a:solidFill>
                  <a:srgbClr val="0070C0"/>
                </a:solidFill>
              </a:rPr>
              <a:t>                                            </a:t>
            </a:r>
            <a:r>
              <a:rPr lang="da-DK" sz="2400" u="sng" dirty="0">
                <a:solidFill>
                  <a:srgbClr val="0070C0"/>
                </a:solidFill>
              </a:rPr>
              <a:t>Arbejdsopgave:</a:t>
            </a:r>
          </a:p>
          <a:p>
            <a:r>
              <a:rPr lang="da-DK" sz="2400" dirty="0">
                <a:solidFill>
                  <a:srgbClr val="0070C0"/>
                </a:solidFill>
              </a:rPr>
              <a:t>Højspændingskabel </a:t>
            </a:r>
            <a:r>
              <a:rPr lang="da-DK" sz="1400" dirty="0">
                <a:solidFill>
                  <a:srgbClr val="0070C0"/>
                </a:solidFill>
              </a:rPr>
              <a:t>(jordet gennem koblingsanlæg i den anden ende) </a:t>
            </a:r>
            <a:r>
              <a:rPr lang="da-DK" sz="2400" dirty="0">
                <a:solidFill>
                  <a:srgbClr val="0070C0"/>
                </a:solidFill>
              </a:rPr>
              <a:t>skal påmonteres på transformer igen.</a:t>
            </a:r>
          </a:p>
          <a:p>
            <a:endParaRPr lang="da-DK" sz="2000" dirty="0"/>
          </a:p>
          <a:p>
            <a:pPr marL="457200" indent="-457200">
              <a:buAutoNum type="arabicPeriod"/>
            </a:pPr>
            <a:r>
              <a:rPr lang="da-DK" sz="2000" dirty="0"/>
              <a:t>Lav en skriftlig risikovurdering på arbejdet. (skema/formular)</a:t>
            </a:r>
          </a:p>
          <a:p>
            <a:pPr marL="457200" indent="-457200">
              <a:buAutoNum type="arabicPeriod"/>
            </a:pPr>
            <a:r>
              <a:rPr lang="da-DK" sz="2000" dirty="0"/>
              <a:t>Udfærdige en </a:t>
            </a:r>
            <a:r>
              <a:rPr lang="da-DK" sz="2000" dirty="0" err="1"/>
              <a:t>arbejds-beskrivelse</a:t>
            </a:r>
            <a:r>
              <a:rPr lang="da-DK" sz="2000" dirty="0"/>
              <a:t>/instruktion i punktform. </a:t>
            </a:r>
          </a:p>
          <a:p>
            <a:pPr marL="457200" indent="-457200">
              <a:buAutoNum type="arabicPeriod"/>
            </a:pPr>
            <a:r>
              <a:rPr lang="da-DK" sz="2000" dirty="0"/>
              <a:t>Speciel udstyr/værktøjs liste nedskrives.</a:t>
            </a:r>
          </a:p>
          <a:p>
            <a:pPr marL="457200" indent="-457200">
              <a:buAutoNum type="arabicPeriod"/>
            </a:pPr>
            <a:endParaRPr lang="da-DK" sz="2000" dirty="0"/>
          </a:p>
        </p:txBody>
      </p:sp>
      <p:cxnSp>
        <p:nvCxnSpPr>
          <p:cNvPr id="10" name="Lige pilforbindelse 9">
            <a:extLst>
              <a:ext uri="{FF2B5EF4-FFF2-40B4-BE49-F238E27FC236}">
                <a16:creationId xmlns:a16="http://schemas.microsoft.com/office/drawing/2014/main" id="{5DC66CF9-11BD-48DB-8FFA-CF22D14D8236}"/>
              </a:ext>
            </a:extLst>
          </p:cNvPr>
          <p:cNvCxnSpPr>
            <a:cxnSpLocks/>
          </p:cNvCxnSpPr>
          <p:nvPr/>
        </p:nvCxnSpPr>
        <p:spPr>
          <a:xfrm>
            <a:off x="1763687" y="3090482"/>
            <a:ext cx="432049" cy="156265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Lige pilforbindelse 14">
            <a:extLst>
              <a:ext uri="{FF2B5EF4-FFF2-40B4-BE49-F238E27FC236}">
                <a16:creationId xmlns:a16="http://schemas.microsoft.com/office/drawing/2014/main" id="{F88BECD8-6731-41E8-B633-4FFC37E3821B}"/>
              </a:ext>
            </a:extLst>
          </p:cNvPr>
          <p:cNvCxnSpPr>
            <a:cxnSpLocks/>
          </p:cNvCxnSpPr>
          <p:nvPr/>
        </p:nvCxnSpPr>
        <p:spPr>
          <a:xfrm>
            <a:off x="6876256" y="3003721"/>
            <a:ext cx="0" cy="42527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Lige pilforbindelse 20">
            <a:extLst>
              <a:ext uri="{FF2B5EF4-FFF2-40B4-BE49-F238E27FC236}">
                <a16:creationId xmlns:a16="http://schemas.microsoft.com/office/drawing/2014/main" id="{4FAEC7FC-1D2F-4182-A741-FD4C4F77394C}"/>
              </a:ext>
            </a:extLst>
          </p:cNvPr>
          <p:cNvCxnSpPr>
            <a:cxnSpLocks/>
          </p:cNvCxnSpPr>
          <p:nvPr/>
        </p:nvCxnSpPr>
        <p:spPr>
          <a:xfrm>
            <a:off x="7380312" y="3003721"/>
            <a:ext cx="0" cy="42527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Billede 12">
            <a:extLst>
              <a:ext uri="{FF2B5EF4-FFF2-40B4-BE49-F238E27FC236}">
                <a16:creationId xmlns:a16="http://schemas.microsoft.com/office/drawing/2014/main" id="{FC13166B-571A-43CB-BCFC-E997CDD9EF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1473900"/>
            <a:ext cx="839962" cy="874024"/>
          </a:xfrm>
          <a:prstGeom prst="rect">
            <a:avLst/>
          </a:prstGeom>
        </p:spPr>
      </p:pic>
      <p:cxnSp>
        <p:nvCxnSpPr>
          <p:cNvPr id="14" name="Lige pilforbindelse 13">
            <a:extLst>
              <a:ext uri="{FF2B5EF4-FFF2-40B4-BE49-F238E27FC236}">
                <a16:creationId xmlns:a16="http://schemas.microsoft.com/office/drawing/2014/main" id="{78913286-93F1-4D5A-B5CA-3E6ADDF90E55}"/>
              </a:ext>
            </a:extLst>
          </p:cNvPr>
          <p:cNvCxnSpPr>
            <a:cxnSpLocks/>
          </p:cNvCxnSpPr>
          <p:nvPr/>
        </p:nvCxnSpPr>
        <p:spPr>
          <a:xfrm>
            <a:off x="6372200" y="3003721"/>
            <a:ext cx="0" cy="42527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89275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63F9E1-5D70-444D-B352-F4EC9BB6B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858" y="321857"/>
            <a:ext cx="4886001" cy="1594975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da-DK" sz="2000" b="1" u="sng" dirty="0"/>
              <a:t>    Arbejdsopgave: (mundtlig givet til holdleder)</a:t>
            </a:r>
            <a:br>
              <a:rPr lang="da-DK" sz="2000" b="1" u="sng" dirty="0"/>
            </a:br>
            <a:br>
              <a:rPr lang="da-DK" sz="2000" b="1" u="sng" dirty="0"/>
            </a:br>
            <a:r>
              <a:rPr lang="da-DK" sz="1800" dirty="0"/>
              <a:t>Der skal laves reparation/muffe på det 10kV kabel længst til venstre i udgravningen.</a:t>
            </a:r>
            <a:br>
              <a:rPr lang="da-DK" sz="1800" dirty="0"/>
            </a:br>
            <a:r>
              <a:rPr lang="da-DK" sz="1800" dirty="0"/>
              <a:t>Kabel er gjort spændingsløs og endepunktsjordet ifølge koblingsleder.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08DBCC7-CB8E-43C2-B121-6BCE516BE1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858" y="2132856"/>
            <a:ext cx="4886001" cy="1224136"/>
          </a:xfrm>
          <a:solidFill>
            <a:srgbClr val="FFC000"/>
          </a:solidFill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da-DK" sz="1600" dirty="0"/>
              <a:t>Lav en skriftlig risikovurdering på arbejdet. (skema)</a:t>
            </a:r>
          </a:p>
          <a:p>
            <a:pPr marL="457200" indent="-457200">
              <a:buAutoNum type="arabicPeriod"/>
            </a:pPr>
            <a:r>
              <a:rPr lang="da-DK" sz="1600" dirty="0"/>
              <a:t>Udfærdige en </a:t>
            </a:r>
            <a:r>
              <a:rPr lang="da-DK" sz="1600" dirty="0" err="1"/>
              <a:t>arbejds-beskrivelse</a:t>
            </a:r>
            <a:r>
              <a:rPr lang="da-DK" sz="1600" dirty="0"/>
              <a:t>/instruktion i hoved punktform. </a:t>
            </a:r>
          </a:p>
          <a:p>
            <a:pPr marL="457200" indent="-457200">
              <a:buAutoNum type="arabicPeriod"/>
            </a:pPr>
            <a:r>
              <a:rPr lang="da-DK" sz="1600" dirty="0"/>
              <a:t>Speciel udstyr/værktøj liste noteres ned.</a:t>
            </a:r>
          </a:p>
          <a:p>
            <a:endParaRPr lang="da-DK" dirty="0"/>
          </a:p>
        </p:txBody>
      </p:sp>
      <p:pic>
        <p:nvPicPr>
          <p:cNvPr id="5" name="Billede 4" descr="Et billede, der indeholder udendørs&#10;&#10;Automatisk genereret beskrivelse">
            <a:extLst>
              <a:ext uri="{FF2B5EF4-FFF2-40B4-BE49-F238E27FC236}">
                <a16:creationId xmlns:a16="http://schemas.microsoft.com/office/drawing/2014/main" id="{121AFC4C-9E59-442A-8685-ABEBC43F55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3718" y="-315416"/>
            <a:ext cx="3920282" cy="5165724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CBE9E059-8160-400B-8432-1A77F171B4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01800"/>
            <a:ext cx="9144000" cy="2942831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530C12F5-8144-456A-96FD-CB4A851E249C}"/>
              </a:ext>
            </a:extLst>
          </p:cNvPr>
          <p:cNvSpPr/>
          <p:nvPr/>
        </p:nvSpPr>
        <p:spPr>
          <a:xfrm>
            <a:off x="6156176" y="2420888"/>
            <a:ext cx="2088232" cy="792088"/>
          </a:xfrm>
          <a:prstGeom prst="rect">
            <a:avLst/>
          </a:prstGeom>
          <a:noFill/>
          <a:ln w="190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49995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indhold 5">
            <a:extLst>
              <a:ext uri="{FF2B5EF4-FFF2-40B4-BE49-F238E27FC236}">
                <a16:creationId xmlns:a16="http://schemas.microsoft.com/office/drawing/2014/main" id="{A0C98BF8-036E-4262-B23E-8F4E71AC79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95736" y="1918522"/>
            <a:ext cx="6948264" cy="4653909"/>
          </a:xfrm>
          <a:noFill/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B5FCFD5F-AD4E-4B1D-B17A-18AC65B92582}"/>
              </a:ext>
            </a:extLst>
          </p:cNvPr>
          <p:cNvSpPr txBox="1"/>
          <p:nvPr/>
        </p:nvSpPr>
        <p:spPr>
          <a:xfrm>
            <a:off x="791580" y="272384"/>
            <a:ext cx="7560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Du er udsendt som koblingsperson, og bliver nu bedt af koblingsleder følgende på felt 4. i station Dalgas.</a:t>
            </a:r>
          </a:p>
          <a:p>
            <a:endParaRPr lang="da-DK" dirty="0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E3A85AC3-2FAB-48F8-9461-4ED85B7E81E2}"/>
              </a:ext>
            </a:extLst>
          </p:cNvPr>
          <p:cNvSpPr txBox="1"/>
          <p:nvPr/>
        </p:nvSpPr>
        <p:spPr>
          <a:xfrm>
            <a:off x="35496" y="2475761"/>
            <a:ext cx="223224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da-DK" sz="1400" dirty="0"/>
              <a:t>Kontrol af SF6 gas</a:t>
            </a:r>
          </a:p>
          <a:p>
            <a:pPr marL="342900" indent="-342900">
              <a:buAutoNum type="arabicPeriod"/>
            </a:pPr>
            <a:r>
              <a:rPr lang="da-DK" sz="1400" dirty="0"/>
              <a:t>Fjern endepunktsjord mod net.</a:t>
            </a:r>
          </a:p>
          <a:p>
            <a:pPr marL="342900" indent="-342900">
              <a:buAutoNum type="arabicPeriod"/>
            </a:pPr>
            <a:r>
              <a:rPr lang="da-DK" sz="1400" dirty="0"/>
              <a:t>Fjern endepunkts-jord mod transformer</a:t>
            </a:r>
          </a:p>
          <a:p>
            <a:pPr marL="342900" indent="-342900">
              <a:buAutoNum type="arabicPeriod"/>
            </a:pPr>
            <a:r>
              <a:rPr lang="da-DK" sz="1400" dirty="0"/>
              <a:t>Slut adskiller mod transformer</a:t>
            </a:r>
          </a:p>
          <a:p>
            <a:pPr marL="342900" indent="-342900">
              <a:buAutoNum type="arabicPeriod"/>
            </a:pPr>
            <a:r>
              <a:rPr lang="da-DK" sz="1400" dirty="0"/>
              <a:t>Slut adskiller mod net.</a:t>
            </a:r>
          </a:p>
          <a:p>
            <a:pPr marL="342900" indent="-342900">
              <a:buAutoNum type="arabicPeriod"/>
            </a:pPr>
            <a:r>
              <a:rPr lang="da-DK" sz="1400" dirty="0"/>
              <a:t>Kontrol af VDS indikator.</a:t>
            </a:r>
          </a:p>
          <a:p>
            <a:pPr marL="342900" indent="-342900">
              <a:buAutoNum type="arabicPeriod"/>
            </a:pPr>
            <a:r>
              <a:rPr lang="da-DK" sz="1400" dirty="0"/>
              <a:t>Slut effekt afbryder mod transformer.</a:t>
            </a:r>
          </a:p>
          <a:p>
            <a:pPr marL="342900" indent="-342900">
              <a:buAutoNum type="arabicPeriod"/>
            </a:pPr>
            <a:r>
              <a:rPr lang="da-DK" sz="1400" dirty="0"/>
              <a:t>Kontrol af VDS indikator.</a:t>
            </a:r>
          </a:p>
          <a:p>
            <a:pPr marL="342900" indent="-342900">
              <a:buAutoNum type="arabicPeriod"/>
            </a:pPr>
            <a:r>
              <a:rPr lang="da-DK" sz="1400" dirty="0"/>
              <a:t>Sæt lås på interlock lever i pos. 0 mod net 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BE8D3D3D-0735-41F3-93F4-E9529BBE8A07}"/>
              </a:ext>
            </a:extLst>
          </p:cNvPr>
          <p:cNvSpPr txBox="1"/>
          <p:nvPr/>
        </p:nvSpPr>
        <p:spPr>
          <a:xfrm>
            <a:off x="2169772" y="1354361"/>
            <a:ext cx="6974228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rgbClr val="FF0000"/>
                </a:solidFill>
              </a:rPr>
              <a:t>   Påfør billedet nummer hvor hver handling udføres på koblingsfeltet.</a:t>
            </a:r>
          </a:p>
        </p:txBody>
      </p:sp>
    </p:spTree>
    <p:extLst>
      <p:ext uri="{BB962C8B-B14F-4D97-AF65-F5344CB8AC3E}">
        <p14:creationId xmlns:p14="http://schemas.microsoft.com/office/powerpoint/2010/main" val="40933929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7874E9-E1B2-4A14-9C85-64D20A8F1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7904" y="1414666"/>
            <a:ext cx="6300192" cy="1143000"/>
          </a:xfrm>
        </p:spPr>
        <p:txBody>
          <a:bodyPr>
            <a:normAutofit/>
          </a:bodyPr>
          <a:lstStyle/>
          <a:p>
            <a:r>
              <a:rPr lang="da-DK" sz="3200" dirty="0"/>
              <a:t> på transformer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D3A7CC94-2B95-407A-A34B-1F6CC7A8B2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348658" y="1556792"/>
            <a:ext cx="6656740" cy="3744416"/>
          </a:xfrm>
        </p:spPr>
      </p:pic>
      <p:pic>
        <p:nvPicPr>
          <p:cNvPr id="14" name="Billede 13">
            <a:extLst>
              <a:ext uri="{FF2B5EF4-FFF2-40B4-BE49-F238E27FC236}">
                <a16:creationId xmlns:a16="http://schemas.microsoft.com/office/drawing/2014/main" id="{D3D5A3B1-FF92-4DB5-9AE8-4C9D06E3C4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0294" y="3428999"/>
            <a:ext cx="2592288" cy="3353864"/>
          </a:xfrm>
          <a:prstGeom prst="rect">
            <a:avLst/>
          </a:prstGeom>
        </p:spPr>
      </p:pic>
      <p:sp>
        <p:nvSpPr>
          <p:cNvPr id="15" name="Tekstfelt 14">
            <a:extLst>
              <a:ext uri="{FF2B5EF4-FFF2-40B4-BE49-F238E27FC236}">
                <a16:creationId xmlns:a16="http://schemas.microsoft.com/office/drawing/2014/main" id="{E5E4369C-EAAB-4DE4-B68B-D3ECB06FF1DF}"/>
              </a:ext>
            </a:extLst>
          </p:cNvPr>
          <p:cNvSpPr txBox="1"/>
          <p:nvPr/>
        </p:nvSpPr>
        <p:spPr>
          <a:xfrm>
            <a:off x="4609729" y="3330741"/>
            <a:ext cx="18904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600" b="1" dirty="0"/>
              <a:t>INFO:</a:t>
            </a:r>
          </a:p>
          <a:p>
            <a:r>
              <a:rPr lang="da-DK" sz="1600" dirty="0"/>
              <a:t>Transformer er endepunktsjordet i koblingsanlæg. (klarmeldt af koblingsleder)</a:t>
            </a:r>
          </a:p>
        </p:txBody>
      </p:sp>
      <p:sp>
        <p:nvSpPr>
          <p:cNvPr id="16" name="Tekstfelt 15">
            <a:extLst>
              <a:ext uri="{FF2B5EF4-FFF2-40B4-BE49-F238E27FC236}">
                <a16:creationId xmlns:a16="http://schemas.microsoft.com/office/drawing/2014/main" id="{1617AAE1-9816-4427-8584-39E1A2D622D9}"/>
              </a:ext>
            </a:extLst>
          </p:cNvPr>
          <p:cNvSpPr txBox="1"/>
          <p:nvPr/>
        </p:nvSpPr>
        <p:spPr>
          <a:xfrm>
            <a:off x="3985288" y="397113"/>
            <a:ext cx="49868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/>
              <a:t>OPGAVE:</a:t>
            </a:r>
          </a:p>
          <a:p>
            <a:r>
              <a:rPr lang="da-DK" sz="2000" dirty="0"/>
              <a:t>Du skal som holdleder iværksætte fjernelse af død rotte i kompakt stationen. </a:t>
            </a:r>
          </a:p>
        </p:txBody>
      </p:sp>
      <p:pic>
        <p:nvPicPr>
          <p:cNvPr id="18" name="Billede 17">
            <a:extLst>
              <a:ext uri="{FF2B5EF4-FFF2-40B4-BE49-F238E27FC236}">
                <a16:creationId xmlns:a16="http://schemas.microsoft.com/office/drawing/2014/main" id="{6C6F02FA-A021-4C7D-A10D-99E70C02F2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9589" y="1539386"/>
            <a:ext cx="1539057" cy="1673590"/>
          </a:xfrm>
          <a:prstGeom prst="rect">
            <a:avLst/>
          </a:prstGeom>
        </p:spPr>
      </p:pic>
      <p:cxnSp>
        <p:nvCxnSpPr>
          <p:cNvPr id="9" name="Lige pilforbindelse 8">
            <a:extLst>
              <a:ext uri="{FF2B5EF4-FFF2-40B4-BE49-F238E27FC236}">
                <a16:creationId xmlns:a16="http://schemas.microsoft.com/office/drawing/2014/main" id="{09DE29A3-8EC6-4B25-8F25-ACA2C29AFBF0}"/>
              </a:ext>
            </a:extLst>
          </p:cNvPr>
          <p:cNvCxnSpPr>
            <a:cxnSpLocks/>
          </p:cNvCxnSpPr>
          <p:nvPr/>
        </p:nvCxnSpPr>
        <p:spPr>
          <a:xfrm flipH="1">
            <a:off x="2123728" y="2276872"/>
            <a:ext cx="2736304" cy="129884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01020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019750-D354-4787-8467-B1663A7EC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45719" cy="130026"/>
          </a:xfrm>
        </p:spPr>
        <p:txBody>
          <a:bodyPr>
            <a:normAutofit fontScale="90000"/>
          </a:bodyPr>
          <a:lstStyle/>
          <a:p>
            <a:endParaRPr lang="da-DK" dirty="0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A99E07C8-E63C-49BF-A92F-F72245E42D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621" y="864191"/>
            <a:ext cx="8802757" cy="5897012"/>
          </a:xfr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B5A13444-23C1-4A3A-8E18-4C60C5602F8D}"/>
              </a:ext>
            </a:extLst>
          </p:cNvPr>
          <p:cNvSpPr txBox="1"/>
          <p:nvPr/>
        </p:nvSpPr>
        <p:spPr>
          <a:xfrm>
            <a:off x="170621" y="16485"/>
            <a:ext cx="8075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rgbClr val="FF0000"/>
                </a:solidFill>
              </a:rPr>
              <a:t>Hvilke komponenter er der risiko for kan være spændingsførende efter </a:t>
            </a:r>
            <a:br>
              <a:rPr lang="da-DK" dirty="0">
                <a:solidFill>
                  <a:srgbClr val="FF0000"/>
                </a:solidFill>
              </a:rPr>
            </a:br>
            <a:r>
              <a:rPr lang="da-DK" dirty="0">
                <a:solidFill>
                  <a:srgbClr val="FF0000"/>
                </a:solidFill>
              </a:rPr>
              <a:t>afbrydelse? </a:t>
            </a:r>
          </a:p>
          <a:p>
            <a:r>
              <a:rPr lang="da-DK" dirty="0">
                <a:solidFill>
                  <a:srgbClr val="FF0000"/>
                </a:solidFill>
              </a:rPr>
              <a:t>Hvilke spænding-niveauer er repræsenteret på nedenstående tegning?</a:t>
            </a:r>
          </a:p>
        </p:txBody>
      </p:sp>
    </p:spTree>
    <p:extLst>
      <p:ext uri="{BB962C8B-B14F-4D97-AF65-F5344CB8AC3E}">
        <p14:creationId xmlns:p14="http://schemas.microsoft.com/office/powerpoint/2010/main" val="3874534882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683</TotalTime>
  <Words>603</Words>
  <Application>Microsoft Office PowerPoint</Application>
  <PresentationFormat>Skærmshow (4:3)</PresentationFormat>
  <Paragraphs>95</Paragraphs>
  <Slides>34</Slides>
  <Notes>3</Notes>
  <HiddenSlides>0</HiddenSlides>
  <MMClips>4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34</vt:i4>
      </vt:variant>
    </vt:vector>
  </HeadingPairs>
  <TitlesOfParts>
    <vt:vector size="37" baseType="lpstr">
      <vt:lpstr>Arial</vt:lpstr>
      <vt:lpstr>Calibri</vt:lpstr>
      <vt:lpstr>Kontortema</vt:lpstr>
      <vt:lpstr>Risiko-vurdering:   den vigtigste del af planlægningen!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Risikovurdering generelt: </vt:lpstr>
      <vt:lpstr>Risikovurdering generelt:</vt:lpstr>
      <vt:lpstr>Risikovurdering generelt:</vt:lpstr>
      <vt:lpstr>Risikovurdering generelt:</vt:lpstr>
      <vt:lpstr>Risikovurdering          generelt:</vt:lpstr>
      <vt:lpstr>Risikovurdering EL </vt:lpstr>
      <vt:lpstr>LBK 26                       (El-Sikkerhedsloven)       </vt:lpstr>
      <vt:lpstr>Risikovurdering / EL</vt:lpstr>
      <vt:lpstr>1608  = Arbejds-lederen §2 pkt.7 1082 = Via EN 50110-1 pkt. 3.2.2</vt:lpstr>
      <vt:lpstr>Risikovurderings-værktøjer</vt:lpstr>
      <vt:lpstr>PowerPoint-præsentation</vt:lpstr>
      <vt:lpstr>PowerPoint-præsentation</vt:lpstr>
      <vt:lpstr>Risikovurdering / EL</vt:lpstr>
      <vt:lpstr>Vejret!   også en del af risikovurderingen (EN-50110 B.3/side 36)</vt:lpstr>
      <vt:lpstr>Døds-ulykker fra dagligdagen</vt:lpstr>
      <vt:lpstr>Hændelser i el-anlæg 2024  (Sikkerhedsstyrelsen)</vt:lpstr>
      <vt:lpstr>2024</vt:lpstr>
      <vt:lpstr>2024</vt:lpstr>
      <vt:lpstr>2024</vt:lpstr>
      <vt:lpstr>Ulykke fra dagligdagen 2019</vt:lpstr>
      <vt:lpstr>PowerPoint-præsentation</vt:lpstr>
      <vt:lpstr>Op-summering (Risiko-vurdering)</vt:lpstr>
      <vt:lpstr>PowerPoint-præsentation</vt:lpstr>
      <vt:lpstr>    Arbejdsopgave: (mundtlig givet til holdleder)  Der skal laves reparation/muffe på det 10kV kabel længst til venstre i udgravningen. Kabel er gjort spændingsløs og endepunktsjordet ifølge koblingsleder.</vt:lpstr>
      <vt:lpstr>PowerPoint-præsentation</vt:lpstr>
      <vt:lpstr> på transformer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Risiko-vurdering:   den vigtigste del af planlægningen!</dc:title>
  <dc:creator>Verner Johnsen</dc:creator>
  <cp:lastModifiedBy>Anders Færk</cp:lastModifiedBy>
  <cp:revision>2</cp:revision>
  <dcterms:created xsi:type="dcterms:W3CDTF">2020-05-01T13:59:21Z</dcterms:created>
  <dcterms:modified xsi:type="dcterms:W3CDTF">2026-09-24T08:55:59Z</dcterms:modified>
</cp:coreProperties>
</file>