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</p:sldMasterIdLst>
  <p:sldIdLst>
    <p:sldId id="256" r:id="rId5"/>
    <p:sldId id="258" r:id="rId6"/>
    <p:sldId id="261" r:id="rId7"/>
    <p:sldId id="262" r:id="rId8"/>
    <p:sldId id="263" r:id="rId9"/>
    <p:sldId id="298" r:id="rId10"/>
    <p:sldId id="264" r:id="rId11"/>
    <p:sldId id="265" r:id="rId12"/>
    <p:sldId id="257" r:id="rId13"/>
    <p:sldId id="299" r:id="rId14"/>
    <p:sldId id="300" r:id="rId15"/>
    <p:sldId id="301" r:id="rId1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4D026D-3F5A-4836-8D3D-1CE564A2A5D6}" v="178" dt="2025-05-01T14:46:26.8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6513" autoAdjust="0"/>
  </p:normalViewPr>
  <p:slideViewPr>
    <p:cSldViewPr snapToGrid="0" showGuides="1">
      <p:cViewPr varScale="1">
        <p:scale>
          <a:sx n="57" d="100"/>
          <a:sy n="57" d="100"/>
        </p:scale>
        <p:origin x="662" y="4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747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641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383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21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121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304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5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176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8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853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9157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5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2779F603-B669-4AD6-82F9-E09F76165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4E08AE4-4677-4B2B-AAEC-6EB04510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79075" y="918972"/>
            <a:ext cx="7125933" cy="3566160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a-DK" sz="6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Ventilation 2026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F2B3098-E9A2-4C78-BB35-2B62D65AAB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0" y="4645152"/>
            <a:ext cx="5534009" cy="1143000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a-DK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Udsnit fra gældende BR 18 § 443 </a:t>
            </a:r>
            <a:endParaRPr lang="da-DK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33" name="Straight Connector 1032">
            <a:extLst>
              <a:ext uri="{FF2B5EF4-FFF2-40B4-BE49-F238E27FC236}">
                <a16:creationId xmlns:a16="http://schemas.microsoft.com/office/drawing/2014/main" id="{7ABFD994-C2DC-4E7D-9411-C7FF7813E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47660" y="4485132"/>
            <a:ext cx="54864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EUC Sjælland - company profile &amp; statistics">
            <a:extLst>
              <a:ext uri="{FF2B5EF4-FFF2-40B4-BE49-F238E27FC236}">
                <a16:creationId xmlns:a16="http://schemas.microsoft.com/office/drawing/2014/main" id="{68E12AFD-6E97-51F3-6365-38E4A4A17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45677" y="1243577"/>
            <a:ext cx="3841219" cy="3841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5" name="Rectangle 1034">
            <a:extLst>
              <a:ext uri="{FF2B5EF4-FFF2-40B4-BE49-F238E27FC236}">
                <a16:creationId xmlns:a16="http://schemas.microsoft.com/office/drawing/2014/main" id="{596FA172-921E-4C46-94E3-3FC0695A7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7" name="Pladsholder til dato 3">
            <a:extLst>
              <a:ext uri="{FF2B5EF4-FFF2-40B4-BE49-F238E27FC236}">
                <a16:creationId xmlns:a16="http://schemas.microsoft.com/office/drawing/2014/main" id="{B9C3D67A-E0EA-45EE-8A55-4436A4FA67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18426" y="6446838"/>
            <a:ext cx="258485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5A17DE1-E913-45E7-A729-9279AB2C009B}" type="datetime1">
              <a:rPr lang="da-DK" smtClean="0"/>
              <a:pPr>
                <a:spcAft>
                  <a:spcPts val="600"/>
                </a:spcAft>
              </a:pPr>
              <a:t>09-04-2026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9888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click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da-DK" sz="6600" b="1" u="sng" dirty="0">
                <a:solidFill>
                  <a:schemeClr val="bg1"/>
                </a:solidFill>
              </a:rPr>
              <a:t>Eksempel:</a:t>
            </a:r>
            <a:br>
              <a:rPr lang="da-DK" sz="6600" b="1" u="sng" dirty="0">
                <a:solidFill>
                  <a:schemeClr val="bg1"/>
                </a:solidFill>
              </a:rPr>
            </a:br>
            <a:r>
              <a:rPr lang="da-DK" sz="2000" b="1" u="sng" dirty="0">
                <a:solidFill>
                  <a:schemeClr val="bg1"/>
                </a:solidFill>
              </a:rPr>
              <a:t>Hus på 100 m</a:t>
            </a:r>
            <a:r>
              <a:rPr lang="da-DK" sz="2000" b="1" u="sng" baseline="30000" dirty="0">
                <a:solidFill>
                  <a:schemeClr val="bg1"/>
                </a:solidFill>
              </a:rPr>
              <a:t>2</a:t>
            </a:r>
            <a:r>
              <a:rPr lang="da-DK" sz="2000" b="1" u="sng" dirty="0">
                <a:solidFill>
                  <a:schemeClr val="bg1"/>
                </a:solidFill>
              </a:rPr>
              <a:t> opvarmet areal,</a:t>
            </a:r>
            <a:endParaRPr lang="da-DK" sz="6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Pladsholder til indhold 6"/>
          <p:cNvSpPr>
            <a:spLocks noGrp="1"/>
          </p:cNvSpPr>
          <p:nvPr>
            <p:ph idx="1"/>
          </p:nvPr>
        </p:nvSpPr>
        <p:spPr>
          <a:xfrm>
            <a:off x="5184859" y="786383"/>
            <a:ext cx="6856249" cy="5294757"/>
          </a:xfrm>
        </p:spPr>
        <p:txBody>
          <a:bodyPr anchor="ctr">
            <a:noAutofit/>
          </a:bodyPr>
          <a:lstStyle/>
          <a:p>
            <a:r>
              <a:rPr lang="da-DK" dirty="0"/>
              <a:t>Dette gøres for at imødese manglende indblæsning i ikke opholdsrum, (bad, køkken, bryggers/fyrrum) dvs. der tilføres ekstra luft i opholdsrum, for at opretholde krav i BR18.</a:t>
            </a:r>
          </a:p>
          <a:p>
            <a:r>
              <a:rPr lang="da-DK" b="1" dirty="0"/>
              <a:t>Total indblæsning pr. rum:</a:t>
            </a:r>
            <a:endParaRPr lang="da-DK" dirty="0"/>
          </a:p>
          <a:p>
            <a:r>
              <a:rPr lang="da-DK" dirty="0"/>
              <a:t>5 opholdsrum. </a:t>
            </a:r>
          </a:p>
          <a:p>
            <a:pPr lvl="0"/>
            <a:r>
              <a:rPr lang="da-DK" dirty="0"/>
              <a:t>Stue på 25 m</a:t>
            </a:r>
            <a:r>
              <a:rPr lang="da-DK" baseline="30000" dirty="0"/>
              <a:t>2</a:t>
            </a:r>
            <a:r>
              <a:rPr lang="da-DK" dirty="0"/>
              <a:t> x 1,54		= 38,5 m</a:t>
            </a:r>
            <a:r>
              <a:rPr lang="da-DK" baseline="30000" dirty="0"/>
              <a:t>3</a:t>
            </a:r>
            <a:r>
              <a:rPr lang="da-DK" dirty="0"/>
              <a:t>/h</a:t>
            </a:r>
          </a:p>
          <a:p>
            <a:pPr lvl="0"/>
            <a:r>
              <a:rPr lang="da-DK" dirty="0"/>
              <a:t>Soveværelse på 15 m</a:t>
            </a:r>
            <a:r>
              <a:rPr lang="da-DK" baseline="30000" dirty="0"/>
              <a:t>2</a:t>
            </a:r>
            <a:r>
              <a:rPr lang="da-DK" dirty="0"/>
              <a:t> x 1,54	= 23,1 m</a:t>
            </a:r>
            <a:r>
              <a:rPr lang="da-DK" baseline="30000" dirty="0"/>
              <a:t>3</a:t>
            </a:r>
            <a:r>
              <a:rPr lang="da-DK" dirty="0"/>
              <a:t>/h</a:t>
            </a:r>
          </a:p>
          <a:p>
            <a:pPr lvl="0"/>
            <a:r>
              <a:rPr lang="da-DK" dirty="0"/>
              <a:t>Værelse 1 på 10 m</a:t>
            </a:r>
            <a:r>
              <a:rPr lang="da-DK" baseline="30000" dirty="0"/>
              <a:t>2 </a:t>
            </a:r>
            <a:r>
              <a:rPr lang="da-DK" dirty="0"/>
              <a:t>x 1,54		= 15,4 m</a:t>
            </a:r>
            <a:r>
              <a:rPr lang="da-DK" baseline="30000" dirty="0"/>
              <a:t>3</a:t>
            </a:r>
            <a:r>
              <a:rPr lang="da-DK" dirty="0"/>
              <a:t>/h </a:t>
            </a:r>
          </a:p>
          <a:p>
            <a:pPr lvl="0"/>
            <a:r>
              <a:rPr lang="da-DK" dirty="0"/>
              <a:t>Værelse 2 på 10 m</a:t>
            </a:r>
            <a:r>
              <a:rPr lang="da-DK" baseline="30000" dirty="0"/>
              <a:t>2 </a:t>
            </a:r>
            <a:r>
              <a:rPr lang="da-DK" dirty="0"/>
              <a:t>x 1,54		= 15,4 m</a:t>
            </a:r>
            <a:r>
              <a:rPr lang="da-DK" baseline="30000" dirty="0"/>
              <a:t>3</a:t>
            </a:r>
            <a:r>
              <a:rPr lang="da-DK" dirty="0"/>
              <a:t>/h </a:t>
            </a:r>
          </a:p>
          <a:p>
            <a:pPr lvl="0"/>
            <a:r>
              <a:rPr lang="da-DK" dirty="0"/>
              <a:t>Kontor på 10 m</a:t>
            </a:r>
            <a:r>
              <a:rPr lang="da-DK" baseline="30000" dirty="0"/>
              <a:t>2</a:t>
            </a:r>
            <a:r>
              <a:rPr lang="da-DK" dirty="0"/>
              <a:t> x1,54		= 15,4 m</a:t>
            </a:r>
            <a:r>
              <a:rPr lang="da-DK" baseline="30000" dirty="0"/>
              <a:t>3</a:t>
            </a:r>
            <a:r>
              <a:rPr lang="da-DK" dirty="0"/>
              <a:t>/h </a:t>
            </a:r>
          </a:p>
          <a:p>
            <a:r>
              <a:rPr lang="da-DK" b="1" dirty="0"/>
              <a:t>I alt afrundet 			= </a:t>
            </a:r>
            <a:r>
              <a:rPr lang="da-DK" b="1" dirty="0">
                <a:solidFill>
                  <a:srgbClr val="00B0F0"/>
                </a:solidFill>
              </a:rPr>
              <a:t>108 m</a:t>
            </a:r>
            <a:r>
              <a:rPr lang="da-DK" b="1" baseline="30000" dirty="0">
                <a:solidFill>
                  <a:srgbClr val="00B0F0"/>
                </a:solidFill>
              </a:rPr>
              <a:t>3</a:t>
            </a:r>
            <a:r>
              <a:rPr lang="da-DK" b="1" dirty="0">
                <a:solidFill>
                  <a:srgbClr val="00B0F0"/>
                </a:solidFill>
              </a:rPr>
              <a:t>/h</a:t>
            </a:r>
            <a:endParaRPr lang="da-DK" dirty="0">
              <a:solidFill>
                <a:srgbClr val="00B0F0"/>
              </a:solidFill>
            </a:endParaRP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49D113E-F998-C87A-E395-5C53D1F83B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6" y="3043050"/>
            <a:ext cx="3741922" cy="3064505"/>
          </a:xfrm>
        </p:spPr>
        <p:txBody>
          <a:bodyPr/>
          <a:lstStyle/>
          <a:p>
            <a:r>
              <a:rPr lang="da-DK" dirty="0"/>
              <a:t>Derfor dimensioneres indblæsning luftmængde i m</a:t>
            </a:r>
            <a:r>
              <a:rPr lang="da-DK" baseline="30000" dirty="0"/>
              <a:t>3</a:t>
            </a:r>
            <a:r>
              <a:rPr lang="da-DK" dirty="0"/>
              <a:t>/h, til </a:t>
            </a:r>
            <a:r>
              <a:rPr lang="da-DK" b="1" dirty="0"/>
              <a:t>= </a:t>
            </a:r>
          </a:p>
          <a:p>
            <a:r>
              <a:rPr lang="da-DK" b="1" dirty="0"/>
              <a:t>Rummets m</a:t>
            </a:r>
            <a:r>
              <a:rPr lang="da-DK" b="1" baseline="30000" dirty="0"/>
              <a:t>2</a:t>
            </a:r>
            <a:r>
              <a:rPr lang="da-DK" b="1" dirty="0"/>
              <a:t> x faktor 1,54 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0973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da-DK" sz="6600" b="1" u="sng" dirty="0">
                <a:solidFill>
                  <a:schemeClr val="bg1"/>
                </a:solidFill>
              </a:rPr>
              <a:t>Eksempel:</a:t>
            </a:r>
            <a:br>
              <a:rPr lang="da-DK" sz="6600" b="1" u="sng" dirty="0">
                <a:solidFill>
                  <a:schemeClr val="bg1"/>
                </a:solidFill>
              </a:rPr>
            </a:br>
            <a:r>
              <a:rPr lang="da-DK" sz="2000" b="1" u="sng" dirty="0">
                <a:solidFill>
                  <a:schemeClr val="bg1"/>
                </a:solidFill>
              </a:rPr>
              <a:t>Hus på 100 m</a:t>
            </a:r>
            <a:r>
              <a:rPr lang="da-DK" sz="2000" b="1" u="sng" baseline="30000" dirty="0">
                <a:solidFill>
                  <a:schemeClr val="bg1"/>
                </a:solidFill>
              </a:rPr>
              <a:t>2</a:t>
            </a:r>
            <a:r>
              <a:rPr lang="da-DK" sz="2000" b="1" u="sng" dirty="0">
                <a:solidFill>
                  <a:schemeClr val="bg1"/>
                </a:solidFill>
              </a:rPr>
              <a:t> opvarmet areal,</a:t>
            </a:r>
            <a:endParaRPr lang="da-DK" sz="6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Pladsholder til indhold 6"/>
          <p:cNvSpPr>
            <a:spLocks noGrp="1"/>
          </p:cNvSpPr>
          <p:nvPr>
            <p:ph idx="1"/>
          </p:nvPr>
        </p:nvSpPr>
        <p:spPr>
          <a:xfrm>
            <a:off x="5166752" y="1076750"/>
            <a:ext cx="6381781" cy="5294757"/>
          </a:xfrm>
        </p:spPr>
        <p:txBody>
          <a:bodyPr anchor="ctr">
            <a:noAutofit/>
          </a:bodyPr>
          <a:lstStyle/>
          <a:p>
            <a:r>
              <a:rPr lang="da-DK" b="1" dirty="0"/>
              <a:t>Omregnings faktor for udblæsning</a:t>
            </a:r>
            <a:endParaRPr lang="da-DK" dirty="0"/>
          </a:p>
          <a:p>
            <a:r>
              <a:rPr lang="da-DK" dirty="0"/>
              <a:t>Total udsugningsmængde udgør: Indblæsningsmængde + 10 %</a:t>
            </a:r>
          </a:p>
          <a:p>
            <a:r>
              <a:rPr lang="da-DK" dirty="0"/>
              <a:t>Dvs. 108 m</a:t>
            </a:r>
            <a:r>
              <a:rPr lang="da-DK" baseline="30000" dirty="0"/>
              <a:t>3</a:t>
            </a:r>
            <a:r>
              <a:rPr lang="da-DK" dirty="0"/>
              <a:t>/h x 1,1 = </a:t>
            </a:r>
            <a:r>
              <a:rPr lang="da-DK" b="1" dirty="0">
                <a:solidFill>
                  <a:schemeClr val="tx1"/>
                </a:solidFill>
              </a:rPr>
              <a:t>118,8 m</a:t>
            </a:r>
            <a:r>
              <a:rPr lang="da-DK" b="1" baseline="30000" dirty="0">
                <a:solidFill>
                  <a:schemeClr val="tx1"/>
                </a:solidFill>
              </a:rPr>
              <a:t>3</a:t>
            </a:r>
            <a:r>
              <a:rPr lang="da-DK" b="1" dirty="0">
                <a:solidFill>
                  <a:schemeClr val="tx1"/>
                </a:solidFill>
              </a:rPr>
              <a:t>/h.</a:t>
            </a:r>
          </a:p>
          <a:p>
            <a:endParaRPr lang="da-DK" dirty="0"/>
          </a:p>
          <a:p>
            <a:r>
              <a:rPr lang="da-DK" b="1" dirty="0"/>
              <a:t>Total udsugning pr rum.</a:t>
            </a:r>
            <a:endParaRPr lang="da-DK" dirty="0"/>
          </a:p>
          <a:p>
            <a:r>
              <a:rPr lang="da-DK" dirty="0"/>
              <a:t>Ud fra areal, udgør udsugningsmængden en faktor på : </a:t>
            </a:r>
            <a:r>
              <a:rPr lang="da-DK" b="1" dirty="0"/>
              <a:t>118,8m</a:t>
            </a:r>
            <a:r>
              <a:rPr lang="da-DK" b="1" baseline="30000" dirty="0"/>
              <a:t>3</a:t>
            </a:r>
            <a:r>
              <a:rPr lang="da-DK" b="1" dirty="0"/>
              <a:t>/h / 30m</a:t>
            </a:r>
            <a:r>
              <a:rPr lang="da-DK" b="1" baseline="30000" dirty="0"/>
              <a:t>2</a:t>
            </a:r>
            <a:r>
              <a:rPr lang="da-DK" b="1" dirty="0"/>
              <a:t> = </a:t>
            </a:r>
            <a:r>
              <a:rPr lang="da-DK" b="1" dirty="0">
                <a:solidFill>
                  <a:srgbClr val="00B0F0"/>
                </a:solidFill>
              </a:rPr>
              <a:t>3,96</a:t>
            </a:r>
            <a:endParaRPr lang="da-DK" dirty="0">
              <a:solidFill>
                <a:srgbClr val="00B0F0"/>
              </a:solidFill>
            </a:endParaRPr>
          </a:p>
          <a:p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49D113E-F998-C87A-E395-5C53D1F83B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6" y="3043050"/>
            <a:ext cx="3741922" cy="3064505"/>
          </a:xfrm>
        </p:spPr>
        <p:txBody>
          <a:bodyPr/>
          <a:lstStyle/>
          <a:p>
            <a:r>
              <a:rPr lang="da-DK" b="1" dirty="0"/>
              <a:t>3 stk. ikke opholdsrum/vådrum.</a:t>
            </a:r>
            <a:endParaRPr lang="da-DK" dirty="0"/>
          </a:p>
          <a:p>
            <a:pPr lvl="0"/>
            <a:r>
              <a:rPr lang="da-DK" dirty="0"/>
              <a:t>Bad på 10 m</a:t>
            </a:r>
            <a:r>
              <a:rPr lang="da-DK" baseline="30000" dirty="0"/>
              <a:t>2</a:t>
            </a:r>
            <a:endParaRPr lang="da-DK" dirty="0"/>
          </a:p>
          <a:p>
            <a:pPr lvl="0"/>
            <a:r>
              <a:rPr lang="da-DK" dirty="0"/>
              <a:t>Fyrrum/bryggers på 5 m</a:t>
            </a:r>
            <a:r>
              <a:rPr lang="da-DK" baseline="30000" dirty="0"/>
              <a:t>2</a:t>
            </a:r>
            <a:endParaRPr lang="da-DK" dirty="0"/>
          </a:p>
          <a:p>
            <a:pPr lvl="0"/>
            <a:r>
              <a:rPr lang="da-DK" dirty="0"/>
              <a:t>Køkken på 15 m</a:t>
            </a:r>
            <a:r>
              <a:rPr lang="da-DK" baseline="30000" dirty="0"/>
              <a:t>2</a:t>
            </a:r>
            <a:endParaRPr lang="da-DK" dirty="0"/>
          </a:p>
          <a:p>
            <a:r>
              <a:rPr lang="da-DK" b="1" dirty="0"/>
              <a:t>I alt 30 m</a:t>
            </a:r>
            <a:r>
              <a:rPr lang="da-DK" b="1" baseline="30000" dirty="0"/>
              <a:t>2</a:t>
            </a:r>
            <a:r>
              <a:rPr lang="da-DK" b="1" dirty="0"/>
              <a:t> udsugningsareal.</a:t>
            </a:r>
            <a:endParaRPr lang="da-DK" dirty="0"/>
          </a:p>
          <a:p>
            <a:endParaRPr lang="da-DK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00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da-DK" sz="6600" b="1" u="sng" dirty="0">
                <a:solidFill>
                  <a:schemeClr val="bg1"/>
                </a:solidFill>
              </a:rPr>
              <a:t>Eksempel.:</a:t>
            </a:r>
            <a:br>
              <a:rPr lang="da-DK" sz="6600" b="1" u="sng" dirty="0">
                <a:solidFill>
                  <a:schemeClr val="bg1"/>
                </a:solidFill>
              </a:rPr>
            </a:br>
            <a:r>
              <a:rPr lang="da-DK" sz="2000" b="1" u="sng" dirty="0">
                <a:solidFill>
                  <a:schemeClr val="bg1"/>
                </a:solidFill>
              </a:rPr>
              <a:t>Hus på 100 m</a:t>
            </a:r>
            <a:r>
              <a:rPr lang="da-DK" sz="2000" b="1" u="sng" baseline="30000" dirty="0">
                <a:solidFill>
                  <a:schemeClr val="bg1"/>
                </a:solidFill>
              </a:rPr>
              <a:t>2</a:t>
            </a:r>
            <a:r>
              <a:rPr lang="da-DK" sz="2000" b="1" u="sng" dirty="0">
                <a:solidFill>
                  <a:schemeClr val="bg1"/>
                </a:solidFill>
              </a:rPr>
              <a:t> opvarmet areal,</a:t>
            </a:r>
            <a:endParaRPr lang="da-DK" sz="6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Pladsholder til indhold 6"/>
          <p:cNvSpPr>
            <a:spLocks noGrp="1"/>
          </p:cNvSpPr>
          <p:nvPr>
            <p:ph idx="1"/>
          </p:nvPr>
        </p:nvSpPr>
        <p:spPr>
          <a:xfrm>
            <a:off x="5166752" y="1076750"/>
            <a:ext cx="6381781" cy="5294757"/>
          </a:xfrm>
        </p:spPr>
        <p:txBody>
          <a:bodyPr anchor="ctr">
            <a:noAutofit/>
          </a:bodyPr>
          <a:lstStyle/>
          <a:p>
            <a:r>
              <a:rPr lang="da-DK" b="1" dirty="0"/>
              <a:t>3 stk. ikke opholdsrum/vådrum</a:t>
            </a:r>
            <a:r>
              <a:rPr lang="da-DK" dirty="0"/>
              <a:t>.</a:t>
            </a:r>
          </a:p>
          <a:p>
            <a:pPr lvl="0"/>
            <a:r>
              <a:rPr lang="da-DK" dirty="0"/>
              <a:t>Bad på 10 m</a:t>
            </a:r>
            <a:r>
              <a:rPr lang="da-DK" baseline="30000" dirty="0"/>
              <a:t>2</a:t>
            </a:r>
            <a:r>
              <a:rPr lang="da-DK" dirty="0"/>
              <a:t> x 3,96		= 39,6 m</a:t>
            </a:r>
            <a:r>
              <a:rPr lang="da-DK" baseline="30000" dirty="0"/>
              <a:t>3</a:t>
            </a:r>
            <a:r>
              <a:rPr lang="da-DK" dirty="0"/>
              <a:t>/h</a:t>
            </a:r>
          </a:p>
          <a:p>
            <a:pPr lvl="0"/>
            <a:r>
              <a:rPr lang="da-DK" dirty="0"/>
              <a:t>Fyrrum/bryggers på 5 m</a:t>
            </a:r>
            <a:r>
              <a:rPr lang="da-DK" baseline="30000" dirty="0"/>
              <a:t>2</a:t>
            </a:r>
            <a:r>
              <a:rPr lang="da-DK" dirty="0"/>
              <a:t> x	3,96	= 19,8 m</a:t>
            </a:r>
            <a:r>
              <a:rPr lang="da-DK" baseline="30000" dirty="0"/>
              <a:t>3</a:t>
            </a:r>
            <a:r>
              <a:rPr lang="da-DK" dirty="0"/>
              <a:t>/h</a:t>
            </a:r>
          </a:p>
          <a:p>
            <a:pPr lvl="0"/>
            <a:r>
              <a:rPr lang="da-DK" dirty="0"/>
              <a:t>Køkken på 15 m</a:t>
            </a:r>
            <a:r>
              <a:rPr lang="da-DK" baseline="30000" dirty="0"/>
              <a:t>2</a:t>
            </a:r>
            <a:r>
              <a:rPr lang="da-DK" dirty="0"/>
              <a:t>	x 3,96		= 59,4 m</a:t>
            </a:r>
            <a:r>
              <a:rPr lang="da-DK" baseline="30000" dirty="0"/>
              <a:t>3</a:t>
            </a:r>
            <a:r>
              <a:rPr lang="da-DK" dirty="0"/>
              <a:t>/h</a:t>
            </a:r>
          </a:p>
          <a:p>
            <a:r>
              <a:rPr lang="da-DK" b="1" dirty="0"/>
              <a:t>I alt afrundet 			=</a:t>
            </a:r>
            <a:r>
              <a:rPr lang="da-DK" b="1" dirty="0">
                <a:solidFill>
                  <a:srgbClr val="00B0F0"/>
                </a:solidFill>
              </a:rPr>
              <a:t>118,8 m</a:t>
            </a:r>
            <a:r>
              <a:rPr lang="da-DK" b="1" baseline="30000" dirty="0">
                <a:solidFill>
                  <a:srgbClr val="00B0F0"/>
                </a:solidFill>
              </a:rPr>
              <a:t>3</a:t>
            </a:r>
            <a:r>
              <a:rPr lang="da-DK" b="1" dirty="0">
                <a:solidFill>
                  <a:srgbClr val="00B0F0"/>
                </a:solidFill>
              </a:rPr>
              <a:t>/h</a:t>
            </a:r>
            <a:endParaRPr lang="da-DK" dirty="0">
              <a:solidFill>
                <a:srgbClr val="00B0F0"/>
              </a:solidFill>
            </a:endParaRPr>
          </a:p>
          <a:p>
            <a:r>
              <a:rPr lang="da-DK" dirty="0"/>
              <a:t> </a:t>
            </a:r>
          </a:p>
          <a:p>
            <a:r>
              <a:rPr lang="da-DK" b="1" dirty="0"/>
              <a:t> </a:t>
            </a:r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49D113E-F998-C87A-E395-5C53D1F83B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 rot="2570119">
            <a:off x="-1129820" y="4224991"/>
            <a:ext cx="5157478" cy="3064505"/>
          </a:xfrm>
        </p:spPr>
        <p:txBody>
          <a:bodyPr/>
          <a:lstStyle/>
          <a:p>
            <a:r>
              <a:rPr lang="da-DK" b="1" dirty="0"/>
              <a:t>Herefter kan luftmængder indreguleres. </a:t>
            </a:r>
            <a:r>
              <a:rPr lang="da-DK" b="1" dirty="0">
                <a:sym typeface="Segoe UI Emoji" panose="020B0502040204020203" pitchFamily="34" charset="0"/>
              </a:rPr>
              <a:t>😊</a:t>
            </a:r>
            <a:endParaRPr lang="da-DK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907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990D0034-F768-41E7-85D4-F38C4DE85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Billede 4" descr="Et billede, der indeholder tekst, kort&#10;&#10;Beskrivelse, der er oprettet med meget høj tiltro">
            <a:extLst>
              <a:ext uri="{FF2B5EF4-FFF2-40B4-BE49-F238E27FC236}">
                <a16:creationId xmlns:a16="http://schemas.microsoft.com/office/drawing/2014/main" id="{9ADB41CE-64B1-0FFE-BAB1-AE09E65CB4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0318"/>
          <a:stretch/>
        </p:blipFill>
        <p:spPr>
          <a:xfrm>
            <a:off x="20" y="10"/>
            <a:ext cx="12186295" cy="6857990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95B38FD6-641F-41BF-B466-C1C6366420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48599" y="1238442"/>
            <a:ext cx="3635926" cy="4355751"/>
          </a:xfrm>
          <a:prstGeom prst="rect">
            <a:avLst/>
          </a:prstGeom>
          <a:solidFill>
            <a:srgbClr val="000000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FAEFD4B-EBE1-4AF5-9ECC-6B2DB85DD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9772" y="1414959"/>
            <a:ext cx="3394753" cy="1358188"/>
          </a:xfrm>
        </p:spPr>
        <p:txBody>
          <a:bodyPr>
            <a:normAutofit/>
          </a:bodyPr>
          <a:lstStyle/>
          <a:p>
            <a:r>
              <a:rPr lang="da-DK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Luftmængde beregning for ventilation. Jf.BR18</a:t>
            </a:r>
            <a:endParaRPr lang="da-DK" sz="2400" dirty="0">
              <a:solidFill>
                <a:srgbClr val="FFFFFF"/>
              </a:solidFill>
              <a:latin typeface="+mn-lt"/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BF9119E-766E-4526-AAE5-639F577C04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73792" y="2865016"/>
            <a:ext cx="29260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E91072A-8BED-4CE9-B8FB-5D11C1544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9772" y="2978254"/>
            <a:ext cx="3153580" cy="244423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da-DK" dirty="0"/>
              <a:t>I beboelsesrum såvel som i boligen totalt skal der være en udelufttilførsel på</a:t>
            </a:r>
          </a:p>
          <a:p>
            <a:pPr>
              <a:spcAft>
                <a:spcPts val="600"/>
              </a:spcAft>
            </a:pPr>
            <a:r>
              <a:rPr lang="da-DK" b="1" i="1" u="sng" dirty="0">
                <a:solidFill>
                  <a:schemeClr val="tx1"/>
                </a:solidFill>
              </a:rPr>
              <a:t>mindst 0,30 l/s pr. m² opvarmet etageareal.</a:t>
            </a:r>
            <a:endParaRPr lang="da-DK" sz="1600" i="1" dirty="0">
              <a:solidFill>
                <a:schemeClr val="tx1"/>
              </a:solidFill>
            </a:endParaRPr>
          </a:p>
        </p:txBody>
      </p:sp>
      <p:sp>
        <p:nvSpPr>
          <p:cNvPr id="46" name="!!footer rectangle">
            <a:extLst>
              <a:ext uri="{FF2B5EF4-FFF2-40B4-BE49-F238E27FC236}">
                <a16:creationId xmlns:a16="http://schemas.microsoft.com/office/drawing/2014/main" id="{7363FFA6-C551-4935-A474-8B2482E55B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074904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FAEFD4B-EBE1-4AF5-9ECC-6B2DB85DD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320" y="286603"/>
            <a:ext cx="10058400" cy="1450757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da-DK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Guideline</a:t>
            </a:r>
            <a:endParaRPr lang="da-DK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06573" y="1895846"/>
            <a:ext cx="978408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E91072A-8BED-4CE9-B8FB-5D11C1544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321" y="2108201"/>
            <a:ext cx="10058400" cy="376089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da-DK" sz="2000" b="1" u="sng" dirty="0">
                <a:solidFill>
                  <a:schemeClr val="tx1"/>
                </a:solidFill>
              </a:rPr>
              <a:t>Sænkningsperioder</a:t>
            </a:r>
          </a:p>
          <a:p>
            <a:pPr>
              <a:lnSpc>
                <a:spcPct val="110000"/>
              </a:lnSpc>
            </a:pPr>
            <a:r>
              <a:rPr lang="da-DK" sz="2000" b="1" i="1" dirty="0">
                <a:solidFill>
                  <a:schemeClr val="tx1"/>
                </a:solidFill>
              </a:rPr>
              <a:t>Såfremt ventilationssystemet ved måling er i stand til at regulere udelufttilførslen efter tilfredsstillende luftkvalitet og fugtforhold i boligen, er det dog tilladt at reducere udelufttilførslen til 0,15 l/s pr. m² i en længere periode over døgnet, hvis boligen ikke er i anvendelse.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B2EDFE5-9478-4774-9D3D-FEC7DC708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8436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FAEFD4B-EBE1-4AF5-9ECC-6B2DB85DD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320" y="286603"/>
            <a:ext cx="10058400" cy="1450757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da-DK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Ventilation genneralt</a:t>
            </a:r>
            <a:endParaRPr lang="da-DK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06573" y="1895846"/>
            <a:ext cx="978408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E91072A-8BED-4CE9-B8FB-5D11C1544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573" y="2078705"/>
            <a:ext cx="10967439" cy="4463196"/>
          </a:xfrm>
        </p:spPr>
        <p:txBody>
          <a:bodyPr>
            <a:noAutofit/>
          </a:bodyPr>
          <a:lstStyle/>
          <a:p>
            <a:r>
              <a:rPr lang="da-DK" sz="2000" b="1" dirty="0"/>
              <a:t>Stk. 2. </a:t>
            </a:r>
            <a:r>
              <a:rPr lang="da-DK" sz="2000" dirty="0"/>
              <a:t>Boligens grundluftsskifte skal tilvejebringes med et ventilationssystem.</a:t>
            </a:r>
          </a:p>
          <a:p>
            <a:r>
              <a:rPr lang="da-DK" sz="2000" dirty="0"/>
              <a:t>Hvis ventilationen foretages med et mekanisk ventilationsanlæg, skal dette have indblæsning i beboelsesrummene og udsugning i bad, wc-rum, køkken og bryggers. </a:t>
            </a:r>
          </a:p>
          <a:p>
            <a:r>
              <a:rPr lang="da-DK" sz="2000" dirty="0"/>
              <a:t>Ventilationsanlægget skal have varmegenvinding, der forvarmer indblæsningsluften. </a:t>
            </a:r>
          </a:p>
          <a:p>
            <a:r>
              <a:rPr lang="da-DK" sz="2000" dirty="0"/>
              <a:t>Såfremt et andet ventilationssystem anvendes, skal dette på en tilsvarende måde kunne opfylde bygningsreglementets krav, og tillige skal det sikres, at primærenergibehovet ikke forøges.</a:t>
            </a:r>
          </a:p>
          <a:p>
            <a:r>
              <a:rPr lang="da-DK" sz="2000" b="1" dirty="0">
                <a:solidFill>
                  <a:srgbClr val="FF0000"/>
                </a:solidFill>
              </a:rPr>
              <a:t>(Virkningsgrad på energi genvinding skal ligge på mindst 85 %)</a:t>
            </a:r>
            <a:br>
              <a:rPr lang="da-DK" dirty="0"/>
            </a:br>
            <a:endParaRPr lang="da-DK" sz="16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B2EDFE5-9478-4774-9D3D-FEC7DC708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103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8" name="Rectangle 1037">
            <a:extLst>
              <a:ext uri="{FF2B5EF4-FFF2-40B4-BE49-F238E27FC236}">
                <a16:creationId xmlns:a16="http://schemas.microsoft.com/office/drawing/2014/main" id="{B0E58038-8ACE-4AD9-B404-25C603550D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Flyt emhættens motor og få ro i køkkenet | Gør Det Selv">
            <a:extLst>
              <a:ext uri="{FF2B5EF4-FFF2-40B4-BE49-F238E27FC236}">
                <a16:creationId xmlns:a16="http://schemas.microsoft.com/office/drawing/2014/main" id="{2BE6E1E5-5DE4-7539-7E22-E540CDDC9F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9" b="12235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FAEFD4B-EBE1-4AF5-9ECC-6B2DB85DD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da-DK" b="1">
                <a:effectLst/>
                <a:latin typeface="+mn-lt"/>
                <a:ea typeface="Calibri" panose="020F0502020204030204" pitchFamily="34" charset="0"/>
              </a:rPr>
              <a:t>Køkken</a:t>
            </a:r>
            <a:endParaRPr lang="da-DK">
              <a:latin typeface="+mn-lt"/>
            </a:endParaRPr>
          </a:p>
        </p:txBody>
      </p:sp>
      <p:cxnSp>
        <p:nvCxnSpPr>
          <p:cNvPr id="1040" name="Straight Connector 1039">
            <a:extLst>
              <a:ext uri="{FF2B5EF4-FFF2-40B4-BE49-F238E27FC236}">
                <a16:creationId xmlns:a16="http://schemas.microsoft.com/office/drawing/2014/main" id="{38A34772-9011-42B5-AA63-FD6DEC92E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910746"/>
            <a:ext cx="996696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E91072A-8BED-4CE9-B8FB-5D11C1544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1"/>
            <a:ext cx="10058400" cy="3760891"/>
          </a:xfrm>
        </p:spPr>
        <p:txBody>
          <a:bodyPr>
            <a:normAutofit/>
          </a:bodyPr>
          <a:lstStyle/>
          <a:p>
            <a:r>
              <a:rPr lang="da-DK" b="1"/>
              <a:t>Stk. 3.</a:t>
            </a:r>
            <a:r>
              <a:rPr lang="da-DK"/>
              <a:t> Køkkener i boliger skal forsynes med emhætte.</a:t>
            </a:r>
          </a:p>
          <a:p>
            <a:r>
              <a:rPr lang="da-DK"/>
              <a:t>Emhætten skal have regulerbar, mekanisk udsugning, afkast til den fri og tilstrækkelig effektivitet til at fjerne fugt og luftformige forureninger fra madlavning.</a:t>
            </a:r>
          </a:p>
        </p:txBody>
      </p:sp>
      <p:sp>
        <p:nvSpPr>
          <p:cNvPr id="1042" name="Rectangle 1041">
            <a:extLst>
              <a:ext uri="{FF2B5EF4-FFF2-40B4-BE49-F238E27FC236}">
                <a16:creationId xmlns:a16="http://schemas.microsoft.com/office/drawing/2014/main" id="{82BCDE19-2810-4337-9C49-8589C42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50426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B0E58038-8ACE-4AD9-B404-25C603550D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Flyt emhættens motor og få ro i køkkenet | Gør Det Selv">
            <a:extLst>
              <a:ext uri="{FF2B5EF4-FFF2-40B4-BE49-F238E27FC236}">
                <a16:creationId xmlns:a16="http://schemas.microsoft.com/office/drawing/2014/main" id="{2BE6E1E5-5DE4-7539-7E22-E540CDDC9F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9" b="12235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FAEFD4B-EBE1-4AF5-9ECC-6B2DB85DD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da-DK" b="1" dirty="0">
                <a:effectLst/>
                <a:latin typeface="+mn-lt"/>
                <a:ea typeface="Calibri" panose="020F0502020204030204" pitchFamily="34" charset="0"/>
              </a:rPr>
              <a:t>Køkken</a:t>
            </a:r>
            <a:endParaRPr lang="da-DK" dirty="0">
              <a:latin typeface="+mn-lt"/>
            </a:endParaRPr>
          </a:p>
        </p:txBody>
      </p:sp>
      <p:cxnSp>
        <p:nvCxnSpPr>
          <p:cNvPr id="1033" name="Straight Connector 1032">
            <a:extLst>
              <a:ext uri="{FF2B5EF4-FFF2-40B4-BE49-F238E27FC236}">
                <a16:creationId xmlns:a16="http://schemas.microsoft.com/office/drawing/2014/main" id="{38A34772-9011-42B5-AA63-FD6DEC92E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910746"/>
            <a:ext cx="996696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E91072A-8BED-4CE9-B8FB-5D11C1544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1"/>
            <a:ext cx="10058400" cy="3760891"/>
          </a:xfrm>
        </p:spPr>
        <p:txBody>
          <a:bodyPr>
            <a:normAutofit/>
          </a:bodyPr>
          <a:lstStyle/>
          <a:p>
            <a:r>
              <a:rPr lang="da-DK" b="1" i="1" dirty="0">
                <a:solidFill>
                  <a:schemeClr val="tx1"/>
                </a:solidFill>
              </a:rPr>
              <a:t>Stk. 4. En emhætte skal for at have tilstrækkelig effektivitet til at fjerne fugt og luftformige forureninger fra madlavningen have en luftstrøm på mindst 120 l/s. </a:t>
            </a:r>
          </a:p>
          <a:p>
            <a:r>
              <a:rPr lang="da-DK" b="1" i="1" dirty="0">
                <a:solidFill>
                  <a:schemeClr val="tx1"/>
                </a:solidFill>
              </a:rPr>
              <a:t>Denne luftstrøm kan dog reduceres ved anvendelse af korrektionsfaktorer, såfremt emhættens udformning og placering understøtter dette i en konkret byggesag. </a:t>
            </a:r>
          </a:p>
          <a:p>
            <a:r>
              <a:rPr lang="da-DK" b="1" i="1" dirty="0">
                <a:solidFill>
                  <a:schemeClr val="tx1"/>
                </a:solidFill>
              </a:rPr>
              <a:t>Præ-accepterede korrektionsfaktorer er angivet i bygningsreglementets vejledning om ventilation. </a:t>
            </a:r>
          </a:p>
          <a:p>
            <a:r>
              <a:rPr lang="da-DK" b="1" i="1" dirty="0">
                <a:solidFill>
                  <a:schemeClr val="tx1"/>
                </a:solidFill>
              </a:rPr>
              <a:t>En anden måde at dokumentere tilstrækkelig effektivitet til at fjerne fugt og luftformige forureninger fra madlavningen er en </a:t>
            </a:r>
            <a:r>
              <a:rPr lang="da-DK" b="1" i="1" dirty="0" err="1">
                <a:solidFill>
                  <a:schemeClr val="tx1"/>
                </a:solidFill>
              </a:rPr>
              <a:t>emopfangsevne</a:t>
            </a:r>
            <a:r>
              <a:rPr lang="da-DK" b="1" i="1" dirty="0">
                <a:solidFill>
                  <a:schemeClr val="tx1"/>
                </a:solidFill>
              </a:rPr>
              <a:t> på mindst 75 pct. i overensstemmelse med de relevante teststandarder for emhætter.</a:t>
            </a: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82BCDE19-2810-4337-9C49-8589C42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23651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B0E58038-8ACE-4AD9-B404-25C603550D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lede 4" descr="Et billede, der indeholder tekst, kort&#10;&#10;Beskrivelse, der er oprettet med meget høj tiltro">
            <a:extLst>
              <a:ext uri="{FF2B5EF4-FFF2-40B4-BE49-F238E27FC236}">
                <a16:creationId xmlns:a16="http://schemas.microsoft.com/office/drawing/2014/main" id="{14E1A5B4-C36C-B387-AD32-0700633A476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b="1035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FAEFD4B-EBE1-4AF5-9ECC-6B2DB85DD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da-DK" b="1" dirty="0"/>
              <a:t>Sagt med andre ord.:</a:t>
            </a:r>
            <a:endParaRPr lang="da-DK" dirty="0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38A34772-9011-42B5-AA63-FD6DEC92E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910746"/>
            <a:ext cx="996696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E91072A-8BED-4CE9-B8FB-5D11C1544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1"/>
            <a:ext cx="10058400" cy="3760891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da-DK" sz="2000" b="1" dirty="0">
                <a:solidFill>
                  <a:schemeClr val="tx1"/>
                </a:solidFill>
              </a:rPr>
              <a:t>Indblæsningsmængde: </a:t>
            </a:r>
            <a:r>
              <a:rPr lang="da-DK" sz="2000" b="1" dirty="0"/>
              <a:t>Grundventilation for hele huset/boligen: </a:t>
            </a:r>
            <a:endParaRPr lang="da-DK" sz="2000" dirty="0"/>
          </a:p>
          <a:p>
            <a:pPr marL="0" lvl="0">
              <a:spcBef>
                <a:spcPts val="0"/>
              </a:spcBef>
              <a:spcAft>
                <a:spcPts val="0"/>
              </a:spcAft>
            </a:pPr>
            <a:r>
              <a:rPr lang="da-DK" sz="2000" dirty="0"/>
              <a:t>0,3 l/s, pr m</a:t>
            </a:r>
            <a:r>
              <a:rPr lang="da-DK" sz="2000" baseline="30000" dirty="0"/>
              <a:t>2</a:t>
            </a:r>
            <a:r>
              <a:rPr lang="da-DK" sz="2000" dirty="0"/>
              <a:t> indvendig opvarmet areal. </a:t>
            </a:r>
          </a:p>
          <a:p>
            <a:pPr mar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da-DK" sz="2000" dirty="0">
                <a:solidFill>
                  <a:schemeClr val="tx1"/>
                </a:solidFill>
              </a:rPr>
              <a:t>Udsugningsmængde: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da-DK" sz="2000" b="1" dirty="0"/>
              <a:t>Grundventilation for hele huset/boligen tillagt følgende:</a:t>
            </a:r>
            <a:endParaRPr lang="da-DK" sz="2000" dirty="0"/>
          </a:p>
          <a:p>
            <a:pPr marL="0" lvl="0">
              <a:spcBef>
                <a:spcPts val="0"/>
              </a:spcBef>
              <a:spcAft>
                <a:spcPts val="0"/>
              </a:spcAft>
            </a:pPr>
            <a:r>
              <a:rPr lang="da-DK" sz="2000" dirty="0"/>
              <a:t>0,3 l/s, pr m</a:t>
            </a:r>
            <a:r>
              <a:rPr lang="da-DK" sz="2000" baseline="30000" dirty="0"/>
              <a:t>2</a:t>
            </a:r>
            <a:r>
              <a:rPr lang="da-DK" sz="2000" dirty="0"/>
              <a:t> indvendig opvarmet areal.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da-DK" sz="2000" dirty="0"/>
              <a:t>+ skal kunne forøges til:</a:t>
            </a:r>
          </a:p>
          <a:p>
            <a:pPr marL="0" lvl="0">
              <a:spcBef>
                <a:spcPts val="0"/>
              </a:spcBef>
              <a:spcAft>
                <a:spcPts val="0"/>
              </a:spcAft>
            </a:pPr>
            <a:r>
              <a:rPr lang="da-DK" sz="2000" dirty="0"/>
              <a:t>10 l/s pr rum uden bad, (vådrum; toilet samt i bryggers/fyrrum.)</a:t>
            </a:r>
          </a:p>
          <a:p>
            <a:pPr marL="0" lvl="0">
              <a:spcBef>
                <a:spcPts val="0"/>
              </a:spcBef>
              <a:spcAft>
                <a:spcPts val="0"/>
              </a:spcAft>
            </a:pPr>
            <a:r>
              <a:rPr lang="da-DK" sz="2000" dirty="0"/>
              <a:t>15 l/s pr rum med toilet/bad.</a:t>
            </a:r>
          </a:p>
          <a:p>
            <a:pPr marL="0" lvl="0">
              <a:spcBef>
                <a:spcPts val="0"/>
              </a:spcBef>
              <a:spcAft>
                <a:spcPts val="0"/>
              </a:spcAft>
            </a:pPr>
            <a:r>
              <a:rPr lang="da-DK" sz="2000" dirty="0"/>
              <a:t>20 l/s i køkken.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2BCDE19-2810-4337-9C49-8589C42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58580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FAEFD4B-EBE1-4AF5-9ECC-6B2DB85DD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54" y="516835"/>
            <a:ext cx="5205072" cy="1666501"/>
          </a:xfrm>
        </p:spPr>
        <p:txBody>
          <a:bodyPr>
            <a:normAutofit/>
          </a:bodyPr>
          <a:lstStyle/>
          <a:p>
            <a:r>
              <a:rPr lang="da-DK" sz="4000" b="1" dirty="0"/>
              <a:t>Sagt med andre ord.:</a:t>
            </a:r>
            <a:endParaRPr lang="da-DK" sz="3700" dirty="0">
              <a:solidFill>
                <a:srgbClr val="FFFFFF"/>
              </a:solidFill>
              <a:latin typeface="+mn-lt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3686" y="2353592"/>
            <a:ext cx="329184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E91072A-8BED-4CE9-B8FB-5D11C1544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2546224"/>
            <a:ext cx="3856105" cy="3342747"/>
          </a:xfrm>
        </p:spPr>
        <p:txBody>
          <a:bodyPr>
            <a:noAutofit/>
          </a:bodyPr>
          <a:lstStyle/>
          <a:p>
            <a:r>
              <a:rPr lang="da-DK" sz="2000" dirty="0"/>
              <a:t>På almindelige huse/boliger, svarer den udsugede luftmængde til ca. 10% forøgelse af luftmængden i forhold til indblæsning.</a:t>
            </a:r>
          </a:p>
          <a:p>
            <a:r>
              <a:rPr lang="da-DK" sz="2000" dirty="0"/>
              <a:t>Dette for at undgå evt. lugtgener samt fugt fra vådrum. Der dannes derfor et lille undertryk i disse rum.</a:t>
            </a:r>
          </a:p>
        </p:txBody>
      </p:sp>
      <p:pic>
        <p:nvPicPr>
          <p:cNvPr id="4" name="Billede 3" descr="Et billede, der indeholder tekst, kort&#10;&#10;Beskrivelse, der er oprettet med meget høj tiltro">
            <a:extLst>
              <a:ext uri="{FF2B5EF4-FFF2-40B4-BE49-F238E27FC236}">
                <a16:creationId xmlns:a16="http://schemas.microsoft.com/office/drawing/2014/main" id="{90CEDA96-A4AF-821A-650F-DF2609E07F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21" r="26510" b="1"/>
          <a:stretch/>
        </p:blipFill>
        <p:spPr>
          <a:xfrm>
            <a:off x="4654296" y="10"/>
            <a:ext cx="753770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900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3466" y="255441"/>
            <a:ext cx="3517567" cy="2093975"/>
          </a:xfrm>
        </p:spPr>
        <p:txBody>
          <a:bodyPr anchor="ctr">
            <a:normAutofit fontScale="9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da-DK" sz="6600" b="1" u="sng" dirty="0">
                <a:solidFill>
                  <a:schemeClr val="bg1"/>
                </a:solidFill>
              </a:rPr>
              <a:t>Eksempel:</a:t>
            </a:r>
            <a:br>
              <a:rPr lang="da-DK" sz="6600" b="1" u="sng" dirty="0">
                <a:solidFill>
                  <a:schemeClr val="bg1"/>
                </a:solidFill>
              </a:rPr>
            </a:br>
            <a:r>
              <a:rPr lang="da-DK" sz="2700" b="1" dirty="0">
                <a:solidFill>
                  <a:schemeClr val="bg1"/>
                </a:solidFill>
              </a:rPr>
              <a:t>Hus på 100 m</a:t>
            </a:r>
            <a:r>
              <a:rPr lang="da-DK" sz="2700" b="1" baseline="30000" dirty="0">
                <a:solidFill>
                  <a:schemeClr val="bg1"/>
                </a:solidFill>
              </a:rPr>
              <a:t>2</a:t>
            </a:r>
            <a:r>
              <a:rPr lang="da-DK" sz="2700" b="1" dirty="0">
                <a:solidFill>
                  <a:schemeClr val="bg1"/>
                </a:solidFill>
              </a:rPr>
              <a:t> opvarmet areal</a:t>
            </a:r>
            <a:endParaRPr lang="da-DK" sz="27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Pladsholder til indhold 6"/>
          <p:cNvSpPr>
            <a:spLocks noGrp="1"/>
          </p:cNvSpPr>
          <p:nvPr>
            <p:ph idx="1"/>
          </p:nvPr>
        </p:nvSpPr>
        <p:spPr>
          <a:xfrm>
            <a:off x="5166752" y="1076750"/>
            <a:ext cx="6651621" cy="5294757"/>
          </a:xfrm>
        </p:spPr>
        <p:txBody>
          <a:bodyPr anchor="ctr">
            <a:noAutofit/>
          </a:bodyPr>
          <a:lstStyle/>
          <a:p>
            <a:r>
              <a:rPr lang="da-DK" sz="2400" b="1" dirty="0"/>
              <a:t>Omregnings faktor for indblæsning:</a:t>
            </a:r>
          </a:p>
          <a:p>
            <a:endParaRPr lang="da-DK" sz="2400" b="1" dirty="0"/>
          </a:p>
          <a:p>
            <a:r>
              <a:rPr lang="da-DK" b="1" dirty="0"/>
              <a:t>Grundluftmængde i bolig/hus= 100 m</a:t>
            </a:r>
            <a:r>
              <a:rPr lang="da-DK" b="1" baseline="30000" dirty="0"/>
              <a:t>2 </a:t>
            </a:r>
            <a:r>
              <a:rPr lang="da-DK" b="1" dirty="0"/>
              <a:t>x 0,3 l/s x 3,6 = </a:t>
            </a:r>
            <a:r>
              <a:rPr lang="da-DK" b="1" dirty="0">
                <a:solidFill>
                  <a:srgbClr val="00B0F0"/>
                </a:solidFill>
              </a:rPr>
              <a:t>108 m</a:t>
            </a:r>
            <a:r>
              <a:rPr lang="da-DK" b="1" baseline="30000" dirty="0">
                <a:solidFill>
                  <a:srgbClr val="00B0F0"/>
                </a:solidFill>
              </a:rPr>
              <a:t>3</a:t>
            </a:r>
            <a:r>
              <a:rPr lang="da-DK" b="1" dirty="0">
                <a:solidFill>
                  <a:srgbClr val="00B0F0"/>
                </a:solidFill>
              </a:rPr>
              <a:t>/h</a:t>
            </a:r>
          </a:p>
          <a:p>
            <a:r>
              <a:rPr lang="da-DK" dirty="0"/>
              <a:t>(Omregningsfaktor 3,6 = 3600 sekunder pr. time, divideret med 1000 liter på 1 m</a:t>
            </a:r>
            <a:r>
              <a:rPr lang="da-DK" baseline="30000" dirty="0"/>
              <a:t>3</a:t>
            </a:r>
            <a:r>
              <a:rPr lang="da-DK" dirty="0"/>
              <a:t>)</a:t>
            </a:r>
          </a:p>
          <a:p>
            <a:endParaRPr lang="da-DK" dirty="0"/>
          </a:p>
          <a:p>
            <a:r>
              <a:rPr lang="da-DK" b="1" dirty="0"/>
              <a:t>Ud af det samlede areal, udgør opholdsrummene en faktor på: 108m</a:t>
            </a:r>
            <a:r>
              <a:rPr lang="da-DK" b="1" baseline="30000" dirty="0"/>
              <a:t>3</a:t>
            </a:r>
            <a:r>
              <a:rPr lang="da-DK" b="1" dirty="0"/>
              <a:t>/h / 70m</a:t>
            </a:r>
            <a:r>
              <a:rPr lang="da-DK" b="1" baseline="30000" dirty="0"/>
              <a:t>2</a:t>
            </a:r>
            <a:r>
              <a:rPr lang="da-DK" b="1" dirty="0"/>
              <a:t> = </a:t>
            </a:r>
            <a:r>
              <a:rPr lang="da-DK" b="1" dirty="0">
                <a:solidFill>
                  <a:srgbClr val="00B0F0"/>
                </a:solidFill>
              </a:rPr>
              <a:t>1,54</a:t>
            </a:r>
            <a:endParaRPr lang="da-DK" dirty="0">
              <a:solidFill>
                <a:srgbClr val="00B0F0"/>
              </a:solidFill>
            </a:endParaRPr>
          </a:p>
          <a:p>
            <a:r>
              <a:rPr lang="da-DK" dirty="0"/>
              <a:t> 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da-DK" sz="200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49D113E-F998-C87A-E395-5C53D1F83B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6" y="2349416"/>
            <a:ext cx="3741922" cy="3758139"/>
          </a:xfrm>
        </p:spPr>
        <p:txBody>
          <a:bodyPr>
            <a:normAutofit/>
          </a:bodyPr>
          <a:lstStyle/>
          <a:p>
            <a:r>
              <a:rPr lang="da-DK" dirty="0"/>
              <a:t>Indblæsning:</a:t>
            </a:r>
          </a:p>
          <a:p>
            <a:pPr lvl="0"/>
            <a:r>
              <a:rPr lang="da-DK" dirty="0"/>
              <a:t>Stue på 25 m</a:t>
            </a:r>
            <a:r>
              <a:rPr lang="da-DK" baseline="30000" dirty="0"/>
              <a:t>2</a:t>
            </a:r>
            <a:endParaRPr lang="da-DK" dirty="0"/>
          </a:p>
          <a:p>
            <a:pPr lvl="0"/>
            <a:r>
              <a:rPr lang="da-DK" dirty="0"/>
              <a:t>Soveværelse på 15 m</a:t>
            </a:r>
            <a:r>
              <a:rPr lang="da-DK" baseline="30000" dirty="0"/>
              <a:t>2</a:t>
            </a:r>
            <a:endParaRPr lang="da-DK" dirty="0"/>
          </a:p>
          <a:p>
            <a:pPr lvl="0"/>
            <a:r>
              <a:rPr lang="da-DK" dirty="0"/>
              <a:t>Værelse 1 på 10 m</a:t>
            </a:r>
            <a:r>
              <a:rPr lang="da-DK" baseline="30000" dirty="0"/>
              <a:t>2</a:t>
            </a:r>
            <a:endParaRPr lang="da-DK" dirty="0"/>
          </a:p>
          <a:p>
            <a:pPr lvl="0"/>
            <a:r>
              <a:rPr lang="da-DK" dirty="0"/>
              <a:t>Værelse 2 på 10 m</a:t>
            </a:r>
            <a:r>
              <a:rPr lang="da-DK" baseline="30000" dirty="0"/>
              <a:t>2</a:t>
            </a:r>
            <a:endParaRPr lang="da-DK" dirty="0"/>
          </a:p>
          <a:p>
            <a:pPr lvl="0"/>
            <a:r>
              <a:rPr lang="da-DK" dirty="0"/>
              <a:t>Kontor på 10 m</a:t>
            </a:r>
            <a:r>
              <a:rPr lang="da-DK" baseline="30000" dirty="0"/>
              <a:t>2</a:t>
            </a:r>
            <a:endParaRPr lang="da-DK" dirty="0"/>
          </a:p>
          <a:p>
            <a:r>
              <a:rPr lang="da-DK" b="1" dirty="0"/>
              <a:t>I alt 70 m</a:t>
            </a:r>
            <a:r>
              <a:rPr lang="da-DK" b="1" baseline="30000" dirty="0"/>
              <a:t>2</a:t>
            </a:r>
            <a:r>
              <a:rPr lang="da-DK" b="1" dirty="0"/>
              <a:t> indblæsningsareal.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3133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Bembo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 Ligh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089E68911801243AB89404F1557F26F" ma:contentTypeVersion="10" ma:contentTypeDescription="Opret et nyt dokument." ma:contentTypeScope="" ma:versionID="c4203e867f0669bc74f7b8b45e5945ea">
  <xsd:schema xmlns:xsd="http://www.w3.org/2001/XMLSchema" xmlns:xs="http://www.w3.org/2001/XMLSchema" xmlns:p="http://schemas.microsoft.com/office/2006/metadata/properties" xmlns:ns3="1a25c7e0-3b4e-4afa-ab33-ed6366a8cd79" targetNamespace="http://schemas.microsoft.com/office/2006/metadata/properties" ma:root="true" ma:fieldsID="a2937440cb31529bbebedd2cd986cb44" ns3:_="">
    <xsd:import namespace="1a25c7e0-3b4e-4afa-ab33-ed6366a8cd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25c7e0-3b4e-4afa-ab33-ed6366a8cd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DF1FE0-585A-4CCA-9A7B-6C4CF19DA10D}">
  <ds:schemaRefs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1a25c7e0-3b4e-4afa-ab33-ed6366a8cd79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F9D4E55-3009-4586-A0A2-09B76EBC8A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25c7e0-3b4e-4afa-ab33-ed6366a8cd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07B071C-E689-4341-82D4-F7837A0EB6A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14820</TotalTime>
  <Words>869</Words>
  <Application>Microsoft Office PowerPoint</Application>
  <PresentationFormat>Widescreen</PresentationFormat>
  <Paragraphs>84</Paragraphs>
  <Slides>12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8" baseType="lpstr">
      <vt:lpstr>Arial Nova Light</vt:lpstr>
      <vt:lpstr>Bembo</vt:lpstr>
      <vt:lpstr>Calibri</vt:lpstr>
      <vt:lpstr>Segoe UI Emoji</vt:lpstr>
      <vt:lpstr>Times New Roman</vt:lpstr>
      <vt:lpstr>RetrospectVTI</vt:lpstr>
      <vt:lpstr>Ventilation 2026</vt:lpstr>
      <vt:lpstr>Luftmængde beregning for ventilation. Jf.BR18</vt:lpstr>
      <vt:lpstr>Guideline</vt:lpstr>
      <vt:lpstr>Ventilation genneralt</vt:lpstr>
      <vt:lpstr>Køkken</vt:lpstr>
      <vt:lpstr>Køkken</vt:lpstr>
      <vt:lpstr>Sagt med andre ord.:</vt:lpstr>
      <vt:lpstr>Sagt med andre ord.:</vt:lpstr>
      <vt:lpstr>Eksempel: Hus på 100 m2 opvarmet areal</vt:lpstr>
      <vt:lpstr>Eksempel: Hus på 100 m2 opvarmet areal,</vt:lpstr>
      <vt:lpstr>Eksempel: Hus på 100 m2 opvarmet areal,</vt:lpstr>
      <vt:lpstr>Eksempel.: Hus på 100 m2 opvarmet areal,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Oversigt over pumpebrug</dc:title>
  <dc:creator>Mads Pierre Bruus</dc:creator>
  <cp:lastModifiedBy>Thomas Roed Bach-Pedersen</cp:lastModifiedBy>
  <cp:revision>9</cp:revision>
  <dcterms:created xsi:type="dcterms:W3CDTF">2021-09-21T14:21:14Z</dcterms:created>
  <dcterms:modified xsi:type="dcterms:W3CDTF">2026-04-09T07:08:00Z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0x0101003089E68911801243AB89404F1557F26F</vt:lpwstr>
  </property>
</Properties>
</file>