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2" r:id="rId2"/>
    <p:sldId id="271" r:id="rId3"/>
    <p:sldId id="270" r:id="rId4"/>
    <p:sldId id="273" r:id="rId5"/>
    <p:sldId id="256" r:id="rId6"/>
    <p:sldId id="257" r:id="rId7"/>
    <p:sldId id="264" r:id="rId8"/>
    <p:sldId id="265" r:id="rId9"/>
    <p:sldId id="267" r:id="rId10"/>
    <p:sldId id="259" r:id="rId11"/>
    <p:sldId id="266" r:id="rId12"/>
    <p:sldId id="260" r:id="rId13"/>
    <p:sldId id="261" r:id="rId14"/>
    <p:sldId id="263" r:id="rId15"/>
    <p:sldId id="258" r:id="rId16"/>
    <p:sldId id="262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213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energinet.dk/energisystem_fullscree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hyperlink" Target="https://www.youtube.com/watch?v=ZOWG5tUtMxg" TargetMode="Externa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lateret bille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33" y="1402783"/>
            <a:ext cx="9127763" cy="513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974957" y="231169"/>
            <a:ext cx="4801314" cy="10926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6500" b="1" dirty="0" err="1" smtClean="0">
                <a:solidFill>
                  <a:srgbClr val="002060"/>
                </a:solidFill>
              </a:rPr>
              <a:t>El-forsyning</a:t>
            </a:r>
            <a:endParaRPr lang="da-DK" sz="65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3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480" y="1235009"/>
            <a:ext cx="3151657" cy="1798061"/>
          </a:xfrm>
          <a:prstGeom prst="rect">
            <a:avLst/>
          </a:prstGeom>
        </p:spPr>
      </p:pic>
      <p:sp>
        <p:nvSpPr>
          <p:cNvPr id="6" name="Tekstfelt 5"/>
          <p:cNvSpPr txBox="1"/>
          <p:nvPr/>
        </p:nvSpPr>
        <p:spPr>
          <a:xfrm>
            <a:off x="550971" y="3033070"/>
            <a:ext cx="86565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 smtClean="0">
                <a:solidFill>
                  <a:srgbClr val="002060"/>
                </a:solidFill>
              </a:rPr>
              <a:t>Spændingen over hver vinding er ens for primær- og sekundær viklingen.</a:t>
            </a:r>
          </a:p>
          <a:p>
            <a:endParaRPr lang="da-DK" sz="2000" dirty="0" smtClean="0">
              <a:solidFill>
                <a:srgbClr val="002060"/>
              </a:solidFill>
            </a:endParaRPr>
          </a:p>
          <a:p>
            <a:r>
              <a:rPr lang="da-DK" sz="2000" dirty="0" smtClean="0">
                <a:solidFill>
                  <a:srgbClr val="002060"/>
                </a:solidFill>
              </a:rPr>
              <a:t>Så forholdet mellem primær- og sekundær spænding er det samme</a:t>
            </a:r>
          </a:p>
          <a:p>
            <a:r>
              <a:rPr lang="da-DK" sz="2000" dirty="0" smtClean="0">
                <a:solidFill>
                  <a:srgbClr val="002060"/>
                </a:solidFill>
              </a:rPr>
              <a:t>som forholdet mellem primær- og sekundær vindingstal.</a:t>
            </a:r>
          </a:p>
        </p:txBody>
      </p:sp>
      <p:sp>
        <p:nvSpPr>
          <p:cNvPr id="7" name="Tekstfelt 6"/>
          <p:cNvSpPr txBox="1"/>
          <p:nvPr/>
        </p:nvSpPr>
        <p:spPr>
          <a:xfrm flipH="1">
            <a:off x="662243" y="173181"/>
            <a:ext cx="74911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000" b="1" dirty="0" smtClean="0">
                <a:solidFill>
                  <a:srgbClr val="002060"/>
                </a:solidFill>
              </a:rPr>
              <a:t>Omsætningsforhold (n)</a:t>
            </a:r>
            <a:endParaRPr lang="da-DK" sz="50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ktangel 7"/>
              <p:cNvSpPr/>
              <p:nvPr/>
            </p:nvSpPr>
            <p:spPr>
              <a:xfrm>
                <a:off x="662243" y="4852625"/>
                <a:ext cx="2896297" cy="1246911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a-DK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𝐍𝟏</m:t>
                          </m:r>
                        </m:num>
                        <m:den>
                          <m:r>
                            <a:rPr lang="da-DK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𝐍𝟐</m:t>
                          </m:r>
                        </m:den>
                      </m:f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𝐞𝐥𝐥𝐞𝐫</m:t>
                      </m:r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a-DK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𝐍𝐩</m:t>
                          </m:r>
                        </m:num>
                        <m:den>
                          <m:r>
                            <a:rPr lang="da-DK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𝐍𝐬</m:t>
                          </m:r>
                        </m:den>
                      </m:f>
                    </m:oMath>
                  </m:oMathPara>
                </a14:m>
                <a:endParaRPr lang="da-DK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Rektange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43" y="4852625"/>
                <a:ext cx="2896297" cy="12469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ktangel 8"/>
              <p:cNvSpPr/>
              <p:nvPr/>
            </p:nvSpPr>
            <p:spPr>
              <a:xfrm>
                <a:off x="7437116" y="4852625"/>
                <a:ext cx="2951019" cy="1246911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a-DK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  <m:r>
                            <a:rPr lang="da-DK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da-DK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  <m:r>
                            <a:rPr lang="da-DK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𝐞𝐥𝐥𝐞𝐫</m:t>
                      </m:r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a-DK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da-DK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a-DK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  <m:r>
                            <a:rPr lang="da-DK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num>
                        <m:den>
                          <m:r>
                            <a:rPr lang="da-DK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  <m:r>
                            <a:rPr lang="da-DK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</m:oMath>
                  </m:oMathPara>
                </a14:m>
                <a:endParaRPr lang="da-DK" b="1" dirty="0"/>
              </a:p>
            </p:txBody>
          </p:sp>
        </mc:Choice>
        <mc:Fallback xmlns="">
          <p:sp>
            <p:nvSpPr>
              <p:cNvPr id="9" name="Rektangel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7116" y="4852625"/>
                <a:ext cx="2951019" cy="12469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Afrundet rektangel 9"/>
          <p:cNvSpPr/>
          <p:nvPr/>
        </p:nvSpPr>
        <p:spPr>
          <a:xfrm>
            <a:off x="3784017" y="4886164"/>
            <a:ext cx="3436624" cy="1213372"/>
          </a:xfrm>
          <a:prstGeom prst="round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>
                <a:solidFill>
                  <a:schemeClr val="bg1"/>
                </a:solidFill>
              </a:rPr>
              <a:t>n</a:t>
            </a:r>
            <a:r>
              <a:rPr lang="da-DK" dirty="0" smtClean="0">
                <a:solidFill>
                  <a:schemeClr val="bg1"/>
                </a:solidFill>
              </a:rPr>
              <a:t> = Omsætningsforhold</a:t>
            </a:r>
          </a:p>
          <a:p>
            <a:r>
              <a:rPr lang="da-DK" dirty="0" smtClean="0">
                <a:solidFill>
                  <a:schemeClr val="bg1"/>
                </a:solidFill>
              </a:rPr>
              <a:t>N1 = vindinger </a:t>
            </a:r>
            <a:r>
              <a:rPr lang="da-DK" dirty="0" err="1" smtClean="0">
                <a:solidFill>
                  <a:schemeClr val="bg1"/>
                </a:solidFill>
              </a:rPr>
              <a:t>Pimær</a:t>
            </a:r>
            <a:r>
              <a:rPr lang="da-DK" dirty="0" smtClean="0">
                <a:solidFill>
                  <a:schemeClr val="bg1"/>
                </a:solidFill>
              </a:rPr>
              <a:t> side</a:t>
            </a:r>
          </a:p>
          <a:p>
            <a:r>
              <a:rPr lang="da-DK" dirty="0" smtClean="0"/>
              <a:t>N2 = vindinger Sekundær side</a:t>
            </a:r>
            <a:endParaRPr lang="da-DK" dirty="0"/>
          </a:p>
        </p:txBody>
      </p:sp>
      <p:sp>
        <p:nvSpPr>
          <p:cNvPr id="28" name="Bøjet pil 27"/>
          <p:cNvSpPr/>
          <p:nvPr/>
        </p:nvSpPr>
        <p:spPr>
          <a:xfrm rot="6149764">
            <a:off x="8821734" y="3365366"/>
            <a:ext cx="1382134" cy="1144089"/>
          </a:xfrm>
          <a:prstGeom prst="bentArrow">
            <a:avLst>
              <a:gd name="adj1" fmla="val 20271"/>
              <a:gd name="adj2" fmla="val 25233"/>
              <a:gd name="adj3" fmla="val 25000"/>
              <a:gd name="adj4" fmla="val 4375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32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ktangel 1"/>
              <p:cNvSpPr/>
              <p:nvPr/>
            </p:nvSpPr>
            <p:spPr>
              <a:xfrm>
                <a:off x="552450" y="4181475"/>
                <a:ext cx="5057775" cy="2076450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da-DK" sz="3200" b="1" dirty="0" smtClean="0">
                    <a:solidFill>
                      <a:srgbClr val="002060"/>
                    </a:solidFill>
                  </a:rPr>
                  <a:t>S = VA = Voltampere (U*I) </a:t>
                </a:r>
              </a:p>
              <a:p>
                <a:r>
                  <a:rPr lang="da-DK" sz="3200" b="1" dirty="0" smtClean="0">
                    <a:solidFill>
                      <a:srgbClr val="002060"/>
                    </a:solidFill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𝑽𝑨</m:t>
                        </m:r>
                      </m:e>
                      <m:sub>
                        <m:r>
                          <a:rPr lang="da-DK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sub>
                    </m:sSub>
                  </m:oMath>
                </a14:m>
                <a:r>
                  <a:rPr lang="da-DK" sz="3200" b="1" dirty="0" smtClean="0">
                    <a:solidFill>
                      <a:srgbClr val="002060"/>
                    </a:solidFill>
                  </a:rPr>
                  <a:t>	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𝑽𝑨</m:t>
                        </m:r>
                      </m:e>
                      <m:sub>
                        <m:r>
                          <a:rPr lang="da-DK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</m:sSub>
                  </m:oMath>
                </a14:m>
                <a:endParaRPr lang="da-DK" sz="3200" b="1" dirty="0" smtClean="0">
                  <a:solidFill>
                    <a:srgbClr val="002060"/>
                  </a:solidFill>
                </a:endParaRPr>
              </a:p>
              <a:p>
                <a:r>
                  <a:rPr lang="da-DK" sz="3200" b="1" dirty="0">
                    <a:solidFill>
                      <a:srgbClr val="002060"/>
                    </a:solidFill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da-DK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sub>
                    </m:sSub>
                  </m:oMath>
                </a14:m>
                <a:r>
                  <a:rPr lang="da-DK" sz="3200" b="1" dirty="0">
                    <a:solidFill>
                      <a:srgbClr val="002060"/>
                    </a:solidFill>
                  </a:rPr>
                  <a:t>	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da-DK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</m:sSub>
                  </m:oMath>
                </a14:m>
                <a:endParaRPr lang="da-DK" sz="3200" b="1" dirty="0" smtClean="0">
                  <a:solidFill>
                    <a:srgbClr val="002060"/>
                  </a:solidFill>
                </a:endParaRPr>
              </a:p>
              <a:p>
                <a:r>
                  <a:rPr lang="da-DK" sz="3200" b="1" dirty="0" smtClean="0">
                    <a:solidFill>
                      <a:srgbClr val="002060"/>
                    </a:solidFill>
                  </a:rPr>
                  <a:t>P = S * Cos</a:t>
                </a:r>
                <a:r>
                  <a:rPr lang="el-GR" sz="3200" b="1" dirty="0" smtClean="0">
                    <a:solidFill>
                      <a:srgbClr val="002060"/>
                    </a:solidFill>
                  </a:rPr>
                  <a:t>φ</a:t>
                </a:r>
                <a:r>
                  <a:rPr lang="da-DK" sz="3200" b="1" dirty="0" smtClean="0">
                    <a:solidFill>
                      <a:srgbClr val="002060"/>
                    </a:solidFill>
                  </a:rPr>
                  <a:t> </a:t>
                </a:r>
                <a:endParaRPr lang="da-DK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Rektangel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50" y="4181475"/>
                <a:ext cx="5057775" cy="2076450"/>
              </a:xfrm>
              <a:prstGeom prst="rect">
                <a:avLst/>
              </a:prstGeom>
              <a:blipFill>
                <a:blip r:embed="rId2"/>
                <a:stretch>
                  <a:fillRect l="-3005" t="-2616" r="-3726" b="-8140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Højrepil 3"/>
          <p:cNvSpPr/>
          <p:nvPr/>
        </p:nvSpPr>
        <p:spPr>
          <a:xfrm>
            <a:off x="857250" y="4883944"/>
            <a:ext cx="397382" cy="252412"/>
          </a:xfrm>
          <a:prstGeom prst="righ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Højrepil 8"/>
          <p:cNvSpPr/>
          <p:nvPr/>
        </p:nvSpPr>
        <p:spPr>
          <a:xfrm>
            <a:off x="857250" y="5318522"/>
            <a:ext cx="397382" cy="252412"/>
          </a:xfrm>
          <a:prstGeom prst="righ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ekstfelt 9"/>
          <p:cNvSpPr txBox="1"/>
          <p:nvPr/>
        </p:nvSpPr>
        <p:spPr>
          <a:xfrm>
            <a:off x="405101" y="314325"/>
            <a:ext cx="64822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800" b="1" dirty="0" smtClean="0">
                <a:solidFill>
                  <a:srgbClr val="002060"/>
                </a:solidFill>
              </a:rPr>
              <a:t>Transformerstørrelser</a:t>
            </a:r>
            <a:endParaRPr lang="da-DK" dirty="0"/>
          </a:p>
        </p:txBody>
      </p:sp>
      <p:sp>
        <p:nvSpPr>
          <p:cNvPr id="11" name="Afrundet rektangel 10"/>
          <p:cNvSpPr/>
          <p:nvPr/>
        </p:nvSpPr>
        <p:spPr>
          <a:xfrm>
            <a:off x="247650" y="1223962"/>
            <a:ext cx="10420349" cy="1885950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a-DK" sz="2800" dirty="0" smtClean="0">
                <a:solidFill>
                  <a:srgbClr val="002060"/>
                </a:solidFill>
              </a:rPr>
              <a:t>På de fleste transformere opgives størrelsen i VA. Størrelsen kan variere fra nogle få VA (som i en radio) til mange MVA (som i forsyningsnettet). Men princippet er </a:t>
            </a:r>
            <a:r>
              <a:rPr lang="da-DK" sz="2800" u="sng" dirty="0" smtClean="0">
                <a:solidFill>
                  <a:srgbClr val="002060"/>
                </a:solidFill>
              </a:rPr>
              <a:t>ALTID</a:t>
            </a:r>
            <a:r>
              <a:rPr lang="da-DK" sz="2800" dirty="0" smtClean="0">
                <a:solidFill>
                  <a:srgbClr val="002060"/>
                </a:solidFill>
              </a:rPr>
              <a:t> det samme. </a:t>
            </a:r>
            <a:endParaRPr lang="da-DK" sz="2800" dirty="0">
              <a:solidFill>
                <a:srgbClr val="002060"/>
              </a:solidFill>
            </a:endParaRPr>
          </a:p>
        </p:txBody>
      </p:sp>
      <p:sp>
        <p:nvSpPr>
          <p:cNvPr id="6" name="Oval billedforklaring 5"/>
          <p:cNvSpPr/>
          <p:nvPr/>
        </p:nvSpPr>
        <p:spPr>
          <a:xfrm>
            <a:off x="1055941" y="2783681"/>
            <a:ext cx="3067049" cy="1065609"/>
          </a:xfrm>
          <a:prstGeom prst="wedgeEllipseCallout">
            <a:avLst>
              <a:gd name="adj1" fmla="val -29475"/>
              <a:gd name="adj2" fmla="val 75971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2800" b="1" dirty="0" smtClean="0">
                <a:solidFill>
                  <a:srgbClr val="002060"/>
                </a:solidFill>
              </a:rPr>
              <a:t>Effekt (VA)</a:t>
            </a:r>
            <a:endParaRPr lang="da-DK" sz="2800" b="1" dirty="0">
              <a:solidFill>
                <a:srgbClr val="002060"/>
              </a:solidFill>
            </a:endParaRPr>
          </a:p>
        </p:txBody>
      </p:sp>
      <p:sp>
        <p:nvSpPr>
          <p:cNvPr id="12" name="Sky 11"/>
          <p:cNvSpPr/>
          <p:nvPr/>
        </p:nvSpPr>
        <p:spPr>
          <a:xfrm>
            <a:off x="5800725" y="3343275"/>
            <a:ext cx="5714999" cy="3228974"/>
          </a:xfrm>
          <a:prstGeom prst="cloud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 smtClean="0">
                <a:solidFill>
                  <a:srgbClr val="002060"/>
                </a:solidFill>
              </a:rPr>
              <a:t>Effekten som en transformer opgives i, er ALTID den afgivne effekt, beregnet ud fra sekundær spænding og strøm</a:t>
            </a:r>
            <a:endParaRPr lang="da-DK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2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170" y="1672934"/>
            <a:ext cx="3234996" cy="23977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ktangel 3"/>
              <p:cNvSpPr/>
              <p:nvPr/>
            </p:nvSpPr>
            <p:spPr>
              <a:xfrm>
                <a:off x="923925" y="1568158"/>
                <a:ext cx="2952750" cy="2927639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</m:sub>
                      </m:sSub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num>
                        <m:den>
                          <m:sSub>
                            <m:sSubPr>
                              <m:ctrlPr>
                                <a:rPr lang="da-DK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a-DK" sz="20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𝐈</m:t>
                              </m:r>
                            </m:e>
                            <m:sub>
                              <m:r>
                                <a:rPr lang="da-DK" sz="20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</m:sub>
                          </m:sSub>
                        </m:den>
                      </m:f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sub>
                      </m:sSub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</m:oMath>
                  </m:oMathPara>
                </a14:m>
                <a:endParaRPr lang="da-DK" sz="2000" b="1" dirty="0" smtClean="0">
                  <a:solidFill>
                    <a:srgbClr val="002060"/>
                  </a:solidFill>
                </a:endParaRPr>
              </a:p>
              <a:p>
                <a:endParaRPr lang="da-DK" sz="2000" b="1" dirty="0" smtClean="0">
                  <a:solidFill>
                    <a:srgbClr val="00206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𝐈</m:t>
                          </m:r>
                        </m:e>
                        <m:sub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</m:sub>
                      </m:sSub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num>
                        <m:den>
                          <m:sSub>
                            <m:sSubPr>
                              <m:ctrlPr>
                                <a:rPr lang="da-DK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a-DK" sz="2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da-DK" sz="20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a-DK" sz="2000" b="1" dirty="0" smtClean="0"/>
              </a:p>
              <a:p>
                <a:endParaRPr lang="da-DK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</m:sub>
                      </m:sSub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</m:sub>
                      </m:sSub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da-DK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num>
                        <m:den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𝐕</m:t>
                          </m:r>
                        </m:den>
                      </m:f>
                      <m:r>
                        <a:rPr lang="da-DK" sz="2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sub>
                      </m:sSub>
                      <m:r>
                        <a:rPr lang="da-DK" sz="2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∗ </m:t>
                      </m:r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</m:oMath>
                  </m:oMathPara>
                </a14:m>
                <a:endParaRPr lang="da-DK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Rektangel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25" y="1568158"/>
                <a:ext cx="2952750" cy="29276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ktangel 4"/>
              <p:cNvSpPr/>
              <p:nvPr/>
            </p:nvSpPr>
            <p:spPr>
              <a:xfrm>
                <a:off x="8104661" y="1568159"/>
                <a:ext cx="2952750" cy="2927639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sub>
                      </m:sSub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num>
                        <m:den>
                          <m:sSub>
                            <m:sSubPr>
                              <m:ctrlPr>
                                <a:rPr lang="da-DK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a-DK" sz="20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𝐈</m:t>
                              </m:r>
                            </m:e>
                            <m:sub>
                              <m:r>
                                <a:rPr lang="da-DK" sz="2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sub>
                          </m:sSub>
                        </m:den>
                      </m:f>
                      <m:r>
                        <a:rPr lang="da-DK" sz="2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a-DK" sz="2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da-DK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a-DK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a-DK" sz="20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da-DK" sz="2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</m:sub>
                          </m:sSub>
                        </m:num>
                        <m:den>
                          <m:r>
                            <a:rPr lang="da-DK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da-DK" sz="2000" b="1" i="0" dirty="0" smtClean="0">
                  <a:solidFill>
                    <a:srgbClr val="002060"/>
                  </a:solidFill>
                  <a:latin typeface="Cambria Math" panose="02040503050406030204" pitchFamily="18" charset="0"/>
                </a:endParaRPr>
              </a:p>
              <a:p>
                <a:endParaRPr lang="da-DK" sz="2000" b="1" dirty="0" smtClean="0">
                  <a:solidFill>
                    <a:srgbClr val="00206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𝐈</m:t>
                          </m:r>
                        </m:e>
                        <m:sub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sub>
                      </m:sSub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num>
                        <m:den>
                          <m:sSub>
                            <m:sSubPr>
                              <m:ctrlPr>
                                <a:rPr lang="da-DK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a-DK" sz="2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da-DK" sz="2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a-DK" sz="2000" b="1" dirty="0" smtClean="0"/>
              </a:p>
              <a:p>
                <a:endParaRPr lang="da-DK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sub>
                      </m:sSub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da-DK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20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sub>
                      </m:sSub>
                      <m:r>
                        <a:rPr lang="da-DK" sz="20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da-DK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num>
                        <m:den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𝐕</m:t>
                          </m:r>
                        </m:den>
                      </m:f>
                      <m:r>
                        <a:rPr lang="da-DK" sz="2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da-DK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a-DK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a-DK" sz="2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da-DK" sz="2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da-DK" sz="2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</m:sub>
                          </m:sSub>
                        </m:num>
                        <m:den>
                          <m:r>
                            <a:rPr lang="da-DK" sz="2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den>
                      </m:f>
                    </m:oMath>
                  </m:oMathPara>
                </a14:m>
                <a:endParaRPr lang="da-DK" sz="2000" b="1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Rektangel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661" y="1568159"/>
                <a:ext cx="2952750" cy="29276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billedforklaring 6"/>
          <p:cNvSpPr/>
          <p:nvPr/>
        </p:nvSpPr>
        <p:spPr>
          <a:xfrm>
            <a:off x="1409700" y="539668"/>
            <a:ext cx="1866900" cy="714166"/>
          </a:xfrm>
          <a:prstGeom prst="wedgeEllipseCallout">
            <a:avLst>
              <a:gd name="adj1" fmla="val -28486"/>
              <a:gd name="adj2" fmla="val 81172"/>
            </a:avLst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smtClean="0">
                <a:solidFill>
                  <a:srgbClr val="002060"/>
                </a:solidFill>
              </a:rPr>
              <a:t>PRIMÆR </a:t>
            </a:r>
          </a:p>
        </p:txBody>
      </p:sp>
      <p:sp>
        <p:nvSpPr>
          <p:cNvPr id="8" name="Oval billedforklaring 7"/>
          <p:cNvSpPr/>
          <p:nvPr/>
        </p:nvSpPr>
        <p:spPr>
          <a:xfrm>
            <a:off x="8448675" y="476250"/>
            <a:ext cx="2038350" cy="777584"/>
          </a:xfrm>
          <a:prstGeom prst="wedgeEllipseCallout">
            <a:avLst>
              <a:gd name="adj1" fmla="val -26440"/>
              <a:gd name="adj2" fmla="val 82099"/>
            </a:avLst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smtClean="0">
                <a:solidFill>
                  <a:srgbClr val="002060"/>
                </a:solidFill>
              </a:rPr>
              <a:t>SEKUNDÆR </a:t>
            </a:r>
          </a:p>
        </p:txBody>
      </p:sp>
      <p:sp>
        <p:nvSpPr>
          <p:cNvPr id="9" name="Vandret skriftrulle 8"/>
          <p:cNvSpPr/>
          <p:nvPr/>
        </p:nvSpPr>
        <p:spPr>
          <a:xfrm>
            <a:off x="4800043" y="476250"/>
            <a:ext cx="2381250" cy="1033272"/>
          </a:xfrm>
          <a:prstGeom prst="horizontalScroll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3200" b="1" dirty="0" smtClean="0">
                <a:solidFill>
                  <a:srgbClr val="002060"/>
                </a:solidFill>
              </a:rPr>
              <a:t>FORMLER</a:t>
            </a:r>
            <a:endParaRPr lang="da-DK" sz="3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ktangel 10"/>
              <p:cNvSpPr/>
              <p:nvPr/>
            </p:nvSpPr>
            <p:spPr>
              <a:xfrm>
                <a:off x="4133293" y="3994437"/>
                <a:ext cx="3714750" cy="2404876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da-DK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𝐒</m:t>
                    </m:r>
                    <m:r>
                      <a:rPr lang="da-DK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b>
                        <m:r>
                          <a:rPr lang="da-DK" sz="2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sub>
                    </m:sSub>
                  </m:oMath>
                </a14:m>
                <a:r>
                  <a:rPr lang="da-DK" sz="2000" b="1" dirty="0" smtClean="0">
                    <a:solidFill>
                      <a:srgbClr val="002060"/>
                    </a:solidFill>
                    <a:latin typeface="+mj-lt"/>
                  </a:rPr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sz="2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sub>
                    </m:sSub>
                  </m:oMath>
                </a14:m>
                <a:r>
                  <a:rPr lang="da-DK" sz="2000" b="1" dirty="0" smtClean="0">
                    <a:solidFill>
                      <a:srgbClr val="002060"/>
                    </a:solidFill>
                    <a:latin typeface="+mj-lt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b>
                        <m:r>
                          <a:rPr lang="da-DK" sz="2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sub>
                    </m:sSub>
                  </m:oMath>
                </a14:m>
                <a:r>
                  <a:rPr lang="da-DK" sz="2000" b="1" dirty="0">
                    <a:solidFill>
                      <a:srgbClr val="002060"/>
                    </a:solidFill>
                    <a:latin typeface="+mj-lt"/>
                  </a:rPr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sz="2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sub>
                    </m:sSub>
                  </m:oMath>
                </a14:m>
                <a:endParaRPr lang="da-DK" sz="2000" b="1" dirty="0" smtClean="0">
                  <a:solidFill>
                    <a:srgbClr val="002060"/>
                  </a:solidFill>
                  <a:latin typeface="+mj-lt"/>
                </a:endParaRPr>
              </a:p>
              <a:p>
                <a:pPr algn="ctr"/>
                <a:endParaRPr lang="da-DK" sz="2000" b="1" dirty="0" smtClean="0">
                  <a:solidFill>
                    <a:srgbClr val="002060"/>
                  </a:solidFill>
                  <a:latin typeface="+mj-lt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da-DK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𝐧</m:t>
                    </m:r>
                    <m:r>
                      <a:rPr lang="da-DK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  <m:sub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  <m:sub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𝐒</m:t>
                            </m:r>
                          </m:sub>
                        </m:sSub>
                      </m:den>
                    </m:f>
                  </m:oMath>
                </a14:m>
                <a:r>
                  <a:rPr lang="da-DK" sz="2000" b="1" dirty="0" smtClean="0">
                    <a:solidFill>
                      <a:srgbClr val="002060"/>
                    </a:solidFill>
                    <a:latin typeface="+mj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𝐒</m:t>
                            </m:r>
                          </m:sub>
                        </m:sSub>
                      </m:den>
                    </m:f>
                  </m:oMath>
                </a14:m>
                <a:endParaRPr lang="da-DK" sz="2000" b="1" dirty="0" smtClean="0">
                  <a:latin typeface="+mj-lt"/>
                </a:endParaRPr>
              </a:p>
              <a:p>
                <a:pPr algn="ctr"/>
                <a:endParaRPr lang="da-DK" sz="2000" b="1" dirty="0" smtClean="0">
                  <a:latin typeface="+mj-lt"/>
                </a:endParaRPr>
              </a:p>
              <a:p>
                <a:pPr algn="ctr"/>
                <a:r>
                  <a:rPr lang="da-DK" sz="2000" b="1" dirty="0" smtClean="0">
                    <a:solidFill>
                      <a:srgbClr val="002060"/>
                    </a:solidFill>
                    <a:latin typeface="+mj-lt"/>
                  </a:rPr>
                  <a:t>N/V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  <m:sub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𝐏</m:t>
                            </m:r>
                          </m:sub>
                        </m:sSub>
                      </m:den>
                    </m:f>
                  </m:oMath>
                </a14:m>
                <a:r>
                  <a:rPr lang="da-DK" sz="2000" b="1" dirty="0">
                    <a:solidFill>
                      <a:srgbClr val="002060"/>
                    </a:solidFill>
                    <a:latin typeface="+mj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  <m:sub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𝐒</m:t>
                            </m:r>
                          </m:sub>
                        </m:sSub>
                      </m:den>
                    </m:f>
                  </m:oMath>
                </a14:m>
                <a:r>
                  <a:rPr lang="da-DK" sz="2000" b="1" dirty="0" smtClean="0">
                    <a:latin typeface="+mj-lt"/>
                  </a:rPr>
                  <a:t> </a:t>
                </a:r>
                <a:r>
                  <a:rPr lang="da-DK" sz="2000" b="1" dirty="0">
                    <a:solidFill>
                      <a:srgbClr val="002060"/>
                    </a:solidFill>
                    <a:latin typeface="+mj-lt"/>
                  </a:rPr>
                  <a:t>	</a:t>
                </a:r>
                <a:r>
                  <a:rPr lang="da-DK" sz="2000" b="1" dirty="0" smtClean="0">
                    <a:solidFill>
                      <a:srgbClr val="002060"/>
                    </a:solidFill>
                    <a:latin typeface="+mj-lt"/>
                  </a:rPr>
                  <a:t>V/N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  <m:sub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𝐏</m:t>
                            </m:r>
                          </m:sub>
                        </m:sSub>
                      </m:den>
                    </m:f>
                  </m:oMath>
                </a14:m>
                <a:r>
                  <a:rPr lang="da-DK" sz="2000" b="1" dirty="0">
                    <a:solidFill>
                      <a:srgbClr val="002060"/>
                    </a:solidFill>
                    <a:latin typeface="+mj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  <m:sub>
                            <m:r>
                              <a:rPr lang="da-DK" sz="2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da-DK" sz="20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𝐒</m:t>
                            </m:r>
                          </m:sub>
                        </m:sSub>
                      </m:den>
                    </m:f>
                  </m:oMath>
                </a14:m>
                <a:endParaRPr lang="da-DK" sz="2000" b="1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11" name="Rektangel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293" y="3994437"/>
                <a:ext cx="3714750" cy="24048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billedforklaring 12"/>
          <p:cNvSpPr/>
          <p:nvPr/>
        </p:nvSpPr>
        <p:spPr>
          <a:xfrm>
            <a:off x="7991475" y="4949743"/>
            <a:ext cx="1866900" cy="714166"/>
          </a:xfrm>
          <a:prstGeom prst="wedgeEllipseCallout">
            <a:avLst>
              <a:gd name="adj1" fmla="val -55527"/>
              <a:gd name="adj2" fmla="val 85173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smtClean="0">
                <a:solidFill>
                  <a:srgbClr val="002060"/>
                </a:solidFill>
              </a:rPr>
              <a:t>FÆLLES </a:t>
            </a:r>
          </a:p>
        </p:txBody>
      </p:sp>
      <p:sp>
        <p:nvSpPr>
          <p:cNvPr id="2" name="Skyformet billedforklaring 1"/>
          <p:cNvSpPr/>
          <p:nvPr/>
        </p:nvSpPr>
        <p:spPr>
          <a:xfrm>
            <a:off x="1089660" y="4650377"/>
            <a:ext cx="2594066" cy="1748936"/>
          </a:xfrm>
          <a:prstGeom prst="cloudCallout">
            <a:avLst>
              <a:gd name="adj1" fmla="val -65731"/>
              <a:gd name="adj2" fmla="val 67445"/>
            </a:avLst>
          </a:prstGeom>
          <a:solidFill>
            <a:srgbClr val="FFFF00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Ligebenet trekant 5"/>
          <p:cNvSpPr/>
          <p:nvPr/>
        </p:nvSpPr>
        <p:spPr>
          <a:xfrm>
            <a:off x="1619794" y="4862373"/>
            <a:ext cx="1295836" cy="1067880"/>
          </a:xfrm>
          <a:prstGeom prst="triangl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dirty="0" smtClean="0">
              <a:solidFill>
                <a:srgbClr val="002060"/>
              </a:solidFill>
            </a:endParaRPr>
          </a:p>
          <a:p>
            <a:pPr algn="ctr"/>
            <a:endParaRPr lang="da-DK" dirty="0"/>
          </a:p>
        </p:txBody>
      </p:sp>
      <p:cxnSp>
        <p:nvCxnSpPr>
          <p:cNvPr id="12" name="Lige forbindelse 11"/>
          <p:cNvCxnSpPr>
            <a:stCxn id="6" idx="1"/>
            <a:endCxn id="6" idx="5"/>
          </p:cNvCxnSpPr>
          <p:nvPr/>
        </p:nvCxnSpPr>
        <p:spPr>
          <a:xfrm>
            <a:off x="1943753" y="5396313"/>
            <a:ext cx="647918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Lige forbindelse 17"/>
          <p:cNvCxnSpPr/>
          <p:nvPr/>
        </p:nvCxnSpPr>
        <p:spPr>
          <a:xfrm flipH="1" flipV="1">
            <a:off x="2267712" y="5396939"/>
            <a:ext cx="3483" cy="53394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kstfelt 20"/>
          <p:cNvSpPr txBox="1"/>
          <p:nvPr/>
        </p:nvSpPr>
        <p:spPr>
          <a:xfrm>
            <a:off x="2111259" y="5056444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/>
              <a:t>P</a:t>
            </a:r>
            <a:endParaRPr lang="da-DK" b="1" dirty="0"/>
          </a:p>
        </p:txBody>
      </p:sp>
      <p:sp>
        <p:nvSpPr>
          <p:cNvPr id="23" name="Tekstfelt 22"/>
          <p:cNvSpPr txBox="1"/>
          <p:nvPr/>
        </p:nvSpPr>
        <p:spPr>
          <a:xfrm>
            <a:off x="1882619" y="5514298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/>
              <a:t>U</a:t>
            </a:r>
          </a:p>
        </p:txBody>
      </p:sp>
      <p:sp>
        <p:nvSpPr>
          <p:cNvPr id="24" name="Tekstfelt 23"/>
          <p:cNvSpPr txBox="1"/>
          <p:nvPr/>
        </p:nvSpPr>
        <p:spPr>
          <a:xfrm>
            <a:off x="2362494" y="5514298"/>
            <a:ext cx="266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I</a:t>
            </a: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333327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577" y="3846602"/>
            <a:ext cx="2867596" cy="245326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4241657" y="699273"/>
            <a:ext cx="26700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800" b="1" dirty="0" smtClean="0">
                <a:solidFill>
                  <a:srgbClr val="002060"/>
                </a:solidFill>
              </a:rPr>
              <a:t>Tomgang</a:t>
            </a:r>
            <a:endParaRPr lang="da-DK" sz="4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ktangel 3"/>
              <p:cNvSpPr/>
              <p:nvPr/>
            </p:nvSpPr>
            <p:spPr>
              <a:xfrm>
                <a:off x="2002971" y="2111157"/>
                <a:ext cx="2542903" cy="1276478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b="1" dirty="0" smtClean="0">
                    <a:solidFill>
                      <a:srgbClr val="002060"/>
                    </a:solidFill>
                  </a:rPr>
                  <a:t>Tomgangsstrøm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da-DK" b="1" dirty="0">
                  <a:solidFill>
                    <a:srgbClr val="002060"/>
                  </a:solidFill>
                </a:endParaRPr>
              </a:p>
              <a:p>
                <a:pPr algn="ctr"/>
                <a:r>
                  <a:rPr lang="da-DK" b="1" dirty="0" smtClean="0">
                    <a:solidFill>
                      <a:srgbClr val="002060"/>
                    </a:solidFill>
                  </a:rPr>
                  <a:t> </a:t>
                </a:r>
                <a:endParaRPr lang="da-DK" b="1" dirty="0">
                  <a:solidFill>
                    <a:srgbClr val="002060"/>
                  </a:solidFill>
                </a:endParaRPr>
              </a:p>
              <a:p>
                <a:pPr algn="ctr"/>
                <a:r>
                  <a:rPr lang="da-DK" b="1" dirty="0" smtClean="0">
                    <a:solidFill>
                      <a:srgbClr val="002060"/>
                    </a:solidFill>
                  </a:rPr>
                  <a:t>Fuldlaststrøm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sub>
                    </m:sSub>
                  </m:oMath>
                </a14:m>
                <a:endParaRPr lang="da-DK" b="1" dirty="0"/>
              </a:p>
            </p:txBody>
          </p:sp>
        </mc:Choice>
        <mc:Fallback xmlns="">
          <p:sp>
            <p:nvSpPr>
              <p:cNvPr id="4" name="Rektangel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971" y="2111157"/>
                <a:ext cx="2542903" cy="12764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ky 5"/>
          <p:cNvSpPr/>
          <p:nvPr/>
        </p:nvSpPr>
        <p:spPr>
          <a:xfrm>
            <a:off x="4824548" y="1815066"/>
            <a:ext cx="4174398" cy="2250212"/>
          </a:xfrm>
          <a:prstGeom prst="cloud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 smtClean="0">
                <a:solidFill>
                  <a:srgbClr val="002060"/>
                </a:solidFill>
              </a:rPr>
              <a:t>Ved tomgang forstås tilstanden når transformeren er </a:t>
            </a:r>
            <a:r>
              <a:rPr lang="da-DK" sz="2000" b="1" u="sng" dirty="0" smtClean="0">
                <a:solidFill>
                  <a:srgbClr val="002060"/>
                </a:solidFill>
              </a:rPr>
              <a:t>uden</a:t>
            </a:r>
            <a:r>
              <a:rPr lang="da-DK" sz="2000" b="1" dirty="0" smtClean="0">
                <a:solidFill>
                  <a:srgbClr val="002060"/>
                </a:solidFill>
              </a:rPr>
              <a:t> belastning på sekundærsiden</a:t>
            </a:r>
            <a:endParaRPr lang="da-DK" sz="20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billedforklaring 7"/>
              <p:cNvSpPr/>
              <p:nvPr/>
            </p:nvSpPr>
            <p:spPr>
              <a:xfrm>
                <a:off x="4824548" y="4232377"/>
                <a:ext cx="5434150" cy="1681715"/>
              </a:xfrm>
              <a:prstGeom prst="wedgeEllipseCallout">
                <a:avLst>
                  <a:gd name="adj1" fmla="val -85897"/>
                  <a:gd name="adj2" fmla="val 1776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a-DK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da-DK" b="1" dirty="0">
                    <a:solidFill>
                      <a:srgbClr val="002060"/>
                    </a:solidFill>
                  </a:rPr>
                  <a:t> er meget lille i forhold til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sub>
                    </m:sSub>
                  </m:oMath>
                </a14:m>
                <a:endParaRPr lang="da-DK" b="1" dirty="0">
                  <a:solidFill>
                    <a:srgbClr val="00206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a-DK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da-DK" b="1" dirty="0">
                    <a:solidFill>
                      <a:srgbClr val="002060"/>
                    </a:solidFill>
                  </a:rPr>
                  <a:t> er faseforskudt 80-85° </a:t>
                </a:r>
                <a:r>
                  <a:rPr lang="da-DK" b="1" dirty="0" smtClean="0">
                    <a:solidFill>
                      <a:srgbClr val="002060"/>
                    </a:solidFill>
                  </a:rPr>
                  <a:t>efter spændingen</a:t>
                </a:r>
                <a:endParaRPr lang="da-DK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Oval billedforklaring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548" y="4232377"/>
                <a:ext cx="5434150" cy="1681715"/>
              </a:xfrm>
              <a:prstGeom prst="wedgeEllipseCallout">
                <a:avLst>
                  <a:gd name="adj1" fmla="val -85897"/>
                  <a:gd name="adj2" fmla="val 17763"/>
                </a:avLst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122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Vandret skriftrulle 1"/>
              <p:cNvSpPr/>
              <p:nvPr/>
            </p:nvSpPr>
            <p:spPr>
              <a:xfrm>
                <a:off x="496389" y="226423"/>
                <a:ext cx="9396548" cy="6505303"/>
              </a:xfrm>
              <a:prstGeom prst="horizontalScroll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sz="7200" b="1" u="sng" dirty="0" smtClean="0">
                    <a:solidFill>
                      <a:srgbClr val="002060"/>
                    </a:solidFill>
                  </a:rPr>
                  <a:t>Under belastning</a:t>
                </a:r>
              </a:p>
              <a:p>
                <a:pPr algn="ctr"/>
                <a:endParaRPr lang="da-DK" sz="2400" dirty="0">
                  <a:solidFill>
                    <a:srgbClr val="002060"/>
                  </a:solidFill>
                </a:endParaRPr>
              </a:p>
              <a:p>
                <a:r>
                  <a:rPr lang="da-DK" sz="2400" dirty="0" smtClean="0">
                    <a:solidFill>
                      <a:srgbClr val="002060"/>
                    </a:solidFill>
                  </a:rPr>
                  <a:t>Når der tilsluttes en belastning til sekundærviklingen, går der en strøm i viklingen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sz="2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da-DK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  <m:sSub>
                      <m:sSubPr>
                        <m:ctrlPr>
                          <a:rPr lang="da-DK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sz="2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sub>
                    </m:sSub>
                  </m:oMath>
                </a14:m>
                <a:endParaRPr lang="da-DK" sz="2400" dirty="0" smtClean="0"/>
              </a:p>
              <a:p>
                <a:endParaRPr lang="da-DK" sz="2400" dirty="0"/>
              </a:p>
              <a:p>
                <a:r>
                  <a:rPr lang="da-DK" sz="2400" dirty="0" smtClean="0">
                    <a:solidFill>
                      <a:srgbClr val="002060"/>
                    </a:solidFill>
                  </a:rPr>
                  <a:t>Primærstrømmen vil stige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sz="2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da-DK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  <m:sSub>
                      <m:sSubPr>
                        <m:ctrlPr>
                          <a:rPr lang="da-DK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sz="2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sub>
                    </m:sSub>
                  </m:oMath>
                </a14:m>
                <a:endParaRPr lang="da-DK" sz="2400" dirty="0"/>
              </a:p>
            </p:txBody>
          </p:sp>
        </mc:Choice>
        <mc:Fallback xmlns="">
          <p:sp>
            <p:nvSpPr>
              <p:cNvPr id="2" name="Vandret skriftrul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89" y="226423"/>
                <a:ext cx="9396548" cy="6505303"/>
              </a:xfrm>
              <a:prstGeom prst="horizontalScroll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Højrepil 2"/>
          <p:cNvSpPr/>
          <p:nvPr/>
        </p:nvSpPr>
        <p:spPr>
          <a:xfrm>
            <a:off x="5194663" y="3971109"/>
            <a:ext cx="287382" cy="200297"/>
          </a:xfrm>
          <a:prstGeom prst="righ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Højrepil 3"/>
          <p:cNvSpPr/>
          <p:nvPr/>
        </p:nvSpPr>
        <p:spPr>
          <a:xfrm>
            <a:off x="5429794" y="4689566"/>
            <a:ext cx="287382" cy="200297"/>
          </a:xfrm>
          <a:prstGeom prst="righ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200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/>
          <p:cNvSpPr txBox="1"/>
          <p:nvPr/>
        </p:nvSpPr>
        <p:spPr>
          <a:xfrm>
            <a:off x="4145281" y="261255"/>
            <a:ext cx="18422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8000" b="1" dirty="0" smtClean="0">
                <a:solidFill>
                  <a:srgbClr val="002060"/>
                </a:solidFill>
              </a:rPr>
              <a:t>Tab</a:t>
            </a:r>
            <a:endParaRPr lang="da-DK" sz="80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ktangel 2"/>
              <p:cNvSpPr/>
              <p:nvPr/>
            </p:nvSpPr>
            <p:spPr>
              <a:xfrm>
                <a:off x="1471749" y="1454067"/>
                <a:ext cx="7506787" cy="4667794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da-DK" b="1" u="sng" dirty="0" smtClean="0">
                    <a:solidFill>
                      <a:srgbClr val="002060"/>
                    </a:solidFill>
                  </a:rPr>
                  <a:t>2 Typer: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da-DK" dirty="0" smtClean="0">
                  <a:solidFill>
                    <a:srgbClr val="002060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a-DK" dirty="0" smtClean="0">
                    <a:solidFill>
                      <a:srgbClr val="002060"/>
                    </a:solidFill>
                  </a:rPr>
                  <a:t>Strømvarmetab i viklingerne (afhænger af belastningen)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a-DK" dirty="0" smtClean="0">
                    <a:solidFill>
                      <a:srgbClr val="002060"/>
                    </a:solidFill>
                  </a:rPr>
                  <a:t>Magnetiseringstabet 󠅋</a:t>
                </a:r>
                <a14:m>
                  <m:oMath xmlns:m="http://schemas.openxmlformats.org/officeDocument/2006/math">
                    <m:r>
                      <a:rPr lang="da-DK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da-DK" dirty="0" smtClean="0">
                    <a:solidFill>
                      <a:srgbClr val="002060"/>
                    </a:solidFill>
                  </a:rPr>
                  <a:t> Jerntabet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da-DK" dirty="0">
                  <a:solidFill>
                    <a:srgbClr val="002060"/>
                  </a:solidFill>
                </a:endParaRPr>
              </a:p>
              <a:p>
                <a:r>
                  <a:rPr lang="da-DK" dirty="0" smtClean="0">
                    <a:solidFill>
                      <a:srgbClr val="002060"/>
                    </a:solidFill>
                  </a:rPr>
                  <a:t>Der skal tilføres mere effekt til primærsiden end der kan aftages på sekundærsiden</a:t>
                </a:r>
              </a:p>
              <a:p>
                <a:endParaRPr lang="da-DK" dirty="0">
                  <a:solidFill>
                    <a:srgbClr val="002060"/>
                  </a:solidFill>
                </a:endParaRPr>
              </a:p>
              <a:p>
                <a:r>
                  <a:rPr lang="da-DK" b="1" u="sng" dirty="0" smtClean="0">
                    <a:solidFill>
                      <a:srgbClr val="002060"/>
                    </a:solidFill>
                  </a:rPr>
                  <a:t>STRØMVARMETAB</a:t>
                </a:r>
                <a:r>
                  <a:rPr lang="da-DK" b="1" dirty="0" smtClean="0">
                    <a:solidFill>
                      <a:srgbClr val="002060"/>
                    </a:solidFill>
                  </a:rPr>
                  <a:t>:</a:t>
                </a:r>
              </a:p>
              <a:p>
                <a:endParaRPr lang="da-DK" dirty="0" smtClean="0">
                  <a:solidFill>
                    <a:srgbClr val="00206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a-DK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𝐂𝐮</m:t>
                        </m:r>
                      </m:sub>
                    </m:sSub>
                    <m:r>
                      <a:rPr lang="da-DK" sz="2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da-DK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p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da-DK" sz="2400" b="1" dirty="0">
                    <a:solidFill>
                      <a:srgbClr val="002060"/>
                    </a:solidFill>
                  </a:rPr>
                  <a:t> * R</a:t>
                </a:r>
              </a:p>
              <a:p>
                <a:endParaRPr lang="da-DK" dirty="0">
                  <a:solidFill>
                    <a:srgbClr val="002060"/>
                  </a:solidFill>
                </a:endParaRPr>
              </a:p>
              <a:p>
                <a:r>
                  <a:rPr lang="da-DK" b="1" u="sng" dirty="0" smtClean="0">
                    <a:solidFill>
                      <a:srgbClr val="002060"/>
                    </a:solidFill>
                  </a:rPr>
                  <a:t>JERNTABET: </a:t>
                </a:r>
                <a:r>
                  <a:rPr lang="da-DK" dirty="0" smtClean="0">
                    <a:solidFill>
                      <a:srgbClr val="002060"/>
                    </a:solidFill>
                  </a:rPr>
                  <a:t>(udregnes som det tab der er, når den kører i tomgang)</a:t>
                </a:r>
                <a:endParaRPr lang="da-DK" b="1" u="sng" dirty="0" smtClean="0">
                  <a:solidFill>
                    <a:srgbClr val="002060"/>
                  </a:solidFill>
                </a:endParaRPr>
              </a:p>
              <a:p>
                <a:endParaRPr lang="da-DK" u="sng" dirty="0">
                  <a:solidFill>
                    <a:srgbClr val="00206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a-DK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𝐟𝐞</m:t>
                        </m:r>
                      </m:sub>
                    </m:sSub>
                    <m:r>
                      <a:rPr lang="da-DK" sz="2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≈&gt; </m:t>
                    </m:r>
                    <m:sSub>
                      <m:sSubPr>
                        <m:ctrlPr>
                          <a:rPr lang="da-DK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da-DK" sz="2400" b="1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b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da-DK" sz="2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∗ </m:t>
                    </m:r>
                    <m:sSub>
                      <m:sSubPr>
                        <m:ctrlPr>
                          <a:rPr lang="da-DK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da-DK" sz="2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∗ </m:t>
                    </m:r>
                    <m:sSub>
                      <m:sSubPr>
                        <m:ctrlPr>
                          <a:rPr lang="da-DK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𝐜𝐨𝐬</m:t>
                        </m:r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𝛗</m:t>
                        </m:r>
                      </m:e>
                      <m:sub>
                        <m:r>
                          <a:rPr lang="da-DK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da-DK" sz="2400" b="1" dirty="0"/>
              </a:p>
              <a:p>
                <a:endParaRPr lang="da-DK" u="sng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Rektangel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749" y="1454067"/>
                <a:ext cx="7506787" cy="4667794"/>
              </a:xfrm>
              <a:prstGeom prst="rect">
                <a:avLst/>
              </a:prstGeom>
              <a:blipFill>
                <a:blip r:embed="rId2"/>
                <a:stretch>
                  <a:fillRect l="-567" t="-781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582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/>
          <p:cNvSpPr txBox="1"/>
          <p:nvPr/>
        </p:nvSpPr>
        <p:spPr>
          <a:xfrm>
            <a:off x="3222170" y="293391"/>
            <a:ext cx="50310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6000" b="1" dirty="0" smtClean="0">
                <a:solidFill>
                  <a:srgbClr val="002060"/>
                </a:solidFill>
              </a:rPr>
              <a:t>Virkningsgrad</a:t>
            </a:r>
            <a:endParaRPr lang="da-DK" sz="60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ktangel 3"/>
              <p:cNvSpPr/>
              <p:nvPr/>
            </p:nvSpPr>
            <p:spPr>
              <a:xfrm>
                <a:off x="2907414" y="1622663"/>
                <a:ext cx="5660571" cy="1959429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da-DK" dirty="0" smtClean="0">
                    <a:solidFill>
                      <a:srgbClr val="002060"/>
                    </a:solidFill>
                  </a:rPr>
                  <a:t>Virkningsgraden er afhængig af de tab der er i transformeren. Er tabene små, er virkningsgraden god. Tilført effekt minus tab giver afgiven effekt</a:t>
                </a:r>
              </a:p>
              <a:p>
                <a:pPr algn="ctr"/>
                <a:endParaRPr lang="da-DK" dirty="0">
                  <a:solidFill>
                    <a:srgbClr val="00206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a-DK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da-DK" sz="2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da-DK" sz="2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da-DK" sz="28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da-DK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sz="2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da-DK" sz="2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da-DK" sz="2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da-DK" sz="28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r>
                      <a:rPr lang="da-DK" sz="28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da-DK" sz="28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𝐏</m:t>
                    </m:r>
                  </m:oMath>
                </a14:m>
                <a:endParaRPr lang="da-DK" sz="2800" b="1" dirty="0">
                  <a:solidFill>
                    <a:srgbClr val="002060"/>
                  </a:solidFill>
                </a:endParaRPr>
              </a:p>
              <a:p>
                <a:pPr algn="ctr"/>
                <a:endParaRPr lang="da-DK" dirty="0"/>
              </a:p>
            </p:txBody>
          </p:sp>
        </mc:Choice>
        <mc:Fallback xmlns="">
          <p:sp>
            <p:nvSpPr>
              <p:cNvPr id="4" name="Rektangel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414" y="1622663"/>
                <a:ext cx="5660571" cy="1959429"/>
              </a:xfrm>
              <a:prstGeom prst="rect">
                <a:avLst/>
              </a:prstGeom>
              <a:blipFill>
                <a:blip r:embed="rId2"/>
                <a:stretch>
                  <a:fillRect l="-858" r="-536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ktangel 4"/>
              <p:cNvSpPr/>
              <p:nvPr/>
            </p:nvSpPr>
            <p:spPr>
              <a:xfrm>
                <a:off x="2907414" y="4032067"/>
                <a:ext cx="3814354" cy="1715589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da-DK" dirty="0" smtClean="0">
                    <a:solidFill>
                      <a:srgbClr val="002060"/>
                    </a:solidFill>
                  </a:rPr>
                  <a:t>Virkningsgraden er et ubenævnt tal og kan beregnes således:</a:t>
                </a:r>
              </a:p>
              <a:p>
                <a:pPr algn="ctr"/>
                <a:endParaRPr lang="da-DK" dirty="0" smtClean="0">
                  <a:solidFill>
                    <a:srgbClr val="002060"/>
                  </a:solidFill>
                </a:endParaRPr>
              </a:p>
              <a:p>
                <a:pPr algn="ctr"/>
                <a:r>
                  <a:rPr lang="el-GR" sz="2800" b="1" dirty="0" smtClean="0">
                    <a:solidFill>
                      <a:srgbClr val="002060"/>
                    </a:solidFill>
                  </a:rPr>
                  <a:t>η</a:t>
                </a:r>
                <a:r>
                  <a:rPr lang="da-DK" sz="2800" b="1" dirty="0" smtClean="0">
                    <a:solidFill>
                      <a:srgbClr val="002060"/>
                    </a:solidFill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sz="2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8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𝐏</m:t>
                            </m:r>
                          </m:e>
                          <m:sub>
                            <m:r>
                              <a:rPr lang="da-DK" sz="28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sz="2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sz="28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𝐏</m:t>
                            </m:r>
                          </m:e>
                          <m:sub>
                            <m:r>
                              <a:rPr lang="da-DK" sz="28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da-DK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Rektangel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414" y="4032067"/>
                <a:ext cx="3814354" cy="1715589"/>
              </a:xfrm>
              <a:prstGeom prst="rect">
                <a:avLst/>
              </a:prstGeom>
              <a:blipFill>
                <a:blip r:embed="rId3"/>
                <a:stretch>
                  <a:fillRect l="-1272" r="-95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billedforklaring 5"/>
              <p:cNvSpPr/>
              <p:nvPr/>
            </p:nvSpPr>
            <p:spPr>
              <a:xfrm>
                <a:off x="6537639" y="4316580"/>
                <a:ext cx="2876326" cy="1146562"/>
              </a:xfrm>
              <a:prstGeom prst="wedgeEllipseCallout">
                <a:avLst>
                  <a:gd name="adj1" fmla="val -75833"/>
                  <a:gd name="adj2" fmla="val 32118"/>
                </a:avLst>
              </a:prstGeom>
              <a:solidFill>
                <a:srgbClr val="FFC00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dirty="0" smtClean="0">
                    <a:solidFill>
                      <a:srgbClr val="002060"/>
                    </a:solidFill>
                  </a:rPr>
                  <a:t>Beregnes af fuldlastværdierne for</a:t>
                </a:r>
                <a14:m>
                  <m:oMath xmlns:m="http://schemas.openxmlformats.org/officeDocument/2006/math">
                    <m:r>
                      <a:rPr lang="da-DK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da-DK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da-DK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da-DK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da-DK" dirty="0" smtClean="0">
                    <a:solidFill>
                      <a:srgbClr val="002060"/>
                    </a:solidFill>
                  </a:rPr>
                  <a:t>og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da-DK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da-DK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da-DK" dirty="0"/>
              </a:p>
            </p:txBody>
          </p:sp>
        </mc:Choice>
        <mc:Fallback xmlns="">
          <p:sp>
            <p:nvSpPr>
              <p:cNvPr id="6" name="Oval billedforklaring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639" y="4316580"/>
                <a:ext cx="2876326" cy="1146562"/>
              </a:xfrm>
              <a:prstGeom prst="wedgeEllipseCallout">
                <a:avLst>
                  <a:gd name="adj1" fmla="val -75833"/>
                  <a:gd name="adj2" fmla="val 32118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102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formet billedforklaring 1"/>
          <p:cNvSpPr/>
          <p:nvPr/>
        </p:nvSpPr>
        <p:spPr>
          <a:xfrm>
            <a:off x="6167030" y="250304"/>
            <a:ext cx="4717324" cy="4095137"/>
          </a:xfrm>
          <a:prstGeom prst="cloudCallout">
            <a:avLst>
              <a:gd name="adj1" fmla="val 51399"/>
              <a:gd name="adj2" fmla="val 97912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smtClean="0">
                <a:solidFill>
                  <a:srgbClr val="002060"/>
                </a:solidFill>
              </a:rPr>
              <a:t>Da der </a:t>
            </a:r>
            <a:r>
              <a:rPr lang="da-DK" b="1" u="sng" dirty="0" smtClean="0">
                <a:solidFill>
                  <a:srgbClr val="002060"/>
                </a:solidFill>
              </a:rPr>
              <a:t>ALTID</a:t>
            </a:r>
            <a:r>
              <a:rPr lang="da-DK" b="1" dirty="0" smtClean="0">
                <a:solidFill>
                  <a:srgbClr val="002060"/>
                </a:solidFill>
              </a:rPr>
              <a:t> tilføres mere effekt end der afgives, kan omsætningsforholdet </a:t>
            </a:r>
            <a:r>
              <a:rPr lang="da-DK" b="1" u="sng" dirty="0" smtClean="0">
                <a:solidFill>
                  <a:srgbClr val="002060"/>
                </a:solidFill>
              </a:rPr>
              <a:t>IKKE</a:t>
            </a:r>
            <a:r>
              <a:rPr lang="da-DK" b="1" dirty="0" smtClean="0">
                <a:solidFill>
                  <a:srgbClr val="002060"/>
                </a:solidFill>
              </a:rPr>
              <a:t> bruges til at finde forholdet mellem primær- og sekundær strøm </a:t>
            </a:r>
            <a:endParaRPr lang="da-DK" b="1" dirty="0">
              <a:solidFill>
                <a:srgbClr val="002060"/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1097280" y="617122"/>
            <a:ext cx="4624252" cy="1750424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2400" b="1" u="sng" dirty="0" smtClean="0">
                <a:solidFill>
                  <a:srgbClr val="002060"/>
                </a:solidFill>
              </a:rPr>
              <a:t>Virkningsgraden kan sættes til:</a:t>
            </a:r>
          </a:p>
          <a:p>
            <a:r>
              <a:rPr lang="da-DK" dirty="0" smtClean="0">
                <a:solidFill>
                  <a:srgbClr val="002060"/>
                </a:solidFill>
              </a:rPr>
              <a:t>0,90 – 0,95 = Transformere op til 10 </a:t>
            </a:r>
            <a:r>
              <a:rPr lang="da-DK" dirty="0" err="1" smtClean="0">
                <a:solidFill>
                  <a:srgbClr val="002060"/>
                </a:solidFill>
              </a:rPr>
              <a:t>kVA</a:t>
            </a:r>
            <a:endParaRPr lang="da-DK" dirty="0" smtClean="0">
              <a:solidFill>
                <a:srgbClr val="002060"/>
              </a:solidFill>
            </a:endParaRPr>
          </a:p>
          <a:p>
            <a:r>
              <a:rPr lang="da-DK" dirty="0" smtClean="0">
                <a:solidFill>
                  <a:srgbClr val="002060"/>
                </a:solidFill>
              </a:rPr>
              <a:t>0,95 – 0,98 = Transformere 100 – 300 </a:t>
            </a:r>
            <a:r>
              <a:rPr lang="da-DK" dirty="0" err="1" smtClean="0">
                <a:solidFill>
                  <a:srgbClr val="002060"/>
                </a:solidFill>
              </a:rPr>
              <a:t>kVA</a:t>
            </a:r>
            <a:endParaRPr lang="da-DK" dirty="0" smtClean="0">
              <a:solidFill>
                <a:srgbClr val="002060"/>
              </a:solidFill>
            </a:endParaRPr>
          </a:p>
          <a:p>
            <a:r>
              <a:rPr lang="da-DK" dirty="0" smtClean="0">
                <a:solidFill>
                  <a:srgbClr val="002060"/>
                </a:solidFill>
              </a:rPr>
              <a:t>0,98 – 0,99 = Transformere 1 – 10 MVA</a:t>
            </a:r>
            <a:endParaRPr lang="da-DK" dirty="0">
              <a:solidFill>
                <a:srgbClr val="002060"/>
              </a:solidFill>
            </a:endParaRPr>
          </a:p>
        </p:txBody>
      </p:sp>
      <p:sp>
        <p:nvSpPr>
          <p:cNvPr id="4" name="Sky 3"/>
          <p:cNvSpPr/>
          <p:nvPr/>
        </p:nvSpPr>
        <p:spPr>
          <a:xfrm>
            <a:off x="766354" y="2297873"/>
            <a:ext cx="5111932" cy="2290355"/>
          </a:xfrm>
          <a:prstGeom prst="cloud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smtClean="0">
                <a:solidFill>
                  <a:srgbClr val="002060"/>
                </a:solidFill>
              </a:rPr>
              <a:t>Jerntabet anses for at være konstant, så virkningsgraden ved </a:t>
            </a:r>
            <a:r>
              <a:rPr lang="da-DK" u="sng" dirty="0" smtClean="0">
                <a:solidFill>
                  <a:srgbClr val="002060"/>
                </a:solidFill>
              </a:rPr>
              <a:t>svag belastning </a:t>
            </a:r>
            <a:r>
              <a:rPr lang="da-DK" dirty="0" smtClean="0">
                <a:solidFill>
                  <a:srgbClr val="002060"/>
                </a:solidFill>
              </a:rPr>
              <a:t>vil ikke være så god som ved større belastning </a:t>
            </a:r>
            <a:endParaRPr lang="da-DK" dirty="0">
              <a:solidFill>
                <a:srgbClr val="002060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696687" y="4530566"/>
            <a:ext cx="8142513" cy="174593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b="1" dirty="0" smtClean="0">
                <a:solidFill>
                  <a:srgbClr val="002060"/>
                </a:solidFill>
              </a:rPr>
              <a:t>Jo </a:t>
            </a:r>
            <a:r>
              <a:rPr lang="da-DK" sz="2800" b="1" u="sng" dirty="0" smtClean="0">
                <a:solidFill>
                  <a:srgbClr val="002060"/>
                </a:solidFill>
              </a:rPr>
              <a:t>større belastning</a:t>
            </a:r>
            <a:r>
              <a:rPr lang="da-DK" sz="2800" b="1" dirty="0" smtClean="0">
                <a:solidFill>
                  <a:srgbClr val="002060"/>
                </a:solidFill>
              </a:rPr>
              <a:t> des </a:t>
            </a:r>
            <a:r>
              <a:rPr lang="da-DK" sz="2800" b="1" u="sng" dirty="0" smtClean="0">
                <a:solidFill>
                  <a:srgbClr val="002060"/>
                </a:solidFill>
              </a:rPr>
              <a:t>bedre virkningsgrad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b="1" dirty="0" smtClean="0">
                <a:solidFill>
                  <a:srgbClr val="002060"/>
                </a:solidFill>
              </a:rPr>
              <a:t>Virkningsgraden ved tomgang er = 0</a:t>
            </a:r>
            <a:endParaRPr lang="da-DK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48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ktangel 3"/>
              <p:cNvSpPr/>
              <p:nvPr/>
            </p:nvSpPr>
            <p:spPr>
              <a:xfrm>
                <a:off x="1637211" y="2505927"/>
                <a:ext cx="7454538" cy="375384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rgbClr val="00206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da-DK" b="1" dirty="0" smtClean="0">
                    <a:solidFill>
                      <a:srgbClr val="002060"/>
                    </a:solidFill>
                  </a:rPr>
                  <a:t>Beregn følgende for ovenstående transformer :</a:t>
                </a:r>
              </a:p>
              <a:p>
                <a:r>
                  <a:rPr lang="da-DK" dirty="0">
                    <a:solidFill>
                      <a:srgbClr val="002060"/>
                    </a:solidFill>
                  </a:rPr>
                  <a:t> </a:t>
                </a:r>
                <a:endParaRPr lang="da-DK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a-DK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da-DK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a-DK" b="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a-DK" b="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a-DK" b="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a-DK" b="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</m:den>
                    </m:f>
                  </m:oMath>
                </a14:m>
                <a:r>
                  <a:rPr lang="da-DK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600</m:t>
                        </m:r>
                      </m:num>
                      <m:den>
                        <m:r>
                          <a:rPr lang="da-DK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da-DK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10</a:t>
                </a:r>
                <a:endParaRPr lang="da-DK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a-DK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 </a:t>
                </a:r>
              </a:p>
              <a:p>
                <a:r>
                  <a:rPr lang="da-DK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da-DK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da-DK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a-DK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da-DK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num>
                      <m:den>
                        <m:sSub>
                          <m:sSubPr>
                            <m:ctrlPr>
                              <a:rPr lang="da-DK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a-DK" b="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a-DK" b="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</m:den>
                    </m:f>
                  </m:oMath>
                </a14:m>
                <a:r>
                  <a:rPr lang="da-DK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300</m:t>
                        </m:r>
                        <m:r>
                          <m:rPr>
                            <m:sty m:val="p"/>
                          </m:rPr>
                          <a:rPr lang="da-DK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VA</m:t>
                        </m:r>
                      </m:num>
                      <m:den>
                        <m:r>
                          <a:rPr lang="da-DK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m:rPr>
                            <m:sty m:val="p"/>
                          </m:rPr>
                          <a:rPr lang="da-DK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da-DK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=10</m:t>
                    </m:r>
                    <m:r>
                      <m:rPr>
                        <m:sty m:val="p"/>
                      </m:rPr>
                      <a:rPr lang="da-DK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V</m:t>
                    </m:r>
                  </m:oMath>
                </a14:m>
                <a:endParaRPr lang="da-DK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a-DK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  </a:t>
                </a:r>
              </a:p>
              <a:p>
                <a:r>
                  <a:rPr lang="da-DK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da-DK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da-DK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a-DK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a-DK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a-DK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da-DK" b="0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da-DK" b="0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da-DK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10 * 10 = 100V</a:t>
                </a:r>
                <a:endParaRPr lang="da-DK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a-DK" dirty="0">
                  <a:solidFill>
                    <a:srgbClr val="002060"/>
                  </a:solidFill>
                </a:endParaRPr>
              </a:p>
              <a:p>
                <a:r>
                  <a:rPr lang="da-DK" dirty="0">
                    <a:solidFill>
                      <a:srgbClr val="002060"/>
                    </a:solidFill>
                  </a:rPr>
                  <a:t>I</a:t>
                </a:r>
                <a:r>
                  <a:rPr lang="da-DK" baseline="-25000" dirty="0">
                    <a:solidFill>
                      <a:srgbClr val="002060"/>
                    </a:solidFill>
                  </a:rPr>
                  <a:t>1</a:t>
                </a:r>
                <a:r>
                  <a:rPr lang="da-DK" dirty="0">
                    <a:solidFill>
                      <a:srgbClr val="002060"/>
                    </a:solidFill>
                  </a:rPr>
                  <a:t> </a:t>
                </a:r>
                <a:r>
                  <a:rPr lang="da-DK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da-DK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da-DK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den>
                    </m:f>
                  </m:oMath>
                </a14:m>
                <a:r>
                  <a:rPr lang="da-DK" dirty="0" smtClean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300</m:t>
                        </m:r>
                        <m:r>
                          <m:rPr>
                            <m:sty m:val="p"/>
                          </m:rPr>
                          <a:rPr lang="da-DK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VA</m:t>
                        </m:r>
                      </m:num>
                      <m:den>
                        <m:r>
                          <a:rPr lang="da-DK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da-DK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  <m:r>
                      <a:rPr lang="da-DK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3</m:t>
                    </m:r>
                    <m:r>
                      <a:rPr lang="da-DK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da-DK" dirty="0">
                  <a:solidFill>
                    <a:srgbClr val="002060"/>
                  </a:solidFill>
                </a:endParaRPr>
              </a:p>
              <a:p>
                <a:endParaRPr lang="da-DK" dirty="0">
                  <a:solidFill>
                    <a:srgbClr val="002060"/>
                  </a:solidFill>
                </a:endParaRPr>
              </a:p>
              <a:p>
                <a:r>
                  <a:rPr lang="da-DK" dirty="0" smtClean="0">
                    <a:solidFill>
                      <a:srgbClr val="002060"/>
                    </a:solidFill>
                  </a:rPr>
                  <a:t>N/V = </a:t>
                </a:r>
                <a:r>
                  <a:rPr lang="da-DK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da-DK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da-DK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den>
                    </m:f>
                  </m:oMath>
                </a14:m>
                <a:r>
                  <a:rPr lang="da-DK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600</m:t>
                        </m:r>
                      </m:num>
                      <m:den>
                        <m:r>
                          <a:rPr lang="da-DK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da-DK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  <m:r>
                      <a:rPr lang="da-DK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da-DK" dirty="0" smtClean="0">
                    <a:solidFill>
                      <a:srgbClr val="002060"/>
                    </a:solidFill>
                  </a:rPr>
                  <a:t> N/V (vindinger pr. volt)</a:t>
                </a:r>
                <a:endParaRPr lang="da-DK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Rektangel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211" y="2505927"/>
                <a:ext cx="7454538" cy="3753848"/>
              </a:xfrm>
              <a:prstGeom prst="rect">
                <a:avLst/>
              </a:prstGeom>
              <a:blipFill>
                <a:blip r:embed="rId2"/>
                <a:stretch>
                  <a:fillRect l="-489" t="-482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ktangel 4"/>
          <p:cNvSpPr/>
          <p:nvPr/>
        </p:nvSpPr>
        <p:spPr>
          <a:xfrm>
            <a:off x="1637211" y="416136"/>
            <a:ext cx="7454538" cy="1915909"/>
          </a:xfrm>
          <a:prstGeom prst="rect">
            <a:avLst/>
          </a:prstGeom>
          <a:solidFill>
            <a:srgbClr val="92D050"/>
          </a:solidFill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a-DK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 transformer har følgende data :</a:t>
            </a:r>
            <a:endParaRPr lang="da-DK" sz="105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a-DK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da-DK" sz="105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a-DK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 = 300VA     </a:t>
            </a:r>
            <a:endParaRPr lang="da-DK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a-DK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da-DK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da-DK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da-DK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=30A	</a:t>
            </a:r>
            <a:endParaRPr lang="da-DK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a-DK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da-DK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da-DK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da-DK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= 600 vindinger		</a:t>
            </a:r>
            <a:endParaRPr lang="da-DK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a-DK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da-DK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da-DK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da-DK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= 60 vindinger</a:t>
            </a:r>
            <a:endParaRPr lang="da-DK" sz="105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da-DK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Skyformet billedforklaring 5"/>
          <p:cNvSpPr/>
          <p:nvPr/>
        </p:nvSpPr>
        <p:spPr>
          <a:xfrm>
            <a:off x="5290457" y="3311159"/>
            <a:ext cx="3448593" cy="1626602"/>
          </a:xfrm>
          <a:prstGeom prst="cloudCallout">
            <a:avLst>
              <a:gd name="adj1" fmla="val -64544"/>
              <a:gd name="adj2" fmla="val 67679"/>
            </a:avLst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 smtClean="0">
                <a:solidFill>
                  <a:srgbClr val="002060"/>
                </a:solidFill>
              </a:rPr>
              <a:t>Primær = 1</a:t>
            </a:r>
            <a:endParaRPr lang="da-DK" sz="2400" b="1" dirty="0">
              <a:solidFill>
                <a:srgbClr val="002060"/>
              </a:solidFill>
            </a:endParaRPr>
          </a:p>
          <a:p>
            <a:pPr algn="ctr"/>
            <a:r>
              <a:rPr lang="da-DK" sz="2400" b="1" dirty="0" smtClean="0">
                <a:solidFill>
                  <a:srgbClr val="002060"/>
                </a:solidFill>
              </a:rPr>
              <a:t>Sekundær = 2</a:t>
            </a:r>
            <a:endParaRPr lang="da-DK" sz="24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www.el-grossisten.dk/media/catalog/product/cache/1/image/400x400/0dc2d03fe217f8c83829496872af24a0/p/h/philips-halogentransformer-certaline-12v-150w-2049050789-049050789.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4" b="15302"/>
          <a:stretch/>
        </p:blipFill>
        <p:spPr bwMode="auto">
          <a:xfrm>
            <a:off x="5923900" y="656396"/>
            <a:ext cx="2058685" cy="14353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57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ret bille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49" y="1161199"/>
            <a:ext cx="4815356" cy="270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illedresultat for elforsy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660" y="573846"/>
            <a:ext cx="4120334" cy="170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illedresultat for elforsyn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380" y="4698591"/>
            <a:ext cx="3319145" cy="174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Billedresultat for solcell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1230" y="2410074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Billedresultat for solvarm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271" y="2514850"/>
            <a:ext cx="279082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Billedresultat for vandkraf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276" y="4589935"/>
            <a:ext cx="3288766" cy="184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Relateret billed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571" y="4393974"/>
            <a:ext cx="2988178" cy="224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9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illedresultat for elforsy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478" y="437838"/>
            <a:ext cx="3850368" cy="59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lateret bille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405" y="871342"/>
            <a:ext cx="3890009" cy="420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45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778953" y="1944018"/>
            <a:ext cx="6547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hlinkClick r:id="rId2"/>
              </a:rPr>
              <a:t>https://</a:t>
            </a:r>
            <a:r>
              <a:rPr lang="da-DK" dirty="0" smtClean="0">
                <a:hlinkClick r:id="rId2"/>
              </a:rPr>
              <a:t>energinet.dk/energisystem_fullscreen</a:t>
            </a:r>
            <a:endParaRPr lang="da-DK" dirty="0" smtClean="0"/>
          </a:p>
          <a:p>
            <a:endParaRPr lang="da-DK" dirty="0"/>
          </a:p>
        </p:txBody>
      </p:sp>
      <p:sp>
        <p:nvSpPr>
          <p:cNvPr id="3" name="Tekstfelt 2"/>
          <p:cNvSpPr txBox="1"/>
          <p:nvPr/>
        </p:nvSpPr>
        <p:spPr>
          <a:xfrm>
            <a:off x="829219" y="836022"/>
            <a:ext cx="943719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6600" b="1" dirty="0" smtClean="0">
                <a:solidFill>
                  <a:srgbClr val="002060"/>
                </a:solidFill>
              </a:rPr>
              <a:t>Import og eksport af EL</a:t>
            </a:r>
            <a:endParaRPr lang="da-DK" sz="6600" b="1" dirty="0">
              <a:solidFill>
                <a:srgbClr val="002060"/>
              </a:solidFill>
            </a:endParaRPr>
          </a:p>
        </p:txBody>
      </p:sp>
      <p:pic>
        <p:nvPicPr>
          <p:cNvPr id="4100" name="Picture 4" descr="Photo of DieselHouse - KÃ¸benhavn, Denmark. Der groÃe 8-Zylinder-Zweitakt-DoppelwirkÂ­ungs-Reihendieselmotor ;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80" y="3373835"/>
            <a:ext cx="3054344" cy="226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604626" y="2727504"/>
            <a:ext cx="3457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solidFill>
                  <a:srgbClr val="002060"/>
                </a:solidFill>
              </a:rPr>
              <a:t>Dieselhouse – største og første</a:t>
            </a:r>
          </a:p>
        </p:txBody>
      </p:sp>
      <p:pic>
        <p:nvPicPr>
          <p:cNvPr id="4102" name="Picture 6" descr="Photo of DieselHouse - KÃ¸benhavn, Denmark. The big diesel eng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277" y="2727504"/>
            <a:ext cx="2265408" cy="302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ktangel 5"/>
          <p:cNvSpPr/>
          <p:nvPr/>
        </p:nvSpPr>
        <p:spPr>
          <a:xfrm>
            <a:off x="1088849" y="5885203"/>
            <a:ext cx="55206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>
                <a:hlinkClick r:id="rId5"/>
              </a:rPr>
              <a:t>https://</a:t>
            </a:r>
            <a:r>
              <a:rPr lang="da-DK" dirty="0" smtClean="0">
                <a:hlinkClick r:id="rId5"/>
              </a:rPr>
              <a:t>www.youtube.com/watch?v=ZOWG5tUtMxg</a:t>
            </a:r>
            <a:endParaRPr lang="da-DK" dirty="0" smtClean="0"/>
          </a:p>
          <a:p>
            <a:endParaRPr lang="da-DK" dirty="0"/>
          </a:p>
        </p:txBody>
      </p:sp>
      <p:pic>
        <p:nvPicPr>
          <p:cNvPr id="4104" name="Picture 8" descr="Relateret billed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6"/>
          <a:stretch/>
        </p:blipFill>
        <p:spPr bwMode="auto">
          <a:xfrm>
            <a:off x="7257338" y="2727504"/>
            <a:ext cx="2734095" cy="334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18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07067" y="400593"/>
            <a:ext cx="7766936" cy="1298927"/>
          </a:xfrm>
        </p:spPr>
        <p:txBody>
          <a:bodyPr/>
          <a:lstStyle/>
          <a:p>
            <a:pPr algn="ctr"/>
            <a:r>
              <a:rPr lang="da-DK" sz="7500" b="1" dirty="0" smtClean="0">
                <a:solidFill>
                  <a:srgbClr val="002060"/>
                </a:solidFill>
              </a:rPr>
              <a:t>Transformer</a:t>
            </a:r>
            <a:endParaRPr lang="da-DK" sz="7500" b="1" dirty="0">
              <a:solidFill>
                <a:srgbClr val="002060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573" y="2134950"/>
            <a:ext cx="5438509" cy="410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" t="4169" r="6016" b="4114"/>
          <a:stretch/>
        </p:blipFill>
        <p:spPr>
          <a:xfrm>
            <a:off x="428589" y="1045028"/>
            <a:ext cx="2490653" cy="2107475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98" y="3700453"/>
            <a:ext cx="2421054" cy="2421054"/>
          </a:xfrm>
          <a:prstGeom prst="rect">
            <a:avLst/>
          </a:prstGeom>
        </p:spPr>
      </p:pic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 t="3838" r="1863" b="2717"/>
          <a:stretch/>
        </p:blipFill>
        <p:spPr>
          <a:xfrm>
            <a:off x="3079042" y="1306286"/>
            <a:ext cx="2846577" cy="1724297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67" y="4079411"/>
            <a:ext cx="2466975" cy="1847850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202" y="3885165"/>
            <a:ext cx="2747349" cy="2236342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56" y="1627950"/>
            <a:ext cx="4330660" cy="1948797"/>
          </a:xfrm>
          <a:prstGeom prst="rect">
            <a:avLst/>
          </a:prstGeom>
        </p:spPr>
      </p:pic>
      <p:sp>
        <p:nvSpPr>
          <p:cNvPr id="11" name="Tekstfelt 10"/>
          <p:cNvSpPr txBox="1"/>
          <p:nvPr/>
        </p:nvSpPr>
        <p:spPr>
          <a:xfrm>
            <a:off x="2045253" y="1121620"/>
            <a:ext cx="2624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Elektronisk transformer</a:t>
            </a:r>
            <a:endParaRPr lang="da-DK" dirty="0"/>
          </a:p>
        </p:txBody>
      </p:sp>
      <p:sp>
        <p:nvSpPr>
          <p:cNvPr id="12" name="Tekstfelt 11"/>
          <p:cNvSpPr txBox="1"/>
          <p:nvPr/>
        </p:nvSpPr>
        <p:spPr>
          <a:xfrm>
            <a:off x="2391617" y="3637753"/>
            <a:ext cx="2523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Jernkerne transformer</a:t>
            </a:r>
            <a:endParaRPr lang="da-DK" dirty="0"/>
          </a:p>
        </p:txBody>
      </p:sp>
      <p:sp>
        <p:nvSpPr>
          <p:cNvPr id="13" name="Tekstfelt 12"/>
          <p:cNvSpPr txBox="1"/>
          <p:nvPr/>
        </p:nvSpPr>
        <p:spPr>
          <a:xfrm>
            <a:off x="7622812" y="1078077"/>
            <a:ext cx="2430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Transformerstationer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1396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/>
          <p:cNvSpPr txBox="1"/>
          <p:nvPr/>
        </p:nvSpPr>
        <p:spPr>
          <a:xfrm>
            <a:off x="481148" y="792480"/>
            <a:ext cx="958663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800" b="1" dirty="0" smtClean="0">
                <a:solidFill>
                  <a:srgbClr val="002060"/>
                </a:solidFill>
              </a:rPr>
              <a:t>Transformere: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10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 smtClean="0">
                <a:solidFill>
                  <a:srgbClr val="002060"/>
                </a:solidFill>
              </a:rPr>
              <a:t>Er en vekselmaskine UDEN bevægelige dele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rgbClr val="002060"/>
                </a:solidFill>
              </a:rPr>
              <a:t>D</a:t>
            </a:r>
            <a:r>
              <a:rPr lang="da-DK" sz="2800" dirty="0" smtClean="0">
                <a:solidFill>
                  <a:srgbClr val="002060"/>
                </a:solidFill>
              </a:rPr>
              <a:t>en tilføres elektrisk energi og afgiver elektrisk energi igen.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1000" dirty="0" smtClean="0">
              <a:solidFill>
                <a:srgbClr val="002060"/>
              </a:solidFill>
            </a:endParaRPr>
          </a:p>
          <a:p>
            <a:r>
              <a:rPr lang="da-DK" sz="4800" b="1" dirty="0">
                <a:solidFill>
                  <a:srgbClr val="002060"/>
                </a:solidFill>
              </a:rPr>
              <a:t>B</a:t>
            </a:r>
            <a:r>
              <a:rPr lang="da-DK" sz="4800" b="1" dirty="0" smtClean="0">
                <a:solidFill>
                  <a:srgbClr val="002060"/>
                </a:solidFill>
              </a:rPr>
              <a:t>ruges bl.a. til:</a:t>
            </a:r>
          </a:p>
          <a:p>
            <a:pPr algn="ctr"/>
            <a:endParaRPr lang="da-DK" sz="10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 smtClean="0">
                <a:solidFill>
                  <a:srgbClr val="002060"/>
                </a:solidFill>
              </a:rPr>
              <a:t>Omsætte høj vekselspænding (fra forsyningsnettet) til lavere vekselspænding (i boligen).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 smtClean="0">
                <a:solidFill>
                  <a:srgbClr val="002060"/>
                </a:solidFill>
              </a:rPr>
              <a:t>Opnå adskillelse mellem 2 strømkredse.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 smtClean="0">
                <a:solidFill>
                  <a:srgbClr val="002060"/>
                </a:solidFill>
              </a:rPr>
              <a:t>Omsætte lav vekselspænding til højere vekselspænding.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9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915" y="1126272"/>
            <a:ext cx="3857625" cy="2490603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588770" y="295275"/>
            <a:ext cx="77396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800" b="1" dirty="0" smtClean="0">
                <a:solidFill>
                  <a:srgbClr val="002060"/>
                </a:solidFill>
              </a:rPr>
              <a:t>Opbygning og bestanddele</a:t>
            </a:r>
            <a:endParaRPr lang="da-DK" sz="4800" b="1" dirty="0">
              <a:solidFill>
                <a:srgbClr val="002060"/>
              </a:solidFill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876299" y="3543298"/>
            <a:ext cx="9648825" cy="2876552"/>
          </a:xfrm>
          <a:prstGeom prst="rect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2000" dirty="0" smtClean="0">
                <a:solidFill>
                  <a:srgbClr val="002060"/>
                </a:solidFill>
              </a:rPr>
              <a:t>Kernen, der bærer viklingerne gennemløbes af de magnetiske kraftliner, der skabes af </a:t>
            </a:r>
            <a:r>
              <a:rPr lang="da-DK" sz="2000" b="1" dirty="0" smtClean="0">
                <a:solidFill>
                  <a:srgbClr val="002060"/>
                </a:solidFill>
              </a:rPr>
              <a:t>strømmen</a:t>
            </a:r>
            <a:r>
              <a:rPr lang="da-DK" sz="2000" dirty="0" smtClean="0">
                <a:solidFill>
                  <a:srgbClr val="002060"/>
                </a:solidFill>
              </a:rPr>
              <a:t> i viklingerne.</a:t>
            </a:r>
          </a:p>
          <a:p>
            <a:endParaRPr lang="da-DK" sz="2000" dirty="0" smtClean="0">
              <a:solidFill>
                <a:srgbClr val="002060"/>
              </a:solidFill>
            </a:endParaRPr>
          </a:p>
          <a:p>
            <a:r>
              <a:rPr lang="da-DK" sz="2000" b="1" dirty="0" err="1" smtClean="0">
                <a:solidFill>
                  <a:srgbClr val="002060"/>
                </a:solidFill>
              </a:rPr>
              <a:t>PRIMÆR</a:t>
            </a:r>
            <a:r>
              <a:rPr lang="da-DK" sz="2000" dirty="0" err="1" smtClean="0">
                <a:solidFill>
                  <a:srgbClr val="002060"/>
                </a:solidFill>
              </a:rPr>
              <a:t>viklingen</a:t>
            </a:r>
            <a:r>
              <a:rPr lang="da-DK" sz="2000" dirty="0">
                <a:solidFill>
                  <a:srgbClr val="002060"/>
                </a:solidFill>
              </a:rPr>
              <a:t> </a:t>
            </a:r>
            <a:r>
              <a:rPr lang="da-DK" sz="2000" dirty="0" smtClean="0">
                <a:solidFill>
                  <a:srgbClr val="002060"/>
                </a:solidFill>
              </a:rPr>
              <a:t>der tilsluttes forsyningsspænding og kaldes </a:t>
            </a:r>
            <a:r>
              <a:rPr lang="da-DK" sz="2000" b="1" dirty="0" smtClean="0">
                <a:solidFill>
                  <a:srgbClr val="002060"/>
                </a:solidFill>
              </a:rPr>
              <a:t>1. vikling.</a:t>
            </a:r>
          </a:p>
          <a:p>
            <a:endParaRPr lang="da-DK" sz="2000" b="1" dirty="0" smtClean="0">
              <a:solidFill>
                <a:srgbClr val="002060"/>
              </a:solidFill>
            </a:endParaRPr>
          </a:p>
          <a:p>
            <a:r>
              <a:rPr lang="da-DK" sz="2000" b="1" dirty="0" err="1" smtClean="0">
                <a:solidFill>
                  <a:srgbClr val="002060"/>
                </a:solidFill>
              </a:rPr>
              <a:t>SEKUNDÆR</a:t>
            </a:r>
            <a:r>
              <a:rPr lang="da-DK" sz="2000" dirty="0" err="1" smtClean="0">
                <a:solidFill>
                  <a:srgbClr val="002060"/>
                </a:solidFill>
              </a:rPr>
              <a:t>viklingen</a:t>
            </a:r>
            <a:r>
              <a:rPr lang="da-DK" sz="2000" dirty="0" smtClean="0">
                <a:solidFill>
                  <a:srgbClr val="002060"/>
                </a:solidFill>
              </a:rPr>
              <a:t> der afgiver en spænding kaldes </a:t>
            </a:r>
            <a:r>
              <a:rPr lang="da-DK" sz="2000" b="1" dirty="0" smtClean="0">
                <a:solidFill>
                  <a:srgbClr val="002060"/>
                </a:solidFill>
              </a:rPr>
              <a:t>2. vikling.</a:t>
            </a:r>
          </a:p>
          <a:p>
            <a:endParaRPr lang="da-DK" sz="2000" b="1" dirty="0">
              <a:solidFill>
                <a:srgbClr val="002060"/>
              </a:solidFill>
            </a:endParaRPr>
          </a:p>
          <a:p>
            <a:r>
              <a:rPr lang="da-DK" sz="2000" dirty="0" smtClean="0">
                <a:solidFill>
                  <a:srgbClr val="002060"/>
                </a:solidFill>
              </a:rPr>
              <a:t>En vikling kan bestå af en eller flere spoler, og en spole kan bestå af en eller flere vindinger.</a:t>
            </a:r>
            <a:endParaRPr lang="da-DK" sz="2000" dirty="0">
              <a:solidFill>
                <a:srgbClr val="002060"/>
              </a:solidFill>
            </a:endParaRPr>
          </a:p>
        </p:txBody>
      </p:sp>
      <p:sp>
        <p:nvSpPr>
          <p:cNvPr id="4" name="Tekstfelt 3"/>
          <p:cNvSpPr txBox="1"/>
          <p:nvPr/>
        </p:nvSpPr>
        <p:spPr>
          <a:xfrm>
            <a:off x="5103223" y="1642287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Sekundær</a:t>
            </a:r>
          </a:p>
          <a:p>
            <a:pPr algn="ctr"/>
            <a:r>
              <a:rPr lang="da-DK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vikling</a:t>
            </a:r>
            <a:endParaRPr lang="da-DK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03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904" y="1415593"/>
            <a:ext cx="5321397" cy="3944095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6061165" y="1915887"/>
            <a:ext cx="1506583" cy="2481943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Ellipse 3"/>
          <p:cNvSpPr/>
          <p:nvPr/>
        </p:nvSpPr>
        <p:spPr>
          <a:xfrm>
            <a:off x="3936275" y="3783877"/>
            <a:ext cx="1249679" cy="509449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Oval billedforklaring 4"/>
          <p:cNvSpPr/>
          <p:nvPr/>
        </p:nvSpPr>
        <p:spPr>
          <a:xfrm>
            <a:off x="703602" y="3584020"/>
            <a:ext cx="2403566" cy="1071155"/>
          </a:xfrm>
          <a:prstGeom prst="wedgeEllipseCallout">
            <a:avLst>
              <a:gd name="adj1" fmla="val 78805"/>
              <a:gd name="adj2" fmla="val -3354"/>
            </a:avLst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b="1" dirty="0" smtClean="0">
                <a:solidFill>
                  <a:srgbClr val="002060"/>
                </a:solidFill>
              </a:rPr>
              <a:t>VINDING</a:t>
            </a:r>
            <a:endParaRPr lang="da-DK" sz="2800" b="1" dirty="0">
              <a:solidFill>
                <a:srgbClr val="002060"/>
              </a:solidFill>
            </a:endParaRPr>
          </a:p>
        </p:txBody>
      </p:sp>
      <p:sp>
        <p:nvSpPr>
          <p:cNvPr id="7" name="Oval billedforklaring 6"/>
          <p:cNvSpPr/>
          <p:nvPr/>
        </p:nvSpPr>
        <p:spPr>
          <a:xfrm>
            <a:off x="8721634" y="3584020"/>
            <a:ext cx="2403566" cy="1071155"/>
          </a:xfrm>
          <a:prstGeom prst="wedgeEllipseCallout">
            <a:avLst>
              <a:gd name="adj1" fmla="val -96920"/>
              <a:gd name="adj2" fmla="val -42379"/>
            </a:avLst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b="1" dirty="0" smtClean="0">
                <a:solidFill>
                  <a:srgbClr val="002060"/>
                </a:solidFill>
              </a:rPr>
              <a:t>VIKLING</a:t>
            </a:r>
            <a:endParaRPr lang="da-DK" sz="2800" b="1" dirty="0">
              <a:solidFill>
                <a:srgbClr val="002060"/>
              </a:solidFill>
            </a:endParaRPr>
          </a:p>
        </p:txBody>
      </p:sp>
      <p:sp>
        <p:nvSpPr>
          <p:cNvPr id="8" name="Oval billedforklaring 7"/>
          <p:cNvSpPr/>
          <p:nvPr/>
        </p:nvSpPr>
        <p:spPr>
          <a:xfrm>
            <a:off x="659163" y="1835995"/>
            <a:ext cx="2403566" cy="1367250"/>
          </a:xfrm>
          <a:prstGeom prst="wedgeEllipseCallout">
            <a:avLst>
              <a:gd name="adj1" fmla="val 82790"/>
              <a:gd name="adj2" fmla="val 42667"/>
            </a:avLst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b="1" dirty="0" smtClean="0">
                <a:solidFill>
                  <a:srgbClr val="002060"/>
                </a:solidFill>
              </a:rPr>
              <a:t>PRIMÆR</a:t>
            </a:r>
            <a:endParaRPr lang="da-DK" sz="2800" b="1" dirty="0">
              <a:solidFill>
                <a:srgbClr val="002060"/>
              </a:solidFill>
            </a:endParaRPr>
          </a:p>
        </p:txBody>
      </p:sp>
      <p:sp>
        <p:nvSpPr>
          <p:cNvPr id="9" name="Oval billedforklaring 8"/>
          <p:cNvSpPr/>
          <p:nvPr/>
        </p:nvSpPr>
        <p:spPr>
          <a:xfrm>
            <a:off x="8284413" y="2020391"/>
            <a:ext cx="2920392" cy="1367250"/>
          </a:xfrm>
          <a:prstGeom prst="wedgeEllipseCallout">
            <a:avLst>
              <a:gd name="adj1" fmla="val -71561"/>
              <a:gd name="adj2" fmla="val 16552"/>
            </a:avLst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b="1" dirty="0" smtClean="0">
                <a:solidFill>
                  <a:srgbClr val="002060"/>
                </a:solidFill>
              </a:rPr>
              <a:t>SEKUNDÆR</a:t>
            </a:r>
            <a:endParaRPr lang="da-DK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19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528</TotalTime>
  <Words>481</Words>
  <Application>Microsoft Office PowerPoint</Application>
  <PresentationFormat>Widescreen</PresentationFormat>
  <Paragraphs>135</Paragraphs>
  <Slides>18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4" baseType="lpstr">
      <vt:lpstr>Arial</vt:lpstr>
      <vt:lpstr>Cambria Math</vt:lpstr>
      <vt:lpstr>Times New Roman</vt:lpstr>
      <vt:lpstr>Trebuchet MS</vt:lpstr>
      <vt:lpstr>Wingdings 3</vt:lpstr>
      <vt:lpstr>Facet</vt:lpstr>
      <vt:lpstr>PowerPoint-præsentation</vt:lpstr>
      <vt:lpstr>PowerPoint-præsentation</vt:lpstr>
      <vt:lpstr>PowerPoint-præsentation</vt:lpstr>
      <vt:lpstr>PowerPoint-præsentation</vt:lpstr>
      <vt:lpstr>Transformer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Transformer</dc:title>
  <dc:creator>Dorte Grothe Svane</dc:creator>
  <cp:lastModifiedBy>Frank Nielsen (FRNI.ZBC - Lærer - SLWI - ZBC)</cp:lastModifiedBy>
  <cp:revision>64</cp:revision>
  <dcterms:created xsi:type="dcterms:W3CDTF">2018-03-28T07:39:38Z</dcterms:created>
  <dcterms:modified xsi:type="dcterms:W3CDTF">2019-05-22T06:49:24Z</dcterms:modified>
</cp:coreProperties>
</file>