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7"/>
  </p:notesMasterIdLst>
  <p:sldIdLst>
    <p:sldId id="257" r:id="rId2"/>
    <p:sldId id="261" r:id="rId3"/>
    <p:sldId id="258" r:id="rId4"/>
    <p:sldId id="259" r:id="rId5"/>
    <p:sldId id="260" r:id="rId6"/>
    <p:sldId id="300" r:id="rId7"/>
    <p:sldId id="301" r:id="rId8"/>
    <p:sldId id="262" r:id="rId9"/>
    <p:sldId id="296" r:id="rId10"/>
    <p:sldId id="310" r:id="rId11"/>
    <p:sldId id="263" r:id="rId12"/>
    <p:sldId id="264" r:id="rId13"/>
    <p:sldId id="265" r:id="rId14"/>
    <p:sldId id="266" r:id="rId15"/>
    <p:sldId id="267" r:id="rId16"/>
    <p:sldId id="269" r:id="rId17"/>
    <p:sldId id="268" r:id="rId18"/>
    <p:sldId id="282" r:id="rId19"/>
    <p:sldId id="270" r:id="rId20"/>
    <p:sldId id="302" r:id="rId21"/>
    <p:sldId id="293" r:id="rId22"/>
    <p:sldId id="271" r:id="rId23"/>
    <p:sldId id="303" r:id="rId24"/>
    <p:sldId id="292" r:id="rId25"/>
    <p:sldId id="272" r:id="rId26"/>
    <p:sldId id="273" r:id="rId27"/>
    <p:sldId id="274" r:id="rId28"/>
    <p:sldId id="297" r:id="rId29"/>
    <p:sldId id="275" r:id="rId30"/>
    <p:sldId id="276" r:id="rId31"/>
    <p:sldId id="277" r:id="rId32"/>
    <p:sldId id="299" r:id="rId33"/>
    <p:sldId id="278" r:id="rId34"/>
    <p:sldId id="279" r:id="rId35"/>
    <p:sldId id="280" r:id="rId36"/>
    <p:sldId id="286" r:id="rId37"/>
    <p:sldId id="298" r:id="rId38"/>
    <p:sldId id="316" r:id="rId39"/>
    <p:sldId id="315" r:id="rId40"/>
    <p:sldId id="314" r:id="rId41"/>
    <p:sldId id="285" r:id="rId42"/>
    <p:sldId id="313" r:id="rId43"/>
    <p:sldId id="283" r:id="rId44"/>
    <p:sldId id="284" r:id="rId45"/>
    <p:sldId id="287" r:id="rId46"/>
    <p:sldId id="307" r:id="rId47"/>
    <p:sldId id="290" r:id="rId48"/>
    <p:sldId id="308" r:id="rId49"/>
    <p:sldId id="288" r:id="rId50"/>
    <p:sldId id="309" r:id="rId51"/>
    <p:sldId id="306" r:id="rId52"/>
    <p:sldId id="304" r:id="rId53"/>
    <p:sldId id="317" r:id="rId54"/>
    <p:sldId id="305" r:id="rId55"/>
    <p:sldId id="311" r:id="rId56"/>
  </p:sldIdLst>
  <p:sldSz cx="9144000" cy="6858000" type="screen4x3"/>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36" autoAdjust="0"/>
    <p:restoredTop sz="94660"/>
  </p:normalViewPr>
  <p:slideViewPr>
    <p:cSldViewPr>
      <p:cViewPr>
        <p:scale>
          <a:sx n="70" d="100"/>
          <a:sy n="70" d="100"/>
        </p:scale>
        <p:origin x="-1128" y="-13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48494F4-86CB-4E10-BE62-9A405E62319F}" type="datetimeFigureOut">
              <a:rPr lang="da-DK" smtClean="0"/>
              <a:pPr/>
              <a:t>08-12-2010</a:t>
            </a:fld>
            <a:endParaRPr lang="da-DK"/>
          </a:p>
        </p:txBody>
      </p:sp>
      <p:sp>
        <p:nvSpPr>
          <p:cNvPr id="4" name="Pladsholder til diasbille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6" name="Pladsholder til sidefod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a-DK"/>
          </a:p>
        </p:txBody>
      </p:sp>
      <p:sp>
        <p:nvSpPr>
          <p:cNvPr id="7" name="Pladsholder til dias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4E6351-0579-4293-8CF6-5C11FC311B80}" type="slidenum">
              <a:rPr lang="da-DK" smtClean="0"/>
              <a:pPr/>
              <a:t>‹nr.›</a:t>
            </a:fld>
            <a:endParaRPr lang="da-DK"/>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titeltypografi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p>
            <a:fld id="{8B0CFC16-F068-45CC-81BC-21F2ABF30FCB}" type="datetimeFigureOut">
              <a:rPr lang="da-DK" smtClean="0"/>
              <a:pPr/>
              <a:t>08-12-2010</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ABECA784-0CBB-43E9-B666-B4860CEB2031}" type="slidenum">
              <a:rPr lang="da-DK" smtClean="0"/>
              <a:pPr/>
              <a:t>‹nr.›</a:t>
            </a:fld>
            <a:endParaRPr lang="da-DK"/>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8B0CFC16-F068-45CC-81BC-21F2ABF30FCB}" type="datetimeFigureOut">
              <a:rPr lang="da-DK" smtClean="0"/>
              <a:pPr/>
              <a:t>08-12-2010</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ABECA784-0CBB-43E9-B666-B4860CEB2031}" type="slidenum">
              <a:rPr lang="da-DK" smtClean="0"/>
              <a:pPr/>
              <a:t>‹nr.›</a:t>
            </a:fld>
            <a:endParaRPr lang="da-DK"/>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titeltypografi i masteren</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8B0CFC16-F068-45CC-81BC-21F2ABF30FCB}" type="datetimeFigureOut">
              <a:rPr lang="da-DK" smtClean="0"/>
              <a:pPr/>
              <a:t>08-12-2010</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ABECA784-0CBB-43E9-B666-B4860CEB2031}" type="slidenum">
              <a:rPr lang="da-DK" smtClean="0"/>
              <a:pPr/>
              <a:t>‹nr.›</a:t>
            </a:fld>
            <a:endParaRPr lang="da-DK"/>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indhold 2"/>
          <p:cNvSpPr>
            <a:spLocks noGrp="1"/>
          </p:cNvSpPr>
          <p:nvPr>
            <p:ph idx="1"/>
          </p:nvPr>
        </p:nvSpPr>
        <p:spPr/>
        <p:txBody>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8B0CFC16-F068-45CC-81BC-21F2ABF30FCB}" type="datetimeFigureOut">
              <a:rPr lang="da-DK" smtClean="0"/>
              <a:pPr/>
              <a:t>08-12-2010</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ABECA784-0CBB-43E9-B666-B4860CEB2031}" type="slidenum">
              <a:rPr lang="da-DK" smtClean="0"/>
              <a:pPr/>
              <a:t>‹nr.›</a:t>
            </a:fld>
            <a:endParaRPr lang="da-DK"/>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titeltypografi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typografi i masteren</a:t>
            </a:r>
          </a:p>
        </p:txBody>
      </p:sp>
      <p:sp>
        <p:nvSpPr>
          <p:cNvPr id="4" name="Pladsholder til dato 3"/>
          <p:cNvSpPr>
            <a:spLocks noGrp="1"/>
          </p:cNvSpPr>
          <p:nvPr>
            <p:ph type="dt" sz="half" idx="10"/>
          </p:nvPr>
        </p:nvSpPr>
        <p:spPr/>
        <p:txBody>
          <a:bodyPr/>
          <a:lstStyle/>
          <a:p>
            <a:fld id="{8B0CFC16-F068-45CC-81BC-21F2ABF30FCB}" type="datetimeFigureOut">
              <a:rPr lang="da-DK" smtClean="0"/>
              <a:pPr/>
              <a:t>08-12-2010</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ABECA784-0CBB-43E9-B666-B4860CEB2031}" type="slidenum">
              <a:rPr lang="da-DK" smtClean="0"/>
              <a:pPr/>
              <a:t>‹nr.›</a:t>
            </a:fld>
            <a:endParaRPr lang="da-DK"/>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8B0CFC16-F068-45CC-81BC-21F2ABF30FCB}" type="datetimeFigureOut">
              <a:rPr lang="da-DK" smtClean="0"/>
              <a:pPr/>
              <a:t>08-12-2010</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ABECA784-0CBB-43E9-B666-B4860CEB2031}" type="slidenum">
              <a:rPr lang="da-DK" smtClean="0"/>
              <a:pPr/>
              <a:t>‹nr.›</a:t>
            </a:fld>
            <a:endParaRPr lang="da-DK"/>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titeltypografi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typografi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typografi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8B0CFC16-F068-45CC-81BC-21F2ABF30FCB}" type="datetimeFigureOut">
              <a:rPr lang="da-DK" smtClean="0"/>
              <a:pPr/>
              <a:t>08-12-2010</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diasnummer 8"/>
          <p:cNvSpPr>
            <a:spLocks noGrp="1"/>
          </p:cNvSpPr>
          <p:nvPr>
            <p:ph type="sldNum" sz="quarter" idx="12"/>
          </p:nvPr>
        </p:nvSpPr>
        <p:spPr/>
        <p:txBody>
          <a:bodyPr/>
          <a:lstStyle/>
          <a:p>
            <a:fld id="{ABECA784-0CBB-43E9-B666-B4860CEB2031}" type="slidenum">
              <a:rPr lang="da-DK" smtClean="0"/>
              <a:pPr/>
              <a:t>‹nr.›</a:t>
            </a:fld>
            <a:endParaRPr lang="da-DK"/>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dato 2"/>
          <p:cNvSpPr>
            <a:spLocks noGrp="1"/>
          </p:cNvSpPr>
          <p:nvPr>
            <p:ph type="dt" sz="half" idx="10"/>
          </p:nvPr>
        </p:nvSpPr>
        <p:spPr/>
        <p:txBody>
          <a:bodyPr/>
          <a:lstStyle/>
          <a:p>
            <a:fld id="{8B0CFC16-F068-45CC-81BC-21F2ABF30FCB}" type="datetimeFigureOut">
              <a:rPr lang="da-DK" smtClean="0"/>
              <a:pPr/>
              <a:t>08-12-2010</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diasnummer 4"/>
          <p:cNvSpPr>
            <a:spLocks noGrp="1"/>
          </p:cNvSpPr>
          <p:nvPr>
            <p:ph type="sldNum" sz="quarter" idx="12"/>
          </p:nvPr>
        </p:nvSpPr>
        <p:spPr/>
        <p:txBody>
          <a:bodyPr/>
          <a:lstStyle/>
          <a:p>
            <a:fld id="{ABECA784-0CBB-43E9-B666-B4860CEB2031}" type="slidenum">
              <a:rPr lang="da-DK" smtClean="0"/>
              <a:pPr/>
              <a:t>‹nr.›</a:t>
            </a:fld>
            <a:endParaRPr lang="da-DK"/>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8B0CFC16-F068-45CC-81BC-21F2ABF30FCB}" type="datetimeFigureOut">
              <a:rPr lang="da-DK" smtClean="0"/>
              <a:pPr/>
              <a:t>08-12-2010</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diasnummer 3"/>
          <p:cNvSpPr>
            <a:spLocks noGrp="1"/>
          </p:cNvSpPr>
          <p:nvPr>
            <p:ph type="sldNum" sz="quarter" idx="12"/>
          </p:nvPr>
        </p:nvSpPr>
        <p:spPr/>
        <p:txBody>
          <a:bodyPr/>
          <a:lstStyle/>
          <a:p>
            <a:fld id="{ABECA784-0CBB-43E9-B666-B4860CEB2031}" type="slidenum">
              <a:rPr lang="da-DK" smtClean="0"/>
              <a:pPr/>
              <a:t>‹nr.›</a:t>
            </a:fld>
            <a:endParaRPr lang="da-DK"/>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titeltypografi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typografi i masteren</a:t>
            </a:r>
          </a:p>
        </p:txBody>
      </p:sp>
      <p:sp>
        <p:nvSpPr>
          <p:cNvPr id="5" name="Pladsholder til dato 4"/>
          <p:cNvSpPr>
            <a:spLocks noGrp="1"/>
          </p:cNvSpPr>
          <p:nvPr>
            <p:ph type="dt" sz="half" idx="10"/>
          </p:nvPr>
        </p:nvSpPr>
        <p:spPr/>
        <p:txBody>
          <a:bodyPr/>
          <a:lstStyle/>
          <a:p>
            <a:fld id="{8B0CFC16-F068-45CC-81BC-21F2ABF30FCB}" type="datetimeFigureOut">
              <a:rPr lang="da-DK" smtClean="0"/>
              <a:pPr/>
              <a:t>08-12-2010</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ABECA784-0CBB-43E9-B666-B4860CEB2031}" type="slidenum">
              <a:rPr lang="da-DK" smtClean="0"/>
              <a:pPr/>
              <a:t>‹nr.›</a:t>
            </a:fld>
            <a:endParaRPr lang="da-DK"/>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titeltypografi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typografi i masteren</a:t>
            </a:r>
          </a:p>
        </p:txBody>
      </p:sp>
      <p:sp>
        <p:nvSpPr>
          <p:cNvPr id="5" name="Pladsholder til dato 4"/>
          <p:cNvSpPr>
            <a:spLocks noGrp="1"/>
          </p:cNvSpPr>
          <p:nvPr>
            <p:ph type="dt" sz="half" idx="10"/>
          </p:nvPr>
        </p:nvSpPr>
        <p:spPr/>
        <p:txBody>
          <a:bodyPr/>
          <a:lstStyle/>
          <a:p>
            <a:fld id="{8B0CFC16-F068-45CC-81BC-21F2ABF30FCB}" type="datetimeFigureOut">
              <a:rPr lang="da-DK" smtClean="0"/>
              <a:pPr/>
              <a:t>08-12-2010</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ABECA784-0CBB-43E9-B666-B4860CEB2031}" type="slidenum">
              <a:rPr lang="da-DK" smtClean="0"/>
              <a:pPr/>
              <a:t>‹nr.›</a:t>
            </a:fld>
            <a:endParaRPr lang="da-DK"/>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smtClean="0"/>
              <a:t>Klik for at redigere titeltypografi i masteren</a:t>
            </a:r>
            <a:endParaRPr lang="da-DK"/>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0CFC16-F068-45CC-81BC-21F2ABF30FCB}" type="datetimeFigureOut">
              <a:rPr lang="da-DK" smtClean="0"/>
              <a:pPr/>
              <a:t>08-12-2010</a:t>
            </a:fld>
            <a:endParaRPr lang="da-DK"/>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ECA784-0CBB-43E9-B666-B4860CEB2031}" type="slidenum">
              <a:rPr lang="da-DK" smtClean="0"/>
              <a:pPr/>
              <a:t>‹nr.›</a:t>
            </a:fld>
            <a:endParaRPr lang="da-DK"/>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274638"/>
            <a:ext cx="9144000" cy="1143000"/>
          </a:xfrm>
        </p:spPr>
        <p:txBody>
          <a:bodyPr>
            <a:noAutofit/>
          </a:bodyPr>
          <a:lstStyle/>
          <a:p>
            <a:r>
              <a:rPr lang="da-DK" sz="8800" b="1" dirty="0" smtClean="0">
                <a:solidFill>
                  <a:srgbClr val="FF0000"/>
                </a:solidFill>
              </a:rPr>
              <a:t>Rækværk.</a:t>
            </a:r>
            <a:endParaRPr lang="da-DK" sz="8800" b="1" dirty="0">
              <a:solidFill>
                <a:srgbClr val="FF0000"/>
              </a:solidFill>
            </a:endParaRPr>
          </a:p>
        </p:txBody>
      </p:sp>
      <p:pic>
        <p:nvPicPr>
          <p:cNvPr id="4" name="Picture 2" descr="E:\Jesper B. Iversen My Book\jebi, arbejde\jebi, systemstillads\jebi, systemstillads. Billeder\Nordkraft\P1010006.JPG"/>
          <p:cNvPicPr>
            <a:picLocks noGrp="1" noChangeAspect="1" noChangeArrowheads="1"/>
          </p:cNvPicPr>
          <p:nvPr>
            <p:ph idx="1"/>
          </p:nvPr>
        </p:nvPicPr>
        <p:blipFill>
          <a:blip r:embed="rId2" cstate="print"/>
          <a:stretch>
            <a:fillRect/>
          </a:stretch>
        </p:blipFill>
        <p:spPr bwMode="auto">
          <a:xfrm>
            <a:off x="1554691" y="1600200"/>
            <a:ext cx="6034617" cy="4525963"/>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p:cNvSpPr>
            <a:spLocks noGrp="1"/>
          </p:cNvSpPr>
          <p:nvPr>
            <p:ph type="body" sz="half" idx="2"/>
          </p:nvPr>
        </p:nvSpPr>
        <p:spPr>
          <a:xfrm>
            <a:off x="0" y="0"/>
            <a:ext cx="4357686" cy="6858000"/>
          </a:xfrm>
        </p:spPr>
        <p:txBody>
          <a:bodyPr>
            <a:normAutofit/>
          </a:bodyPr>
          <a:lstStyle/>
          <a:p>
            <a:r>
              <a:rPr lang="da-DK" sz="4400" b="1" dirty="0" smtClean="0"/>
              <a:t>Døråbninger, elevatorskakte, huller i gulve og etageadskillelser ol. </a:t>
            </a:r>
            <a:r>
              <a:rPr lang="da-DK" sz="4400" b="1" dirty="0" smtClean="0">
                <a:solidFill>
                  <a:srgbClr val="FF0000"/>
                </a:solidFill>
              </a:rPr>
              <a:t>skal</a:t>
            </a:r>
            <a:r>
              <a:rPr lang="da-DK" sz="4400" b="1" dirty="0" smtClean="0"/>
              <a:t> forsynes</a:t>
            </a:r>
          </a:p>
          <a:p>
            <a:r>
              <a:rPr lang="da-DK" sz="4400" b="1" dirty="0" smtClean="0"/>
              <a:t>med </a:t>
            </a:r>
            <a:r>
              <a:rPr lang="da-DK" sz="4400" b="1" dirty="0" smtClean="0">
                <a:solidFill>
                  <a:srgbClr val="00B050"/>
                </a:solidFill>
              </a:rPr>
              <a:t>rækværk eller afdækkes</a:t>
            </a:r>
            <a:r>
              <a:rPr lang="da-DK" sz="4400" b="1" dirty="0" smtClean="0"/>
              <a:t>, </a:t>
            </a:r>
            <a:r>
              <a:rPr lang="da-DK" sz="4400" b="1" u="sng" dirty="0" smtClean="0">
                <a:solidFill>
                  <a:srgbClr val="FF0000"/>
                </a:solidFill>
              </a:rPr>
              <a:t>så snart</a:t>
            </a:r>
          </a:p>
          <a:p>
            <a:r>
              <a:rPr lang="da-DK" sz="4400" b="1" u="sng" dirty="0" smtClean="0">
                <a:solidFill>
                  <a:srgbClr val="FF0000"/>
                </a:solidFill>
              </a:rPr>
              <a:t>hullerne opstår</a:t>
            </a:r>
            <a:r>
              <a:rPr lang="da-DK" sz="4400" b="1" dirty="0" smtClean="0"/>
              <a:t>.</a:t>
            </a:r>
            <a:endParaRPr lang="da-DK" sz="4400" b="1" dirty="0"/>
          </a:p>
        </p:txBody>
      </p:sp>
      <p:pic>
        <p:nvPicPr>
          <p:cNvPr id="8194" name="Picture 2"/>
          <p:cNvPicPr>
            <a:picLocks noGrp="1" noChangeAspect="1" noChangeArrowheads="1"/>
          </p:cNvPicPr>
          <p:nvPr>
            <p:ph idx="1"/>
          </p:nvPr>
        </p:nvPicPr>
        <p:blipFill>
          <a:blip r:embed="rId2" cstate="print"/>
          <a:srcRect/>
          <a:stretch>
            <a:fillRect/>
          </a:stretch>
        </p:blipFill>
        <p:spPr bwMode="auto">
          <a:xfrm>
            <a:off x="4454524" y="928670"/>
            <a:ext cx="4678358" cy="40005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274638"/>
            <a:ext cx="9144000" cy="1143000"/>
          </a:xfrm>
        </p:spPr>
        <p:txBody>
          <a:bodyPr>
            <a:noAutofit/>
          </a:bodyPr>
          <a:lstStyle/>
          <a:p>
            <a:r>
              <a:rPr lang="da-DK" sz="7200" b="1" dirty="0" smtClean="0">
                <a:solidFill>
                  <a:srgbClr val="FF0000"/>
                </a:solidFill>
              </a:rPr>
              <a:t>Åbninger ind i bygning.</a:t>
            </a:r>
            <a:endParaRPr lang="da-DK" sz="7200" b="1" dirty="0">
              <a:solidFill>
                <a:srgbClr val="FF0000"/>
              </a:solidFill>
            </a:endParaRPr>
          </a:p>
        </p:txBody>
      </p:sp>
      <p:pic>
        <p:nvPicPr>
          <p:cNvPr id="7170" name="Picture 2" descr="E:\Jesper B. Iversen My Book\jebi, arbejde\jebi, systemstillads\jebi, systemstillads. Billeder\Nordkraft\P1010027.JPG"/>
          <p:cNvPicPr>
            <a:picLocks noGrp="1" noChangeAspect="1" noChangeArrowheads="1"/>
          </p:cNvPicPr>
          <p:nvPr>
            <p:ph idx="1"/>
          </p:nvPr>
        </p:nvPicPr>
        <p:blipFill>
          <a:blip r:embed="rId2" cstate="print"/>
          <a:stretch>
            <a:fillRect/>
          </a:stretch>
        </p:blipFill>
        <p:spPr bwMode="auto">
          <a:xfrm>
            <a:off x="1554691" y="1600200"/>
            <a:ext cx="6034617" cy="4525963"/>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274638"/>
            <a:ext cx="9144000" cy="1143000"/>
          </a:xfrm>
        </p:spPr>
        <p:txBody>
          <a:bodyPr>
            <a:normAutofit/>
          </a:bodyPr>
          <a:lstStyle/>
          <a:p>
            <a:r>
              <a:rPr lang="da-DK" sz="6600" b="1" dirty="0" smtClean="0">
                <a:solidFill>
                  <a:srgbClr val="FF0000"/>
                </a:solidFill>
              </a:rPr>
              <a:t>Vil </a:t>
            </a:r>
            <a:r>
              <a:rPr lang="da-DK" sz="6600" b="1" dirty="0" smtClean="0">
                <a:solidFill>
                  <a:srgbClr val="00B0F0"/>
                </a:solidFill>
              </a:rPr>
              <a:t>i</a:t>
            </a:r>
            <a:r>
              <a:rPr lang="da-DK" sz="6600" b="1" dirty="0" smtClean="0">
                <a:solidFill>
                  <a:srgbClr val="FF0000"/>
                </a:solidFill>
              </a:rPr>
              <a:t> bytte job med ham </a:t>
            </a:r>
            <a:r>
              <a:rPr lang="da-DK" sz="6600" b="1" dirty="0" smtClean="0">
                <a:solidFill>
                  <a:srgbClr val="00B050"/>
                </a:solidFill>
              </a:rPr>
              <a:t>?</a:t>
            </a:r>
            <a:endParaRPr lang="da-DK" sz="6600" b="1" dirty="0">
              <a:solidFill>
                <a:srgbClr val="00B050"/>
              </a:solidFill>
            </a:endParaRPr>
          </a:p>
        </p:txBody>
      </p:sp>
      <p:pic>
        <p:nvPicPr>
          <p:cNvPr id="8194" name="Picture 2" descr="E:\Jesper B. Iversen My Book\jebi, arbejde\jebi, systemstillads\jebi, systemstillads. Billeder\Nordkraft\P1010032.JPG"/>
          <p:cNvPicPr>
            <a:picLocks noGrp="1" noChangeAspect="1" noChangeArrowheads="1"/>
          </p:cNvPicPr>
          <p:nvPr>
            <p:ph idx="1"/>
          </p:nvPr>
        </p:nvPicPr>
        <p:blipFill>
          <a:blip r:embed="rId2" cstate="print"/>
          <a:stretch>
            <a:fillRect/>
          </a:stretch>
        </p:blipFill>
        <p:spPr bwMode="auto">
          <a:xfrm>
            <a:off x="1554691" y="1600200"/>
            <a:ext cx="6034617" cy="4525963"/>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274638"/>
            <a:ext cx="9144000" cy="1143000"/>
          </a:xfrm>
        </p:spPr>
        <p:txBody>
          <a:bodyPr>
            <a:normAutofit/>
          </a:bodyPr>
          <a:lstStyle/>
          <a:p>
            <a:r>
              <a:rPr lang="da-DK" sz="6000" b="1" dirty="0" smtClean="0">
                <a:solidFill>
                  <a:srgbClr val="FF0000"/>
                </a:solidFill>
              </a:rPr>
              <a:t>Langt ned fra løst rækværk.</a:t>
            </a:r>
            <a:endParaRPr lang="da-DK" sz="6000" b="1" dirty="0">
              <a:solidFill>
                <a:srgbClr val="FF0000"/>
              </a:solidFill>
            </a:endParaRPr>
          </a:p>
        </p:txBody>
      </p:sp>
      <p:pic>
        <p:nvPicPr>
          <p:cNvPr id="9218" name="Picture 2" descr="E:\Jesper B. Iversen My Book\jebi, arbejde\jebi, systemstillads\jebi, systemstillads. Billeder\Nordkraft\P1010033.JPG"/>
          <p:cNvPicPr>
            <a:picLocks noGrp="1" noChangeAspect="1" noChangeArrowheads="1"/>
          </p:cNvPicPr>
          <p:nvPr>
            <p:ph idx="1"/>
          </p:nvPr>
        </p:nvPicPr>
        <p:blipFill>
          <a:blip r:embed="rId2" cstate="print"/>
          <a:stretch>
            <a:fillRect/>
          </a:stretch>
        </p:blipFill>
        <p:spPr bwMode="auto">
          <a:xfrm>
            <a:off x="1571604" y="1571612"/>
            <a:ext cx="6034617" cy="4525963"/>
          </a:xfrm>
          <a:prstGeom prst="rect">
            <a:avLst/>
          </a:prstGeom>
          <a:noFill/>
        </p:spPr>
      </p:pic>
      <p:sp>
        <p:nvSpPr>
          <p:cNvPr id="4" name="Nedadbuet pil 3"/>
          <p:cNvSpPr/>
          <p:nvPr/>
        </p:nvSpPr>
        <p:spPr>
          <a:xfrm>
            <a:off x="4572000" y="1500174"/>
            <a:ext cx="1857388" cy="1303024"/>
          </a:xfrm>
          <a:prstGeom prst="curvedDown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274638"/>
            <a:ext cx="9144000" cy="1143000"/>
          </a:xfrm>
        </p:spPr>
        <p:txBody>
          <a:bodyPr>
            <a:normAutofit/>
          </a:bodyPr>
          <a:lstStyle/>
          <a:p>
            <a:r>
              <a:rPr lang="da-DK" sz="6000" b="1" dirty="0" smtClean="0">
                <a:solidFill>
                  <a:srgbClr val="FF0000"/>
                </a:solidFill>
              </a:rPr>
              <a:t>Rullestillads, 4 meter ned.</a:t>
            </a:r>
            <a:endParaRPr lang="da-DK" sz="6000" b="1" dirty="0">
              <a:solidFill>
                <a:srgbClr val="FF0000"/>
              </a:solidFill>
            </a:endParaRPr>
          </a:p>
        </p:txBody>
      </p:sp>
      <p:pic>
        <p:nvPicPr>
          <p:cNvPr id="10242" name="Picture 2" descr="E:\Jesper B. Iversen My Book\jebi, arbejde\jebi, systemstillads\jebi, systemstillads. Billeder\Nordkraft\P1010037.JPG"/>
          <p:cNvPicPr>
            <a:picLocks noGrp="1" noChangeAspect="1" noChangeArrowheads="1"/>
          </p:cNvPicPr>
          <p:nvPr>
            <p:ph idx="1"/>
          </p:nvPr>
        </p:nvPicPr>
        <p:blipFill>
          <a:blip r:embed="rId2" cstate="print"/>
          <a:stretch>
            <a:fillRect/>
          </a:stretch>
        </p:blipFill>
        <p:spPr bwMode="auto">
          <a:xfrm>
            <a:off x="1554691" y="1600200"/>
            <a:ext cx="6034617" cy="4525963"/>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274638"/>
            <a:ext cx="9144000" cy="1143000"/>
          </a:xfrm>
        </p:spPr>
        <p:txBody>
          <a:bodyPr>
            <a:normAutofit/>
          </a:bodyPr>
          <a:lstStyle/>
          <a:p>
            <a:r>
              <a:rPr lang="da-DK" sz="5400" b="1" u="sng" dirty="0" smtClean="0">
                <a:solidFill>
                  <a:srgbClr val="FF0000"/>
                </a:solidFill>
              </a:rPr>
              <a:t>Store</a:t>
            </a:r>
            <a:r>
              <a:rPr lang="da-DK" sz="5400" b="1" dirty="0" smtClean="0">
                <a:solidFill>
                  <a:srgbClr val="FF0000"/>
                </a:solidFill>
              </a:rPr>
              <a:t> åbninger ind i bygning.</a:t>
            </a:r>
            <a:endParaRPr lang="da-DK" sz="5400" b="1" dirty="0">
              <a:solidFill>
                <a:srgbClr val="FF0000"/>
              </a:solidFill>
            </a:endParaRPr>
          </a:p>
        </p:txBody>
      </p:sp>
      <p:pic>
        <p:nvPicPr>
          <p:cNvPr id="11266" name="Picture 2" descr="E:\Jesper B. Iversen My Book\jebi, arbejde\jebi, systemstillads\jebi, systemstillads. Billeder\Nordkraft\P1010045.JPG"/>
          <p:cNvPicPr>
            <a:picLocks noGrp="1" noChangeAspect="1" noChangeArrowheads="1"/>
          </p:cNvPicPr>
          <p:nvPr>
            <p:ph idx="1"/>
          </p:nvPr>
        </p:nvPicPr>
        <p:blipFill>
          <a:blip r:embed="rId2" cstate="print"/>
          <a:stretch>
            <a:fillRect/>
          </a:stretch>
        </p:blipFill>
        <p:spPr bwMode="auto">
          <a:xfrm>
            <a:off x="1554691" y="1600200"/>
            <a:ext cx="6034617" cy="4525963"/>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274638"/>
            <a:ext cx="9144000" cy="1143000"/>
          </a:xfrm>
        </p:spPr>
        <p:txBody>
          <a:bodyPr>
            <a:noAutofit/>
          </a:bodyPr>
          <a:lstStyle/>
          <a:p>
            <a:r>
              <a:rPr lang="da-DK" sz="8000" b="1" dirty="0" smtClean="0">
                <a:solidFill>
                  <a:srgbClr val="FF0000"/>
                </a:solidFill>
              </a:rPr>
              <a:t>Rundt på stilladset.</a:t>
            </a:r>
            <a:endParaRPr lang="da-DK" sz="8000" b="1" dirty="0">
              <a:solidFill>
                <a:srgbClr val="FF0000"/>
              </a:solidFill>
            </a:endParaRPr>
          </a:p>
        </p:txBody>
      </p:sp>
      <p:pic>
        <p:nvPicPr>
          <p:cNvPr id="13314" name="Picture 2" descr="E:\Jesper B. Iversen My Book\jebi, arbejde\jebi, systemstillads\jebi, systemstillads. Billeder\Nordkraft\P1010054.JPG"/>
          <p:cNvPicPr>
            <a:picLocks noGrp="1" noChangeAspect="1" noChangeArrowheads="1"/>
          </p:cNvPicPr>
          <p:nvPr>
            <p:ph idx="1"/>
          </p:nvPr>
        </p:nvPicPr>
        <p:blipFill>
          <a:blip r:embed="rId2" cstate="print"/>
          <a:stretch>
            <a:fillRect/>
          </a:stretch>
        </p:blipFill>
        <p:spPr bwMode="auto">
          <a:xfrm>
            <a:off x="1554691" y="1600200"/>
            <a:ext cx="6034617" cy="4525963"/>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9600" b="1" dirty="0" smtClean="0">
                <a:solidFill>
                  <a:srgbClr val="FF0000"/>
                </a:solidFill>
              </a:rPr>
              <a:t>Ekko………….</a:t>
            </a:r>
            <a:endParaRPr lang="da-DK" sz="9600" b="1" dirty="0">
              <a:solidFill>
                <a:srgbClr val="FF0000"/>
              </a:solidFill>
            </a:endParaRPr>
          </a:p>
        </p:txBody>
      </p:sp>
      <p:pic>
        <p:nvPicPr>
          <p:cNvPr id="12290" name="Picture 2" descr="E:\Jesper B. Iversen My Book\jebi, arbejde\jebi, systemstillads\jebi, systemstillads. Billeder\Nordkraft\P1010053.JPG"/>
          <p:cNvPicPr>
            <a:picLocks noGrp="1" noChangeAspect="1" noChangeArrowheads="1"/>
          </p:cNvPicPr>
          <p:nvPr>
            <p:ph idx="1"/>
          </p:nvPr>
        </p:nvPicPr>
        <p:blipFill>
          <a:blip r:embed="rId2" cstate="print"/>
          <a:stretch>
            <a:fillRect/>
          </a:stretch>
        </p:blipFill>
        <p:spPr bwMode="auto">
          <a:xfrm>
            <a:off x="1554691" y="1600200"/>
            <a:ext cx="6034617" cy="4525963"/>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274638"/>
            <a:ext cx="9144000" cy="1143000"/>
          </a:xfrm>
        </p:spPr>
        <p:txBody>
          <a:bodyPr>
            <a:noAutofit/>
          </a:bodyPr>
          <a:lstStyle/>
          <a:p>
            <a:r>
              <a:rPr lang="da-DK" sz="7200" b="1" dirty="0" smtClean="0">
                <a:solidFill>
                  <a:srgbClr val="FF0000"/>
                </a:solidFill>
              </a:rPr>
              <a:t>Åbning    </a:t>
            </a:r>
            <a:r>
              <a:rPr lang="da-DK" sz="7200" b="1" dirty="0" smtClean="0">
                <a:solidFill>
                  <a:srgbClr val="00B050"/>
                </a:solidFill>
              </a:rPr>
              <a:t>? </a:t>
            </a:r>
            <a:r>
              <a:rPr lang="da-DK" sz="7200" b="1" dirty="0" smtClean="0">
                <a:solidFill>
                  <a:srgbClr val="002060"/>
                </a:solidFill>
              </a:rPr>
              <a:t>     </a:t>
            </a:r>
            <a:r>
              <a:rPr lang="da-DK" sz="7200" b="1" dirty="0" smtClean="0">
                <a:solidFill>
                  <a:srgbClr val="FF0000"/>
                </a:solidFill>
              </a:rPr>
              <a:t>mellem.</a:t>
            </a:r>
            <a:endParaRPr lang="da-DK" sz="7200" b="1" dirty="0">
              <a:solidFill>
                <a:srgbClr val="FF0000"/>
              </a:solidFill>
            </a:endParaRPr>
          </a:p>
        </p:txBody>
      </p:sp>
      <p:pic>
        <p:nvPicPr>
          <p:cNvPr id="25602" name="Picture 2" descr="E:\Jesper B. Iversen My Book\jebi, arbejde\jebi, systemstillads\jebi, systemstillads. Billeder\Stilladsbilleder af Dennis Buhelt\Nordkraft Ålborg d.24.06.2009\Stillads\DSC00340.JPG"/>
          <p:cNvPicPr>
            <a:picLocks noGrp="1" noChangeAspect="1" noChangeArrowheads="1"/>
          </p:cNvPicPr>
          <p:nvPr>
            <p:ph idx="1"/>
          </p:nvPr>
        </p:nvPicPr>
        <p:blipFill>
          <a:blip r:embed="rId2" cstate="print"/>
          <a:stretch>
            <a:fillRect/>
          </a:stretch>
        </p:blipFill>
        <p:spPr bwMode="auto">
          <a:xfrm>
            <a:off x="1554691" y="1600200"/>
            <a:ext cx="6034617" cy="4525963"/>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274638"/>
            <a:ext cx="9144000" cy="1143000"/>
          </a:xfrm>
        </p:spPr>
        <p:txBody>
          <a:bodyPr>
            <a:noAutofit/>
          </a:bodyPr>
          <a:lstStyle/>
          <a:p>
            <a:r>
              <a:rPr lang="da-DK" sz="8800" b="1" dirty="0" smtClean="0">
                <a:solidFill>
                  <a:srgbClr val="FF0000"/>
                </a:solidFill>
              </a:rPr>
              <a:t>Hvor er rækværk </a:t>
            </a:r>
            <a:r>
              <a:rPr lang="da-DK" sz="8800" b="1" dirty="0" smtClean="0">
                <a:solidFill>
                  <a:srgbClr val="00B050"/>
                </a:solidFill>
              </a:rPr>
              <a:t>?</a:t>
            </a:r>
            <a:r>
              <a:rPr lang="da-DK" sz="8800" b="1" dirty="0" smtClean="0">
                <a:solidFill>
                  <a:srgbClr val="FF0000"/>
                </a:solidFill>
              </a:rPr>
              <a:t> </a:t>
            </a:r>
            <a:endParaRPr lang="da-DK" sz="8800" b="1" dirty="0">
              <a:solidFill>
                <a:srgbClr val="FF0000"/>
              </a:solidFill>
            </a:endParaRPr>
          </a:p>
        </p:txBody>
      </p:sp>
      <p:pic>
        <p:nvPicPr>
          <p:cNvPr id="14338" name="Picture 2" descr="E:\Jesper B. Iversen My Book\jebi, arbejde\jebi, systemstillads\jebi, systemstillads. Billeder\Nordkraft\P1010055.JPG"/>
          <p:cNvPicPr>
            <a:picLocks noGrp="1" noChangeAspect="1" noChangeArrowheads="1"/>
          </p:cNvPicPr>
          <p:nvPr>
            <p:ph idx="1"/>
          </p:nvPr>
        </p:nvPicPr>
        <p:blipFill>
          <a:blip r:embed="rId2" cstate="print"/>
          <a:stretch>
            <a:fillRect/>
          </a:stretch>
        </p:blipFill>
        <p:spPr bwMode="auto">
          <a:xfrm>
            <a:off x="1554691" y="1600200"/>
            <a:ext cx="6034617" cy="4525963"/>
          </a:xfrm>
          <a:prstGeom prst="rect">
            <a:avLst/>
          </a:prstGeom>
          <a:noFill/>
        </p:spPr>
      </p:pic>
      <p:sp>
        <p:nvSpPr>
          <p:cNvPr id="4" name="Højrepil 3"/>
          <p:cNvSpPr/>
          <p:nvPr/>
        </p:nvSpPr>
        <p:spPr>
          <a:xfrm rot="20426632">
            <a:off x="2763563" y="4341737"/>
            <a:ext cx="1114960" cy="484632"/>
          </a:xfrm>
          <a:prstGeom prst="rightArrow">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9600" b="1" dirty="0" smtClean="0">
                <a:solidFill>
                  <a:srgbClr val="FF0000"/>
                </a:solidFill>
              </a:rPr>
              <a:t>?</a:t>
            </a:r>
            <a:endParaRPr lang="da-DK" sz="9600" b="1" dirty="0">
              <a:solidFill>
                <a:srgbClr val="FF0000"/>
              </a:solidFill>
            </a:endParaRPr>
          </a:p>
        </p:txBody>
      </p:sp>
      <p:pic>
        <p:nvPicPr>
          <p:cNvPr id="2050" name="Picture 2" descr="K:\Jesper B. Iversen My Book\jebi, arbejde\jebi, systemstillads\jebi, systemstillads. Billeder\Nordkraft\P1010015.JPG"/>
          <p:cNvPicPr>
            <a:picLocks noGrp="1" noChangeAspect="1" noChangeArrowheads="1"/>
          </p:cNvPicPr>
          <p:nvPr>
            <p:ph idx="1"/>
          </p:nvPr>
        </p:nvPicPr>
        <p:blipFill>
          <a:blip r:embed="rId2" cstate="print"/>
          <a:srcRect/>
          <a:stretch>
            <a:fillRect/>
          </a:stretch>
        </p:blipFill>
        <p:spPr bwMode="auto">
          <a:xfrm>
            <a:off x="1554691" y="1600200"/>
            <a:ext cx="6034617" cy="4525963"/>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274638"/>
            <a:ext cx="9144000" cy="1143000"/>
          </a:xfrm>
        </p:spPr>
        <p:txBody>
          <a:bodyPr>
            <a:noAutofit/>
          </a:bodyPr>
          <a:lstStyle/>
          <a:p>
            <a:r>
              <a:rPr lang="da-DK" sz="9600" b="1" dirty="0" smtClean="0">
                <a:solidFill>
                  <a:srgbClr val="FF0000"/>
                </a:solidFill>
              </a:rPr>
              <a:t>Er stilladset </a:t>
            </a:r>
            <a:r>
              <a:rPr lang="da-DK" sz="9600" b="1" dirty="0" smtClean="0">
                <a:solidFill>
                  <a:srgbClr val="00B050"/>
                </a:solidFill>
              </a:rPr>
              <a:t>ok</a:t>
            </a:r>
            <a:r>
              <a:rPr lang="da-DK" sz="9600" b="1" dirty="0" smtClean="0">
                <a:solidFill>
                  <a:srgbClr val="FF0000"/>
                </a:solidFill>
              </a:rPr>
              <a:t> !</a:t>
            </a:r>
            <a:endParaRPr lang="da-DK" sz="9600" b="1" dirty="0">
              <a:solidFill>
                <a:srgbClr val="FF0000"/>
              </a:solidFill>
            </a:endParaRPr>
          </a:p>
        </p:txBody>
      </p:sp>
      <p:pic>
        <p:nvPicPr>
          <p:cNvPr id="4098" name="Picture 2" descr="K:\Jesper B. Iversen My Book\Nikon S 710, nr. 1\Tømning nr. 13. 089.jpg"/>
          <p:cNvPicPr>
            <a:picLocks noGrp="1" noChangeAspect="1" noChangeArrowheads="1"/>
          </p:cNvPicPr>
          <p:nvPr>
            <p:ph idx="1"/>
          </p:nvPr>
        </p:nvPicPr>
        <p:blipFill>
          <a:blip r:embed="rId2" cstate="print"/>
          <a:srcRect/>
          <a:stretch>
            <a:fillRect/>
          </a:stretch>
        </p:blipFill>
        <p:spPr bwMode="auto">
          <a:xfrm>
            <a:off x="1554691" y="1600200"/>
            <a:ext cx="6034617" cy="4525963"/>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9600" b="1" dirty="0" smtClean="0">
                <a:solidFill>
                  <a:srgbClr val="FF0000"/>
                </a:solidFill>
              </a:rPr>
              <a:t> ! ! !</a:t>
            </a:r>
            <a:endParaRPr lang="da-DK" sz="9600" b="1" dirty="0">
              <a:solidFill>
                <a:srgbClr val="FF0000"/>
              </a:solidFill>
            </a:endParaRPr>
          </a:p>
        </p:txBody>
      </p:sp>
      <p:pic>
        <p:nvPicPr>
          <p:cNvPr id="5122" name="Picture 2" descr="K:\Jesper B. Iversen My Book\Nikon S 710, nr. 1\Tømning nr. 13. 083.jpg"/>
          <p:cNvPicPr>
            <a:picLocks noGrp="1" noChangeAspect="1" noChangeArrowheads="1"/>
          </p:cNvPicPr>
          <p:nvPr>
            <p:ph idx="1"/>
          </p:nvPr>
        </p:nvPicPr>
        <p:blipFill>
          <a:blip r:embed="rId2" cstate="print"/>
          <a:srcRect/>
          <a:stretch>
            <a:fillRect/>
          </a:stretch>
        </p:blipFill>
        <p:spPr bwMode="auto">
          <a:xfrm>
            <a:off x="1554691" y="1600200"/>
            <a:ext cx="6034617" cy="4525963"/>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274638"/>
            <a:ext cx="9144000" cy="1143000"/>
          </a:xfrm>
        </p:spPr>
        <p:txBody>
          <a:bodyPr>
            <a:noAutofit/>
          </a:bodyPr>
          <a:lstStyle/>
          <a:p>
            <a:r>
              <a:rPr lang="da-DK" sz="6600" b="1" dirty="0" smtClean="0">
                <a:solidFill>
                  <a:srgbClr val="FF0000"/>
                </a:solidFill>
              </a:rPr>
              <a:t>Hvad med afstand til kanten </a:t>
            </a:r>
            <a:r>
              <a:rPr lang="da-DK" sz="6600" b="1" dirty="0" smtClean="0">
                <a:solidFill>
                  <a:srgbClr val="00B050"/>
                </a:solidFill>
              </a:rPr>
              <a:t>?</a:t>
            </a:r>
            <a:endParaRPr lang="da-DK" sz="6600" b="1" dirty="0">
              <a:solidFill>
                <a:srgbClr val="00B050"/>
              </a:solidFill>
            </a:endParaRPr>
          </a:p>
        </p:txBody>
      </p:sp>
      <p:pic>
        <p:nvPicPr>
          <p:cNvPr id="15363" name="Picture 3" descr="E:\Jesper B. Iversen My Book\jebi, arbejde\jebi, systemstillads\jebi, systemstillads. Billeder\Nordkraft\P1010057.JPG"/>
          <p:cNvPicPr>
            <a:picLocks noGrp="1" noChangeAspect="1" noChangeArrowheads="1"/>
          </p:cNvPicPr>
          <p:nvPr>
            <p:ph idx="1"/>
          </p:nvPr>
        </p:nvPicPr>
        <p:blipFill>
          <a:blip r:embed="rId2" cstate="print"/>
          <a:stretch>
            <a:fillRect/>
          </a:stretch>
        </p:blipFill>
        <p:spPr bwMode="auto">
          <a:xfrm>
            <a:off x="1571604" y="1785926"/>
            <a:ext cx="6034617" cy="4525963"/>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0"/>
            <a:ext cx="9144000" cy="6858000"/>
          </a:xfrm>
        </p:spPr>
        <p:txBody>
          <a:bodyPr>
            <a:normAutofit/>
          </a:bodyPr>
          <a:lstStyle/>
          <a:p>
            <a:r>
              <a:rPr lang="da-DK" sz="7200" b="1" dirty="0" smtClean="0">
                <a:solidFill>
                  <a:srgbClr val="00B050"/>
                </a:solidFill>
              </a:rPr>
              <a:t>Rækværk langs kanter kan dog undværes, hvis arbejde og færdsel ikke foregår nærmere</a:t>
            </a:r>
            <a:br>
              <a:rPr lang="da-DK" sz="7200" b="1" dirty="0" smtClean="0">
                <a:solidFill>
                  <a:srgbClr val="00B050"/>
                </a:solidFill>
              </a:rPr>
            </a:br>
            <a:r>
              <a:rPr lang="da-DK" sz="7200" b="1" dirty="0" smtClean="0">
                <a:solidFill>
                  <a:srgbClr val="00B050"/>
                </a:solidFill>
              </a:rPr>
              <a:t>end </a:t>
            </a:r>
            <a:r>
              <a:rPr lang="da-DK" sz="7200" b="1" u="sng" dirty="0" smtClean="0">
                <a:solidFill>
                  <a:srgbClr val="FF0000"/>
                </a:solidFill>
              </a:rPr>
              <a:t>2</a:t>
            </a:r>
            <a:r>
              <a:rPr lang="da-DK" sz="7200" b="1" dirty="0" smtClean="0">
                <a:solidFill>
                  <a:srgbClr val="FF0000"/>
                </a:solidFill>
              </a:rPr>
              <a:t> meter </a:t>
            </a:r>
            <a:r>
              <a:rPr lang="da-DK" sz="7200" b="1" dirty="0" smtClean="0">
                <a:solidFill>
                  <a:srgbClr val="00B050"/>
                </a:solidFill>
              </a:rPr>
              <a:t>fra kanten.</a:t>
            </a:r>
            <a:endParaRPr lang="da-DK" sz="7200" dirty="0">
              <a:solidFill>
                <a:srgbClr val="00B05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srcRect/>
          <a:stretch>
            <a:fillRect/>
          </a:stretch>
        </p:blipFill>
        <p:spPr bwMode="auto">
          <a:xfrm>
            <a:off x="4143372" y="1214422"/>
            <a:ext cx="5000628" cy="3649747"/>
          </a:xfrm>
          <a:prstGeom prst="rect">
            <a:avLst/>
          </a:prstGeom>
          <a:noFill/>
          <a:ln w="9525">
            <a:noFill/>
            <a:miter lim="800000"/>
            <a:headEnd/>
            <a:tailEnd/>
          </a:ln>
        </p:spPr>
      </p:pic>
      <p:sp>
        <p:nvSpPr>
          <p:cNvPr id="4" name="Pladsholder til tekst 3"/>
          <p:cNvSpPr>
            <a:spLocks noGrp="1"/>
          </p:cNvSpPr>
          <p:nvPr>
            <p:ph type="body" sz="half" idx="2"/>
          </p:nvPr>
        </p:nvSpPr>
        <p:spPr>
          <a:xfrm>
            <a:off x="0" y="0"/>
            <a:ext cx="3465513" cy="6858000"/>
          </a:xfrm>
        </p:spPr>
        <p:txBody>
          <a:bodyPr>
            <a:normAutofit lnSpcReduction="10000"/>
          </a:bodyPr>
          <a:lstStyle/>
          <a:p>
            <a:r>
              <a:rPr lang="da-DK" sz="3600" b="1" dirty="0" smtClean="0">
                <a:solidFill>
                  <a:srgbClr val="00B050"/>
                </a:solidFill>
              </a:rPr>
              <a:t>I </a:t>
            </a:r>
            <a:r>
              <a:rPr lang="da-DK" sz="3600" b="1" dirty="0" smtClean="0">
                <a:solidFill>
                  <a:srgbClr val="00B0F0"/>
                </a:solidFill>
              </a:rPr>
              <a:t>sådanne </a:t>
            </a:r>
            <a:r>
              <a:rPr lang="da-DK" sz="3600" b="1" dirty="0" smtClean="0">
                <a:solidFill>
                  <a:srgbClr val="00B050"/>
                </a:solidFill>
              </a:rPr>
              <a:t>tilfælde </a:t>
            </a:r>
            <a:r>
              <a:rPr lang="da-DK" sz="3600" b="1" u="sng" dirty="0" smtClean="0">
                <a:solidFill>
                  <a:srgbClr val="FF0000"/>
                </a:solidFill>
              </a:rPr>
              <a:t>skal </a:t>
            </a:r>
            <a:r>
              <a:rPr lang="da-DK" sz="3600" b="1" dirty="0" smtClean="0">
                <a:solidFill>
                  <a:srgbClr val="00B050"/>
                </a:solidFill>
              </a:rPr>
              <a:t>der etableres en </a:t>
            </a:r>
            <a:r>
              <a:rPr lang="da-DK" sz="3600" b="1" dirty="0" smtClean="0">
                <a:solidFill>
                  <a:srgbClr val="00B0F0"/>
                </a:solidFill>
              </a:rPr>
              <a:t>tydelig og holdbar markering</a:t>
            </a:r>
            <a:r>
              <a:rPr lang="da-DK" sz="3600" b="1" dirty="0" smtClean="0">
                <a:solidFill>
                  <a:srgbClr val="00B050"/>
                </a:solidFill>
              </a:rPr>
              <a:t>,</a:t>
            </a:r>
          </a:p>
          <a:p>
            <a:r>
              <a:rPr lang="da-DK" sz="3600" b="1" dirty="0" smtClean="0">
                <a:solidFill>
                  <a:srgbClr val="00B050"/>
                </a:solidFill>
              </a:rPr>
              <a:t>fx. med kegler og lægter. </a:t>
            </a:r>
            <a:r>
              <a:rPr lang="da-DK" sz="3600" b="1" dirty="0" smtClean="0">
                <a:solidFill>
                  <a:srgbClr val="FF0000"/>
                </a:solidFill>
              </a:rPr>
              <a:t>Plasticbånd er ikke holdbart nok og </a:t>
            </a:r>
            <a:r>
              <a:rPr lang="da-DK" sz="3600" b="1" u="sng" dirty="0" smtClean="0">
                <a:solidFill>
                  <a:srgbClr val="FF0000"/>
                </a:solidFill>
              </a:rPr>
              <a:t>må derfor ikke</a:t>
            </a:r>
          </a:p>
          <a:p>
            <a:r>
              <a:rPr lang="da-DK" sz="3600" b="1" u="sng" dirty="0" smtClean="0">
                <a:solidFill>
                  <a:srgbClr val="FF0000"/>
                </a:solidFill>
              </a:rPr>
              <a:t>anvendes</a:t>
            </a:r>
            <a:r>
              <a:rPr lang="da-DK" sz="3600" b="1" dirty="0" smtClean="0">
                <a:solidFill>
                  <a:srgbClr val="FF0000"/>
                </a:solidFill>
              </a:rPr>
              <a:t>.</a:t>
            </a:r>
            <a:endParaRPr lang="da-DK" sz="3600" b="1" dirty="0">
              <a:solidFill>
                <a:srgbClr val="FF0000"/>
              </a:solidFill>
            </a:endParaRPr>
          </a:p>
        </p:txBody>
      </p:sp>
      <p:sp>
        <p:nvSpPr>
          <p:cNvPr id="5" name="Højrepil 4"/>
          <p:cNvSpPr/>
          <p:nvPr/>
        </p:nvSpPr>
        <p:spPr>
          <a:xfrm>
            <a:off x="2571736" y="1857364"/>
            <a:ext cx="2143140" cy="841822"/>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274638"/>
            <a:ext cx="9144000" cy="1143000"/>
          </a:xfrm>
        </p:spPr>
        <p:txBody>
          <a:bodyPr>
            <a:noAutofit/>
          </a:bodyPr>
          <a:lstStyle/>
          <a:p>
            <a:r>
              <a:rPr lang="da-DK" sz="7200" b="1" dirty="0" smtClean="0">
                <a:solidFill>
                  <a:srgbClr val="FF0000"/>
                </a:solidFill>
              </a:rPr>
              <a:t>Manglende rækværk </a:t>
            </a:r>
            <a:r>
              <a:rPr lang="da-DK" sz="7200" b="1" dirty="0" smtClean="0">
                <a:solidFill>
                  <a:srgbClr val="00B050"/>
                </a:solidFill>
              </a:rPr>
              <a:t>?</a:t>
            </a:r>
            <a:endParaRPr lang="da-DK" sz="7200" b="1" dirty="0">
              <a:solidFill>
                <a:srgbClr val="00B050"/>
              </a:solidFill>
            </a:endParaRPr>
          </a:p>
        </p:txBody>
      </p:sp>
      <p:pic>
        <p:nvPicPr>
          <p:cNvPr id="16386" name="Picture 2" descr="E:\Jesper B. Iversen My Book\jebi, arbejde\jebi, systemstillads\jebi, systemstillads. Billeder\Nordkraft\P1010085.JPG"/>
          <p:cNvPicPr>
            <a:picLocks noGrp="1" noChangeAspect="1" noChangeArrowheads="1"/>
          </p:cNvPicPr>
          <p:nvPr>
            <p:ph idx="1"/>
          </p:nvPr>
        </p:nvPicPr>
        <p:blipFill>
          <a:blip r:embed="rId2" cstate="print"/>
          <a:stretch>
            <a:fillRect/>
          </a:stretch>
        </p:blipFill>
        <p:spPr bwMode="auto">
          <a:xfrm>
            <a:off x="1554691" y="1600200"/>
            <a:ext cx="6034617" cy="4525963"/>
          </a:xfrm>
          <a:prstGeom prst="rect">
            <a:avLst/>
          </a:prstGeom>
          <a:noFill/>
        </p:spPr>
      </p:pic>
      <p:sp>
        <p:nvSpPr>
          <p:cNvPr id="4" name="Højrepil 3"/>
          <p:cNvSpPr/>
          <p:nvPr/>
        </p:nvSpPr>
        <p:spPr>
          <a:xfrm rot="2807046">
            <a:off x="4478376" y="1811875"/>
            <a:ext cx="1261093" cy="484632"/>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274638"/>
            <a:ext cx="9144000" cy="1143000"/>
          </a:xfrm>
        </p:spPr>
        <p:txBody>
          <a:bodyPr>
            <a:noAutofit/>
          </a:bodyPr>
          <a:lstStyle/>
          <a:p>
            <a:r>
              <a:rPr lang="da-DK" sz="7200" b="1" dirty="0" smtClean="0">
                <a:solidFill>
                  <a:srgbClr val="FF0000"/>
                </a:solidFill>
              </a:rPr>
              <a:t>Åbninger i stilladsgulv.</a:t>
            </a:r>
            <a:endParaRPr lang="da-DK" sz="7200" b="1" dirty="0">
              <a:solidFill>
                <a:srgbClr val="FF0000"/>
              </a:solidFill>
            </a:endParaRPr>
          </a:p>
        </p:txBody>
      </p:sp>
      <p:pic>
        <p:nvPicPr>
          <p:cNvPr id="17410" name="Picture 2" descr="E:\Jesper B. Iversen My Book\jebi, arbejde\jebi, systemstillads\jebi, systemstillads. Billeder\Nordkraft\P1010097.JPG"/>
          <p:cNvPicPr>
            <a:picLocks noGrp="1" noChangeAspect="1" noChangeArrowheads="1"/>
          </p:cNvPicPr>
          <p:nvPr>
            <p:ph idx="1"/>
          </p:nvPr>
        </p:nvPicPr>
        <p:blipFill>
          <a:blip r:embed="rId2" cstate="print"/>
          <a:stretch>
            <a:fillRect/>
          </a:stretch>
        </p:blipFill>
        <p:spPr bwMode="auto">
          <a:xfrm>
            <a:off x="1554691" y="1600200"/>
            <a:ext cx="6034617" cy="4525963"/>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9600" b="1" dirty="0" smtClean="0">
                <a:solidFill>
                  <a:srgbClr val="FF0000"/>
                </a:solidFill>
              </a:rPr>
              <a:t>?</a:t>
            </a:r>
            <a:r>
              <a:rPr lang="da-DK" sz="9600" b="1" dirty="0" smtClean="0">
                <a:solidFill>
                  <a:srgbClr val="00B050"/>
                </a:solidFill>
              </a:rPr>
              <a:t>?</a:t>
            </a:r>
            <a:r>
              <a:rPr lang="da-DK" sz="9600" b="1" dirty="0" smtClean="0">
                <a:solidFill>
                  <a:srgbClr val="FF0000"/>
                </a:solidFill>
              </a:rPr>
              <a:t>?</a:t>
            </a:r>
            <a:r>
              <a:rPr lang="da-DK" sz="9600" b="1" dirty="0" smtClean="0">
                <a:solidFill>
                  <a:srgbClr val="00B050"/>
                </a:solidFill>
              </a:rPr>
              <a:t>?</a:t>
            </a:r>
            <a:r>
              <a:rPr lang="da-DK" sz="9600" b="1" dirty="0" smtClean="0">
                <a:solidFill>
                  <a:srgbClr val="FF0000"/>
                </a:solidFill>
              </a:rPr>
              <a:t>?</a:t>
            </a:r>
            <a:r>
              <a:rPr lang="da-DK" sz="9600" b="1" dirty="0" smtClean="0">
                <a:solidFill>
                  <a:srgbClr val="00B050"/>
                </a:solidFill>
              </a:rPr>
              <a:t>?</a:t>
            </a:r>
            <a:r>
              <a:rPr lang="da-DK" sz="9600" b="1" dirty="0" smtClean="0">
                <a:solidFill>
                  <a:srgbClr val="FF0000"/>
                </a:solidFill>
              </a:rPr>
              <a:t>?</a:t>
            </a:r>
            <a:endParaRPr lang="da-DK" sz="9600" b="1" dirty="0">
              <a:solidFill>
                <a:srgbClr val="FF0000"/>
              </a:solidFill>
            </a:endParaRPr>
          </a:p>
        </p:txBody>
      </p:sp>
      <p:pic>
        <p:nvPicPr>
          <p:cNvPr id="18434" name="Picture 2" descr="E:\Jesper B. Iversen My Book\jebi, arbejde\jebi, systemstillads\jebi, systemstillads. Billeder\Nordkraft\P1010098.JPG"/>
          <p:cNvPicPr>
            <a:picLocks noGrp="1" noChangeAspect="1" noChangeArrowheads="1"/>
          </p:cNvPicPr>
          <p:nvPr>
            <p:ph idx="1"/>
          </p:nvPr>
        </p:nvPicPr>
        <p:blipFill>
          <a:blip r:embed="rId2" cstate="print"/>
          <a:stretch>
            <a:fillRect/>
          </a:stretch>
        </p:blipFill>
        <p:spPr bwMode="auto">
          <a:xfrm>
            <a:off x="1554691" y="1600200"/>
            <a:ext cx="6034617" cy="4525963"/>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9600" b="1" dirty="0" smtClean="0">
                <a:solidFill>
                  <a:srgbClr val="FF0000"/>
                </a:solidFill>
              </a:rPr>
              <a:t>UPS </a:t>
            </a:r>
            <a:r>
              <a:rPr lang="da-DK" sz="9600" b="1" dirty="0" smtClean="0">
                <a:solidFill>
                  <a:srgbClr val="00B050"/>
                </a:solidFill>
              </a:rPr>
              <a:t>!</a:t>
            </a:r>
            <a:endParaRPr lang="da-DK" sz="9600" b="1" dirty="0">
              <a:solidFill>
                <a:srgbClr val="00B050"/>
              </a:solidFill>
            </a:endParaRPr>
          </a:p>
        </p:txBody>
      </p:sp>
      <p:pic>
        <p:nvPicPr>
          <p:cNvPr id="1026" name="Picture 2" descr="K:\Jesper B. Iversen My Book\Nikon S 710, nr. 1\Tømning nr. 5. 169.jpg"/>
          <p:cNvPicPr>
            <a:picLocks noGrp="1" noChangeAspect="1" noChangeArrowheads="1"/>
          </p:cNvPicPr>
          <p:nvPr>
            <p:ph idx="1"/>
          </p:nvPr>
        </p:nvPicPr>
        <p:blipFill>
          <a:blip r:embed="rId2" cstate="print"/>
          <a:srcRect/>
          <a:stretch>
            <a:fillRect/>
          </a:stretch>
        </p:blipFill>
        <p:spPr bwMode="auto">
          <a:xfrm>
            <a:off x="1554691" y="1600200"/>
            <a:ext cx="6034617" cy="4525963"/>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274638"/>
            <a:ext cx="9144000" cy="1143000"/>
          </a:xfrm>
        </p:spPr>
        <p:txBody>
          <a:bodyPr>
            <a:noAutofit/>
          </a:bodyPr>
          <a:lstStyle/>
          <a:p>
            <a:r>
              <a:rPr lang="da-DK" sz="6000" b="1" u="sng" dirty="0" smtClean="0">
                <a:solidFill>
                  <a:srgbClr val="FF0000"/>
                </a:solidFill>
              </a:rPr>
              <a:t>Kontrol af stilladsmateriel  </a:t>
            </a:r>
            <a:r>
              <a:rPr lang="da-DK" sz="6000" b="1" dirty="0" smtClean="0">
                <a:solidFill>
                  <a:srgbClr val="FF0000"/>
                </a:solidFill>
              </a:rPr>
              <a:t>  </a:t>
            </a:r>
            <a:r>
              <a:rPr lang="da-DK" sz="6000" b="1" dirty="0" smtClean="0">
                <a:solidFill>
                  <a:srgbClr val="00B050"/>
                </a:solidFill>
              </a:rPr>
              <a:t>?</a:t>
            </a:r>
            <a:endParaRPr lang="da-DK" sz="6000" b="1" u="sng" dirty="0">
              <a:solidFill>
                <a:srgbClr val="00B050"/>
              </a:solidFill>
            </a:endParaRPr>
          </a:p>
        </p:txBody>
      </p:sp>
      <p:pic>
        <p:nvPicPr>
          <p:cNvPr id="19458" name="Picture 2" descr="E:\Jesper B. Iversen My Book\jebi, arbejde\jebi, systemstillads\jebi, systemstillads. Billeder\Nordkraft\P1010112.JPG"/>
          <p:cNvPicPr>
            <a:picLocks noGrp="1" noChangeAspect="1" noChangeArrowheads="1"/>
          </p:cNvPicPr>
          <p:nvPr>
            <p:ph idx="1"/>
          </p:nvPr>
        </p:nvPicPr>
        <p:blipFill>
          <a:blip r:embed="rId2" cstate="print"/>
          <a:stretch>
            <a:fillRect/>
          </a:stretch>
        </p:blipFill>
        <p:spPr bwMode="auto">
          <a:xfrm>
            <a:off x="1500166" y="1785926"/>
            <a:ext cx="6034617" cy="4525963"/>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8800" b="1" dirty="0" smtClean="0">
                <a:solidFill>
                  <a:srgbClr val="FF0000"/>
                </a:solidFill>
              </a:rPr>
              <a:t>Er det ok </a:t>
            </a:r>
            <a:r>
              <a:rPr lang="da-DK" sz="8800" b="1" dirty="0" smtClean="0">
                <a:solidFill>
                  <a:srgbClr val="00B050"/>
                </a:solidFill>
              </a:rPr>
              <a:t>?</a:t>
            </a:r>
            <a:endParaRPr lang="da-DK" sz="8800" b="1" dirty="0">
              <a:solidFill>
                <a:srgbClr val="00B050"/>
              </a:solidFill>
            </a:endParaRPr>
          </a:p>
        </p:txBody>
      </p:sp>
      <p:pic>
        <p:nvPicPr>
          <p:cNvPr id="2050" name="Picture 2" descr="E:\Jesper B. Iversen My Book\jebi, arbejde\jebi, systemstillads\jebi, systemstillads. Billeder\Nordkraft\P1010007.JPG"/>
          <p:cNvPicPr>
            <a:picLocks noGrp="1" noChangeAspect="1" noChangeArrowheads="1"/>
          </p:cNvPicPr>
          <p:nvPr>
            <p:ph idx="1"/>
          </p:nvPr>
        </p:nvPicPr>
        <p:blipFill>
          <a:blip r:embed="rId2" cstate="print"/>
          <a:stretch>
            <a:fillRect/>
          </a:stretch>
        </p:blipFill>
        <p:spPr bwMode="auto">
          <a:xfrm>
            <a:off x="1554691" y="1600200"/>
            <a:ext cx="6034617" cy="4525963"/>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9600" b="1" dirty="0" smtClean="0">
                <a:solidFill>
                  <a:srgbClr val="FF0000"/>
                </a:solidFill>
              </a:rPr>
              <a:t>Øh </a:t>
            </a:r>
            <a:r>
              <a:rPr lang="da-DK" sz="9600" b="1" dirty="0" smtClean="0">
                <a:solidFill>
                  <a:srgbClr val="00B050"/>
                </a:solidFill>
              </a:rPr>
              <a:t>!</a:t>
            </a:r>
            <a:endParaRPr lang="da-DK" sz="9600" b="1" dirty="0">
              <a:solidFill>
                <a:srgbClr val="00B050"/>
              </a:solidFill>
            </a:endParaRPr>
          </a:p>
        </p:txBody>
      </p:sp>
      <p:pic>
        <p:nvPicPr>
          <p:cNvPr id="20482" name="Picture 2" descr="E:\Jesper B. Iversen My Book\jebi, arbejde\jebi, systemstillads\jebi, systemstillads. Billeder\Nordkraft\P1010114.JPG"/>
          <p:cNvPicPr>
            <a:picLocks noGrp="1" noChangeAspect="1" noChangeArrowheads="1"/>
          </p:cNvPicPr>
          <p:nvPr>
            <p:ph idx="1"/>
          </p:nvPr>
        </p:nvPicPr>
        <p:blipFill>
          <a:blip r:embed="rId2" cstate="print"/>
          <a:stretch>
            <a:fillRect/>
          </a:stretch>
        </p:blipFill>
        <p:spPr bwMode="auto">
          <a:xfrm>
            <a:off x="1554691" y="1600200"/>
            <a:ext cx="6034617" cy="4525963"/>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274638"/>
            <a:ext cx="9144000" cy="1143000"/>
          </a:xfrm>
        </p:spPr>
        <p:txBody>
          <a:bodyPr>
            <a:noAutofit/>
          </a:bodyPr>
          <a:lstStyle/>
          <a:p>
            <a:r>
              <a:rPr lang="da-DK" sz="9600" b="1" dirty="0" smtClean="0">
                <a:solidFill>
                  <a:srgbClr val="FF0000"/>
                </a:solidFill>
              </a:rPr>
              <a:t>Løst rækværk…….</a:t>
            </a:r>
            <a:endParaRPr lang="da-DK" sz="9600" b="1" dirty="0">
              <a:solidFill>
                <a:srgbClr val="FF0000"/>
              </a:solidFill>
            </a:endParaRPr>
          </a:p>
        </p:txBody>
      </p:sp>
      <p:pic>
        <p:nvPicPr>
          <p:cNvPr id="21506" name="Picture 2" descr="E:\Jesper B. Iversen My Book\jebi, arbejde\jebi, systemstillads\jebi, systemstillads. Billeder\Nordkraft\P1010116.JPG"/>
          <p:cNvPicPr>
            <a:picLocks noGrp="1" noChangeAspect="1" noChangeArrowheads="1"/>
          </p:cNvPicPr>
          <p:nvPr>
            <p:ph idx="1"/>
          </p:nvPr>
        </p:nvPicPr>
        <p:blipFill>
          <a:blip r:embed="rId2" cstate="print"/>
          <a:stretch>
            <a:fillRect/>
          </a:stretch>
        </p:blipFill>
        <p:spPr bwMode="auto">
          <a:xfrm>
            <a:off x="1554691" y="1600200"/>
            <a:ext cx="6034617" cy="4525963"/>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Jesper B. Iversen My Book\Nikon S 710, nr. 1\Tømning nr. 5. 175.jpg"/>
          <p:cNvPicPr>
            <a:picLocks noGrp="1" noChangeAspect="1" noChangeArrowheads="1"/>
          </p:cNvPicPr>
          <p:nvPr>
            <p:ph idx="1"/>
          </p:nvPr>
        </p:nvPicPr>
        <p:blipFill>
          <a:blip r:embed="rId2" cstate="print"/>
          <a:srcRect b="5296"/>
          <a:stretch>
            <a:fillRect/>
          </a:stretch>
        </p:blipFill>
        <p:spPr bwMode="auto">
          <a:xfrm>
            <a:off x="1571604" y="2000240"/>
            <a:ext cx="6034617" cy="4286280"/>
          </a:xfrm>
          <a:prstGeom prst="rect">
            <a:avLst/>
          </a:prstGeom>
          <a:noFill/>
        </p:spPr>
      </p:pic>
      <p:pic>
        <p:nvPicPr>
          <p:cNvPr id="5" name="Picture 7" descr="C:\Users\Jesper\AppData\Local\Microsoft\Windows\Temporary Internet Files\Content.IE5\6XPL221K\MCj04113200000[1].wmf"/>
          <p:cNvPicPr>
            <a:picLocks noChangeAspect="1" noChangeArrowheads="1"/>
          </p:cNvPicPr>
          <p:nvPr/>
        </p:nvPicPr>
        <p:blipFill>
          <a:blip r:embed="rId3" cstate="print"/>
          <a:srcRect/>
          <a:stretch>
            <a:fillRect/>
          </a:stretch>
        </p:blipFill>
        <p:spPr bwMode="auto">
          <a:xfrm>
            <a:off x="3571868" y="142852"/>
            <a:ext cx="1968514" cy="1571636"/>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9600" b="1" dirty="0" smtClean="0">
                <a:solidFill>
                  <a:srgbClr val="FF0000"/>
                </a:solidFill>
              </a:rPr>
              <a:t>Nå </a:t>
            </a:r>
            <a:r>
              <a:rPr lang="da-DK" sz="9600" b="1" dirty="0" smtClean="0">
                <a:solidFill>
                  <a:srgbClr val="00B050"/>
                </a:solidFill>
              </a:rPr>
              <a:t>!</a:t>
            </a:r>
            <a:endParaRPr lang="da-DK" sz="9600" b="1" dirty="0">
              <a:solidFill>
                <a:srgbClr val="FF0000"/>
              </a:solidFill>
            </a:endParaRPr>
          </a:p>
        </p:txBody>
      </p:sp>
      <p:pic>
        <p:nvPicPr>
          <p:cNvPr id="22530" name="Picture 2" descr="E:\Jesper B. Iversen My Book\jebi, arbejde\jebi, systemstillads\jebi, systemstillads. Billeder\Nordkraft\P1010117.JPG"/>
          <p:cNvPicPr>
            <a:picLocks noGrp="1" noChangeAspect="1" noChangeArrowheads="1"/>
          </p:cNvPicPr>
          <p:nvPr>
            <p:ph idx="1"/>
          </p:nvPr>
        </p:nvPicPr>
        <p:blipFill>
          <a:blip r:embed="rId2" cstate="print"/>
          <a:stretch>
            <a:fillRect/>
          </a:stretch>
        </p:blipFill>
        <p:spPr bwMode="auto">
          <a:xfrm>
            <a:off x="1554691" y="1600200"/>
            <a:ext cx="6034617" cy="4525963"/>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274638"/>
            <a:ext cx="9144000" cy="1143000"/>
          </a:xfrm>
        </p:spPr>
        <p:txBody>
          <a:bodyPr>
            <a:noAutofit/>
          </a:bodyPr>
          <a:lstStyle/>
          <a:p>
            <a:r>
              <a:rPr lang="da-DK" sz="9600" b="1" dirty="0" smtClean="0">
                <a:solidFill>
                  <a:srgbClr val="FF0000"/>
                </a:solidFill>
              </a:rPr>
              <a:t>Kvalitet eller…</a:t>
            </a:r>
            <a:endParaRPr lang="da-DK" sz="9600" b="1" dirty="0">
              <a:solidFill>
                <a:srgbClr val="FF0000"/>
              </a:solidFill>
            </a:endParaRPr>
          </a:p>
        </p:txBody>
      </p:sp>
      <p:pic>
        <p:nvPicPr>
          <p:cNvPr id="23554" name="Picture 2" descr="E:\Jesper B. Iversen My Book\jebi, arbejde\jebi, systemstillads\jebi, systemstillads. Billeder\Nordkraft\P1010118.JPG"/>
          <p:cNvPicPr>
            <a:picLocks noGrp="1" noChangeAspect="1" noChangeArrowheads="1"/>
          </p:cNvPicPr>
          <p:nvPr>
            <p:ph idx="1"/>
          </p:nvPr>
        </p:nvPicPr>
        <p:blipFill>
          <a:blip r:embed="rId2" cstate="print"/>
          <a:stretch>
            <a:fillRect/>
          </a:stretch>
        </p:blipFill>
        <p:spPr bwMode="auto">
          <a:xfrm>
            <a:off x="1554691" y="1600200"/>
            <a:ext cx="6034617" cy="4525963"/>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9600" b="1" dirty="0" smtClean="0">
                <a:solidFill>
                  <a:srgbClr val="FF0000"/>
                </a:solidFill>
              </a:rPr>
              <a:t>Hvorfor </a:t>
            </a:r>
            <a:r>
              <a:rPr lang="da-DK" sz="9600" b="1" dirty="0" smtClean="0">
                <a:solidFill>
                  <a:srgbClr val="00B050"/>
                </a:solidFill>
              </a:rPr>
              <a:t>?</a:t>
            </a:r>
            <a:endParaRPr lang="da-DK" sz="9600" b="1" dirty="0">
              <a:solidFill>
                <a:srgbClr val="00B050"/>
              </a:solidFill>
            </a:endParaRPr>
          </a:p>
        </p:txBody>
      </p:sp>
      <p:pic>
        <p:nvPicPr>
          <p:cNvPr id="24578" name="Picture 2" descr="E:\Jesper B. Iversen My Book\jebi, arbejde\jebi, systemstillads\jebi, systemstillads. Billeder\Nordkraft\P1010122.JPG"/>
          <p:cNvPicPr>
            <a:picLocks noGrp="1" noChangeAspect="1" noChangeArrowheads="1"/>
          </p:cNvPicPr>
          <p:nvPr>
            <p:ph idx="1"/>
          </p:nvPr>
        </p:nvPicPr>
        <p:blipFill>
          <a:blip r:embed="rId2" cstate="print"/>
          <a:stretch>
            <a:fillRect/>
          </a:stretch>
        </p:blipFill>
        <p:spPr bwMode="auto">
          <a:xfrm>
            <a:off x="1554691" y="1600200"/>
            <a:ext cx="6034617" cy="4525963"/>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9600" b="1" u="sng" dirty="0" smtClean="0">
                <a:solidFill>
                  <a:srgbClr val="FF0000"/>
                </a:solidFill>
              </a:rPr>
              <a:t>?</a:t>
            </a:r>
            <a:endParaRPr lang="da-DK" sz="9600" b="1" u="sng" dirty="0">
              <a:solidFill>
                <a:srgbClr val="FF0000"/>
              </a:solidFill>
            </a:endParaRPr>
          </a:p>
        </p:txBody>
      </p:sp>
      <p:pic>
        <p:nvPicPr>
          <p:cNvPr id="1026" name="Picture 2" descr="K:\Jesper B. Iversen My Book\Nikon s 710\Tømning nr. 5. 174.jpg"/>
          <p:cNvPicPr>
            <a:picLocks noGrp="1" noChangeAspect="1" noChangeArrowheads="1"/>
          </p:cNvPicPr>
          <p:nvPr>
            <p:ph idx="1"/>
          </p:nvPr>
        </p:nvPicPr>
        <p:blipFill>
          <a:blip r:embed="rId2" cstate="print"/>
          <a:stretch>
            <a:fillRect/>
          </a:stretch>
        </p:blipFill>
        <p:spPr bwMode="auto">
          <a:xfrm>
            <a:off x="1554691" y="1600200"/>
            <a:ext cx="6034617" cy="4525963"/>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9600" b="1" u="sng" dirty="0" smtClean="0">
                <a:solidFill>
                  <a:srgbClr val="FF0000"/>
                </a:solidFill>
              </a:rPr>
              <a:t>?</a:t>
            </a:r>
            <a:endParaRPr lang="da-DK" sz="9600" dirty="0"/>
          </a:p>
        </p:txBody>
      </p:sp>
      <p:pic>
        <p:nvPicPr>
          <p:cNvPr id="1026" name="Picture 2" descr="K:\Jesper B. Iversen My Book\Nikon S 710, nr. 1\Tømning nr. 5. 173.jpg"/>
          <p:cNvPicPr>
            <a:picLocks noGrp="1" noChangeAspect="1" noChangeArrowheads="1"/>
          </p:cNvPicPr>
          <p:nvPr>
            <p:ph idx="1"/>
          </p:nvPr>
        </p:nvPicPr>
        <p:blipFill>
          <a:blip r:embed="rId2" cstate="print"/>
          <a:srcRect/>
          <a:stretch>
            <a:fillRect/>
          </a:stretch>
        </p:blipFill>
        <p:spPr bwMode="auto">
          <a:xfrm>
            <a:off x="1554691" y="1600200"/>
            <a:ext cx="6034617" cy="4525963"/>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Jesper B. Iversen My Book\Nikon S 710, nr. 2\Tømning nr. 2. 072.jpg"/>
          <p:cNvPicPr>
            <a:picLocks noGrp="1" noChangeAspect="1" noChangeArrowheads="1"/>
          </p:cNvPicPr>
          <p:nvPr>
            <p:ph idx="1"/>
          </p:nvPr>
        </p:nvPicPr>
        <p:blipFill>
          <a:blip r:embed="rId2" cstate="print"/>
          <a:srcRect/>
          <a:stretch>
            <a:fillRect/>
          </a:stretch>
        </p:blipFill>
        <p:spPr bwMode="auto">
          <a:xfrm>
            <a:off x="1571604" y="2000240"/>
            <a:ext cx="6034617" cy="4525963"/>
          </a:xfrm>
          <a:prstGeom prst="rect">
            <a:avLst/>
          </a:prstGeom>
          <a:noFill/>
        </p:spPr>
      </p:pic>
      <p:pic>
        <p:nvPicPr>
          <p:cNvPr id="5" name="Picture 7" descr="C:\Users\Jesper\AppData\Local\Microsoft\Windows\Temporary Internet Files\Content.IE5\6XPL221K\MCj04113200000[1].wmf"/>
          <p:cNvPicPr>
            <a:picLocks noChangeAspect="1" noChangeArrowheads="1"/>
          </p:cNvPicPr>
          <p:nvPr/>
        </p:nvPicPr>
        <p:blipFill>
          <a:blip r:embed="rId3" cstate="print"/>
          <a:srcRect/>
          <a:stretch>
            <a:fillRect/>
          </a:stretch>
        </p:blipFill>
        <p:spPr bwMode="auto">
          <a:xfrm>
            <a:off x="3643306" y="214290"/>
            <a:ext cx="2071702" cy="1654020"/>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srcRect/>
          <a:stretch>
            <a:fillRect/>
          </a:stretch>
        </p:blipFill>
        <p:spPr bwMode="auto">
          <a:xfrm>
            <a:off x="500034" y="357166"/>
            <a:ext cx="8191557" cy="6143668"/>
          </a:xfrm>
          <a:prstGeom prst="rect">
            <a:avLst/>
          </a:prstGeom>
          <a:noFill/>
          <a:ln w="9525">
            <a:noFill/>
            <a:miter lim="800000"/>
            <a:headEnd/>
            <a:tailEnd/>
          </a:ln>
          <a:effectLst/>
        </p:spPr>
      </p:pic>
      <p:sp>
        <p:nvSpPr>
          <p:cNvPr id="5" name="Tekstboks 4"/>
          <p:cNvSpPr txBox="1"/>
          <p:nvPr/>
        </p:nvSpPr>
        <p:spPr>
          <a:xfrm>
            <a:off x="0" y="1214422"/>
            <a:ext cx="9144000" cy="1015663"/>
          </a:xfrm>
          <a:prstGeom prst="rect">
            <a:avLst/>
          </a:prstGeom>
          <a:noFill/>
        </p:spPr>
        <p:txBody>
          <a:bodyPr wrap="square" rtlCol="0">
            <a:spAutoFit/>
          </a:bodyPr>
          <a:lstStyle/>
          <a:p>
            <a:pPr algn="ctr"/>
            <a:r>
              <a:rPr lang="da-DK" sz="6000" b="1" u="sng" dirty="0" smtClean="0">
                <a:solidFill>
                  <a:srgbClr val="FF0000"/>
                </a:solidFill>
              </a:rPr>
              <a:t>HUSK: </a:t>
            </a:r>
            <a:r>
              <a:rPr lang="da-DK" sz="6000" b="1" dirty="0" smtClean="0">
                <a:solidFill>
                  <a:srgbClr val="002060"/>
                </a:solidFill>
              </a:rPr>
              <a:t>sikker fastgørelse.</a:t>
            </a:r>
            <a:endParaRPr lang="da-DK" sz="6000" b="1" dirty="0">
              <a:solidFill>
                <a:srgbClr val="00206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274638"/>
            <a:ext cx="9144000" cy="1143000"/>
          </a:xfrm>
        </p:spPr>
        <p:txBody>
          <a:bodyPr>
            <a:normAutofit/>
          </a:bodyPr>
          <a:lstStyle/>
          <a:p>
            <a:r>
              <a:rPr lang="da-DK" sz="6600" b="1" dirty="0" smtClean="0">
                <a:solidFill>
                  <a:srgbClr val="FF0000"/>
                </a:solidFill>
              </a:rPr>
              <a:t>Langt ned ved rækværk.</a:t>
            </a:r>
            <a:endParaRPr lang="da-DK" sz="6600" b="1" dirty="0">
              <a:solidFill>
                <a:srgbClr val="FF0000"/>
              </a:solidFill>
            </a:endParaRPr>
          </a:p>
        </p:txBody>
      </p:sp>
      <p:pic>
        <p:nvPicPr>
          <p:cNvPr id="3074" name="Picture 2" descr="E:\Jesper B. Iversen My Book\jebi, arbejde\jebi, systemstillads\jebi, systemstillads. Billeder\Nordkraft\P1010012.JPG"/>
          <p:cNvPicPr>
            <a:picLocks noGrp="1" noChangeAspect="1" noChangeArrowheads="1"/>
          </p:cNvPicPr>
          <p:nvPr>
            <p:ph idx="1"/>
          </p:nvPr>
        </p:nvPicPr>
        <p:blipFill>
          <a:blip r:embed="rId2" cstate="print"/>
          <a:stretch>
            <a:fillRect/>
          </a:stretch>
        </p:blipFill>
        <p:spPr bwMode="auto">
          <a:xfrm>
            <a:off x="1571604" y="1500174"/>
            <a:ext cx="6034617" cy="4525963"/>
          </a:xfrm>
          <a:prstGeom prst="rect">
            <a:avLst/>
          </a:prstGeom>
          <a:noFill/>
        </p:spPr>
      </p:pic>
      <p:sp>
        <p:nvSpPr>
          <p:cNvPr id="4" name="Cirkulær pil 3"/>
          <p:cNvSpPr/>
          <p:nvPr/>
        </p:nvSpPr>
        <p:spPr>
          <a:xfrm flipH="1">
            <a:off x="3286116" y="2214554"/>
            <a:ext cx="1143008" cy="1192722"/>
          </a:xfrm>
          <a:prstGeom prst="circular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srcRect/>
          <a:stretch>
            <a:fillRect/>
          </a:stretch>
        </p:blipFill>
        <p:spPr bwMode="auto">
          <a:xfrm>
            <a:off x="571472" y="357166"/>
            <a:ext cx="8096306" cy="6072230"/>
          </a:xfrm>
          <a:prstGeom prst="rect">
            <a:avLst/>
          </a:prstGeom>
          <a:noFill/>
          <a:ln w="9525">
            <a:noFill/>
            <a:miter lim="800000"/>
            <a:headEnd/>
            <a:tailEnd/>
          </a:ln>
          <a:effectLst/>
        </p:spPr>
      </p:pic>
      <p:sp>
        <p:nvSpPr>
          <p:cNvPr id="5" name="Højrepil 4"/>
          <p:cNvSpPr/>
          <p:nvPr/>
        </p:nvSpPr>
        <p:spPr>
          <a:xfrm rot="2161566">
            <a:off x="613879" y="588215"/>
            <a:ext cx="2867629" cy="1568230"/>
          </a:xfrm>
          <a:prstGeom prst="righ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4800" b="1" dirty="0" smtClean="0">
                <a:solidFill>
                  <a:srgbClr val="002060"/>
                </a:solidFill>
              </a:rPr>
              <a:t>Pas på !</a:t>
            </a:r>
            <a:endParaRPr lang="da-DK" sz="4800" b="1" dirty="0">
              <a:solidFill>
                <a:srgbClr val="002060"/>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273050"/>
            <a:ext cx="9144000" cy="2084380"/>
          </a:xfrm>
        </p:spPr>
        <p:txBody>
          <a:bodyPr>
            <a:noAutofit/>
          </a:bodyPr>
          <a:lstStyle/>
          <a:p>
            <a:pPr algn="ctr"/>
            <a:r>
              <a:rPr lang="da-DK" sz="7200" dirty="0" smtClean="0">
                <a:solidFill>
                  <a:srgbClr val="FF0000"/>
                </a:solidFill>
              </a:rPr>
              <a:t>Sikkerhedshåndbogen,</a:t>
            </a:r>
            <a:br>
              <a:rPr lang="da-DK" sz="7200" dirty="0" smtClean="0">
                <a:solidFill>
                  <a:srgbClr val="FF0000"/>
                </a:solidFill>
              </a:rPr>
            </a:br>
            <a:r>
              <a:rPr lang="da-DK" sz="7200" dirty="0" smtClean="0"/>
              <a:t>se side </a:t>
            </a:r>
            <a:r>
              <a:rPr lang="da-DK" sz="7200" u="sng" dirty="0" smtClean="0">
                <a:solidFill>
                  <a:srgbClr val="00B0F0"/>
                </a:solidFill>
              </a:rPr>
              <a:t>124</a:t>
            </a:r>
            <a:r>
              <a:rPr lang="da-DK" sz="7200" dirty="0" smtClean="0">
                <a:solidFill>
                  <a:srgbClr val="00B0F0"/>
                </a:solidFill>
              </a:rPr>
              <a:t> </a:t>
            </a:r>
            <a:r>
              <a:rPr lang="da-DK" sz="7200" dirty="0" smtClean="0"/>
              <a:t>og </a:t>
            </a:r>
            <a:r>
              <a:rPr lang="da-DK" sz="7200" u="sng" dirty="0" smtClean="0">
                <a:solidFill>
                  <a:srgbClr val="00B0F0"/>
                </a:solidFill>
              </a:rPr>
              <a:t>125.</a:t>
            </a:r>
            <a:endParaRPr lang="da-DK" sz="7200" u="sng" dirty="0">
              <a:solidFill>
                <a:srgbClr val="00B0F0"/>
              </a:solidFill>
            </a:endParaRPr>
          </a:p>
        </p:txBody>
      </p:sp>
      <p:pic>
        <p:nvPicPr>
          <p:cNvPr id="1026" name="Picture 2"/>
          <p:cNvPicPr>
            <a:picLocks noGrp="1" noChangeAspect="1" noChangeArrowheads="1"/>
          </p:cNvPicPr>
          <p:nvPr>
            <p:ph idx="1"/>
          </p:nvPr>
        </p:nvPicPr>
        <p:blipFill>
          <a:blip r:embed="rId2" cstate="print"/>
          <a:stretch>
            <a:fillRect/>
          </a:stretch>
        </p:blipFill>
        <p:spPr bwMode="auto">
          <a:xfrm>
            <a:off x="4032250" y="2571744"/>
            <a:ext cx="5111750" cy="3792785"/>
          </a:xfrm>
          <a:prstGeom prst="rect">
            <a:avLst/>
          </a:prstGeom>
          <a:noFill/>
          <a:ln w="9525">
            <a:noFill/>
            <a:miter lim="800000"/>
            <a:headEnd/>
            <a:tailEnd/>
          </a:ln>
        </p:spPr>
      </p:pic>
      <p:sp>
        <p:nvSpPr>
          <p:cNvPr id="4" name="Pladsholder til tekst 3"/>
          <p:cNvSpPr>
            <a:spLocks noGrp="1"/>
          </p:cNvSpPr>
          <p:nvPr>
            <p:ph type="body" sz="half" idx="2"/>
          </p:nvPr>
        </p:nvSpPr>
        <p:spPr>
          <a:xfrm>
            <a:off x="457200" y="2428868"/>
            <a:ext cx="3008313" cy="3697295"/>
          </a:xfrm>
        </p:spPr>
        <p:txBody>
          <a:bodyPr/>
          <a:lstStyle/>
          <a:p>
            <a:endParaRPr lang="da-DK" dirty="0"/>
          </a:p>
        </p:txBody>
      </p:sp>
      <p:pic>
        <p:nvPicPr>
          <p:cNvPr id="1027" name="Picture 3"/>
          <p:cNvPicPr>
            <a:picLocks noChangeAspect="1" noChangeArrowheads="1"/>
          </p:cNvPicPr>
          <p:nvPr/>
        </p:nvPicPr>
        <p:blipFill>
          <a:blip r:embed="rId3" cstate="print"/>
          <a:srcRect/>
          <a:stretch>
            <a:fillRect/>
          </a:stretch>
        </p:blipFill>
        <p:spPr bwMode="auto">
          <a:xfrm>
            <a:off x="237400" y="2500305"/>
            <a:ext cx="3405906" cy="406336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0"/>
            <a:ext cx="9144000" cy="6858000"/>
          </a:xfrm>
        </p:spPr>
        <p:txBody>
          <a:bodyPr/>
          <a:lstStyle/>
          <a:p>
            <a:r>
              <a:rPr lang="da-DK" dirty="0" smtClean="0"/>
              <a:t/>
            </a:r>
            <a:br>
              <a:rPr lang="da-DK" dirty="0" smtClean="0"/>
            </a:br>
            <a:r>
              <a:rPr lang="da-DK" dirty="0" smtClean="0"/>
              <a:t> </a:t>
            </a:r>
            <a:r>
              <a:rPr lang="da-DK" sz="8000" b="1" dirty="0" smtClean="0"/>
              <a:t>Hånd- og </a:t>
            </a:r>
            <a:r>
              <a:rPr lang="da-DK" sz="8000" b="1" dirty="0" err="1" smtClean="0"/>
              <a:t>knælisten</a:t>
            </a:r>
            <a:r>
              <a:rPr lang="da-DK" sz="8000" b="1" dirty="0" smtClean="0"/>
              <a:t> </a:t>
            </a:r>
            <a:r>
              <a:rPr lang="da-DK" sz="8000" b="1" dirty="0" smtClean="0">
                <a:solidFill>
                  <a:srgbClr val="FF0000"/>
                </a:solidFill>
              </a:rPr>
              <a:t>skal udføres i </a:t>
            </a:r>
            <a:r>
              <a:rPr lang="da-DK" sz="8000" b="1" dirty="0" smtClean="0">
                <a:solidFill>
                  <a:srgbClr val="00B0F0"/>
                </a:solidFill>
              </a:rPr>
              <a:t>31 </a:t>
            </a:r>
            <a:r>
              <a:rPr lang="da-DK" sz="8000" b="1" dirty="0" smtClean="0">
                <a:solidFill>
                  <a:srgbClr val="FF0000"/>
                </a:solidFill>
              </a:rPr>
              <a:t>x</a:t>
            </a:r>
            <a:r>
              <a:rPr lang="da-DK" sz="8000" b="1" dirty="0" smtClean="0">
                <a:solidFill>
                  <a:srgbClr val="00B0F0"/>
                </a:solidFill>
              </a:rPr>
              <a:t> 125 mm brædder</a:t>
            </a:r>
            <a:r>
              <a:rPr lang="da-DK" sz="8000" b="1" dirty="0" smtClean="0"/>
              <a:t>, og </a:t>
            </a:r>
            <a:r>
              <a:rPr lang="da-DK" sz="8000" b="1" dirty="0" err="1" smtClean="0"/>
              <a:t>fodliste</a:t>
            </a:r>
            <a:r>
              <a:rPr lang="da-DK" sz="8000" b="1" dirty="0" smtClean="0"/>
              <a:t> i</a:t>
            </a:r>
            <a:r>
              <a:rPr lang="da-DK" sz="8000" b="1" dirty="0" smtClean="0">
                <a:solidFill>
                  <a:srgbClr val="00B0F0"/>
                </a:solidFill>
              </a:rPr>
              <a:t> 31 </a:t>
            </a:r>
            <a:r>
              <a:rPr lang="da-DK" sz="8000" b="1" dirty="0" smtClean="0">
                <a:solidFill>
                  <a:srgbClr val="FF0000"/>
                </a:solidFill>
              </a:rPr>
              <a:t>x</a:t>
            </a:r>
            <a:r>
              <a:rPr lang="da-DK" sz="8000" b="1" dirty="0" smtClean="0">
                <a:solidFill>
                  <a:srgbClr val="00B0F0"/>
                </a:solidFill>
              </a:rPr>
              <a:t/>
            </a:r>
            <a:br>
              <a:rPr lang="da-DK" sz="8000" b="1" dirty="0" smtClean="0">
                <a:solidFill>
                  <a:srgbClr val="00B0F0"/>
                </a:solidFill>
              </a:rPr>
            </a:br>
            <a:r>
              <a:rPr lang="da-DK" sz="8000" b="1" dirty="0" smtClean="0">
                <a:solidFill>
                  <a:srgbClr val="00B0F0"/>
                </a:solidFill>
              </a:rPr>
              <a:t>150 mm brædder</a:t>
            </a:r>
            <a:r>
              <a:rPr lang="da-DK" sz="8000" b="1" dirty="0" smtClean="0"/>
              <a:t>.</a:t>
            </a:r>
            <a:endParaRPr lang="da-DK" sz="8000" b="1"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274638"/>
            <a:ext cx="9144000" cy="1143000"/>
          </a:xfrm>
        </p:spPr>
        <p:txBody>
          <a:bodyPr>
            <a:normAutofit/>
          </a:bodyPr>
          <a:lstStyle/>
          <a:p>
            <a:r>
              <a:rPr lang="da-DK" sz="6600" b="1" dirty="0" smtClean="0">
                <a:solidFill>
                  <a:srgbClr val="00B050"/>
                </a:solidFill>
              </a:rPr>
              <a:t>Når der findes løsninger,</a:t>
            </a:r>
            <a:endParaRPr lang="da-DK" sz="6600" b="1" dirty="0">
              <a:solidFill>
                <a:srgbClr val="00B050"/>
              </a:solidFill>
            </a:endParaRPr>
          </a:p>
        </p:txBody>
      </p:sp>
      <p:pic>
        <p:nvPicPr>
          <p:cNvPr id="1026" name="Picture 2" descr="E:\Jesper B. Iversen My Book\Sverige\Sverige\IMG_3817.JPG"/>
          <p:cNvPicPr>
            <a:picLocks noGrp="1" noChangeAspect="1" noChangeArrowheads="1"/>
          </p:cNvPicPr>
          <p:nvPr>
            <p:ph idx="1"/>
          </p:nvPr>
        </p:nvPicPr>
        <p:blipFill>
          <a:blip r:embed="rId2" cstate="print"/>
          <a:stretch>
            <a:fillRect/>
          </a:stretch>
        </p:blipFill>
        <p:spPr bwMode="auto">
          <a:xfrm>
            <a:off x="1554691" y="1600200"/>
            <a:ext cx="6034617" cy="4525963"/>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9600" b="1" dirty="0" smtClean="0">
                <a:solidFill>
                  <a:srgbClr val="00B050"/>
                </a:solidFill>
              </a:rPr>
              <a:t>vi kan bruge …</a:t>
            </a:r>
            <a:endParaRPr lang="da-DK" sz="9600" b="1" u="sng" dirty="0">
              <a:solidFill>
                <a:srgbClr val="00B050"/>
              </a:solidFill>
            </a:endParaRPr>
          </a:p>
        </p:txBody>
      </p:sp>
      <p:pic>
        <p:nvPicPr>
          <p:cNvPr id="2050" name="Picture 2" descr="E:\Jesper B. Iversen My Book\Sverige\Sverige\IMG_3820.JPG"/>
          <p:cNvPicPr>
            <a:picLocks noGrp="1" noChangeAspect="1" noChangeArrowheads="1"/>
          </p:cNvPicPr>
          <p:nvPr>
            <p:ph idx="1"/>
          </p:nvPr>
        </p:nvPicPr>
        <p:blipFill>
          <a:blip r:embed="rId2" cstate="print"/>
          <a:stretch>
            <a:fillRect/>
          </a:stretch>
        </p:blipFill>
        <p:spPr bwMode="auto">
          <a:xfrm>
            <a:off x="1554691" y="1600200"/>
            <a:ext cx="6034617" cy="4525963"/>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indhold 3"/>
          <p:cNvPicPr>
            <a:picLocks noGrp="1"/>
          </p:cNvPicPr>
          <p:nvPr>
            <p:ph idx="1"/>
          </p:nvPr>
        </p:nvPicPr>
        <p:blipFill>
          <a:blip r:embed="rId2" cstate="print"/>
          <a:srcRect l="3946" t="17362" r="23052" b="11609"/>
          <a:stretch>
            <a:fillRect/>
          </a:stretch>
        </p:blipFill>
        <p:spPr bwMode="auto">
          <a:xfrm>
            <a:off x="1142976" y="1285860"/>
            <a:ext cx="6858048" cy="43577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indhold 5"/>
          <p:cNvPicPr>
            <a:picLocks noGrp="1"/>
          </p:cNvPicPr>
          <p:nvPr>
            <p:ph idx="1"/>
          </p:nvPr>
        </p:nvPicPr>
        <p:blipFill>
          <a:blip r:embed="rId2" cstate="print"/>
          <a:srcRect l="51545" t="42065" r="10402" b="14532"/>
          <a:stretch>
            <a:fillRect/>
          </a:stretch>
        </p:blipFill>
        <p:spPr bwMode="auto">
          <a:xfrm>
            <a:off x="1962325" y="2002820"/>
            <a:ext cx="5219349" cy="372072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indhold 3"/>
          <p:cNvPicPr>
            <a:picLocks noGrp="1"/>
          </p:cNvPicPr>
          <p:nvPr>
            <p:ph idx="1"/>
          </p:nvPr>
        </p:nvPicPr>
        <p:blipFill>
          <a:blip r:embed="rId2" cstate="print"/>
          <a:srcRect l="11100" t="54956" r="59855" b="11960"/>
          <a:stretch>
            <a:fillRect/>
          </a:stretch>
        </p:blipFill>
        <p:spPr bwMode="auto">
          <a:xfrm>
            <a:off x="1857356" y="1000108"/>
            <a:ext cx="5556797" cy="478634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Jesper\Pictures\Facade.jpg"/>
          <p:cNvPicPr>
            <a:picLocks noGrp="1" noChangeAspect="1" noChangeArrowheads="1"/>
          </p:cNvPicPr>
          <p:nvPr>
            <p:ph idx="1"/>
          </p:nvPr>
        </p:nvPicPr>
        <p:blipFill>
          <a:blip r:embed="rId2" cstate="print"/>
          <a:srcRect/>
          <a:stretch>
            <a:fillRect/>
          </a:stretch>
        </p:blipFill>
        <p:spPr bwMode="auto">
          <a:xfrm>
            <a:off x="1571604" y="500042"/>
            <a:ext cx="6006346" cy="6006346"/>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indhold 3"/>
          <p:cNvPicPr>
            <a:picLocks noGrp="1"/>
          </p:cNvPicPr>
          <p:nvPr>
            <p:ph idx="1"/>
          </p:nvPr>
        </p:nvPicPr>
        <p:blipFill>
          <a:blip r:embed="rId2" cstate="print"/>
          <a:srcRect l="11099" t="15449" r="59876" b="50996"/>
          <a:stretch>
            <a:fillRect/>
          </a:stretch>
        </p:blipFill>
        <p:spPr bwMode="auto">
          <a:xfrm>
            <a:off x="1643042" y="1071546"/>
            <a:ext cx="5929354" cy="47149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8800" b="1" dirty="0" smtClean="0">
                <a:solidFill>
                  <a:srgbClr val="FF0000"/>
                </a:solidFill>
              </a:rPr>
              <a:t>Hul i dæk.</a:t>
            </a:r>
            <a:endParaRPr lang="da-DK" sz="8800" b="1" dirty="0">
              <a:solidFill>
                <a:srgbClr val="FF0000"/>
              </a:solidFill>
            </a:endParaRPr>
          </a:p>
        </p:txBody>
      </p:sp>
      <p:pic>
        <p:nvPicPr>
          <p:cNvPr id="4098" name="Picture 2" descr="E:\Jesper B. Iversen My Book\jebi, arbejde\jebi, systemstillads\jebi, systemstillads. Billeder\Nordkraft\P1010013.JPG"/>
          <p:cNvPicPr>
            <a:picLocks noGrp="1" noChangeAspect="1" noChangeArrowheads="1"/>
          </p:cNvPicPr>
          <p:nvPr>
            <p:ph idx="1"/>
          </p:nvPr>
        </p:nvPicPr>
        <p:blipFill>
          <a:blip r:embed="rId2" cstate="print"/>
          <a:stretch>
            <a:fillRect/>
          </a:stretch>
        </p:blipFill>
        <p:spPr bwMode="auto">
          <a:xfrm>
            <a:off x="1554691" y="1600200"/>
            <a:ext cx="6034617" cy="4525963"/>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indhold 3"/>
          <p:cNvPicPr>
            <a:picLocks noGrp="1"/>
          </p:cNvPicPr>
          <p:nvPr>
            <p:ph idx="1"/>
          </p:nvPr>
        </p:nvPicPr>
        <p:blipFill>
          <a:blip r:embed="rId2" cstate="print"/>
          <a:srcRect l="29937" t="27342" r="28336" b="4589"/>
          <a:stretch>
            <a:fillRect/>
          </a:stretch>
        </p:blipFill>
        <p:spPr bwMode="auto">
          <a:xfrm>
            <a:off x="1571604" y="571480"/>
            <a:ext cx="5929354" cy="6000792"/>
          </a:xfrm>
          <a:prstGeom prst="rect">
            <a:avLst/>
          </a:prstGeom>
          <a:noFill/>
          <a:ln w="9525">
            <a:noFill/>
            <a:miter lim="800000"/>
            <a:headEnd/>
            <a:tailEnd/>
          </a:ln>
        </p:spPr>
      </p:pic>
      <p:sp>
        <p:nvSpPr>
          <p:cNvPr id="5" name="Rektangel 4"/>
          <p:cNvSpPr/>
          <p:nvPr/>
        </p:nvSpPr>
        <p:spPr>
          <a:xfrm>
            <a:off x="1785918" y="5929330"/>
            <a:ext cx="5486432" cy="714380"/>
          </a:xfrm>
          <a:prstGeom prst="rect">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5400" b="1" dirty="0" smtClean="0">
                <a:solidFill>
                  <a:srgbClr val="FFFF00"/>
                </a:solidFill>
              </a:rPr>
              <a:t>Sikker udsigt.</a:t>
            </a:r>
            <a:endParaRPr lang="da-DK" sz="5400" b="1" dirty="0">
              <a:solidFill>
                <a:srgbClr val="FFFF00"/>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0"/>
            <a:ext cx="9144000" cy="6858000"/>
          </a:xfrm>
        </p:spPr>
        <p:txBody>
          <a:bodyPr/>
          <a:lstStyle/>
          <a:p>
            <a:r>
              <a:rPr lang="da-DK" b="1" dirty="0" smtClean="0"/>
              <a:t/>
            </a:r>
            <a:br>
              <a:rPr lang="da-DK" b="1" dirty="0" smtClean="0"/>
            </a:br>
            <a:r>
              <a:rPr lang="da-DK" sz="4800" b="1" dirty="0" smtClean="0"/>
              <a:t>Leverandøren af rækværk/balustre </a:t>
            </a:r>
            <a:r>
              <a:rPr lang="da-DK" sz="4800" b="1" u="sng" dirty="0" smtClean="0">
                <a:solidFill>
                  <a:srgbClr val="FF0000"/>
                </a:solidFill>
              </a:rPr>
              <a:t>skal anvise krav</a:t>
            </a:r>
            <a:r>
              <a:rPr lang="da-DK" sz="4800" b="1" dirty="0" smtClean="0"/>
              <a:t> til fastgøring. Det </a:t>
            </a:r>
            <a:r>
              <a:rPr lang="da-DK" sz="4800" b="1" dirty="0" smtClean="0">
                <a:solidFill>
                  <a:srgbClr val="FF0000"/>
                </a:solidFill>
              </a:rPr>
              <a:t>skal fremgå </a:t>
            </a:r>
            <a:r>
              <a:rPr lang="da-DK" sz="4800" b="1" dirty="0" smtClean="0"/>
              <a:t>af</a:t>
            </a:r>
            <a:br>
              <a:rPr lang="da-DK" sz="4800" b="1" dirty="0" smtClean="0"/>
            </a:br>
            <a:r>
              <a:rPr lang="da-DK" sz="4800" b="1" dirty="0" smtClean="0"/>
              <a:t>anvisningen, hvilken </a:t>
            </a:r>
            <a:r>
              <a:rPr lang="da-DK" sz="4800" b="1" dirty="0" smtClean="0">
                <a:solidFill>
                  <a:srgbClr val="00B050"/>
                </a:solidFill>
              </a:rPr>
              <a:t>størrelse </a:t>
            </a:r>
            <a:r>
              <a:rPr lang="da-DK" sz="4800" b="1" dirty="0" smtClean="0"/>
              <a:t>og </a:t>
            </a:r>
            <a:r>
              <a:rPr lang="da-DK" sz="4800" b="1" dirty="0" smtClean="0">
                <a:solidFill>
                  <a:srgbClr val="00B050"/>
                </a:solidFill>
              </a:rPr>
              <a:t>kvalitet bolt </a:t>
            </a:r>
            <a:r>
              <a:rPr lang="da-DK" sz="4800" b="1" dirty="0" smtClean="0"/>
              <a:t>der skal anvendes. Bolte af almindelig</a:t>
            </a:r>
            <a:br>
              <a:rPr lang="da-DK" sz="4800" b="1" dirty="0" smtClean="0"/>
            </a:br>
            <a:r>
              <a:rPr lang="da-DK" sz="4800" b="1" dirty="0" smtClean="0"/>
              <a:t>"</a:t>
            </a:r>
            <a:r>
              <a:rPr lang="da-DK" sz="4800" b="1" u="sng" dirty="0" smtClean="0"/>
              <a:t>handelskvalitet</a:t>
            </a:r>
            <a:r>
              <a:rPr lang="da-DK" sz="4800" b="1" dirty="0" smtClean="0"/>
              <a:t>" </a:t>
            </a:r>
            <a:r>
              <a:rPr lang="da-DK" sz="4800" b="1" dirty="0" smtClean="0">
                <a:solidFill>
                  <a:srgbClr val="FF0000"/>
                </a:solidFill>
              </a:rPr>
              <a:t>må ikke benyttes</a:t>
            </a:r>
            <a:r>
              <a:rPr lang="da-DK" sz="4800" b="1" dirty="0" smtClean="0"/>
              <a:t>.</a:t>
            </a:r>
            <a:endParaRPr lang="da-DK" sz="4800" b="1"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0"/>
            <a:ext cx="9144000" cy="6858000"/>
          </a:xfrm>
        </p:spPr>
        <p:txBody>
          <a:bodyPr/>
          <a:lstStyle/>
          <a:p>
            <a:r>
              <a:rPr lang="da-DK" b="1" u="sng" dirty="0" smtClean="0">
                <a:solidFill>
                  <a:schemeClr val="accent5"/>
                </a:solidFill>
              </a:rPr>
              <a:t>Personlig sikkerhed</a:t>
            </a:r>
            <a:br>
              <a:rPr lang="da-DK" b="1" u="sng" dirty="0" smtClean="0">
                <a:solidFill>
                  <a:schemeClr val="accent5"/>
                </a:solidFill>
              </a:rPr>
            </a:br>
            <a:r>
              <a:rPr lang="da-DK" b="1" dirty="0" smtClean="0"/>
              <a:t>Der er ingen tvivl om, hvem der har det overordnede ansvar for arbejdsmiljøet. Det har</a:t>
            </a:r>
            <a:br>
              <a:rPr lang="da-DK" b="1" dirty="0" smtClean="0"/>
            </a:br>
            <a:r>
              <a:rPr lang="da-DK" b="1" dirty="0" smtClean="0"/>
              <a:t>arbejdsgiveren. </a:t>
            </a:r>
            <a:r>
              <a:rPr lang="da-DK" b="1" dirty="0" smtClean="0">
                <a:solidFill>
                  <a:srgbClr val="00B050"/>
                </a:solidFill>
              </a:rPr>
              <a:t>Men det er lige så sikkert, at </a:t>
            </a:r>
            <a:r>
              <a:rPr lang="da-DK" b="1" u="sng" dirty="0" smtClean="0">
                <a:solidFill>
                  <a:srgbClr val="FF0000"/>
                </a:solidFill>
              </a:rPr>
              <a:t>alle skal </a:t>
            </a:r>
            <a:r>
              <a:rPr lang="da-DK" b="1" dirty="0" smtClean="0">
                <a:solidFill>
                  <a:srgbClr val="00B050"/>
                </a:solidFill>
              </a:rPr>
              <a:t>medvirke til, at arbejdsmiljøet er</a:t>
            </a:r>
            <a:br>
              <a:rPr lang="da-DK" b="1" dirty="0" smtClean="0">
                <a:solidFill>
                  <a:srgbClr val="00B050"/>
                </a:solidFill>
              </a:rPr>
            </a:br>
            <a:r>
              <a:rPr lang="da-DK" b="1" dirty="0" smtClean="0">
                <a:solidFill>
                  <a:srgbClr val="00B050"/>
                </a:solidFill>
              </a:rPr>
              <a:t>i orden.</a:t>
            </a:r>
            <a:endParaRPr lang="da-DK" b="1" dirty="0">
              <a:solidFill>
                <a:srgbClr val="00B050"/>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0"/>
            <a:ext cx="9144000" cy="857232"/>
          </a:xfrm>
        </p:spPr>
        <p:txBody>
          <a:bodyPr>
            <a:normAutofit fontScale="90000"/>
          </a:bodyPr>
          <a:lstStyle/>
          <a:p>
            <a:r>
              <a:rPr lang="da-DK" sz="4800" b="1" dirty="0" smtClean="0"/>
              <a:t>Har </a:t>
            </a:r>
            <a:r>
              <a:rPr lang="da-DK" sz="4800" b="1" u="sng" dirty="0" smtClean="0">
                <a:solidFill>
                  <a:srgbClr val="92D050"/>
                </a:solidFill>
              </a:rPr>
              <a:t>i</a:t>
            </a:r>
            <a:r>
              <a:rPr lang="da-DK" sz="4800" b="1" dirty="0" smtClean="0"/>
              <a:t> </a:t>
            </a:r>
            <a:r>
              <a:rPr lang="da-DK" sz="4800" b="1" dirty="0" smtClean="0">
                <a:solidFill>
                  <a:srgbClr val="FF00FF"/>
                </a:solidFill>
              </a:rPr>
              <a:t>”</a:t>
            </a:r>
            <a:r>
              <a:rPr lang="da-DK" sz="4800" b="1" dirty="0" smtClean="0">
                <a:solidFill>
                  <a:srgbClr val="FF0000"/>
                </a:solidFill>
              </a:rPr>
              <a:t>mod</a:t>
            </a:r>
            <a:r>
              <a:rPr lang="da-DK" sz="4800" b="1" dirty="0" smtClean="0">
                <a:solidFill>
                  <a:srgbClr val="FF00FF"/>
                </a:solidFill>
              </a:rPr>
              <a:t>”</a:t>
            </a:r>
            <a:r>
              <a:rPr lang="da-DK" sz="4800" b="1" dirty="0" smtClean="0"/>
              <a:t> til denne arbejdsplads </a:t>
            </a:r>
            <a:r>
              <a:rPr lang="da-DK" sz="4800" b="1" dirty="0" smtClean="0">
                <a:solidFill>
                  <a:srgbClr val="FF0000"/>
                </a:solidFill>
              </a:rPr>
              <a:t>?</a:t>
            </a:r>
          </a:p>
        </p:txBody>
      </p:sp>
      <p:pic>
        <p:nvPicPr>
          <p:cNvPr id="4" name="Pladsholder til indhold 3" descr="http://www.maxit.dk/catalogueImages/pictureBase/web/2261.jpg"/>
          <p:cNvPicPr>
            <a:picLocks noGrp="1"/>
          </p:cNvPicPr>
          <p:nvPr>
            <p:ph idx="1"/>
          </p:nvPr>
        </p:nvPicPr>
        <p:blipFill>
          <a:blip r:embed="rId2" cstate="print"/>
          <a:srcRect/>
          <a:stretch>
            <a:fillRect/>
          </a:stretch>
        </p:blipFill>
        <p:spPr bwMode="auto">
          <a:xfrm>
            <a:off x="1500166" y="785795"/>
            <a:ext cx="5929354" cy="57150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0"/>
            <a:ext cx="9144000" cy="6858000"/>
          </a:xfrm>
        </p:spPr>
        <p:txBody>
          <a:bodyPr/>
          <a:lstStyle/>
          <a:p>
            <a:pPr algn="l"/>
            <a:r>
              <a:rPr lang="da-DK" b="1" dirty="0" smtClean="0">
                <a:solidFill>
                  <a:srgbClr val="00B050"/>
                </a:solidFill>
              </a:rPr>
              <a:t>Derfor</a:t>
            </a:r>
            <a:r>
              <a:rPr lang="da-DK" b="1" dirty="0" smtClean="0"/>
              <a:t>:</a:t>
            </a:r>
            <a:r>
              <a:rPr lang="da-DK" dirty="0" smtClean="0"/>
              <a:t/>
            </a:r>
            <a:br>
              <a:rPr lang="da-DK" dirty="0" smtClean="0"/>
            </a:br>
            <a:r>
              <a:rPr lang="da-DK" b="1" dirty="0" smtClean="0"/>
              <a:t>Lad være med at </a:t>
            </a:r>
            <a:r>
              <a:rPr lang="da-DK" b="1" dirty="0" smtClean="0">
                <a:solidFill>
                  <a:srgbClr val="FF0000"/>
                </a:solidFill>
              </a:rPr>
              <a:t>tage chancer</a:t>
            </a:r>
            <a:r>
              <a:rPr lang="da-DK" b="1" dirty="0" smtClean="0"/>
              <a:t>.</a:t>
            </a:r>
            <a:br>
              <a:rPr lang="da-DK" b="1" dirty="0" smtClean="0"/>
            </a:br>
            <a:r>
              <a:rPr lang="da-DK" b="1" dirty="0" smtClean="0"/>
              <a:t>Hold </a:t>
            </a:r>
            <a:r>
              <a:rPr lang="da-DK" b="1" dirty="0" smtClean="0">
                <a:solidFill>
                  <a:srgbClr val="FF0000"/>
                </a:solidFill>
              </a:rPr>
              <a:t>orden</a:t>
            </a:r>
            <a:r>
              <a:rPr lang="da-DK" b="1" dirty="0" smtClean="0"/>
              <a:t> på arbejdspladsen.</a:t>
            </a:r>
            <a:br>
              <a:rPr lang="da-DK" b="1" dirty="0" smtClean="0"/>
            </a:br>
            <a:r>
              <a:rPr lang="da-DK" b="1" dirty="0" smtClean="0"/>
              <a:t>Brug aldrig </a:t>
            </a:r>
            <a:r>
              <a:rPr lang="da-DK" b="1" dirty="0" smtClean="0">
                <a:solidFill>
                  <a:srgbClr val="FF0000"/>
                </a:solidFill>
              </a:rPr>
              <a:t>forkert</a:t>
            </a:r>
            <a:r>
              <a:rPr lang="da-DK" b="1" dirty="0" smtClean="0"/>
              <a:t> eller </a:t>
            </a:r>
            <a:r>
              <a:rPr lang="da-DK" b="1" dirty="0" smtClean="0">
                <a:solidFill>
                  <a:srgbClr val="FF0000"/>
                </a:solidFill>
              </a:rPr>
              <a:t>defekt grej</a:t>
            </a:r>
            <a:r>
              <a:rPr lang="da-DK" b="1" dirty="0" smtClean="0"/>
              <a:t>.</a:t>
            </a:r>
            <a:br>
              <a:rPr lang="da-DK" b="1" dirty="0" smtClean="0"/>
            </a:br>
            <a:r>
              <a:rPr lang="da-DK" b="1" dirty="0" smtClean="0"/>
              <a:t>Sørg altid for at </a:t>
            </a:r>
            <a:r>
              <a:rPr lang="da-DK" b="1" dirty="0" smtClean="0">
                <a:solidFill>
                  <a:srgbClr val="FF0000"/>
                </a:solidFill>
              </a:rPr>
              <a:t>reetablere</a:t>
            </a:r>
            <a:r>
              <a:rPr lang="da-DK" b="1" dirty="0" smtClean="0"/>
              <a:t> sikkerhedsforanstaltninger, der er midlertidigt fjernet.</a:t>
            </a:r>
            <a:br>
              <a:rPr lang="da-DK" b="1" dirty="0" smtClean="0"/>
            </a:br>
            <a:r>
              <a:rPr lang="da-DK" b="1" dirty="0" smtClean="0"/>
              <a:t>Brug din </a:t>
            </a:r>
            <a:r>
              <a:rPr lang="da-DK" b="1" u="sng" dirty="0" smtClean="0">
                <a:solidFill>
                  <a:srgbClr val="FF0000"/>
                </a:solidFill>
              </a:rPr>
              <a:t>sunde fornuft</a:t>
            </a:r>
            <a:r>
              <a:rPr lang="da-DK" b="1" dirty="0" smtClean="0"/>
              <a:t>.</a:t>
            </a:r>
            <a:br>
              <a:rPr lang="da-DK" b="1" dirty="0" smtClean="0"/>
            </a:br>
            <a:r>
              <a:rPr lang="da-DK" b="1" dirty="0" smtClean="0">
                <a:solidFill>
                  <a:srgbClr val="FF0000"/>
                </a:solidFill>
              </a:rPr>
              <a:t>Medvirk til samarbejde </a:t>
            </a:r>
            <a:r>
              <a:rPr lang="da-DK" b="1" dirty="0" smtClean="0"/>
              <a:t>mellem kollegaer, ledelse, leverandører m. </a:t>
            </a:r>
            <a:r>
              <a:rPr lang="da-DK" b="1" dirty="0" err="1" smtClean="0"/>
              <a:t>fl</a:t>
            </a:r>
            <a:r>
              <a:rPr lang="da-DK" b="1" dirty="0" smtClean="0"/>
              <a:t>.</a:t>
            </a:r>
            <a:endParaRPr lang="da-DK" b="1"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2" cstate="print"/>
          <a:srcRect/>
          <a:stretch>
            <a:fillRect/>
          </a:stretch>
        </p:blipFill>
        <p:spPr bwMode="auto">
          <a:xfrm>
            <a:off x="6715140" y="93174"/>
            <a:ext cx="2428860" cy="6764825"/>
          </a:xfrm>
          <a:prstGeom prst="rect">
            <a:avLst/>
          </a:prstGeom>
          <a:noFill/>
          <a:ln w="9525">
            <a:noFill/>
            <a:miter lim="800000"/>
            <a:headEnd/>
            <a:tailEnd/>
          </a:ln>
        </p:spPr>
      </p:pic>
      <p:pic>
        <p:nvPicPr>
          <p:cNvPr id="9219" name="Picture 3" descr="C:\Program Files\Microsoft Office\MEDIA\CAGCAT10\j0299125.wmf"/>
          <p:cNvPicPr>
            <a:picLocks noChangeAspect="1" noChangeArrowheads="1"/>
          </p:cNvPicPr>
          <p:nvPr/>
        </p:nvPicPr>
        <p:blipFill>
          <a:blip r:embed="rId3" cstate="print"/>
          <a:srcRect/>
          <a:stretch>
            <a:fillRect/>
          </a:stretch>
        </p:blipFill>
        <p:spPr bwMode="auto">
          <a:xfrm>
            <a:off x="1881893" y="357166"/>
            <a:ext cx="3761677" cy="6172531"/>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8800" b="1" dirty="0" smtClean="0">
                <a:solidFill>
                  <a:srgbClr val="FF0000"/>
                </a:solidFill>
              </a:rPr>
              <a:t>Hul i dæk.</a:t>
            </a:r>
            <a:endParaRPr lang="da-DK" sz="8800" dirty="0"/>
          </a:p>
        </p:txBody>
      </p:sp>
      <p:pic>
        <p:nvPicPr>
          <p:cNvPr id="1026" name="Picture 2" descr="K:\Jesper B. Iversen My Book\Nikon S 710, nr. 1\Tømning nr. 5. 158.jpg"/>
          <p:cNvPicPr>
            <a:picLocks noGrp="1" noChangeAspect="1" noChangeArrowheads="1"/>
          </p:cNvPicPr>
          <p:nvPr>
            <p:ph idx="1"/>
          </p:nvPr>
        </p:nvPicPr>
        <p:blipFill>
          <a:blip r:embed="rId2" cstate="print"/>
          <a:srcRect/>
          <a:stretch>
            <a:fillRect/>
          </a:stretch>
        </p:blipFill>
        <p:spPr bwMode="auto">
          <a:xfrm>
            <a:off x="1554691" y="1600200"/>
            <a:ext cx="6034617" cy="4525963"/>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p:cNvSpPr>
            <a:spLocks noGrp="1"/>
          </p:cNvSpPr>
          <p:nvPr>
            <p:ph type="body" sz="half" idx="2"/>
          </p:nvPr>
        </p:nvSpPr>
        <p:spPr>
          <a:xfrm>
            <a:off x="0" y="0"/>
            <a:ext cx="4500562" cy="6858000"/>
          </a:xfrm>
        </p:spPr>
        <p:txBody>
          <a:bodyPr/>
          <a:lstStyle/>
          <a:p>
            <a:r>
              <a:rPr lang="da-DK" sz="4800" b="1" dirty="0" smtClean="0"/>
              <a:t>Afdækningerne </a:t>
            </a:r>
            <a:r>
              <a:rPr lang="da-DK" sz="4800" b="1" u="sng" dirty="0" smtClean="0">
                <a:solidFill>
                  <a:srgbClr val="FF0000"/>
                </a:solidFill>
              </a:rPr>
              <a:t>skal</a:t>
            </a:r>
            <a:r>
              <a:rPr lang="da-DK" sz="4800" b="1" dirty="0" smtClean="0"/>
              <a:t> enten </a:t>
            </a:r>
            <a:r>
              <a:rPr lang="da-DK" sz="4800" b="1" dirty="0" smtClean="0">
                <a:solidFill>
                  <a:srgbClr val="00B050"/>
                </a:solidFill>
              </a:rPr>
              <a:t>skrues</a:t>
            </a:r>
            <a:r>
              <a:rPr lang="da-DK" sz="4800" b="1" dirty="0" smtClean="0"/>
              <a:t>/</a:t>
            </a:r>
            <a:r>
              <a:rPr lang="da-DK" sz="4800" b="1" dirty="0" smtClean="0">
                <a:solidFill>
                  <a:srgbClr val="00B050"/>
                </a:solidFill>
              </a:rPr>
              <a:t>skydes </a:t>
            </a:r>
            <a:r>
              <a:rPr lang="da-DK" sz="4800" b="1" dirty="0" smtClean="0"/>
              <a:t>fast, eller sikres mod forskydning ved hjælp af</a:t>
            </a:r>
          </a:p>
          <a:p>
            <a:r>
              <a:rPr lang="da-DK" sz="4800" b="1" dirty="0" smtClean="0">
                <a:solidFill>
                  <a:srgbClr val="00B0F0"/>
                </a:solidFill>
              </a:rPr>
              <a:t>revler</a:t>
            </a:r>
            <a:r>
              <a:rPr lang="da-DK" sz="4800" b="1" dirty="0" smtClean="0"/>
              <a:t> på undersiden.</a:t>
            </a:r>
            <a:endParaRPr lang="da-DK" sz="4800" b="1" dirty="0"/>
          </a:p>
        </p:txBody>
      </p:sp>
      <p:pic>
        <p:nvPicPr>
          <p:cNvPr id="3074" name="Picture 2"/>
          <p:cNvPicPr>
            <a:picLocks noGrp="1" noChangeAspect="1" noChangeArrowheads="1"/>
          </p:cNvPicPr>
          <p:nvPr>
            <p:ph idx="1"/>
          </p:nvPr>
        </p:nvPicPr>
        <p:blipFill>
          <a:blip r:embed="rId2" cstate="print"/>
          <a:srcRect/>
          <a:stretch>
            <a:fillRect/>
          </a:stretch>
        </p:blipFill>
        <p:spPr bwMode="auto">
          <a:xfrm>
            <a:off x="4572000" y="1142984"/>
            <a:ext cx="4280674" cy="4505973"/>
          </a:xfrm>
          <a:prstGeom prst="rect">
            <a:avLst/>
          </a:prstGeom>
          <a:noFill/>
          <a:ln w="9525">
            <a:noFill/>
            <a:miter lim="800000"/>
            <a:headEnd/>
            <a:tailEnd/>
          </a:ln>
        </p:spPr>
      </p:pic>
      <p:sp>
        <p:nvSpPr>
          <p:cNvPr id="6" name="Opadbøjet pil 5"/>
          <p:cNvSpPr/>
          <p:nvPr/>
        </p:nvSpPr>
        <p:spPr>
          <a:xfrm>
            <a:off x="142844" y="4643446"/>
            <a:ext cx="6643734" cy="785818"/>
          </a:xfrm>
          <a:prstGeom prst="bentUpArrow">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274638"/>
            <a:ext cx="9144000" cy="1143000"/>
          </a:xfrm>
        </p:spPr>
        <p:txBody>
          <a:bodyPr>
            <a:normAutofit/>
          </a:bodyPr>
          <a:lstStyle/>
          <a:p>
            <a:r>
              <a:rPr lang="da-DK" sz="6600" b="1" dirty="0" smtClean="0">
                <a:solidFill>
                  <a:srgbClr val="FF0000"/>
                </a:solidFill>
              </a:rPr>
              <a:t>Åbninger ud i stort rum.</a:t>
            </a:r>
            <a:endParaRPr lang="da-DK" sz="6600" b="1" dirty="0">
              <a:solidFill>
                <a:srgbClr val="FF0000"/>
              </a:solidFill>
            </a:endParaRPr>
          </a:p>
        </p:txBody>
      </p:sp>
      <p:pic>
        <p:nvPicPr>
          <p:cNvPr id="6146" name="Picture 2" descr="E:\Jesper B. Iversen My Book\jebi, arbejde\jebi, systemstillads\jebi, systemstillads. Billeder\Nordkraft\P1010017.JPG"/>
          <p:cNvPicPr>
            <a:picLocks noGrp="1" noChangeAspect="1" noChangeArrowheads="1"/>
          </p:cNvPicPr>
          <p:nvPr>
            <p:ph idx="1"/>
          </p:nvPr>
        </p:nvPicPr>
        <p:blipFill>
          <a:blip r:embed="rId2" cstate="print"/>
          <a:stretch>
            <a:fillRect/>
          </a:stretch>
        </p:blipFill>
        <p:spPr bwMode="auto">
          <a:xfrm>
            <a:off x="1554691" y="1600200"/>
            <a:ext cx="6034617" cy="4525963"/>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274638"/>
            <a:ext cx="9144000" cy="1143000"/>
          </a:xfrm>
        </p:spPr>
        <p:txBody>
          <a:bodyPr>
            <a:normAutofit/>
          </a:bodyPr>
          <a:lstStyle/>
          <a:p>
            <a:r>
              <a:rPr lang="da-DK" sz="6600" b="1" dirty="0" smtClean="0">
                <a:solidFill>
                  <a:srgbClr val="FF0000"/>
                </a:solidFill>
              </a:rPr>
              <a:t>Åbninger ud i stort rum.</a:t>
            </a:r>
            <a:endParaRPr lang="da-DK" sz="6600" dirty="0"/>
          </a:p>
        </p:txBody>
      </p:sp>
      <p:pic>
        <p:nvPicPr>
          <p:cNvPr id="1026" name="Picture 2" descr="K:\Jesper B. Iversen My Book\Nikon S 710, nr. 1\Tømning nr. 5. 038.jpg"/>
          <p:cNvPicPr>
            <a:picLocks noGrp="1" noChangeAspect="1" noChangeArrowheads="1"/>
          </p:cNvPicPr>
          <p:nvPr>
            <p:ph idx="1"/>
          </p:nvPr>
        </p:nvPicPr>
        <p:blipFill>
          <a:blip r:embed="rId2" cstate="print"/>
          <a:srcRect/>
          <a:stretch>
            <a:fillRect/>
          </a:stretch>
        </p:blipFill>
        <p:spPr bwMode="auto">
          <a:xfrm>
            <a:off x="1554691" y="1600200"/>
            <a:ext cx="6034617" cy="4525963"/>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455</TotalTime>
  <Words>237</Words>
  <Application>Microsoft Office PowerPoint</Application>
  <PresentationFormat>Skærmshow (4:3)</PresentationFormat>
  <Paragraphs>52</Paragraphs>
  <Slides>55</Slides>
  <Notes>0</Notes>
  <HiddenSlides>0</HiddenSlides>
  <MMClips>0</MMClips>
  <ScaleCrop>false</ScaleCrop>
  <HeadingPairs>
    <vt:vector size="4" baseType="variant">
      <vt:variant>
        <vt:lpstr>Tema</vt:lpstr>
      </vt:variant>
      <vt:variant>
        <vt:i4>1</vt:i4>
      </vt:variant>
      <vt:variant>
        <vt:lpstr>Diastitler</vt:lpstr>
      </vt:variant>
      <vt:variant>
        <vt:i4>55</vt:i4>
      </vt:variant>
    </vt:vector>
  </HeadingPairs>
  <TitlesOfParts>
    <vt:vector size="56" baseType="lpstr">
      <vt:lpstr>Kontortema</vt:lpstr>
      <vt:lpstr>Rækværk.</vt:lpstr>
      <vt:lpstr>?</vt:lpstr>
      <vt:lpstr>Er det ok ?</vt:lpstr>
      <vt:lpstr>Langt ned ved rækværk.</vt:lpstr>
      <vt:lpstr>Hul i dæk.</vt:lpstr>
      <vt:lpstr>Hul i dæk.</vt:lpstr>
      <vt:lpstr>Dias nummer 7</vt:lpstr>
      <vt:lpstr>Åbninger ud i stort rum.</vt:lpstr>
      <vt:lpstr>Åbninger ud i stort rum.</vt:lpstr>
      <vt:lpstr>Dias nummer 10</vt:lpstr>
      <vt:lpstr>Åbninger ind i bygning.</vt:lpstr>
      <vt:lpstr>Vil i bytte job med ham ?</vt:lpstr>
      <vt:lpstr>Langt ned fra løst rækværk.</vt:lpstr>
      <vt:lpstr>Rullestillads, 4 meter ned.</vt:lpstr>
      <vt:lpstr>Store åbninger ind i bygning.</vt:lpstr>
      <vt:lpstr>Rundt på stilladset.</vt:lpstr>
      <vt:lpstr>Ekko………….</vt:lpstr>
      <vt:lpstr>Åbning    ?      mellem.</vt:lpstr>
      <vt:lpstr>Hvor er rækværk ? </vt:lpstr>
      <vt:lpstr>Er stilladset ok !</vt:lpstr>
      <vt:lpstr> ! ! !</vt:lpstr>
      <vt:lpstr>Hvad med afstand til kanten ?</vt:lpstr>
      <vt:lpstr>Rækværk langs kanter kan dog undværes, hvis arbejde og færdsel ikke foregår nærmere end 2 meter fra kanten.</vt:lpstr>
      <vt:lpstr>Dias nummer 24</vt:lpstr>
      <vt:lpstr>Manglende rækværk ?</vt:lpstr>
      <vt:lpstr>Åbninger i stilladsgulv.</vt:lpstr>
      <vt:lpstr>???????</vt:lpstr>
      <vt:lpstr>UPS !</vt:lpstr>
      <vt:lpstr>Kontrol af stilladsmateriel    ?</vt:lpstr>
      <vt:lpstr>Øh !</vt:lpstr>
      <vt:lpstr>Løst rækværk…….</vt:lpstr>
      <vt:lpstr>Dias nummer 32</vt:lpstr>
      <vt:lpstr>Nå !</vt:lpstr>
      <vt:lpstr>Kvalitet eller…</vt:lpstr>
      <vt:lpstr>Hvorfor ?</vt:lpstr>
      <vt:lpstr>?</vt:lpstr>
      <vt:lpstr>?</vt:lpstr>
      <vt:lpstr>Dias nummer 38</vt:lpstr>
      <vt:lpstr>Dias nummer 39</vt:lpstr>
      <vt:lpstr>Dias nummer 40</vt:lpstr>
      <vt:lpstr>Sikkerhedshåndbogen, se side 124 og 125.</vt:lpstr>
      <vt:lpstr>  Hånd- og knælisten skal udføres i 31 x 125 mm brædder, og fodliste i 31 x 150 mm brædder.</vt:lpstr>
      <vt:lpstr>Når der findes løsninger,</vt:lpstr>
      <vt:lpstr>vi kan bruge …</vt:lpstr>
      <vt:lpstr>Dias nummer 45</vt:lpstr>
      <vt:lpstr>Dias nummer 46</vt:lpstr>
      <vt:lpstr>Dias nummer 47</vt:lpstr>
      <vt:lpstr>Dias nummer 48</vt:lpstr>
      <vt:lpstr>Dias nummer 49</vt:lpstr>
      <vt:lpstr>Dias nummer 50</vt:lpstr>
      <vt:lpstr> Leverandøren af rækværk/balustre skal anvise krav til fastgøring. Det skal fremgå af anvisningen, hvilken størrelse og kvalitet bolt der skal anvendes. Bolte af almindelig "handelskvalitet" må ikke benyttes.</vt:lpstr>
      <vt:lpstr>Personlig sikkerhed Der er ingen tvivl om, hvem der har det overordnede ansvar for arbejdsmiljøet. Det har arbejdsgiveren. Men det er lige så sikkert, at alle skal medvirke til, at arbejdsmiljøet er i orden.</vt:lpstr>
      <vt:lpstr>Har i ”mod” til denne arbejdsplads ?</vt:lpstr>
      <vt:lpstr>Derfor: Lad være med at tage chancer. Hold orden på arbejdspladsen. Brug aldrig forkert eller defekt grej. Sørg altid for at reetablere sikkerhedsforanstaltninger, der er midlertidigt fjernet. Brug din sunde fornuft. Medvirk til samarbejde mellem kollegaer, ledelse, leverandører m. fl.</vt:lpstr>
      <vt:lpstr>Dias nummer 55</vt:lpstr>
    </vt:vector>
  </TitlesOfParts>
  <Company>EUC Nord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Rækværk.</dc:title>
  <dc:creator>jebi</dc:creator>
  <cp:lastModifiedBy>mrha</cp:lastModifiedBy>
  <cp:revision>43</cp:revision>
  <dcterms:created xsi:type="dcterms:W3CDTF">2009-09-07T19:04:19Z</dcterms:created>
  <dcterms:modified xsi:type="dcterms:W3CDTF">2010-12-08T08:48:58Z</dcterms:modified>
</cp:coreProperties>
</file>