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7" r:id="rId2"/>
    <p:sldId id="324" r:id="rId3"/>
    <p:sldId id="259" r:id="rId4"/>
    <p:sldId id="300" r:id="rId5"/>
    <p:sldId id="301" r:id="rId6"/>
    <p:sldId id="302" r:id="rId7"/>
    <p:sldId id="303" r:id="rId8"/>
    <p:sldId id="304" r:id="rId9"/>
    <p:sldId id="305" r:id="rId10"/>
    <p:sldId id="306" r:id="rId11"/>
    <p:sldId id="307" r:id="rId12"/>
    <p:sldId id="316" r:id="rId13"/>
    <p:sldId id="308" r:id="rId14"/>
    <p:sldId id="309" r:id="rId15"/>
    <p:sldId id="310" r:id="rId16"/>
    <p:sldId id="311" r:id="rId17"/>
    <p:sldId id="312" r:id="rId18"/>
    <p:sldId id="313" r:id="rId19"/>
    <p:sldId id="315" r:id="rId20"/>
    <p:sldId id="319" r:id="rId21"/>
    <p:sldId id="320" r:id="rId22"/>
    <p:sldId id="322" r:id="rId23"/>
    <p:sldId id="321" r:id="rId24"/>
    <p:sldId id="317" r:id="rId25"/>
    <p:sldId id="318" r:id="rId26"/>
    <p:sldId id="281" r:id="rId27"/>
    <p:sldId id="323" r:id="rId28"/>
    <p:sldId id="325" r:id="rId29"/>
    <p:sldId id="326" r:id="rId30"/>
    <p:sldId id="327" r:id="rId31"/>
    <p:sldId id="328" r:id="rId32"/>
    <p:sldId id="330" r:id="rId33"/>
    <p:sldId id="329" r:id="rId34"/>
    <p:sldId id="283" r:id="rId35"/>
    <p:sldId id="284" r:id="rId36"/>
    <p:sldId id="285" r:id="rId37"/>
    <p:sldId id="288" r:id="rId38"/>
    <p:sldId id="289" r:id="rId39"/>
    <p:sldId id="290" r:id="rId40"/>
    <p:sldId id="291" r:id="rId41"/>
    <p:sldId id="293" r:id="rId42"/>
    <p:sldId id="295" r:id="rId43"/>
    <p:sldId id="296" r:id="rId44"/>
    <p:sldId id="297" r:id="rId45"/>
    <p:sldId id="29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5" autoAdjust="0"/>
  </p:normalViewPr>
  <p:slideViewPr>
    <p:cSldViewPr>
      <p:cViewPr varScale="1">
        <p:scale>
          <a:sx n="107" d="100"/>
          <a:sy n="107" d="100"/>
        </p:scale>
        <p:origin x="1008"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Bach Davidsen" userId="07158028-fcf4-46dc-a3a8-3e16835e6716" providerId="ADAL" clId="{7F184A4C-4AEA-47BC-9B3B-20A8CE074716}"/>
    <pc:docChg chg="undo custSel modSld">
      <pc:chgData name="Jonas Bach Davidsen" userId="07158028-fcf4-46dc-a3a8-3e16835e6716" providerId="ADAL" clId="{7F184A4C-4AEA-47BC-9B3B-20A8CE074716}" dt="2024-01-14T20:03:06.981" v="13" actId="27636"/>
      <pc:docMkLst>
        <pc:docMk/>
      </pc:docMkLst>
      <pc:sldChg chg="addSp delSp modSp mod setBg">
        <pc:chgData name="Jonas Bach Davidsen" userId="07158028-fcf4-46dc-a3a8-3e16835e6716" providerId="ADAL" clId="{7F184A4C-4AEA-47BC-9B3B-20A8CE074716}" dt="2024-01-14T20:03:06.981" v="13" actId="27636"/>
        <pc:sldMkLst>
          <pc:docMk/>
          <pc:sldMk cId="0" sldId="307"/>
        </pc:sldMkLst>
        <pc:spChg chg="mod">
          <ac:chgData name="Jonas Bach Davidsen" userId="07158028-fcf4-46dc-a3a8-3e16835e6716" providerId="ADAL" clId="{7F184A4C-4AEA-47BC-9B3B-20A8CE074716}" dt="2024-01-14T20:03:06.903" v="12" actId="26606"/>
          <ac:spMkLst>
            <pc:docMk/>
            <pc:sldMk cId="0" sldId="307"/>
            <ac:spMk id="27650" creationId="{00000000-0000-0000-0000-000000000000}"/>
          </ac:spMkLst>
        </pc:spChg>
        <pc:spChg chg="mod">
          <ac:chgData name="Jonas Bach Davidsen" userId="07158028-fcf4-46dc-a3a8-3e16835e6716" providerId="ADAL" clId="{7F184A4C-4AEA-47BC-9B3B-20A8CE074716}" dt="2024-01-14T20:03:06.981" v="13" actId="27636"/>
          <ac:spMkLst>
            <pc:docMk/>
            <pc:sldMk cId="0" sldId="307"/>
            <ac:spMk id="27651" creationId="{00000000-0000-0000-0000-000000000000}"/>
          </ac:spMkLst>
        </pc:spChg>
        <pc:spChg chg="add">
          <ac:chgData name="Jonas Bach Davidsen" userId="07158028-fcf4-46dc-a3a8-3e16835e6716" providerId="ADAL" clId="{7F184A4C-4AEA-47BC-9B3B-20A8CE074716}" dt="2024-01-14T20:03:06.903" v="12" actId="26606"/>
          <ac:spMkLst>
            <pc:docMk/>
            <pc:sldMk cId="0" sldId="307"/>
            <ac:spMk id="27654" creationId="{C89FDD9F-84AD-4824-89D2-9E286F5651E3}"/>
          </ac:spMkLst>
        </pc:spChg>
        <pc:spChg chg="add">
          <ac:chgData name="Jonas Bach Davidsen" userId="07158028-fcf4-46dc-a3a8-3e16835e6716" providerId="ADAL" clId="{7F184A4C-4AEA-47BC-9B3B-20A8CE074716}" dt="2024-01-14T20:03:06.903" v="12" actId="26606"/>
          <ac:spMkLst>
            <pc:docMk/>
            <pc:sldMk cId="0" sldId="307"/>
            <ac:spMk id="27655" creationId="{0AFF99B9-09FA-411A-8B54-D714B2EE9A68}"/>
          </ac:spMkLst>
        </pc:spChg>
        <pc:spChg chg="add">
          <ac:chgData name="Jonas Bach Davidsen" userId="07158028-fcf4-46dc-a3a8-3e16835e6716" providerId="ADAL" clId="{7F184A4C-4AEA-47BC-9B3B-20A8CE074716}" dt="2024-01-14T20:03:06.903" v="12" actId="26606"/>
          <ac:spMkLst>
            <pc:docMk/>
            <pc:sldMk cId="0" sldId="307"/>
            <ac:spMk id="27656" creationId="{7E6CE931-52B0-4AD0-991F-0648E313BF3A}"/>
          </ac:spMkLst>
        </pc:spChg>
        <pc:spChg chg="add del">
          <ac:chgData name="Jonas Bach Davidsen" userId="07158028-fcf4-46dc-a3a8-3e16835e6716" providerId="ADAL" clId="{7F184A4C-4AEA-47BC-9B3B-20A8CE074716}" dt="2024-01-14T20:02:57.475" v="11" actId="26606"/>
          <ac:spMkLst>
            <pc:docMk/>
            <pc:sldMk cId="0" sldId="307"/>
            <ac:spMk id="27657" creationId="{C89FDD9F-84AD-4824-89D2-9E286F5651E3}"/>
          </ac:spMkLst>
        </pc:spChg>
        <pc:spChg chg="add">
          <ac:chgData name="Jonas Bach Davidsen" userId="07158028-fcf4-46dc-a3a8-3e16835e6716" providerId="ADAL" clId="{7F184A4C-4AEA-47BC-9B3B-20A8CE074716}" dt="2024-01-14T20:03:06.903" v="12" actId="26606"/>
          <ac:spMkLst>
            <pc:docMk/>
            <pc:sldMk cId="0" sldId="307"/>
            <ac:spMk id="27658" creationId="{D138FED9-7840-470D-BB14-BF4696ADA7FC}"/>
          </ac:spMkLst>
        </pc:spChg>
        <pc:spChg chg="add del">
          <ac:chgData name="Jonas Bach Davidsen" userId="07158028-fcf4-46dc-a3a8-3e16835e6716" providerId="ADAL" clId="{7F184A4C-4AEA-47BC-9B3B-20A8CE074716}" dt="2024-01-14T20:02:57.475" v="11" actId="26606"/>
          <ac:spMkLst>
            <pc:docMk/>
            <pc:sldMk cId="0" sldId="307"/>
            <ac:spMk id="27659" creationId="{0AFF99B9-09FA-411A-8B54-D714B2EE9A68}"/>
          </ac:spMkLst>
        </pc:spChg>
        <pc:spChg chg="add del">
          <ac:chgData name="Jonas Bach Davidsen" userId="07158028-fcf4-46dc-a3a8-3e16835e6716" providerId="ADAL" clId="{7F184A4C-4AEA-47BC-9B3B-20A8CE074716}" dt="2024-01-14T20:02:57.475" v="11" actId="26606"/>
          <ac:spMkLst>
            <pc:docMk/>
            <pc:sldMk cId="0" sldId="307"/>
            <ac:spMk id="27661" creationId="{7E6CE931-52B0-4AD0-991F-0648E313BF3A}"/>
          </ac:spMkLst>
        </pc:spChg>
        <pc:spChg chg="add del">
          <ac:chgData name="Jonas Bach Davidsen" userId="07158028-fcf4-46dc-a3a8-3e16835e6716" providerId="ADAL" clId="{7F184A4C-4AEA-47BC-9B3B-20A8CE074716}" dt="2024-01-14T20:02:57.475" v="11" actId="26606"/>
          <ac:spMkLst>
            <pc:docMk/>
            <pc:sldMk cId="0" sldId="307"/>
            <ac:spMk id="27663" creationId="{D138FED9-7840-470D-BB14-BF4696ADA7FC}"/>
          </ac:spMkLst>
        </pc:spChg>
        <pc:picChg chg="mod">
          <ac:chgData name="Jonas Bach Davidsen" userId="07158028-fcf4-46dc-a3a8-3e16835e6716" providerId="ADAL" clId="{7F184A4C-4AEA-47BC-9B3B-20A8CE074716}" dt="2024-01-14T20:03:06.903" v="12" actId="26606"/>
          <ac:picMkLst>
            <pc:docMk/>
            <pc:sldMk cId="0" sldId="307"/>
            <ac:picMk id="2765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a-DK"/>
              <a:t>Klik for at redigere titeltypografien i masteren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346780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85463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a-DK"/>
              <a:t>Klik for at redigere titeltypografien i masteren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15273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da-DK"/>
              <a:t>Klik for at redigere titeltypografien i masteren</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2041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1553810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4"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192395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4"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3458013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nchorCtr="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356752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100835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21168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214052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71362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8" name="Footer Placeholder 7"/>
          <p:cNvSpPr>
            <a:spLocks noGrp="1"/>
          </p:cNvSpPr>
          <p:nvPr>
            <p:ph type="ftr" sz="quarter" idx="11"/>
          </p:nvPr>
        </p:nvSpPr>
        <p:spPr/>
        <p:txBody>
          <a:bodyPr/>
          <a:lstStyle/>
          <a:p>
            <a:endParaRPr lang="da-DK" dirty="0"/>
          </a:p>
        </p:txBody>
      </p:sp>
      <p:sp>
        <p:nvSpPr>
          <p:cNvPr id="9" name="Slide Number Placeholder 8"/>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24850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7" name="Date Placeholder 2"/>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3"/>
          <p:cNvSpPr>
            <a:spLocks noGrp="1"/>
          </p:cNvSpPr>
          <p:nvPr>
            <p:ph type="ftr" sz="quarter" idx="11"/>
          </p:nvPr>
        </p:nvSpPr>
        <p:spPr/>
        <p:txBody>
          <a:bodyPr/>
          <a:lstStyle/>
          <a:p>
            <a:endParaRPr lang="da-DK" dirty="0"/>
          </a:p>
        </p:txBody>
      </p:sp>
      <p:sp>
        <p:nvSpPr>
          <p:cNvPr id="6" name="Slide Number Placeholder 4"/>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345316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2"/>
          <p:cNvSpPr>
            <a:spLocks noGrp="1"/>
          </p:cNvSpPr>
          <p:nvPr>
            <p:ph type="ftr" sz="quarter" idx="11"/>
          </p:nvPr>
        </p:nvSpPr>
        <p:spPr/>
        <p:txBody>
          <a:bodyPr/>
          <a:lstStyle/>
          <a:p>
            <a:endParaRPr lang="da-DK" dirty="0"/>
          </a:p>
        </p:txBody>
      </p:sp>
      <p:sp>
        <p:nvSpPr>
          <p:cNvPr id="6" name="Slide Number Placeholder 3"/>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88456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7" name="Date Placeholder 4"/>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5" name="Footer Placeholder 5"/>
          <p:cNvSpPr>
            <a:spLocks noGrp="1"/>
          </p:cNvSpPr>
          <p:nvPr>
            <p:ph type="ftr" sz="quarter" idx="11"/>
          </p:nvPr>
        </p:nvSpPr>
        <p:spPr/>
        <p:txBody>
          <a:bodyPr/>
          <a:lstStyle/>
          <a:p>
            <a:endParaRPr lang="da-DK" dirty="0"/>
          </a:p>
        </p:txBody>
      </p:sp>
      <p:sp>
        <p:nvSpPr>
          <p:cNvPr id="6" name="Slide Number Placeholder 6"/>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217634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250CFBD-8007-44EE-9F07-3FA94D24B677}" type="datetimeFigureOut">
              <a:rPr lang="da-DK" smtClean="0"/>
              <a:pPr/>
              <a:t>14-01-2024</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249743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50CFBD-8007-44EE-9F07-3FA94D24B677}" type="datetimeFigureOut">
              <a:rPr lang="da-DK" smtClean="0"/>
              <a:pPr/>
              <a:t>14-01-2024</a:t>
            </a:fld>
            <a:endParaRPr lang="da-DK"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a-DK"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00854BF-3BCF-4CBF-8E2D-E84386E3C15F}" type="slidenum">
              <a:rPr lang="da-DK" smtClean="0"/>
              <a:pPr/>
              <a:t>‹nr.›</a:t>
            </a:fld>
            <a:endParaRPr lang="da-DK" dirty="0"/>
          </a:p>
        </p:txBody>
      </p:sp>
    </p:spTree>
    <p:extLst>
      <p:ext uri="{BB962C8B-B14F-4D97-AF65-F5344CB8AC3E}">
        <p14:creationId xmlns:p14="http://schemas.microsoft.com/office/powerpoint/2010/main" val="2925968591"/>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dk/imgres?imgurl=http://www.tafjordkraft.no/files/images/large/m1_156_BBFCJFJgHE1.jpg&amp;imgrefurl=http://www.tafjordkraft.no/content.asp?page=1804,1891&amp;lang=1&amp;h=400&amp;w=300&amp;sz=40&amp;hl=da&amp;start=7&amp;tbnid=opzk4qKNVh-x7M:&amp;tbnh=124&amp;tbnw=93&amp;prev=/images?q=fjernvarme&amp;svnum=10&amp;hl=da&amp;lr=&amp;sa=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1273" name="Rectangle 11272">
            <a:extLst>
              <a:ext uri="{FF2B5EF4-FFF2-40B4-BE49-F238E27FC236}">
                <a16:creationId xmlns:a16="http://schemas.microsoft.com/office/drawing/2014/main" id="{B87A2B17-D3E0-4B38-823F-45312C0B3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8592A21B-8E82-4396-A130-C7531DF0A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1277" name="Freeform 16">
            <a:extLst>
              <a:ext uri="{FF2B5EF4-FFF2-40B4-BE49-F238E27FC236}">
                <a16:creationId xmlns:a16="http://schemas.microsoft.com/office/drawing/2014/main" id="{ACA9027C-9377-4A86-A639-42BA502AD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11279" name="Freeform 5">
            <a:extLst>
              <a:ext uri="{FF2B5EF4-FFF2-40B4-BE49-F238E27FC236}">
                <a16:creationId xmlns:a16="http://schemas.microsoft.com/office/drawing/2014/main" id="{423EDA5B-B414-4C7C-8CBA-3D9D79973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4055532"/>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da-DK"/>
          </a:p>
        </p:txBody>
      </p:sp>
      <p:sp>
        <p:nvSpPr>
          <p:cNvPr id="11266" name="Rectangle 2"/>
          <p:cNvSpPr>
            <a:spLocks noGrp="1" noChangeArrowheads="1"/>
          </p:cNvSpPr>
          <p:nvPr>
            <p:ph type="ctrTitle"/>
          </p:nvPr>
        </p:nvSpPr>
        <p:spPr>
          <a:xfrm>
            <a:off x="477687" y="4854346"/>
            <a:ext cx="6862012" cy="868026"/>
          </a:xfrm>
        </p:spPr>
        <p:txBody>
          <a:bodyPr>
            <a:normAutofit/>
          </a:bodyPr>
          <a:lstStyle/>
          <a:p>
            <a:pPr eaLnBrk="1" hangingPunct="1">
              <a:lnSpc>
                <a:spcPct val="90000"/>
              </a:lnSpc>
            </a:pPr>
            <a:r>
              <a:rPr lang="da-DK" sz="2600" b="1">
                <a:effectLst/>
              </a:rPr>
              <a:t>Eftersyn og service af fjernvarmeanlæg:</a:t>
            </a:r>
          </a:p>
        </p:txBody>
      </p:sp>
      <p:sp>
        <p:nvSpPr>
          <p:cNvPr id="11267" name="Rectangle 3"/>
          <p:cNvSpPr>
            <a:spLocks noGrp="1" noChangeArrowheads="1"/>
          </p:cNvSpPr>
          <p:nvPr>
            <p:ph type="subTitle" idx="1"/>
          </p:nvPr>
        </p:nvSpPr>
        <p:spPr>
          <a:xfrm>
            <a:off x="477687" y="5722374"/>
            <a:ext cx="6862011" cy="487924"/>
          </a:xfrm>
        </p:spPr>
        <p:txBody>
          <a:bodyPr>
            <a:normAutofit/>
          </a:bodyPr>
          <a:lstStyle/>
          <a:p>
            <a:pPr eaLnBrk="1" hangingPunct="1"/>
            <a:endParaRPr lang="da-DK" dirty="0"/>
          </a:p>
        </p:txBody>
      </p:sp>
      <p:pic>
        <p:nvPicPr>
          <p:cNvPr id="11268" name="Picture 8"/>
          <p:cNvPicPr>
            <a:picLocks noChangeAspect="1" noChangeArrowheads="1"/>
          </p:cNvPicPr>
          <p:nvPr/>
        </p:nvPicPr>
        <p:blipFill>
          <a:blip r:embed="rId3" cstate="print"/>
          <a:stretch>
            <a:fillRect/>
          </a:stretch>
        </p:blipFill>
        <p:spPr bwMode="auto">
          <a:xfrm>
            <a:off x="476593" y="640081"/>
            <a:ext cx="3177160" cy="3291844"/>
          </a:xfrm>
          <a:prstGeom prst="rect">
            <a:avLst/>
          </a:prstGeom>
          <a:noFill/>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60969" y="1232282"/>
            <a:ext cx="5485210" cy="857250"/>
          </a:xfrm>
        </p:spPr>
        <p:txBody>
          <a:bodyPr>
            <a:normAutofit fontScale="90000"/>
          </a:bodyPr>
          <a:lstStyle/>
          <a:p>
            <a:pPr>
              <a:defRPr/>
            </a:pPr>
            <a:r>
              <a:rPr lang="da-DK" sz="1800" b="1" dirty="0">
                <a:effectLst/>
              </a:rPr>
              <a:t>Forpligtelser for registrerede fjernvarmeselskaber, installatører og montører</a:t>
            </a:r>
            <a:br>
              <a:rPr lang="da-DK" sz="1800" dirty="0"/>
            </a:br>
            <a:endParaRPr lang="da-DK" sz="1800" dirty="0"/>
          </a:p>
        </p:txBody>
      </p:sp>
      <p:sp>
        <p:nvSpPr>
          <p:cNvPr id="26627" name="Rectangle 3"/>
          <p:cNvSpPr>
            <a:spLocks noGrp="1" noChangeArrowheads="1"/>
          </p:cNvSpPr>
          <p:nvPr>
            <p:ph idx="1"/>
          </p:nvPr>
        </p:nvSpPr>
        <p:spPr/>
        <p:txBody>
          <a:bodyPr anchor="ctr"/>
          <a:lstStyle/>
          <a:p>
            <a:pPr lvl="4">
              <a:lnSpc>
                <a:spcPct val="150000"/>
              </a:lnSpc>
            </a:pPr>
            <a:r>
              <a:rPr lang="da-DK" b="1" dirty="0"/>
              <a:t>5.1 Arbejde</a:t>
            </a:r>
            <a:endParaRPr lang="da-DK" dirty="0"/>
          </a:p>
          <a:p>
            <a:pPr lvl="4">
              <a:lnSpc>
                <a:spcPct val="150000"/>
              </a:lnSpc>
            </a:pPr>
            <a:r>
              <a:rPr lang="da-DK" dirty="0"/>
              <a:t>Ved registreringen forpligter virksomheden/montøren sig til at overholde FjR - Udvalgets krav og retningslinjer vedrørende arbejdets udførelse samt de administrative bestemmelser.</a:t>
            </a:r>
          </a:p>
          <a:p>
            <a:endParaRPr lang="da-DK"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6697" y="629266"/>
            <a:ext cx="4641143" cy="1622321"/>
          </a:xfrm>
        </p:spPr>
        <p:txBody>
          <a:bodyPr>
            <a:normAutofit/>
          </a:bodyPr>
          <a:lstStyle/>
          <a:p>
            <a:pPr>
              <a:lnSpc>
                <a:spcPct val="90000"/>
              </a:lnSpc>
            </a:pPr>
            <a:r>
              <a:rPr lang="da-DK" sz="2600" b="1">
                <a:effectLst/>
              </a:rPr>
              <a:t>Forpligtelser for registrerede fjernvarmeselskaber, installatører og montører</a:t>
            </a:r>
          </a:p>
        </p:txBody>
      </p:sp>
      <p:sp>
        <p:nvSpPr>
          <p:cNvPr id="27651" name="Rectangle 3"/>
          <p:cNvSpPr>
            <a:spLocks noGrp="1" noChangeArrowheads="1"/>
          </p:cNvSpPr>
          <p:nvPr>
            <p:ph idx="1"/>
          </p:nvPr>
        </p:nvSpPr>
        <p:spPr>
          <a:xfrm>
            <a:off x="486697" y="2438400"/>
            <a:ext cx="4641142" cy="3785419"/>
          </a:xfrm>
        </p:spPr>
        <p:txBody>
          <a:bodyPr>
            <a:normAutofit fontScale="85000" lnSpcReduction="20000"/>
          </a:bodyPr>
          <a:lstStyle/>
          <a:p>
            <a:pPr lvl="4"/>
            <a:r>
              <a:rPr lang="da-DK" sz="1700" b="1"/>
              <a:t>5.2 Uddannelse</a:t>
            </a:r>
            <a:endParaRPr lang="da-DK" sz="1700"/>
          </a:p>
          <a:p>
            <a:pPr lvl="4"/>
            <a:r>
              <a:rPr lang="da-DK" sz="1700"/>
              <a:t>En registreret virksomhed må til arbejde omfattet af </a:t>
            </a:r>
            <a:r>
              <a:rPr lang="da-DK" sz="1700" err="1"/>
              <a:t>FjR</a:t>
            </a:r>
            <a:r>
              <a:rPr lang="da-DK" sz="1700"/>
              <a:t>-Ordningen kun anvende personer, der er indehaver af et gyldigt </a:t>
            </a:r>
            <a:r>
              <a:rPr lang="da-DK" sz="1700" err="1"/>
              <a:t>FjR</a:t>
            </a:r>
            <a:r>
              <a:rPr lang="da-DK" sz="1700"/>
              <a:t> - Bevis, og som har gennemgået den uddannelse, der til enhver tid er fastsat af </a:t>
            </a:r>
            <a:r>
              <a:rPr lang="da-DK" sz="1700" err="1"/>
              <a:t>FjR</a:t>
            </a:r>
            <a:r>
              <a:rPr lang="da-DK" sz="1700"/>
              <a:t> - Udvalget.</a:t>
            </a:r>
          </a:p>
          <a:p>
            <a:pPr lvl="4"/>
            <a:r>
              <a:rPr lang="da-DK" sz="1700"/>
              <a:t>En registreret montør skal være indehaver af et gyldigt </a:t>
            </a:r>
            <a:r>
              <a:rPr lang="da-DK" sz="1700" err="1"/>
              <a:t>FjR</a:t>
            </a:r>
            <a:r>
              <a:rPr lang="da-DK" sz="1700"/>
              <a:t> - Bevis og have gennemgået den uddannelse, der til enhver tid er fastsat af </a:t>
            </a:r>
            <a:r>
              <a:rPr lang="da-DK" sz="1700" err="1"/>
              <a:t>FjR</a:t>
            </a:r>
            <a:r>
              <a:rPr lang="da-DK" sz="1700"/>
              <a:t> - Udvalget.</a:t>
            </a:r>
          </a:p>
          <a:p>
            <a:pPr lvl="4">
              <a:buFont typeface="Wingdings" pitchFamily="2" charset="2"/>
              <a:buNone/>
            </a:pPr>
            <a:endParaRPr lang="da-DK" sz="1700"/>
          </a:p>
          <a:p>
            <a:pPr>
              <a:buFont typeface="Wingdings" pitchFamily="2" charset="2"/>
              <a:buNone/>
            </a:pPr>
            <a:endParaRPr lang="da-DK" sz="1700"/>
          </a:p>
        </p:txBody>
      </p:sp>
      <p:sp>
        <p:nvSpPr>
          <p:cNvPr id="27654"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655" name="Rectangle 27658">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3" y="0"/>
            <a:ext cx="304691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6"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97148"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da-DK"/>
          </a:p>
        </p:txBody>
      </p:sp>
      <p:pic>
        <p:nvPicPr>
          <p:cNvPr id="27652" name="Picture 4"/>
          <p:cNvPicPr>
            <a:picLocks noChangeAspect="1" noChangeArrowheads="1"/>
          </p:cNvPicPr>
          <p:nvPr/>
        </p:nvPicPr>
        <p:blipFill>
          <a:blip r:embed="rId3" cstate="print"/>
          <a:stretch>
            <a:fillRect/>
          </a:stretch>
        </p:blipFill>
        <p:spPr bwMode="auto">
          <a:xfrm>
            <a:off x="6097403" y="2641643"/>
            <a:ext cx="2560507" cy="1574711"/>
          </a:xfrm>
          <a:prstGeom prst="rect">
            <a:avLst/>
          </a:prstGeom>
          <a:noFill/>
          <a:effectLst/>
        </p:spPr>
      </p:pic>
      <p:sp>
        <p:nvSpPr>
          <p:cNvPr id="27658" name="Rectangle 27662">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3600" kern="0" dirty="0"/>
            </a:br>
            <a:r>
              <a:rPr lang="da-DK" sz="2025" b="1" kern="0" dirty="0">
                <a:effectLst/>
              </a:rPr>
              <a:t>Certifikater og montørbeviser</a:t>
            </a:r>
            <a:br>
              <a:rPr lang="da-DK" sz="3600" kern="0" dirty="0"/>
            </a:br>
            <a:endParaRPr lang="da-DK" dirty="0"/>
          </a:p>
        </p:txBody>
      </p:sp>
      <p:sp>
        <p:nvSpPr>
          <p:cNvPr id="3" name="Pladsholder til indhold 2"/>
          <p:cNvSpPr>
            <a:spLocks noGrp="1"/>
          </p:cNvSpPr>
          <p:nvPr>
            <p:ph idx="1"/>
          </p:nvPr>
        </p:nvSpPr>
        <p:spPr/>
        <p:txBody>
          <a:bodyPr>
            <a:normAutofit fontScale="77500" lnSpcReduction="20000"/>
          </a:bodyPr>
          <a:lstStyle/>
          <a:p>
            <a:pPr>
              <a:lnSpc>
                <a:spcPct val="160000"/>
              </a:lnSpc>
            </a:pPr>
            <a:r>
              <a:rPr lang="da-DK" sz="1500" b="1" kern="0" dirty="0"/>
              <a:t>Certifikater og montørbeviser</a:t>
            </a:r>
            <a:r>
              <a:rPr lang="da-DK" sz="1500" kern="0" dirty="0"/>
              <a:t> </a:t>
            </a:r>
            <a:endParaRPr lang="da-DK" sz="1500" b="1" kern="0" dirty="0"/>
          </a:p>
          <a:p>
            <a:pPr>
              <a:lnSpc>
                <a:spcPct val="160000"/>
              </a:lnSpc>
            </a:pPr>
            <a:r>
              <a:rPr lang="da-DK" sz="1500" b="1" kern="0" dirty="0"/>
              <a:t>Ved bestået teoretisk og praktisk prøve udstedes </a:t>
            </a:r>
            <a:r>
              <a:rPr lang="da-DK" sz="1500" b="1" kern="0" dirty="0" err="1"/>
              <a:t>FjR-certifikat</a:t>
            </a:r>
            <a:r>
              <a:rPr lang="da-DK" sz="1500" b="1" kern="0" dirty="0"/>
              <a:t>. </a:t>
            </a:r>
            <a:r>
              <a:rPr lang="da-DK" sz="1500" b="1" kern="0" dirty="0" err="1"/>
              <a:t>FjR-certifikatet</a:t>
            </a:r>
            <a:r>
              <a:rPr lang="da-DK" sz="1500" b="1" kern="0" dirty="0"/>
              <a:t> er bevis for bestået prøve. På baggrund af liste med montører der har tilegnet sig certifikat udsteder </a:t>
            </a:r>
            <a:r>
              <a:rPr lang="da-DK" sz="1500" b="1" kern="0" dirty="0" err="1"/>
              <a:t>FjR-sekretariatet</a:t>
            </a:r>
            <a:r>
              <a:rPr lang="da-DK" sz="1500" b="1" kern="0" dirty="0"/>
              <a:t> det </a:t>
            </a:r>
            <a:r>
              <a:rPr lang="da-DK" sz="1500" b="1" kern="0" dirty="0" err="1"/>
              <a:t>FjR-bevis</a:t>
            </a:r>
            <a:r>
              <a:rPr lang="da-DK" sz="1500" b="1" kern="0" dirty="0"/>
              <a:t>, som montøren skal bære, når han udfører service under </a:t>
            </a:r>
            <a:r>
              <a:rPr lang="da-DK" sz="1500" b="1" kern="0" dirty="0" err="1"/>
              <a:t>FjR-ordningen</a:t>
            </a:r>
            <a:r>
              <a:rPr lang="da-DK" sz="1500" b="1" kern="0" dirty="0"/>
              <a:t>.</a:t>
            </a:r>
          </a:p>
          <a:p>
            <a:pPr>
              <a:lnSpc>
                <a:spcPct val="160000"/>
              </a:lnSpc>
            </a:pPr>
            <a:r>
              <a:rPr lang="da-DK" sz="1500" b="1" kern="0" dirty="0"/>
              <a:t>Ifølge vedtægterne for </a:t>
            </a:r>
            <a:r>
              <a:rPr lang="da-DK" sz="1500" b="1" kern="0" dirty="0" err="1"/>
              <a:t>FjR-ordningen</a:t>
            </a:r>
            <a:r>
              <a:rPr lang="da-DK" sz="1500" b="1" kern="0" dirty="0"/>
              <a:t> stk. 3.5 gælder:</a:t>
            </a:r>
          </a:p>
          <a:p>
            <a:pPr>
              <a:lnSpc>
                <a:spcPct val="160000"/>
              </a:lnSpc>
              <a:buNone/>
            </a:pPr>
            <a:r>
              <a:rPr lang="da-DK" sz="1500" b="1" kern="0" dirty="0"/>
              <a:t> </a:t>
            </a:r>
          </a:p>
          <a:p>
            <a:pPr>
              <a:lnSpc>
                <a:spcPct val="160000"/>
              </a:lnSpc>
            </a:pPr>
            <a:r>
              <a:rPr lang="da-DK" sz="1500" b="1" kern="0" dirty="0"/>
              <a:t>” </a:t>
            </a:r>
            <a:r>
              <a:rPr lang="da-DK" sz="1500" b="1" kern="0" dirty="0" err="1"/>
              <a:t>FjR-Sekretariatet</a:t>
            </a:r>
            <a:r>
              <a:rPr lang="da-DK" sz="1500" b="1" kern="0" dirty="0"/>
              <a:t> udsteder, registrerer og tilbagekalder de for </a:t>
            </a:r>
            <a:r>
              <a:rPr lang="da-DK" sz="1500" b="1" kern="0" dirty="0" err="1"/>
              <a:t>FjR-Ordningen</a:t>
            </a:r>
            <a:r>
              <a:rPr lang="da-DK" sz="1500" b="1" kern="0" dirty="0"/>
              <a:t> gældende </a:t>
            </a:r>
            <a:r>
              <a:rPr lang="da-DK" sz="1500" b="1" kern="0" dirty="0" err="1"/>
              <a:t>FjR-Beviser</a:t>
            </a:r>
            <a:r>
              <a:rPr lang="da-DK" sz="1500" b="1" kern="0" dirty="0"/>
              <a:t> for montører, der opfylder de fastsatte uddannelseskrav. FjR-Beviset udstedes for en nærmere fastsat </a:t>
            </a:r>
            <a:r>
              <a:rPr lang="da-DK" sz="1500" b="1" kern="0" dirty="0" err="1"/>
              <a:t>gyldighedsperiode.Fornyelse</a:t>
            </a:r>
            <a:r>
              <a:rPr lang="da-DK" sz="1500" b="1" kern="0" dirty="0"/>
              <a:t> sker efter FjR-Udvalgets retningslinier.”</a:t>
            </a:r>
          </a:p>
          <a:p>
            <a:pPr>
              <a:lnSpc>
                <a:spcPct val="160000"/>
              </a:lnSpc>
            </a:pPr>
            <a:r>
              <a:rPr lang="da-DK" sz="1500" b="1" kern="0" dirty="0"/>
              <a:t>Montørbeviset koster ca. 800 kr. + moms, som afregnes med </a:t>
            </a:r>
            <a:r>
              <a:rPr lang="da-DK" sz="1500" b="1" kern="0" dirty="0" err="1"/>
              <a:t>FjR-sekretariatet</a:t>
            </a:r>
            <a:r>
              <a:rPr lang="da-DK" sz="1500" b="1" kern="0" dirty="0"/>
              <a:t>.</a:t>
            </a:r>
          </a:p>
          <a:p>
            <a:pPr>
              <a:lnSpc>
                <a:spcPct val="160000"/>
              </a:lnSpc>
            </a:pPr>
            <a:r>
              <a:rPr lang="da-DK" sz="1500" b="1" kern="0" dirty="0"/>
              <a:t>Beviset er gyldigt i 3 år.</a:t>
            </a:r>
          </a:p>
          <a:p>
            <a:endParaRPr lang="da-DK"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a-DK" sz="1800" b="1" dirty="0">
                <a:effectLst/>
              </a:rPr>
              <a:t>Forpligtelser for registrerede fjernvarmeselskaber, installatører og montører</a:t>
            </a:r>
          </a:p>
        </p:txBody>
      </p:sp>
      <p:sp>
        <p:nvSpPr>
          <p:cNvPr id="28675" name="Rectangle 3"/>
          <p:cNvSpPr>
            <a:spLocks noGrp="1" noChangeArrowheads="1"/>
          </p:cNvSpPr>
          <p:nvPr>
            <p:ph idx="1"/>
          </p:nvPr>
        </p:nvSpPr>
        <p:spPr/>
        <p:txBody>
          <a:bodyPr anchor="ctr"/>
          <a:lstStyle/>
          <a:p>
            <a:pPr lvl="4">
              <a:lnSpc>
                <a:spcPct val="150000"/>
              </a:lnSpc>
            </a:pPr>
            <a:r>
              <a:rPr lang="da-DK" sz="1800" b="1" dirty="0"/>
              <a:t>5.5 Information til sekretariatet</a:t>
            </a:r>
            <a:endParaRPr lang="da-DK" sz="1800" dirty="0"/>
          </a:p>
          <a:p>
            <a:pPr lvl="4">
              <a:lnSpc>
                <a:spcPct val="150000"/>
              </a:lnSpc>
            </a:pPr>
            <a:r>
              <a:rPr lang="da-DK" sz="1800" dirty="0"/>
              <a:t>Den registrerede installatør/virksomhed eller montør er forpligtet til at stille de informationer vedrørende FjR - arbejdet til FjR - Sekretariatets disposition, der er nødvendige for stikprøvekontrollen og for udarbejdelse af statistiske oversigter.</a:t>
            </a:r>
          </a:p>
          <a:p>
            <a:pPr>
              <a:buFont typeface="Wingdings" pitchFamily="2" charset="2"/>
              <a:buNone/>
            </a:pPr>
            <a:endParaRPr lang="da-D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a-DK" sz="1800" b="1" dirty="0">
                <a:effectLst/>
              </a:rPr>
              <a:t>Forpligtelser for registrerede fjernvarmeselskaber, installatører og montører</a:t>
            </a:r>
          </a:p>
        </p:txBody>
      </p:sp>
      <p:sp>
        <p:nvSpPr>
          <p:cNvPr id="29699" name="Rectangle 3"/>
          <p:cNvSpPr>
            <a:spLocks noGrp="1" noChangeArrowheads="1"/>
          </p:cNvSpPr>
          <p:nvPr>
            <p:ph idx="1"/>
          </p:nvPr>
        </p:nvSpPr>
        <p:spPr/>
        <p:txBody>
          <a:bodyPr anchor="ctr">
            <a:normAutofit fontScale="92500"/>
          </a:bodyPr>
          <a:lstStyle/>
          <a:p>
            <a:pPr lvl="4">
              <a:lnSpc>
                <a:spcPct val="150000"/>
              </a:lnSpc>
            </a:pPr>
            <a:r>
              <a:rPr lang="da-DK" sz="1800" b="1" dirty="0"/>
              <a:t>5.7 Stikprøvekontrol</a:t>
            </a:r>
            <a:endParaRPr lang="da-DK" sz="1800" dirty="0"/>
          </a:p>
          <a:p>
            <a:pPr lvl="4">
              <a:lnSpc>
                <a:spcPct val="150000"/>
              </a:lnSpc>
            </a:pPr>
            <a:r>
              <a:rPr lang="da-DK" sz="1800" dirty="0"/>
              <a:t>FjR - Sekretariatet forestår efter nærmere retningslinjer udarbejdet af FjR - Udvalget en stikprøvekontrol af det arbejde, som de registrerede virksomheder og montører udfører inden for FjR - Ordningen. Resultatet behandles af FjR - Sekretariatet, der ud fra FjR - Udvalgets retningslinjer er påtaleberettiget over for de registrerede virksomheder og interne servicemontører.</a:t>
            </a:r>
          </a:p>
          <a:p>
            <a:pPr>
              <a:buFont typeface="Wingdings" pitchFamily="2" charset="2"/>
              <a:buNone/>
            </a:pPr>
            <a:endParaRPr lang="da-D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a-DK" sz="1800" b="1" dirty="0">
                <a:effectLst/>
              </a:rPr>
              <a:t>Registreringsordningens økonomi</a:t>
            </a:r>
            <a:br>
              <a:rPr lang="da-DK" sz="1800" dirty="0"/>
            </a:br>
            <a:endParaRPr lang="da-DK" sz="1800" dirty="0"/>
          </a:p>
        </p:txBody>
      </p:sp>
      <p:sp>
        <p:nvSpPr>
          <p:cNvPr id="30723" name="Rectangle 3"/>
          <p:cNvSpPr>
            <a:spLocks noGrp="1" noChangeArrowheads="1"/>
          </p:cNvSpPr>
          <p:nvPr>
            <p:ph idx="1"/>
          </p:nvPr>
        </p:nvSpPr>
        <p:spPr/>
        <p:txBody>
          <a:bodyPr anchor="ctr">
            <a:normAutofit lnSpcReduction="10000"/>
          </a:bodyPr>
          <a:lstStyle/>
          <a:p>
            <a:pPr lvl="4">
              <a:lnSpc>
                <a:spcPct val="150000"/>
              </a:lnSpc>
            </a:pPr>
            <a:r>
              <a:rPr lang="da-DK" b="1" dirty="0"/>
              <a:t>6.1 Økonomi</a:t>
            </a:r>
            <a:endParaRPr lang="da-DK" dirty="0"/>
          </a:p>
          <a:p>
            <a:pPr lvl="4">
              <a:lnSpc>
                <a:spcPct val="150000"/>
              </a:lnSpc>
            </a:pPr>
            <a:r>
              <a:rPr lang="da-DK" dirty="0"/>
              <a:t>Ved tilslutning til FjR - Ordningen betaler fjernvarmeselskaber og installatører/virksomheder et registreringsbeløb til dækning af de omkostninger, der er forbundet med registreringen.</a:t>
            </a:r>
          </a:p>
          <a:p>
            <a:pPr lvl="4">
              <a:lnSpc>
                <a:spcPct val="150000"/>
              </a:lnSpc>
            </a:pPr>
            <a:r>
              <a:rPr lang="da-DK" dirty="0"/>
              <a:t>Hertil kommer et årligt gebyr efter registrering til dækning af FjR - Ordningens administration.</a:t>
            </a:r>
          </a:p>
          <a:p>
            <a:pPr lvl="4">
              <a:lnSpc>
                <a:spcPct val="150000"/>
              </a:lnSpc>
            </a:pPr>
            <a:r>
              <a:rPr lang="da-DK" dirty="0"/>
              <a:t>Udgifterne ved FjR - Ordningens aktiviteter dækkes i øvrigt af de registrerede installatører gennem FjR - Udvalgets salg af FjR - Mærkater.</a:t>
            </a:r>
          </a:p>
          <a:p>
            <a:pPr lvl="4">
              <a:lnSpc>
                <a:spcPct val="150000"/>
              </a:lnSpc>
            </a:pPr>
            <a:r>
              <a:rPr lang="da-DK" dirty="0"/>
              <a:t>FjR - Udvalget fastsætter størrelsen af registreringsbeløb og priser på FjR - Mærkater.</a:t>
            </a:r>
          </a:p>
          <a:p>
            <a:pPr>
              <a:lnSpc>
                <a:spcPct val="90000"/>
              </a:lnSpc>
              <a:buFont typeface="Wingdings" pitchFamily="2" charset="2"/>
              <a:buNone/>
            </a:pPr>
            <a:endParaRPr lang="da-DK" sz="18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a-DK" sz="1800" b="1" dirty="0">
                <a:effectLst/>
              </a:rPr>
              <a:t>Ophør af registrering</a:t>
            </a:r>
            <a:br>
              <a:rPr lang="da-DK" sz="1800" dirty="0"/>
            </a:br>
            <a:endParaRPr lang="da-DK" sz="1800" dirty="0"/>
          </a:p>
        </p:txBody>
      </p:sp>
      <p:sp>
        <p:nvSpPr>
          <p:cNvPr id="31747" name="Rectangle 3"/>
          <p:cNvSpPr>
            <a:spLocks noGrp="1" noChangeArrowheads="1"/>
          </p:cNvSpPr>
          <p:nvPr>
            <p:ph idx="1"/>
          </p:nvPr>
        </p:nvSpPr>
        <p:spPr/>
        <p:txBody>
          <a:bodyPr anchor="ctr">
            <a:normAutofit fontScale="92500" lnSpcReduction="10000"/>
          </a:bodyPr>
          <a:lstStyle/>
          <a:p>
            <a:pPr lvl="4">
              <a:lnSpc>
                <a:spcPct val="150000"/>
              </a:lnSpc>
            </a:pPr>
            <a:r>
              <a:rPr lang="da-DK" b="1" dirty="0"/>
              <a:t>7.1 Tilbagekaldelse</a:t>
            </a:r>
            <a:endParaRPr lang="da-DK" dirty="0"/>
          </a:p>
          <a:p>
            <a:pPr lvl="4">
              <a:lnSpc>
                <a:spcPct val="150000"/>
              </a:lnSpc>
            </a:pPr>
            <a:r>
              <a:rPr lang="da-DK" dirty="0"/>
              <a:t>En installatør kan få tilbagekaldt sin registrering, dersom installatøren eller montøren på trods af påtale fortsat ikke overholder sine forpligtelser i henhold til FjR - Ordningens vedtægter samt FjR - Udvalgets retningslinjer og anvisninger. Påtale såvel som tilbagekaldelse af registrering skal meddeles virksomheden eller montøren ved anbefalet brev.</a:t>
            </a:r>
          </a:p>
          <a:p>
            <a:pPr lvl="4">
              <a:lnSpc>
                <a:spcPct val="150000"/>
              </a:lnSpc>
            </a:pPr>
            <a:r>
              <a:rPr lang="da-DK" dirty="0"/>
              <a:t>Ved tilbagekaldelsen af registreringen fortaber virksomheden omgående sine rettigheder i forbindelse med FjR - Ordningen.</a:t>
            </a:r>
          </a:p>
          <a:p>
            <a:pPr lvl="4">
              <a:lnSpc>
                <a:spcPct val="150000"/>
              </a:lnSpc>
            </a:pPr>
            <a:r>
              <a:rPr lang="da-DK" dirty="0"/>
              <a:t>Når det påtalte forhold er bragt i orden, kan fornyet registrering ske efter gældende regler.</a:t>
            </a:r>
          </a:p>
          <a:p>
            <a:pPr>
              <a:lnSpc>
                <a:spcPct val="90000"/>
              </a:lnSpc>
              <a:buFont typeface="Wingdings" pitchFamily="2" charset="2"/>
              <a:buNone/>
            </a:pPr>
            <a:endParaRPr lang="da-DK" sz="187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a-DK" sz="1800" b="1" dirty="0">
                <a:effectLst/>
              </a:rPr>
              <a:t>Ophør af registrering</a:t>
            </a:r>
            <a:br>
              <a:rPr lang="da-DK" sz="1800" dirty="0"/>
            </a:br>
            <a:endParaRPr lang="da-DK" sz="1800" dirty="0"/>
          </a:p>
        </p:txBody>
      </p:sp>
      <p:sp>
        <p:nvSpPr>
          <p:cNvPr id="32771" name="Rectangle 3"/>
          <p:cNvSpPr>
            <a:spLocks noGrp="1" noChangeArrowheads="1"/>
          </p:cNvSpPr>
          <p:nvPr>
            <p:ph idx="1"/>
          </p:nvPr>
        </p:nvSpPr>
        <p:spPr/>
        <p:txBody>
          <a:bodyPr anchor="ctr"/>
          <a:lstStyle/>
          <a:p>
            <a:pPr lvl="4">
              <a:lnSpc>
                <a:spcPct val="150000"/>
              </a:lnSpc>
            </a:pPr>
            <a:r>
              <a:rPr lang="da-DK" b="1" dirty="0"/>
              <a:t>7.2 Opsigelse</a:t>
            </a:r>
            <a:endParaRPr lang="da-DK" dirty="0"/>
          </a:p>
          <a:p>
            <a:pPr lvl="4">
              <a:lnSpc>
                <a:spcPct val="150000"/>
              </a:lnSpc>
            </a:pPr>
            <a:r>
              <a:rPr lang="da-DK" dirty="0"/>
              <a:t>En registreret installatør/virksomhed opsige sin registrering i FjR - Ordningen med 1 måneds varsel ved skriftlig henvendelse til FjR - Udvalget.</a:t>
            </a:r>
          </a:p>
          <a:p>
            <a:pPr>
              <a:buFont typeface="Wingdings" pitchFamily="2" charset="2"/>
              <a:buNone/>
            </a:pPr>
            <a:endParaRPr lang="da-D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da-DK" sz="1800" b="1" dirty="0">
                <a:effectLst/>
              </a:rPr>
              <a:t>Ophør af registrering</a:t>
            </a:r>
            <a:br>
              <a:rPr lang="da-DK" dirty="0"/>
            </a:br>
            <a:endParaRPr lang="da-DK" dirty="0"/>
          </a:p>
        </p:txBody>
      </p:sp>
      <p:sp>
        <p:nvSpPr>
          <p:cNvPr id="33795" name="Rectangle 3"/>
          <p:cNvSpPr>
            <a:spLocks noGrp="1" noChangeArrowheads="1"/>
          </p:cNvSpPr>
          <p:nvPr>
            <p:ph idx="1"/>
          </p:nvPr>
        </p:nvSpPr>
        <p:spPr/>
        <p:txBody>
          <a:bodyPr anchor="ctr"/>
          <a:lstStyle/>
          <a:p>
            <a:pPr lvl="4">
              <a:lnSpc>
                <a:spcPct val="150000"/>
              </a:lnSpc>
            </a:pPr>
            <a:r>
              <a:rPr lang="da-DK" b="1" dirty="0"/>
              <a:t>7.3 Forpligtelser ved ophør</a:t>
            </a:r>
            <a:endParaRPr lang="da-DK" dirty="0"/>
          </a:p>
          <a:p>
            <a:pPr lvl="4">
              <a:lnSpc>
                <a:spcPct val="150000"/>
              </a:lnSpc>
            </a:pPr>
            <a:r>
              <a:rPr lang="da-DK" dirty="0"/>
              <a:t>Når en registrering i FjR - Ordningen ophører, skal den pågældende virksomhed omgående returnere alle FjR - Mærkater til FjR - Sekretariatet. Ubenyttede FjR - Mærkater godtgøres med et beløb pr. mærkat fastsat af FjR - Udvalget.</a:t>
            </a:r>
          </a:p>
          <a:p>
            <a:pPr lvl="4">
              <a:lnSpc>
                <a:spcPct val="150000"/>
              </a:lnSpc>
            </a:pPr>
            <a:r>
              <a:rPr lang="da-DK" dirty="0"/>
              <a:t>Efter registreringens ophør må materiale med FjR - Ordningens navn og logo ikke anvendes.</a:t>
            </a:r>
          </a:p>
          <a:p>
            <a:pPr>
              <a:buFont typeface="Wingdings" pitchFamily="2" charset="2"/>
              <a:buNone/>
            </a:pPr>
            <a:endParaRPr lang="da-D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1800" b="1" dirty="0">
                <a:effectLst/>
              </a:rPr>
              <a:t>Service:</a:t>
            </a:r>
          </a:p>
        </p:txBody>
      </p:sp>
      <p:sp>
        <p:nvSpPr>
          <p:cNvPr id="3" name="Pladsholder til indhold 2"/>
          <p:cNvSpPr>
            <a:spLocks noGrp="1"/>
          </p:cNvSpPr>
          <p:nvPr>
            <p:ph idx="1"/>
          </p:nvPr>
        </p:nvSpPr>
        <p:spPr/>
        <p:txBody>
          <a:bodyPr anchor="ctr">
            <a:normAutofit lnSpcReduction="10000"/>
          </a:bodyPr>
          <a:lstStyle/>
          <a:p>
            <a:r>
              <a:rPr lang="da-DK" sz="1500" b="1" dirty="0"/>
              <a:t>Der er 3 former for besøg:</a:t>
            </a:r>
          </a:p>
          <a:p>
            <a:endParaRPr lang="da-DK" sz="1500" dirty="0"/>
          </a:p>
          <a:p>
            <a:r>
              <a:rPr lang="da-DK" sz="1500" dirty="0"/>
              <a:t>Besigtigelseseftersyn (Førstegangsbesøg)</a:t>
            </a:r>
          </a:p>
          <a:p>
            <a:pPr>
              <a:buNone/>
            </a:pPr>
            <a:r>
              <a:rPr lang="da-DK" sz="1500" dirty="0"/>
              <a:t>	(Der udfyldes besigtigelsesrapport og servicerapport)</a:t>
            </a:r>
          </a:p>
          <a:p>
            <a:endParaRPr lang="da-DK" sz="1500" dirty="0"/>
          </a:p>
          <a:p>
            <a:r>
              <a:rPr lang="da-DK" sz="1500" dirty="0"/>
              <a:t>Hovedeftersyn hvert 6. år.</a:t>
            </a:r>
          </a:p>
          <a:p>
            <a:pPr>
              <a:buNone/>
            </a:pPr>
            <a:r>
              <a:rPr lang="da-DK" sz="1500" dirty="0"/>
              <a:t>	 (Der udfyldes besigtigelsesrapport og servicerapport)</a:t>
            </a:r>
          </a:p>
          <a:p>
            <a:endParaRPr lang="da-DK" sz="1500" dirty="0"/>
          </a:p>
          <a:p>
            <a:r>
              <a:rPr lang="da-DK" sz="1500" dirty="0"/>
              <a:t>Servicebesøg hvert 2. år.</a:t>
            </a:r>
          </a:p>
          <a:p>
            <a:pPr>
              <a:buNone/>
            </a:pPr>
            <a:r>
              <a:rPr lang="da-DK" sz="1500" dirty="0"/>
              <a:t>	 (Der udfyldes servicerapport)</a:t>
            </a:r>
          </a:p>
          <a:p>
            <a:endParaRPr lang="da-DK" sz="1500" dirty="0"/>
          </a:p>
          <a:p>
            <a:r>
              <a:rPr lang="da-DK" sz="1500" dirty="0"/>
              <a:t>Ved alle besøg skal der udfyldes en tilstandsvurdering.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Fjernvarme kursus</a:t>
            </a:r>
          </a:p>
        </p:txBody>
      </p:sp>
      <p:sp>
        <p:nvSpPr>
          <p:cNvPr id="5" name="Pladsholder til indhold 4"/>
          <p:cNvSpPr>
            <a:spLocks noGrp="1"/>
          </p:cNvSpPr>
          <p:nvPr>
            <p:ph idx="1"/>
          </p:nvPr>
        </p:nvSpPr>
        <p:spPr/>
        <p:txBody>
          <a:bodyPr>
            <a:normAutofit/>
          </a:bodyPr>
          <a:lstStyle/>
          <a:p>
            <a:endParaRPr lang="da-DK" dirty="0"/>
          </a:p>
          <a:p>
            <a:r>
              <a:rPr lang="da-DK" sz="2100" dirty="0"/>
              <a:t>Undervisning fra 08.15 til 14.15</a:t>
            </a:r>
          </a:p>
          <a:p>
            <a:endParaRPr lang="da-DK" sz="2100" dirty="0"/>
          </a:p>
          <a:p>
            <a:r>
              <a:rPr lang="da-DK" sz="2100" dirty="0"/>
              <a:t>Pauser</a:t>
            </a:r>
          </a:p>
          <a:p>
            <a:r>
              <a:rPr lang="da-DK" sz="2100" dirty="0"/>
              <a:t>09.45 til 10.00</a:t>
            </a:r>
          </a:p>
          <a:p>
            <a:r>
              <a:rPr lang="da-DK" sz="2100" dirty="0"/>
              <a:t>11.30 til 12.00</a:t>
            </a:r>
          </a:p>
          <a:p>
            <a:pPr marL="61724" indent="0">
              <a:buNone/>
            </a:pPr>
            <a:endParaRPr lang="da-DK" sz="2100" dirty="0"/>
          </a:p>
          <a:p>
            <a:pPr>
              <a:buNone/>
            </a:pPr>
            <a:endParaRPr lang="da-DK"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3600" i="1" dirty="0"/>
            </a:br>
            <a:r>
              <a:rPr lang="da-DK" sz="2025" b="1" dirty="0">
                <a:effectLst/>
              </a:rPr>
              <a:t>Besigtigelsesrapport</a:t>
            </a:r>
            <a:br>
              <a:rPr lang="da-DK" sz="3600" i="1" dirty="0"/>
            </a:br>
            <a:endParaRPr lang="da-DK" dirty="0"/>
          </a:p>
        </p:txBody>
      </p:sp>
      <p:sp>
        <p:nvSpPr>
          <p:cNvPr id="3" name="Pladsholder til indhold 2"/>
          <p:cNvSpPr>
            <a:spLocks noGrp="1"/>
          </p:cNvSpPr>
          <p:nvPr>
            <p:ph idx="1"/>
          </p:nvPr>
        </p:nvSpPr>
        <p:spPr/>
        <p:txBody>
          <a:bodyPr anchor="ctr">
            <a:normAutofit fontScale="92500" lnSpcReduction="20000"/>
          </a:bodyPr>
          <a:lstStyle/>
          <a:p>
            <a:pPr>
              <a:lnSpc>
                <a:spcPct val="150000"/>
              </a:lnSpc>
            </a:pPr>
            <a:r>
              <a:rPr lang="da-DK" sz="1500" b="1" i="1" dirty="0"/>
              <a:t>Besigtigelsesrapport</a:t>
            </a:r>
          </a:p>
          <a:p>
            <a:pPr>
              <a:lnSpc>
                <a:spcPct val="150000"/>
              </a:lnSpc>
            </a:pPr>
            <a:r>
              <a:rPr lang="da-DK" sz="1500" dirty="0"/>
              <a:t>Besigtigelsesrapporten udfyldes ved hovedeftersynet.</a:t>
            </a:r>
          </a:p>
          <a:p>
            <a:pPr>
              <a:lnSpc>
                <a:spcPct val="150000"/>
              </a:lnSpc>
              <a:buNone/>
            </a:pPr>
            <a:r>
              <a:rPr lang="da-DK" sz="1500" dirty="0"/>
              <a:t> </a:t>
            </a:r>
          </a:p>
          <a:p>
            <a:pPr>
              <a:lnSpc>
                <a:spcPct val="150000"/>
              </a:lnSpc>
            </a:pPr>
            <a:r>
              <a:rPr lang="da-DK" sz="1500" dirty="0"/>
              <a:t>Besigtigelsesrapporten indeholder oplysninger:</a:t>
            </a:r>
          </a:p>
          <a:p>
            <a:pPr lvl="0">
              <a:lnSpc>
                <a:spcPct val="150000"/>
              </a:lnSpc>
            </a:pPr>
            <a:r>
              <a:rPr lang="da-DK" sz="1500" dirty="0"/>
              <a:t>Bygningen</a:t>
            </a:r>
          </a:p>
          <a:p>
            <a:pPr lvl="0">
              <a:lnSpc>
                <a:spcPct val="150000"/>
              </a:lnSpc>
            </a:pPr>
            <a:r>
              <a:rPr lang="da-DK" sz="1500" dirty="0"/>
              <a:t>Tilslutningsanlægget</a:t>
            </a:r>
          </a:p>
          <a:p>
            <a:pPr lvl="0">
              <a:lnSpc>
                <a:spcPct val="150000"/>
              </a:lnSpc>
            </a:pPr>
            <a:r>
              <a:rPr lang="da-DK" sz="1500" dirty="0"/>
              <a:t>Centralvarmeanlægget</a:t>
            </a:r>
          </a:p>
          <a:p>
            <a:pPr lvl="0">
              <a:lnSpc>
                <a:spcPct val="150000"/>
              </a:lnSpc>
            </a:pPr>
            <a:r>
              <a:rPr lang="da-DK" sz="1500" dirty="0"/>
              <a:t>Kontrolskema for gennemgang af anlægget</a:t>
            </a:r>
          </a:p>
          <a:p>
            <a:pPr>
              <a:lnSpc>
                <a:spcPct val="150000"/>
              </a:lnSpc>
              <a:buNone/>
            </a:pPr>
            <a:r>
              <a:rPr lang="da-DK" sz="1500" dirty="0"/>
              <a:t> </a:t>
            </a:r>
          </a:p>
          <a:p>
            <a:pPr>
              <a:lnSpc>
                <a:spcPct val="150000"/>
              </a:lnSpc>
            </a:pPr>
            <a:r>
              <a:rPr lang="da-DK" sz="1500" dirty="0"/>
              <a:t>Ved hovedeftersynet udfyldes desuden servicerapporten</a:t>
            </a:r>
          </a:p>
          <a:p>
            <a:endParaRPr lang="da-DK" sz="1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3600" i="1" dirty="0"/>
            </a:br>
            <a:r>
              <a:rPr lang="da-DK" sz="2025" b="1" dirty="0">
                <a:effectLst/>
              </a:rPr>
              <a:t>Servicerapport</a:t>
            </a:r>
            <a:br>
              <a:rPr lang="da-DK" sz="3600" i="1" dirty="0"/>
            </a:br>
            <a:endParaRPr lang="da-DK" dirty="0"/>
          </a:p>
        </p:txBody>
      </p:sp>
      <p:sp>
        <p:nvSpPr>
          <p:cNvPr id="3" name="Pladsholder til indhold 2"/>
          <p:cNvSpPr>
            <a:spLocks noGrp="1"/>
          </p:cNvSpPr>
          <p:nvPr>
            <p:ph idx="1"/>
          </p:nvPr>
        </p:nvSpPr>
        <p:spPr/>
        <p:txBody>
          <a:bodyPr anchor="ctr">
            <a:normAutofit/>
          </a:bodyPr>
          <a:lstStyle/>
          <a:p>
            <a:pPr>
              <a:lnSpc>
                <a:spcPct val="150000"/>
              </a:lnSpc>
            </a:pPr>
            <a:r>
              <a:rPr lang="da-DK" sz="1500" b="1" i="1" dirty="0"/>
              <a:t>Servicerapport</a:t>
            </a:r>
          </a:p>
          <a:p>
            <a:pPr>
              <a:lnSpc>
                <a:spcPct val="150000"/>
              </a:lnSpc>
            </a:pPr>
            <a:endParaRPr lang="da-DK" sz="1500" b="1" i="1" dirty="0"/>
          </a:p>
          <a:p>
            <a:pPr>
              <a:lnSpc>
                <a:spcPct val="150000"/>
              </a:lnSpc>
            </a:pPr>
            <a:r>
              <a:rPr lang="da-DK" sz="1500" dirty="0"/>
              <a:t>Servicerapporten udfyldes både ved hovedeftersynet og det efterfølgende vedligeholdelsestjek.</a:t>
            </a:r>
          </a:p>
          <a:p>
            <a:pPr>
              <a:lnSpc>
                <a:spcPct val="150000"/>
              </a:lnSpc>
              <a:buNone/>
            </a:pPr>
            <a:endParaRPr lang="da-DK" sz="1500" dirty="0"/>
          </a:p>
          <a:p>
            <a:pPr>
              <a:lnSpc>
                <a:spcPct val="150000"/>
              </a:lnSpc>
            </a:pPr>
            <a:r>
              <a:rPr lang="da-DK" sz="1500" dirty="0"/>
              <a:t>Servicerapporten indeholder oplysninger om:</a:t>
            </a:r>
          </a:p>
          <a:p>
            <a:pPr lvl="0">
              <a:lnSpc>
                <a:spcPct val="150000"/>
              </a:lnSpc>
            </a:pPr>
            <a:r>
              <a:rPr lang="da-DK" sz="1500" dirty="0"/>
              <a:t>Måleraflæsninger</a:t>
            </a:r>
          </a:p>
          <a:p>
            <a:pPr lvl="0">
              <a:lnSpc>
                <a:spcPct val="150000"/>
              </a:lnSpc>
            </a:pPr>
            <a:r>
              <a:rPr lang="da-DK" sz="1500" dirty="0"/>
              <a:t>Kontrolskema for gennemgang af anlægget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sz="3600" i="1" dirty="0"/>
            </a:br>
            <a:r>
              <a:rPr lang="da-DK" sz="2025" b="1" dirty="0">
                <a:effectLst/>
              </a:rPr>
              <a:t>Tilstandsvurdering</a:t>
            </a:r>
            <a:br>
              <a:rPr lang="da-DK" sz="3600" i="1" dirty="0"/>
            </a:br>
            <a:endParaRPr lang="da-DK" dirty="0"/>
          </a:p>
        </p:txBody>
      </p:sp>
      <p:sp>
        <p:nvSpPr>
          <p:cNvPr id="3" name="Pladsholder til indhold 2"/>
          <p:cNvSpPr>
            <a:spLocks noGrp="1"/>
          </p:cNvSpPr>
          <p:nvPr>
            <p:ph idx="1"/>
          </p:nvPr>
        </p:nvSpPr>
        <p:spPr/>
        <p:txBody>
          <a:bodyPr anchor="ctr">
            <a:normAutofit/>
          </a:bodyPr>
          <a:lstStyle/>
          <a:p>
            <a:pPr>
              <a:lnSpc>
                <a:spcPct val="150000"/>
              </a:lnSpc>
            </a:pPr>
            <a:r>
              <a:rPr lang="da-DK" sz="1500" b="1" i="1" dirty="0"/>
              <a:t>Tilstandsvurdering</a:t>
            </a:r>
          </a:p>
          <a:p>
            <a:pPr>
              <a:lnSpc>
                <a:spcPct val="150000"/>
              </a:lnSpc>
              <a:buNone/>
            </a:pPr>
            <a:endParaRPr lang="da-DK" sz="1500" b="1" i="1" dirty="0"/>
          </a:p>
          <a:p>
            <a:pPr>
              <a:lnSpc>
                <a:spcPct val="150000"/>
              </a:lnSpc>
            </a:pPr>
            <a:r>
              <a:rPr lang="da-DK" sz="1500" dirty="0"/>
              <a:t>Tilstandsvurderingen er en skriftlig tilbagemelding til kunden, der anviser forbedringer, der kan opnås på anlægget</a:t>
            </a:r>
          </a:p>
          <a:p>
            <a:pPr>
              <a:buNone/>
            </a:pPr>
            <a:endParaRPr lang="da-DK" sz="1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19707" y="1063228"/>
            <a:ext cx="5623560" cy="475562"/>
          </a:xfrm>
        </p:spPr>
        <p:txBody>
          <a:bodyPr>
            <a:normAutofit fontScale="90000"/>
          </a:bodyPr>
          <a:lstStyle/>
          <a:p>
            <a:r>
              <a:rPr lang="da-DK" sz="2025" b="1" dirty="0">
                <a:effectLst/>
              </a:rPr>
              <a:t>Logbog</a:t>
            </a:r>
            <a:br>
              <a:rPr lang="da-DK" sz="3600" i="1" dirty="0"/>
            </a:br>
            <a:endParaRPr lang="da-DK" dirty="0"/>
          </a:p>
        </p:txBody>
      </p:sp>
      <p:sp>
        <p:nvSpPr>
          <p:cNvPr id="3" name="Pladsholder til indhold 2"/>
          <p:cNvSpPr>
            <a:spLocks noGrp="1"/>
          </p:cNvSpPr>
          <p:nvPr>
            <p:ph idx="1"/>
          </p:nvPr>
        </p:nvSpPr>
        <p:spPr>
          <a:xfrm>
            <a:off x="2141730" y="1268760"/>
            <a:ext cx="5623560" cy="4482498"/>
          </a:xfrm>
        </p:spPr>
        <p:txBody>
          <a:bodyPr>
            <a:normAutofit fontScale="25000" lnSpcReduction="20000"/>
          </a:bodyPr>
          <a:lstStyle/>
          <a:p>
            <a:pPr>
              <a:lnSpc>
                <a:spcPct val="160000"/>
              </a:lnSpc>
            </a:pPr>
            <a:r>
              <a:rPr lang="da-DK" sz="3000" b="1" i="1" dirty="0"/>
              <a:t>Logbog</a:t>
            </a:r>
          </a:p>
          <a:p>
            <a:pPr>
              <a:lnSpc>
                <a:spcPct val="160000"/>
              </a:lnSpc>
            </a:pPr>
            <a:r>
              <a:rPr lang="da-DK" sz="3000" b="1" dirty="0"/>
              <a:t>Logbogen er en vigtig del af hovedeftersynet, da det er her kunden kan samle alt sit materiale om fjernvarmeinstallationen. Logbogen består af et ringbind med en række faneblade. I logbogen finder kunden følgende:</a:t>
            </a:r>
          </a:p>
          <a:p>
            <a:pPr lvl="0">
              <a:lnSpc>
                <a:spcPct val="160000"/>
              </a:lnSpc>
            </a:pPr>
            <a:r>
              <a:rPr lang="da-DK" sz="3000" b="1" dirty="0"/>
              <a:t>Serviceaftalen</a:t>
            </a:r>
          </a:p>
          <a:p>
            <a:pPr lvl="0">
              <a:lnSpc>
                <a:spcPct val="160000"/>
              </a:lnSpc>
            </a:pPr>
            <a:r>
              <a:rPr lang="da-DK" sz="3000" b="1" dirty="0"/>
              <a:t>Et ark til forbrugsregistrering</a:t>
            </a:r>
          </a:p>
          <a:p>
            <a:pPr lvl="0">
              <a:lnSpc>
                <a:spcPct val="160000"/>
              </a:lnSpc>
            </a:pPr>
            <a:r>
              <a:rPr lang="da-DK" sz="3000" b="1" dirty="0"/>
              <a:t>En vejledning til indstilling af kundens anlæg</a:t>
            </a:r>
          </a:p>
          <a:p>
            <a:pPr lvl="0">
              <a:lnSpc>
                <a:spcPct val="160000"/>
              </a:lnSpc>
            </a:pPr>
            <a:r>
              <a:rPr lang="da-DK" sz="3000" b="1" dirty="0"/>
              <a:t>10 gode spare råd om fjernvarme</a:t>
            </a:r>
          </a:p>
          <a:p>
            <a:pPr lvl="0">
              <a:lnSpc>
                <a:spcPct val="160000"/>
              </a:lnSpc>
            </a:pPr>
            <a:r>
              <a:rPr lang="da-DK" sz="3000" b="1" dirty="0"/>
              <a:t>En brochure om afkøling</a:t>
            </a:r>
          </a:p>
          <a:p>
            <a:pPr lvl="0">
              <a:lnSpc>
                <a:spcPct val="160000"/>
              </a:lnSpc>
            </a:pPr>
            <a:r>
              <a:rPr lang="da-DK" sz="3000" b="1" dirty="0"/>
              <a:t>Et faneblad til tilstandsvurdering og besigtigelsesrapport</a:t>
            </a:r>
          </a:p>
          <a:p>
            <a:pPr lvl="0">
              <a:lnSpc>
                <a:spcPct val="160000"/>
              </a:lnSpc>
            </a:pPr>
            <a:r>
              <a:rPr lang="da-DK" sz="3000" b="1" dirty="0"/>
              <a:t>Et faneblad til servicerapporter</a:t>
            </a:r>
          </a:p>
          <a:p>
            <a:pPr lvl="0">
              <a:lnSpc>
                <a:spcPct val="160000"/>
              </a:lnSpc>
            </a:pPr>
            <a:r>
              <a:rPr lang="da-DK" sz="3000" b="1" dirty="0"/>
              <a:t>Et faneblad til varmeregninger mv.</a:t>
            </a:r>
          </a:p>
          <a:p>
            <a:pPr lvl="0">
              <a:lnSpc>
                <a:spcPct val="160000"/>
              </a:lnSpc>
            </a:pPr>
            <a:r>
              <a:rPr lang="da-DK" sz="3000" b="1" dirty="0"/>
              <a:t>Et faneblad til vigtige telefonnumre  </a:t>
            </a:r>
          </a:p>
          <a:p>
            <a:pPr>
              <a:lnSpc>
                <a:spcPct val="160000"/>
              </a:lnSpc>
              <a:buNone/>
            </a:pPr>
            <a:r>
              <a:rPr lang="da-DK" sz="3000" b="1" dirty="0"/>
              <a:t> </a:t>
            </a:r>
          </a:p>
          <a:p>
            <a:pPr>
              <a:lnSpc>
                <a:spcPct val="160000"/>
              </a:lnSpc>
            </a:pPr>
            <a:r>
              <a:rPr lang="da-DK" sz="3000" b="1" dirty="0"/>
              <a:t>Logbogen rekvireres fra sekretariatet. Pris ca. 50 kr. + moms + porto og ekspedition. </a:t>
            </a:r>
          </a:p>
          <a:p>
            <a:endParaRPr lang="da-DK"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br>
              <a:rPr lang="da-DK" sz="2700" dirty="0"/>
            </a:br>
            <a:r>
              <a:rPr lang="da-DK" sz="1650" b="1" dirty="0">
                <a:effectLst/>
              </a:rPr>
              <a:t>Procedurer for administration og indberetning af data</a:t>
            </a:r>
            <a:br>
              <a:rPr lang="da-DK" dirty="0"/>
            </a:br>
            <a:endParaRPr lang="da-DK" dirty="0"/>
          </a:p>
        </p:txBody>
      </p:sp>
      <p:sp>
        <p:nvSpPr>
          <p:cNvPr id="3" name="Pladsholder til indhold 2"/>
          <p:cNvSpPr>
            <a:spLocks noGrp="1"/>
          </p:cNvSpPr>
          <p:nvPr>
            <p:ph idx="1"/>
          </p:nvPr>
        </p:nvSpPr>
        <p:spPr/>
        <p:txBody>
          <a:bodyPr>
            <a:normAutofit fontScale="70000" lnSpcReduction="20000"/>
          </a:bodyPr>
          <a:lstStyle/>
          <a:p>
            <a:pPr>
              <a:lnSpc>
                <a:spcPct val="150000"/>
              </a:lnSpc>
            </a:pPr>
            <a:r>
              <a:rPr lang="da-DK" sz="1500" b="1" dirty="0"/>
              <a:t>I forbindelse med indberetning af data for </a:t>
            </a:r>
            <a:r>
              <a:rPr lang="da-DK" sz="1500" b="1" dirty="0" err="1"/>
              <a:t>FjR-ordningen</a:t>
            </a:r>
            <a:r>
              <a:rPr lang="da-DK" sz="1500" b="1" dirty="0"/>
              <a:t> er det besluttet at anvende et elektronisk indberetningssystem, et </a:t>
            </a:r>
            <a:r>
              <a:rPr lang="da-DK" sz="1500" b="1" dirty="0" err="1"/>
              <a:t>WEB-system</a:t>
            </a:r>
            <a:r>
              <a:rPr lang="da-DK" sz="1500" b="1" dirty="0"/>
              <a:t>.</a:t>
            </a:r>
          </a:p>
          <a:p>
            <a:pPr>
              <a:lnSpc>
                <a:spcPct val="150000"/>
              </a:lnSpc>
              <a:buNone/>
            </a:pPr>
            <a:endParaRPr lang="da-DK" sz="1500" b="1" dirty="0"/>
          </a:p>
          <a:p>
            <a:pPr>
              <a:lnSpc>
                <a:spcPct val="150000"/>
              </a:lnSpc>
            </a:pPr>
            <a:r>
              <a:rPr lang="da-DK" sz="1500" b="1" dirty="0"/>
              <a:t>Hovedeftersyn </a:t>
            </a:r>
          </a:p>
          <a:p>
            <a:pPr>
              <a:lnSpc>
                <a:spcPct val="150000"/>
              </a:lnSpc>
              <a:buNone/>
            </a:pPr>
            <a:endParaRPr lang="da-DK" sz="1500" b="1" dirty="0"/>
          </a:p>
          <a:p>
            <a:pPr lvl="0">
              <a:lnSpc>
                <a:spcPct val="150000"/>
              </a:lnSpc>
            </a:pPr>
            <a:r>
              <a:rPr lang="da-DK" sz="1500" b="1" dirty="0"/>
              <a:t>Serviceaftale indgås med kunden</a:t>
            </a:r>
          </a:p>
          <a:p>
            <a:pPr lvl="0">
              <a:lnSpc>
                <a:spcPct val="150000"/>
              </a:lnSpc>
            </a:pPr>
            <a:r>
              <a:rPr lang="da-DK" sz="1500" b="1" dirty="0"/>
              <a:t>Logbog rekvireres fra værk/sekretariat	</a:t>
            </a:r>
          </a:p>
          <a:p>
            <a:pPr lvl="0">
              <a:lnSpc>
                <a:spcPct val="150000"/>
              </a:lnSpc>
            </a:pPr>
            <a:r>
              <a:rPr lang="da-DK" sz="1500" b="1" dirty="0"/>
              <a:t>Sag åbnes på den nye serviceadresse i WEB - systemet</a:t>
            </a:r>
          </a:p>
          <a:p>
            <a:pPr lvl="0">
              <a:lnSpc>
                <a:spcPct val="150000"/>
              </a:lnSpc>
            </a:pPr>
            <a:r>
              <a:rPr lang="da-DK" sz="1500" b="1" dirty="0"/>
              <a:t>Hovedeftersyn gennemføres</a:t>
            </a:r>
          </a:p>
          <a:p>
            <a:pPr lvl="0">
              <a:lnSpc>
                <a:spcPct val="150000"/>
              </a:lnSpc>
            </a:pPr>
            <a:r>
              <a:rPr lang="da-DK" sz="1500" b="1" dirty="0"/>
              <a:t>Data fra besigtigelsesrapport og servicerapport indtastes i WEB - systemet </a:t>
            </a:r>
          </a:p>
          <a:p>
            <a:pPr lvl="0">
              <a:lnSpc>
                <a:spcPct val="150000"/>
              </a:lnSpc>
            </a:pPr>
            <a:r>
              <a:rPr lang="da-DK" sz="1500" b="1" dirty="0"/>
              <a:t>Tilstandsvurdering udarbejdes </a:t>
            </a:r>
          </a:p>
          <a:p>
            <a:pPr lvl="0">
              <a:lnSpc>
                <a:spcPct val="150000"/>
              </a:lnSpc>
            </a:pPr>
            <a:r>
              <a:rPr lang="da-DK" sz="1500" b="1" dirty="0"/>
              <a:t>Tilstandsvurdering og logbog sendes pr. brev eller afleveres personligt til kunden </a:t>
            </a:r>
          </a:p>
          <a:p>
            <a:endParaRPr lang="da-DK"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1500" b="1" dirty="0">
                <a:effectLst/>
              </a:rPr>
              <a:t>Procedurer for administration og indberetning af data</a:t>
            </a:r>
          </a:p>
        </p:txBody>
      </p:sp>
      <p:sp>
        <p:nvSpPr>
          <p:cNvPr id="3" name="Pladsholder til indhold 2"/>
          <p:cNvSpPr>
            <a:spLocks noGrp="1"/>
          </p:cNvSpPr>
          <p:nvPr>
            <p:ph idx="1"/>
          </p:nvPr>
        </p:nvSpPr>
        <p:spPr/>
        <p:txBody>
          <a:bodyPr anchor="ctr">
            <a:normAutofit/>
          </a:bodyPr>
          <a:lstStyle/>
          <a:p>
            <a:pPr>
              <a:lnSpc>
                <a:spcPct val="150000"/>
              </a:lnSpc>
            </a:pPr>
            <a:r>
              <a:rPr lang="da-DK" sz="1500" b="1" i="1" dirty="0"/>
              <a:t>Vedligeholdelsestjek/service</a:t>
            </a:r>
          </a:p>
          <a:p>
            <a:pPr>
              <a:lnSpc>
                <a:spcPct val="150000"/>
              </a:lnSpc>
              <a:buNone/>
            </a:pPr>
            <a:r>
              <a:rPr lang="da-DK" sz="1500" dirty="0"/>
              <a:t> </a:t>
            </a:r>
          </a:p>
          <a:p>
            <a:pPr lvl="0">
              <a:lnSpc>
                <a:spcPct val="150000"/>
              </a:lnSpc>
            </a:pPr>
            <a:r>
              <a:rPr lang="da-DK" sz="1500" dirty="0"/>
              <a:t>Gå ind på eksisterende sag på serviceadressen i WEB - systemet</a:t>
            </a:r>
          </a:p>
          <a:p>
            <a:pPr lvl="0">
              <a:lnSpc>
                <a:spcPct val="150000"/>
              </a:lnSpc>
            </a:pPr>
            <a:r>
              <a:rPr lang="da-DK" sz="1500" dirty="0"/>
              <a:t>Servicerapport skrives ud til besøg (2 eksemplarer)</a:t>
            </a:r>
          </a:p>
          <a:p>
            <a:pPr lvl="0">
              <a:lnSpc>
                <a:spcPct val="150000"/>
              </a:lnSpc>
            </a:pPr>
            <a:r>
              <a:rPr lang="da-DK" sz="1500" dirty="0"/>
              <a:t>Gennemfør vedligeholdelsestjek</a:t>
            </a:r>
          </a:p>
          <a:p>
            <a:pPr lvl="0">
              <a:lnSpc>
                <a:spcPct val="150000"/>
              </a:lnSpc>
            </a:pPr>
            <a:r>
              <a:rPr lang="da-DK" sz="1500" dirty="0"/>
              <a:t>Det ene eksemplar af servicerapporten efterlades hos kunden</a:t>
            </a:r>
          </a:p>
          <a:p>
            <a:pPr lvl="0">
              <a:lnSpc>
                <a:spcPct val="150000"/>
              </a:lnSpc>
            </a:pPr>
            <a:r>
              <a:rPr lang="da-DK" sz="1500" dirty="0"/>
              <a:t>Data fra rapport indtastes i WEB - systemet</a:t>
            </a:r>
          </a:p>
          <a:p>
            <a:endParaRPr lang="da-DK" sz="1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5849" name="Picture 35848">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5851" name="Picture 35850">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5853" name="Oval 35852">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35855" name="Picture 35854">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5857" name="Picture 35856">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5859" name="Rectangle 35858">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5861" name="Rectangle 35860">
            <a:extLst>
              <a:ext uri="{FF2B5EF4-FFF2-40B4-BE49-F238E27FC236}">
                <a16:creationId xmlns:a16="http://schemas.microsoft.com/office/drawing/2014/main" id="{4EA8ACEA-5B4B-4AC6-A227-6A0E014A5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3" name="Rectangle 35862">
            <a:extLst>
              <a:ext uri="{FF2B5EF4-FFF2-40B4-BE49-F238E27FC236}">
                <a16:creationId xmlns:a16="http://schemas.microsoft.com/office/drawing/2014/main" id="{2E54BE42-0A76-4E08-8E93-933FEE57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35865" name="Freeform 15">
            <a:extLst>
              <a:ext uri="{FF2B5EF4-FFF2-40B4-BE49-F238E27FC236}">
                <a16:creationId xmlns:a16="http://schemas.microsoft.com/office/drawing/2014/main" id="{BC170363-AD0C-449E-B5CC-30A228247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35843" name="Picture 5"/>
          <p:cNvPicPr>
            <a:picLocks noChangeAspect="1" noChangeArrowheads="1"/>
          </p:cNvPicPr>
          <p:nvPr/>
        </p:nvPicPr>
        <p:blipFill>
          <a:blip r:embed="rId7" cstate="print"/>
          <a:stretch>
            <a:fillRect/>
          </a:stretch>
        </p:blipFill>
        <p:spPr bwMode="auto">
          <a:xfrm>
            <a:off x="3221241" y="3051243"/>
            <a:ext cx="4118458" cy="876683"/>
          </a:xfrm>
          <a:prstGeom prst="rect">
            <a:avLst/>
          </a:prstGeom>
          <a:noFill/>
          <a:effectLst/>
        </p:spPr>
      </p:pic>
      <p:sp useBgFill="1">
        <p:nvSpPr>
          <p:cNvPr id="35867" name="Freeform 5">
            <a:extLst>
              <a:ext uri="{FF2B5EF4-FFF2-40B4-BE49-F238E27FC236}">
                <a16:creationId xmlns:a16="http://schemas.microsoft.com/office/drawing/2014/main" id="{1F63DF7C-AFED-49CB-8FAF-B69387E9C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4055532"/>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da-DK"/>
          </a:p>
        </p:txBody>
      </p:sp>
      <p:sp>
        <p:nvSpPr>
          <p:cNvPr id="35842" name="Rectangle 4"/>
          <p:cNvSpPr>
            <a:spLocks noGrp="1" noChangeArrowheads="1"/>
          </p:cNvSpPr>
          <p:nvPr>
            <p:ph type="title"/>
          </p:nvPr>
        </p:nvSpPr>
        <p:spPr>
          <a:xfrm>
            <a:off x="476593" y="4854344"/>
            <a:ext cx="7008866" cy="861802"/>
          </a:xfrm>
        </p:spPr>
        <p:txBody>
          <a:bodyPr vert="horz" lIns="91440" tIns="45720" rIns="91440" bIns="45720" rtlCol="0" anchor="b">
            <a:normAutofit/>
          </a:bodyPr>
          <a:lstStyle/>
          <a:p>
            <a:pPr>
              <a:lnSpc>
                <a:spcPct val="90000"/>
              </a:lnSpc>
            </a:pPr>
            <a:r>
              <a:rPr lang="en-US" sz="2600">
                <a:effectLst/>
              </a:rPr>
              <a:t>Eftersyn og service af fjernvarmeanlæg:</a:t>
            </a:r>
          </a:p>
        </p:txBody>
      </p:sp>
      <p:pic>
        <p:nvPicPr>
          <p:cNvPr id="35844" name="Picture 6"/>
          <p:cNvPicPr>
            <a:picLocks noChangeAspect="1" noChangeArrowheads="1"/>
          </p:cNvPicPr>
          <p:nvPr/>
        </p:nvPicPr>
        <p:blipFill>
          <a:blip r:embed="rId8" cstate="print"/>
          <a:stretch>
            <a:fillRect/>
          </a:stretch>
        </p:blipFill>
        <p:spPr bwMode="auto">
          <a:xfrm>
            <a:off x="482892" y="2362383"/>
            <a:ext cx="2625193" cy="1565544"/>
          </a:xfrm>
          <a:prstGeom prst="rect">
            <a:avLst/>
          </a:prstGeom>
          <a:noFill/>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033" name="Picture 103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035" name="Oval 103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1037" name="Picture 103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039" name="Picture 103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1041" name="Rectangle 104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el 1"/>
          <p:cNvSpPr>
            <a:spLocks noGrp="1"/>
          </p:cNvSpPr>
          <p:nvPr>
            <p:ph type="title"/>
          </p:nvPr>
        </p:nvSpPr>
        <p:spPr>
          <a:xfrm>
            <a:off x="6143943" y="1325880"/>
            <a:ext cx="2514282" cy="3066507"/>
          </a:xfrm>
        </p:spPr>
        <p:txBody>
          <a:bodyPr vert="horz" lIns="91440" tIns="45720" rIns="91440" bIns="45720" rtlCol="0" anchor="b">
            <a:normAutofit/>
          </a:bodyPr>
          <a:lstStyle/>
          <a:p>
            <a:pPr>
              <a:lnSpc>
                <a:spcPct val="90000"/>
              </a:lnSpc>
            </a:pPr>
            <a:r>
              <a:rPr lang="en-US" sz="1900">
                <a:effectLst/>
              </a:rPr>
              <a:t>Eftersyn og service af fjernvarmeanlæg:</a:t>
            </a:r>
          </a:p>
        </p:txBody>
      </p:sp>
      <p:sp>
        <p:nvSpPr>
          <p:cNvPr id="1043" name="Rectangle 1042">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047"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da-DK"/>
          </a:p>
        </p:txBody>
      </p:sp>
      <p:pic>
        <p:nvPicPr>
          <p:cNvPr id="1026" name="Picture 2" descr="C:\Users\Ole Jensen\Desktop\ScreenHunter_03 Oct. 16 10.12.gif"/>
          <p:cNvPicPr>
            <a:picLocks noChangeAspect="1" noChangeArrowheads="1"/>
          </p:cNvPicPr>
          <p:nvPr/>
        </p:nvPicPr>
        <p:blipFill>
          <a:blip r:embed="rId7" cstate="print"/>
          <a:stretch>
            <a:fillRect/>
          </a:stretch>
        </p:blipFill>
        <p:spPr bwMode="auto">
          <a:xfrm>
            <a:off x="482890" y="1585880"/>
            <a:ext cx="4702997" cy="3685775"/>
          </a:xfrm>
          <a:prstGeom prst="rect">
            <a:avLst/>
          </a:prstGeom>
          <a:noFill/>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Krav til montøren!</a:t>
            </a:r>
          </a:p>
        </p:txBody>
      </p:sp>
      <p:sp>
        <p:nvSpPr>
          <p:cNvPr id="4" name="Pladsholder til indhold 3"/>
          <p:cNvSpPr>
            <a:spLocks noGrp="1"/>
          </p:cNvSpPr>
          <p:nvPr>
            <p:ph idx="1"/>
          </p:nvPr>
        </p:nvSpPr>
        <p:spPr/>
        <p:txBody>
          <a:bodyPr>
            <a:normAutofit lnSpcReduction="10000"/>
          </a:bodyPr>
          <a:lstStyle/>
          <a:p>
            <a:pPr marL="61724" indent="0">
              <a:lnSpc>
                <a:spcPct val="150000"/>
              </a:lnSpc>
              <a:buNone/>
            </a:pPr>
            <a:endParaRPr lang="da-DK" sz="1500" dirty="0"/>
          </a:p>
          <a:p>
            <a:pPr marL="61724" indent="0">
              <a:lnSpc>
                <a:spcPct val="150000"/>
              </a:lnSpc>
              <a:buNone/>
            </a:pPr>
            <a:endParaRPr lang="da-DK" sz="1500" dirty="0"/>
          </a:p>
          <a:p>
            <a:pPr marL="61724" indent="0">
              <a:lnSpc>
                <a:spcPct val="150000"/>
              </a:lnSpc>
              <a:buNone/>
            </a:pPr>
            <a:endParaRPr lang="da-DK" sz="1500" dirty="0"/>
          </a:p>
          <a:p>
            <a:pPr marL="61724" indent="0">
              <a:lnSpc>
                <a:spcPct val="150000"/>
              </a:lnSpc>
              <a:buNone/>
            </a:pPr>
            <a:r>
              <a:rPr lang="da-DK" sz="1500" dirty="0"/>
              <a:t>Den registrerede servicemontørs opgave er at sikre, at forbrugeren opnår den ønskede komfort med mindst mulig energiforbrug.</a:t>
            </a:r>
          </a:p>
          <a:p>
            <a:pPr marL="61724" indent="0">
              <a:lnSpc>
                <a:spcPct val="150000"/>
              </a:lnSpc>
              <a:buNone/>
            </a:pPr>
            <a:endParaRPr lang="da-DK" sz="1500" dirty="0"/>
          </a:p>
          <a:p>
            <a:pPr marL="61724" indent="0">
              <a:lnSpc>
                <a:spcPct val="150000"/>
              </a:lnSpc>
              <a:buNone/>
            </a:pPr>
            <a:r>
              <a:rPr lang="da-DK" sz="1500" dirty="0"/>
              <a:t>Servicemontøren skal således levere kvalificeret energirådgivning til forbrugeren og foreslå</a:t>
            </a:r>
          </a:p>
          <a:p>
            <a:pPr marL="61724" indent="0">
              <a:lnSpc>
                <a:spcPct val="150000"/>
              </a:lnSpc>
              <a:buNone/>
            </a:pPr>
            <a:r>
              <a:rPr lang="da-DK" sz="1500" dirty="0"/>
              <a:t>nødvendige eller hensigtsmæssige forbedringer på forbrugerens anlæg.</a:t>
            </a:r>
          </a:p>
        </p:txBody>
      </p:sp>
    </p:spTree>
    <p:extLst>
      <p:ext uri="{BB962C8B-B14F-4D97-AF65-F5344CB8AC3E}">
        <p14:creationId xmlns:p14="http://schemas.microsoft.com/office/powerpoint/2010/main" val="3128821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 til montøren!</a:t>
            </a:r>
          </a:p>
        </p:txBody>
      </p:sp>
      <p:sp>
        <p:nvSpPr>
          <p:cNvPr id="3" name="Pladsholder til indhold 2"/>
          <p:cNvSpPr>
            <a:spLocks noGrp="1"/>
          </p:cNvSpPr>
          <p:nvPr>
            <p:ph idx="1"/>
          </p:nvPr>
        </p:nvSpPr>
        <p:spPr/>
        <p:txBody>
          <a:bodyPr>
            <a:normAutofit fontScale="92500"/>
          </a:bodyPr>
          <a:lstStyle/>
          <a:p>
            <a:pPr marL="61724" indent="0">
              <a:lnSpc>
                <a:spcPct val="150000"/>
              </a:lnSpc>
              <a:buNone/>
            </a:pPr>
            <a:endParaRPr lang="da-DK" sz="1500" dirty="0"/>
          </a:p>
          <a:p>
            <a:pPr marL="61724" indent="0">
              <a:lnSpc>
                <a:spcPct val="150000"/>
              </a:lnSpc>
              <a:buNone/>
            </a:pPr>
            <a:endParaRPr lang="da-DK" sz="1500" dirty="0"/>
          </a:p>
          <a:p>
            <a:pPr marL="61724" indent="0">
              <a:lnSpc>
                <a:spcPct val="150000"/>
              </a:lnSpc>
              <a:buNone/>
            </a:pPr>
            <a:r>
              <a:rPr lang="da-DK" sz="1500" dirty="0"/>
              <a:t>Samtidig skal den registrerede servicemontør sikre, at </a:t>
            </a:r>
            <a:r>
              <a:rPr lang="da-DK" sz="1500" dirty="0" err="1"/>
              <a:t>fjernvarme-værkets</a:t>
            </a:r>
            <a:r>
              <a:rPr lang="da-DK" sz="1500" dirty="0"/>
              <a:t> ønske om bedst mulig udnyttelse af den leverede energimængde opnås.</a:t>
            </a:r>
          </a:p>
          <a:p>
            <a:pPr marL="61724" indent="0">
              <a:lnSpc>
                <a:spcPct val="150000"/>
              </a:lnSpc>
              <a:buNone/>
            </a:pPr>
            <a:endParaRPr lang="da-DK" sz="1500" dirty="0"/>
          </a:p>
          <a:p>
            <a:pPr marL="61724" indent="0">
              <a:lnSpc>
                <a:spcPct val="150000"/>
              </a:lnSpc>
              <a:buNone/>
            </a:pPr>
            <a:r>
              <a:rPr lang="da-DK" sz="1500" dirty="0"/>
              <a:t>Servicemontøren skal således sikre, at værkets afkølingskrav som minimum opfyldes.</a:t>
            </a:r>
          </a:p>
          <a:p>
            <a:pPr marL="61724" indent="0">
              <a:lnSpc>
                <a:spcPct val="150000"/>
              </a:lnSpc>
              <a:buNone/>
            </a:pPr>
            <a:r>
              <a:rPr lang="da-DK" sz="1500" dirty="0"/>
              <a:t>Den registrerede servicemontør skal kontrollere anlæggets og komponenternes funktion samt justere og indregulere anlægget til</a:t>
            </a:r>
          </a:p>
          <a:p>
            <a:pPr marL="61724" indent="0">
              <a:lnSpc>
                <a:spcPct val="150000"/>
              </a:lnSpc>
              <a:buNone/>
            </a:pPr>
            <a:r>
              <a:rPr lang="da-DK" sz="1500" dirty="0"/>
              <a:t>optimal drift.</a:t>
            </a:r>
          </a:p>
        </p:txBody>
      </p:sp>
    </p:spTree>
    <p:extLst>
      <p:ext uri="{BB962C8B-B14F-4D97-AF65-F5344CB8AC3E}">
        <p14:creationId xmlns:p14="http://schemas.microsoft.com/office/powerpoint/2010/main" val="98823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317" name="Picture 13316" descr="Vinklet optagelse af pen i et diagram">
            <a:extLst>
              <a:ext uri="{FF2B5EF4-FFF2-40B4-BE49-F238E27FC236}">
                <a16:creationId xmlns:a16="http://schemas.microsoft.com/office/drawing/2014/main" id="{FA2ED5A4-0D6E-E9A5-BCC7-DC77BE2D1C58}"/>
              </a:ext>
            </a:extLst>
          </p:cNvPr>
          <p:cNvPicPr>
            <a:picLocks noChangeAspect="1"/>
          </p:cNvPicPr>
          <p:nvPr/>
        </p:nvPicPr>
        <p:blipFill rotWithShape="1">
          <a:blip r:embed="rId3">
            <a:duotone>
              <a:prstClr val="black"/>
              <a:schemeClr val="accent5">
                <a:tint val="45000"/>
                <a:satMod val="400000"/>
              </a:schemeClr>
            </a:duotone>
            <a:alphaModFix amt="15000"/>
          </a:blip>
          <a:srcRect r="10999" b="-1"/>
          <a:stretch/>
        </p:blipFill>
        <p:spPr>
          <a:xfrm>
            <a:off x="20" y="10"/>
            <a:ext cx="9143980" cy="6857990"/>
          </a:xfrm>
          <a:prstGeom prst="rect">
            <a:avLst/>
          </a:prstGeom>
        </p:spPr>
      </p:pic>
      <p:sp>
        <p:nvSpPr>
          <p:cNvPr id="13314" name="Rectangle 2"/>
          <p:cNvSpPr>
            <a:spLocks noGrp="1" noChangeArrowheads="1"/>
          </p:cNvSpPr>
          <p:nvPr>
            <p:ph type="title"/>
          </p:nvPr>
        </p:nvSpPr>
        <p:spPr>
          <a:xfrm>
            <a:off x="484583" y="452718"/>
            <a:ext cx="7053542" cy="1400530"/>
          </a:xfrm>
        </p:spPr>
        <p:txBody>
          <a:bodyPr>
            <a:normAutofit/>
          </a:bodyPr>
          <a:lstStyle/>
          <a:p>
            <a:pPr eaLnBrk="1" hangingPunct="1"/>
            <a:r>
              <a:rPr lang="da-DK" b="1">
                <a:effectLst/>
              </a:rPr>
              <a:t>Certifikat til fjernvarmeservice:</a:t>
            </a:r>
          </a:p>
        </p:txBody>
      </p:sp>
      <p:sp>
        <p:nvSpPr>
          <p:cNvPr id="13321" name="Rectangle 13320">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315" name="Rectangle 3"/>
          <p:cNvSpPr>
            <a:spLocks noGrp="1" noChangeArrowheads="1"/>
          </p:cNvSpPr>
          <p:nvPr>
            <p:ph idx="1"/>
          </p:nvPr>
        </p:nvSpPr>
        <p:spPr>
          <a:xfrm>
            <a:off x="827484" y="2052918"/>
            <a:ext cx="6709905" cy="4195481"/>
          </a:xfrm>
        </p:spPr>
        <p:txBody>
          <a:bodyPr anchor="ctr">
            <a:normAutofit/>
          </a:bodyPr>
          <a:lstStyle/>
          <a:p>
            <a:pPr eaLnBrk="1" hangingPunct="1"/>
            <a:r>
              <a:rPr lang="da-DK" b="1"/>
              <a:t>Dansk Fjernvarmes Registreringsordning for fjernvarmeinstallationer (FJR) </a:t>
            </a:r>
          </a:p>
          <a:p>
            <a:pPr eaLnBrk="1" hangingPunct="1">
              <a:buFont typeface="Wingdings" pitchFamily="2" charset="2"/>
              <a:buNone/>
            </a:pPr>
            <a:endParaRPr lang="da-DK"/>
          </a:p>
          <a:p>
            <a:pPr eaLnBrk="1" hangingPunct="1"/>
            <a:r>
              <a:rPr lang="da-DK"/>
              <a:t>På baggrund af et stigende behov for bedre service, kontrol, indregulering, energioptimering og rådgivning inden for fjernvarmeområdet, har fjernvarmebranchen i samarbejde med institutter, organisationer og myndigheder etableret et kvalitetssikringssystem for fjernvarmeinstallationer.</a:t>
            </a:r>
          </a:p>
          <a:p>
            <a:pPr eaLnBrk="1" hangingPunct="1">
              <a:buNone/>
            </a:pPr>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 til montøren!</a:t>
            </a:r>
          </a:p>
        </p:txBody>
      </p:sp>
      <p:sp>
        <p:nvSpPr>
          <p:cNvPr id="3" name="Pladsholder til indhold 2"/>
          <p:cNvSpPr>
            <a:spLocks noGrp="1"/>
          </p:cNvSpPr>
          <p:nvPr>
            <p:ph idx="1"/>
          </p:nvPr>
        </p:nvSpPr>
        <p:spPr/>
        <p:txBody>
          <a:bodyPr>
            <a:normAutofit/>
          </a:bodyPr>
          <a:lstStyle/>
          <a:p>
            <a:pPr marL="61724" indent="0">
              <a:lnSpc>
                <a:spcPct val="150000"/>
              </a:lnSpc>
              <a:buNone/>
            </a:pPr>
            <a:endParaRPr lang="da-DK" sz="1500" dirty="0"/>
          </a:p>
          <a:p>
            <a:pPr marL="61724" indent="0">
              <a:lnSpc>
                <a:spcPct val="150000"/>
              </a:lnSpc>
              <a:buNone/>
            </a:pPr>
            <a:endParaRPr lang="da-DK" sz="1500" dirty="0"/>
          </a:p>
          <a:p>
            <a:pPr marL="61724" indent="0">
              <a:lnSpc>
                <a:spcPct val="150000"/>
              </a:lnSpc>
              <a:buNone/>
            </a:pPr>
            <a:endParaRPr lang="da-DK" sz="1500" dirty="0"/>
          </a:p>
          <a:p>
            <a:pPr marL="61724" indent="0">
              <a:lnSpc>
                <a:spcPct val="150000"/>
              </a:lnSpc>
              <a:buNone/>
            </a:pPr>
            <a:r>
              <a:rPr lang="da-DK" sz="1500" dirty="0"/>
              <a:t>Hvis værkets afkølingskrav ikke kan opfyldes, skal den registrerede servicemontør anføre dette i servicerapporten.</a:t>
            </a:r>
          </a:p>
          <a:p>
            <a:pPr marL="61724" indent="0">
              <a:lnSpc>
                <a:spcPct val="150000"/>
              </a:lnSpc>
              <a:buNone/>
            </a:pPr>
            <a:endParaRPr lang="da-DK" sz="1500" dirty="0"/>
          </a:p>
          <a:p>
            <a:pPr marL="61724" indent="0">
              <a:lnSpc>
                <a:spcPct val="150000"/>
              </a:lnSpc>
              <a:buNone/>
            </a:pPr>
            <a:r>
              <a:rPr lang="da-DK" sz="1500" dirty="0"/>
              <a:t>Derefter skal problemet løses i fællesskab enten ved forslag til ændringer i forbrugerens anlæg eller ved anbefaling af ændringer i</a:t>
            </a:r>
          </a:p>
          <a:p>
            <a:pPr marL="61724" indent="0">
              <a:lnSpc>
                <a:spcPct val="150000"/>
              </a:lnSpc>
              <a:buNone/>
            </a:pPr>
            <a:r>
              <a:rPr lang="da-DK" sz="1500" dirty="0"/>
              <a:t>fjernvarmeværkets driftsvilkår.</a:t>
            </a:r>
          </a:p>
        </p:txBody>
      </p:sp>
    </p:spTree>
    <p:extLst>
      <p:ext uri="{BB962C8B-B14F-4D97-AF65-F5344CB8AC3E}">
        <p14:creationId xmlns:p14="http://schemas.microsoft.com/office/powerpoint/2010/main" val="412444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 til montøren!</a:t>
            </a:r>
          </a:p>
        </p:txBody>
      </p:sp>
      <p:sp>
        <p:nvSpPr>
          <p:cNvPr id="3" name="Pladsholder til indhold 2"/>
          <p:cNvSpPr>
            <a:spLocks noGrp="1"/>
          </p:cNvSpPr>
          <p:nvPr>
            <p:ph idx="1"/>
          </p:nvPr>
        </p:nvSpPr>
        <p:spPr/>
        <p:txBody>
          <a:bodyPr>
            <a:normAutofit fontScale="92500" lnSpcReduction="10000"/>
          </a:bodyPr>
          <a:lstStyle/>
          <a:p>
            <a:pPr marL="61724" indent="0">
              <a:lnSpc>
                <a:spcPct val="150000"/>
              </a:lnSpc>
              <a:buNone/>
            </a:pPr>
            <a:endParaRPr lang="da-DK" sz="1500" dirty="0"/>
          </a:p>
          <a:p>
            <a:pPr marL="61724" indent="0">
              <a:lnSpc>
                <a:spcPct val="150000"/>
              </a:lnSpc>
              <a:buNone/>
            </a:pPr>
            <a:endParaRPr lang="da-DK" sz="1500" dirty="0"/>
          </a:p>
          <a:p>
            <a:pPr marL="61724" indent="0">
              <a:lnSpc>
                <a:spcPct val="150000"/>
              </a:lnSpc>
              <a:buNone/>
            </a:pPr>
            <a:r>
              <a:rPr lang="da-DK" sz="1500" dirty="0"/>
              <a:t>Det vigtigste at kontrollere er returtemperaturen fra installationen til fjernvarmeværket. Det gælder både efter at anlægget er indstillet</a:t>
            </a:r>
          </a:p>
          <a:p>
            <a:pPr marL="61724" indent="0">
              <a:lnSpc>
                <a:spcPct val="150000"/>
              </a:lnSpc>
              <a:buNone/>
            </a:pPr>
            <a:r>
              <a:rPr lang="da-DK" sz="1500" dirty="0"/>
              <a:t>og senere under driften.</a:t>
            </a:r>
          </a:p>
          <a:p>
            <a:pPr marL="61724" indent="0">
              <a:lnSpc>
                <a:spcPct val="150000"/>
              </a:lnSpc>
              <a:buNone/>
            </a:pPr>
            <a:endParaRPr lang="da-DK" sz="1500" dirty="0"/>
          </a:p>
          <a:p>
            <a:pPr marL="61724" indent="0">
              <a:lnSpc>
                <a:spcPct val="150000"/>
              </a:lnSpc>
              <a:buNone/>
            </a:pPr>
            <a:r>
              <a:rPr lang="da-DK" sz="1500" dirty="0"/>
              <a:t>Uanset om fjernvarmeværket kræver en bestemt afkøling af fjernvarmevandet, bør returtemperaturer over 35 °C kun undtagelsesvis accepteres i fjernvarmeinstallationer. I den dimensionerede situation ved -12 °C udetemperatur kan en returtemperatur på 40°C fra radiatorinstallationen dog accepteres.</a:t>
            </a:r>
          </a:p>
        </p:txBody>
      </p:sp>
    </p:spTree>
    <p:extLst>
      <p:ext uri="{BB962C8B-B14F-4D97-AF65-F5344CB8AC3E}">
        <p14:creationId xmlns:p14="http://schemas.microsoft.com/office/powerpoint/2010/main" val="3460520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Krav til montøren!</a:t>
            </a:r>
          </a:p>
        </p:txBody>
      </p:sp>
      <p:sp>
        <p:nvSpPr>
          <p:cNvPr id="3" name="Pladsholder til indhold 2"/>
          <p:cNvSpPr>
            <a:spLocks noGrp="1"/>
          </p:cNvSpPr>
          <p:nvPr>
            <p:ph idx="1"/>
          </p:nvPr>
        </p:nvSpPr>
        <p:spPr/>
        <p:txBody>
          <a:bodyPr>
            <a:normAutofit fontScale="92500" lnSpcReduction="10000"/>
          </a:bodyPr>
          <a:lstStyle/>
          <a:p>
            <a:pPr>
              <a:lnSpc>
                <a:spcPct val="150000"/>
              </a:lnSpc>
            </a:pPr>
            <a:endParaRPr lang="da-DK" dirty="0"/>
          </a:p>
          <a:p>
            <a:pPr>
              <a:lnSpc>
                <a:spcPct val="150000"/>
              </a:lnSpc>
            </a:pPr>
            <a:r>
              <a:rPr lang="da-DK" dirty="0"/>
              <a:t>Som afslutning skal montøren kontrollere at cirkulerende vandmængde er tilstede.</a:t>
            </a:r>
          </a:p>
          <a:p>
            <a:pPr>
              <a:lnSpc>
                <a:spcPct val="150000"/>
              </a:lnSpc>
            </a:pPr>
            <a:endParaRPr lang="da-DK" dirty="0"/>
          </a:p>
          <a:p>
            <a:pPr>
              <a:lnSpc>
                <a:spcPct val="150000"/>
              </a:lnSpc>
            </a:pPr>
            <a:r>
              <a:rPr lang="da-DK" dirty="0"/>
              <a:t>Det gøres ved at max belaste varmeanlægget, kontrollere flow på energimåleren, er vandmængden for lille øges differenstrykket, og omvendt, der må gerne være et over og underflow på 10%</a:t>
            </a:r>
          </a:p>
        </p:txBody>
      </p:sp>
    </p:spTree>
    <p:extLst>
      <p:ext uri="{BB962C8B-B14F-4D97-AF65-F5344CB8AC3E}">
        <p14:creationId xmlns:p14="http://schemas.microsoft.com/office/powerpoint/2010/main" val="2856913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86698" y="629266"/>
            <a:ext cx="3124882" cy="1622321"/>
          </a:xfrm>
        </p:spPr>
        <p:txBody>
          <a:bodyPr>
            <a:normAutofit/>
          </a:bodyPr>
          <a:lstStyle/>
          <a:p>
            <a:endParaRPr lang="da-DK"/>
          </a:p>
        </p:txBody>
      </p:sp>
      <p:sp>
        <p:nvSpPr>
          <p:cNvPr id="3" name="Pladsholder til indhold 2"/>
          <p:cNvSpPr>
            <a:spLocks noGrp="1"/>
          </p:cNvSpPr>
          <p:nvPr>
            <p:ph idx="1"/>
          </p:nvPr>
        </p:nvSpPr>
        <p:spPr>
          <a:xfrm>
            <a:off x="486698" y="2438400"/>
            <a:ext cx="3124882" cy="3785419"/>
          </a:xfrm>
        </p:spPr>
        <p:txBody>
          <a:bodyPr>
            <a:normAutofit/>
          </a:bodyPr>
          <a:lstStyle/>
          <a:p>
            <a:pPr marL="61724" indent="0">
              <a:buNone/>
            </a:pPr>
            <a:r>
              <a:rPr lang="da-DK"/>
              <a:t>En montør skal altid gøre sig bekendt, med det lokale fjernvarmeværks</a:t>
            </a:r>
          </a:p>
          <a:p>
            <a:pPr marL="61724" indent="0">
              <a:buNone/>
            </a:pPr>
            <a:r>
              <a:rPr lang="da-DK"/>
              <a:t>bestemmelser!</a:t>
            </a:r>
          </a:p>
        </p:txBody>
      </p:sp>
      <p:sp>
        <p:nvSpPr>
          <p:cNvPr id="9"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da-DK"/>
          </a:p>
        </p:txBody>
      </p:sp>
      <p:pic>
        <p:nvPicPr>
          <p:cNvPr id="4" name="Billede 3"/>
          <p:cNvPicPr>
            <a:picLocks noChangeAspect="1"/>
          </p:cNvPicPr>
          <p:nvPr/>
        </p:nvPicPr>
        <p:blipFill>
          <a:blip r:embed="rId3"/>
          <a:stretch>
            <a:fillRect/>
          </a:stretch>
        </p:blipFill>
        <p:spPr>
          <a:xfrm>
            <a:off x="4670935" y="647698"/>
            <a:ext cx="3886533" cy="5562601"/>
          </a:xfrm>
          <a:prstGeom prst="rect">
            <a:avLst/>
          </a:prstGeom>
          <a:effectLst/>
        </p:spPr>
      </p:pic>
      <p:sp>
        <p:nvSpPr>
          <p:cNvPr id="15" name="Rectangle 14">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502778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6698" y="629266"/>
            <a:ext cx="3124882" cy="1622321"/>
          </a:xfrm>
        </p:spPr>
        <p:txBody>
          <a:bodyPr>
            <a:normAutofit/>
          </a:bodyPr>
          <a:lstStyle/>
          <a:p>
            <a:pPr eaLnBrk="1" hangingPunct="1"/>
            <a:r>
              <a:rPr lang="da-DK" sz="2300" b="1">
                <a:effectLst/>
              </a:rPr>
              <a:t>Fjernvarmesystem!</a:t>
            </a:r>
          </a:p>
        </p:txBody>
      </p:sp>
      <p:sp>
        <p:nvSpPr>
          <p:cNvPr id="38915" name="Rectangle 3"/>
          <p:cNvSpPr>
            <a:spLocks noGrp="1" noChangeArrowheads="1"/>
          </p:cNvSpPr>
          <p:nvPr>
            <p:ph idx="1"/>
          </p:nvPr>
        </p:nvSpPr>
        <p:spPr>
          <a:xfrm>
            <a:off x="486698" y="2438400"/>
            <a:ext cx="3124882" cy="3785419"/>
          </a:xfrm>
        </p:spPr>
        <p:txBody>
          <a:bodyPr>
            <a:normAutofit/>
          </a:bodyPr>
          <a:lstStyle/>
          <a:p>
            <a:pPr eaLnBrk="1" hangingPunct="1"/>
            <a:r>
              <a:rPr lang="da-DK" b="1"/>
              <a:t>Fjernvarmesystemet kan opdeles i følgende hovedbestanddele:</a:t>
            </a:r>
          </a:p>
          <a:p>
            <a:pPr eaLnBrk="1" hangingPunct="1">
              <a:buFont typeface="Wingdings" pitchFamily="2" charset="2"/>
              <a:buNone/>
            </a:pPr>
            <a:endParaRPr lang="da-DK" b="1"/>
          </a:p>
          <a:p>
            <a:pPr eaLnBrk="1" hangingPunct="1"/>
            <a:r>
              <a:rPr lang="da-DK" b="1"/>
              <a:t>- </a:t>
            </a:r>
            <a:r>
              <a:rPr lang="da-DK"/>
              <a:t>Produktionsanlæg</a:t>
            </a:r>
          </a:p>
          <a:p>
            <a:pPr eaLnBrk="1" hangingPunct="1"/>
            <a:r>
              <a:rPr lang="da-DK"/>
              <a:t>- Fordelingsanlæg</a:t>
            </a:r>
          </a:p>
          <a:p>
            <a:pPr eaLnBrk="1" hangingPunct="1"/>
            <a:r>
              <a:rPr lang="da-DK"/>
              <a:t>- Forbrugsanlæg.</a:t>
            </a:r>
          </a:p>
        </p:txBody>
      </p:sp>
      <p:sp>
        <p:nvSpPr>
          <p:cNvPr id="38920"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8922" name="Rectangle 38921">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da-DK"/>
          </a:p>
        </p:txBody>
      </p:sp>
      <p:pic>
        <p:nvPicPr>
          <p:cNvPr id="4" name="Picture 13" descr="736"/>
          <p:cNvPicPr>
            <a:picLocks noChangeAspect="1" noChangeArrowheads="1"/>
          </p:cNvPicPr>
          <p:nvPr/>
        </p:nvPicPr>
        <p:blipFill>
          <a:blip r:embed="rId3" cstate="print"/>
          <a:stretch>
            <a:fillRect/>
          </a:stretch>
        </p:blipFill>
        <p:spPr bwMode="auto">
          <a:xfrm>
            <a:off x="4570494" y="2555313"/>
            <a:ext cx="4087416" cy="1747370"/>
          </a:xfrm>
          <a:prstGeom prst="rect">
            <a:avLst/>
          </a:prstGeom>
          <a:noFill/>
          <a:effectLst/>
        </p:spPr>
      </p:pic>
      <p:sp>
        <p:nvSpPr>
          <p:cNvPr id="38926" name="Rectangle 38925">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da-DK" sz="1800" b="1" dirty="0">
                <a:effectLst/>
              </a:rPr>
              <a:t>Produktionsanlægget!</a:t>
            </a:r>
          </a:p>
        </p:txBody>
      </p:sp>
      <p:sp>
        <p:nvSpPr>
          <p:cNvPr id="39939" name="Rectangle 3"/>
          <p:cNvSpPr>
            <a:spLocks noGrp="1" noChangeArrowheads="1"/>
          </p:cNvSpPr>
          <p:nvPr>
            <p:ph idx="1"/>
          </p:nvPr>
        </p:nvSpPr>
        <p:spPr>
          <a:ln>
            <a:noFill/>
          </a:ln>
          <a:effectLst/>
          <a:scene3d>
            <a:camera prst="orthographicFront">
              <a:rot lat="0" lon="0" rev="0"/>
            </a:camera>
            <a:lightRig rig="glow" dir="t">
              <a:rot lat="0" lon="0" rev="4800000"/>
            </a:lightRig>
          </a:scene3d>
          <a:sp3d prstMaterial="matte">
            <a:bevelT w="127000" h="63500"/>
          </a:sp3d>
        </p:spPr>
        <p:txBody>
          <a:bodyPr anchor="ctr">
            <a:normAutofit/>
          </a:bodyPr>
          <a:lstStyle/>
          <a:p>
            <a:pPr eaLnBrk="1" hangingPunct="1">
              <a:lnSpc>
                <a:spcPct val="150000"/>
              </a:lnSpc>
            </a:pPr>
            <a:r>
              <a:rPr lang="da-DK" sz="1500" dirty="0"/>
              <a:t>Produktionsanlægget svarer til kedelanlægget, og kan være et kombineret varme/elværk (kraftvarme værk).</a:t>
            </a:r>
          </a:p>
          <a:p>
            <a:pPr eaLnBrk="1" hangingPunct="1">
              <a:lnSpc>
                <a:spcPct val="150000"/>
              </a:lnSpc>
              <a:buNone/>
            </a:pPr>
            <a:endParaRPr lang="da-DK" sz="1500" dirty="0"/>
          </a:p>
          <a:p>
            <a:pPr eaLnBrk="1" hangingPunct="1">
              <a:lnSpc>
                <a:spcPct val="150000"/>
              </a:lnSpc>
            </a:pPr>
            <a:r>
              <a:rPr lang="da-DK" sz="1500" dirty="0"/>
              <a:t>I dag er energikilderne til fjernvarme affald, kul, biomasse og naturgas, der anvendes også ganske få % olie.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da-DK" dirty="0"/>
              <a:t>Solfangeranlæg!</a:t>
            </a:r>
          </a:p>
        </p:txBody>
      </p:sp>
      <p:pic>
        <p:nvPicPr>
          <p:cNvPr id="4" name="Picture 2" descr="C:\Users\OLJE\Desktop\ScreenHunter_006.bmp"/>
          <p:cNvPicPr>
            <a:picLocks noChangeAspect="1" noChangeArrowheads="1"/>
          </p:cNvPicPr>
          <p:nvPr/>
        </p:nvPicPr>
        <p:blipFill>
          <a:blip r:embed="rId2" cstate="print"/>
          <a:srcRect/>
          <a:stretch>
            <a:fillRect/>
          </a:stretch>
        </p:blipFill>
        <p:spPr bwMode="auto">
          <a:xfrm>
            <a:off x="2033723" y="1970839"/>
            <a:ext cx="3312272" cy="2185416"/>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4441224" y="4231210"/>
            <a:ext cx="3425143" cy="168206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da-DK" sz="1800" b="1" dirty="0">
                <a:effectLst/>
              </a:rPr>
              <a:t>Fordelingsanlægget!</a:t>
            </a:r>
          </a:p>
        </p:txBody>
      </p:sp>
      <p:sp>
        <p:nvSpPr>
          <p:cNvPr id="44035" name="Rectangle 3"/>
          <p:cNvSpPr>
            <a:spLocks noGrp="1" noChangeArrowheads="1"/>
          </p:cNvSpPr>
          <p:nvPr>
            <p:ph idx="1"/>
          </p:nvPr>
        </p:nvSpPr>
        <p:spPr>
          <a:xfrm>
            <a:off x="2000232" y="2303853"/>
            <a:ext cx="5786478" cy="3193263"/>
          </a:xfrm>
          <a:ln>
            <a:noFill/>
          </a:ln>
          <a:effectLst/>
          <a:scene3d>
            <a:camera prst="orthographicFront">
              <a:rot lat="0" lon="0" rev="0"/>
            </a:camera>
            <a:lightRig rig="glow" dir="t">
              <a:rot lat="0" lon="0" rev="4800000"/>
            </a:lightRig>
          </a:scene3d>
          <a:sp3d prstMaterial="matte">
            <a:bevelT w="127000" h="63500"/>
          </a:sp3d>
        </p:spPr>
        <p:txBody>
          <a:bodyPr anchor="ctr">
            <a:normAutofit/>
          </a:bodyPr>
          <a:lstStyle/>
          <a:p>
            <a:pPr eaLnBrk="1" hangingPunct="1">
              <a:lnSpc>
                <a:spcPct val="150000"/>
              </a:lnSpc>
            </a:pPr>
            <a:r>
              <a:rPr lang="da-DK" sz="1500" dirty="0"/>
              <a:t>Fordelingsanlægget er lig gadeledningsnettet, som tjener til transport af det varme vand.</a:t>
            </a:r>
          </a:p>
          <a:p>
            <a:pPr eaLnBrk="1" hangingPunct="1">
              <a:lnSpc>
                <a:spcPct val="150000"/>
              </a:lnSpc>
              <a:buFont typeface="Wingdings" pitchFamily="2" charset="2"/>
              <a:buNone/>
            </a:pPr>
            <a:endParaRPr lang="da-DK" sz="1500" dirty="0"/>
          </a:p>
          <a:p>
            <a:pPr eaLnBrk="1" hangingPunct="1">
              <a:lnSpc>
                <a:spcPct val="150000"/>
              </a:lnSpc>
            </a:pPr>
            <a:r>
              <a:rPr lang="da-DK" sz="1500" dirty="0"/>
              <a:t>Fjernvarmeledninger kan opdeles således;</a:t>
            </a:r>
          </a:p>
          <a:p>
            <a:pPr eaLnBrk="1" hangingPunct="1">
              <a:lnSpc>
                <a:spcPct val="150000"/>
              </a:lnSpc>
            </a:pPr>
            <a:r>
              <a:rPr lang="da-DK" sz="1500" dirty="0"/>
              <a:t>- Transmissionsledninger</a:t>
            </a:r>
          </a:p>
          <a:p>
            <a:pPr eaLnBrk="1" hangingPunct="1">
              <a:lnSpc>
                <a:spcPct val="150000"/>
              </a:lnSpc>
            </a:pPr>
            <a:r>
              <a:rPr lang="da-DK" sz="1500" dirty="0"/>
              <a:t>- Fordelingsledninger</a:t>
            </a:r>
          </a:p>
          <a:p>
            <a:pPr eaLnBrk="1" hangingPunct="1">
              <a:lnSpc>
                <a:spcPct val="150000"/>
              </a:lnSpc>
            </a:pPr>
            <a:r>
              <a:rPr lang="da-DK" sz="1500" dirty="0"/>
              <a:t>- Stikledninger.</a:t>
            </a:r>
          </a:p>
        </p:txBody>
      </p:sp>
      <p:pic>
        <p:nvPicPr>
          <p:cNvPr id="44036" name="Picture 4" descr="m1_156_BBFCJFJgHE1">
            <a:hlinkClick r:id="rId2"/>
          </p:cNvPr>
          <p:cNvPicPr>
            <a:picLocks noChangeAspect="1" noChangeArrowheads="1"/>
          </p:cNvPicPr>
          <p:nvPr/>
        </p:nvPicPr>
        <p:blipFill>
          <a:blip r:embed="rId3" cstate="print"/>
          <a:srcRect/>
          <a:stretch>
            <a:fillRect/>
          </a:stretch>
        </p:blipFill>
        <p:spPr bwMode="auto">
          <a:xfrm>
            <a:off x="6125777" y="3648091"/>
            <a:ext cx="1644287" cy="2191943"/>
          </a:xfrm>
          <a:prstGeom prst="rect">
            <a:avLst/>
          </a:prstGeom>
          <a:noFill/>
          <a:ln w="9525">
            <a:noFill/>
            <a:miter lim="800000"/>
            <a:headEnd/>
            <a:tailEnd/>
          </a:ln>
          <a:effectLst>
            <a:softEdge rad="317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normAutofit/>
          </a:bodyPr>
          <a:lstStyle/>
          <a:p>
            <a:pPr eaLnBrk="1" hangingPunct="1"/>
            <a:r>
              <a:rPr lang="da-DK" sz="1800" b="1" dirty="0">
                <a:effectLst/>
              </a:rPr>
              <a:t>Forbrugeranlægget!</a:t>
            </a:r>
          </a:p>
        </p:txBody>
      </p:sp>
      <p:sp>
        <p:nvSpPr>
          <p:cNvPr id="45059" name="Rectangle 6"/>
          <p:cNvSpPr>
            <a:spLocks noGrp="1" noChangeArrowheads="1"/>
          </p:cNvSpPr>
          <p:nvPr>
            <p:ph idx="1"/>
          </p:nvPr>
        </p:nvSpPr>
        <p:spPr>
          <a:xfrm>
            <a:off x="2250282" y="1453230"/>
            <a:ext cx="6426174" cy="4064002"/>
          </a:xfrm>
          <a:ln>
            <a:noFill/>
          </a:ln>
          <a:effectLst/>
          <a:scene3d>
            <a:camera prst="orthographicFront">
              <a:rot lat="0" lon="0" rev="0"/>
            </a:camera>
            <a:lightRig rig="glow" dir="t">
              <a:rot lat="0" lon="0" rev="4800000"/>
            </a:lightRig>
          </a:scene3d>
          <a:sp3d prstMaterial="matte">
            <a:bevelT w="127000" h="63500"/>
          </a:sp3d>
        </p:spPr>
        <p:txBody>
          <a:bodyPr>
            <a:normAutofit fontScale="62500" lnSpcReduction="20000"/>
          </a:bodyPr>
          <a:lstStyle/>
          <a:p>
            <a:pPr eaLnBrk="1" hangingPunct="1">
              <a:lnSpc>
                <a:spcPct val="150000"/>
              </a:lnSpc>
            </a:pPr>
            <a:r>
              <a:rPr lang="da-DK" sz="1500" b="1" dirty="0"/>
              <a:t>Generelt gælder, at ethvert fjernvarmeværk har egne regler og retningslinjer, som i et og alt skal følges.</a:t>
            </a:r>
          </a:p>
          <a:p>
            <a:pPr eaLnBrk="1" hangingPunct="1">
              <a:lnSpc>
                <a:spcPct val="150000"/>
              </a:lnSpc>
              <a:buNone/>
            </a:pPr>
            <a:endParaRPr lang="da-DK" sz="1500" b="1" dirty="0"/>
          </a:p>
          <a:p>
            <a:pPr eaLnBrk="1" hangingPunct="1">
              <a:lnSpc>
                <a:spcPct val="150000"/>
              </a:lnSpc>
            </a:pPr>
            <a:r>
              <a:rPr lang="da-DK" sz="1500" b="1" dirty="0"/>
              <a:t>Disse lokale bestemmelser skal som minimum angive:</a:t>
            </a:r>
          </a:p>
          <a:p>
            <a:pPr eaLnBrk="1" hangingPunct="1">
              <a:lnSpc>
                <a:spcPct val="150000"/>
              </a:lnSpc>
              <a:buNone/>
            </a:pPr>
            <a:endParaRPr lang="da-DK" sz="1500" b="1" dirty="0"/>
          </a:p>
          <a:p>
            <a:pPr eaLnBrk="1" hangingPunct="1">
              <a:lnSpc>
                <a:spcPct val="150000"/>
              </a:lnSpc>
            </a:pPr>
            <a:r>
              <a:rPr lang="da-DK" sz="1500" b="1" dirty="0"/>
              <a:t>- variation af fremløbstemperaturer over året</a:t>
            </a:r>
          </a:p>
          <a:p>
            <a:pPr eaLnBrk="1" hangingPunct="1">
              <a:lnSpc>
                <a:spcPct val="150000"/>
              </a:lnSpc>
            </a:pPr>
            <a:r>
              <a:rPr lang="da-DK" sz="1500" b="1" dirty="0"/>
              <a:t>- maksimalt forekommende statisk tryk</a:t>
            </a:r>
          </a:p>
          <a:p>
            <a:pPr eaLnBrk="1" hangingPunct="1">
              <a:lnSpc>
                <a:spcPct val="150000"/>
              </a:lnSpc>
            </a:pPr>
            <a:r>
              <a:rPr lang="da-DK" sz="1500" b="1" dirty="0"/>
              <a:t>- maksimalt forekommende differenstryk</a:t>
            </a:r>
          </a:p>
          <a:p>
            <a:pPr eaLnBrk="1" hangingPunct="1">
              <a:lnSpc>
                <a:spcPct val="150000"/>
              </a:lnSpc>
            </a:pPr>
            <a:r>
              <a:rPr lang="da-DK" sz="1500" b="1" dirty="0"/>
              <a:t>- minimalt disponibelt differenstryk</a:t>
            </a:r>
          </a:p>
          <a:p>
            <a:pPr eaLnBrk="1" hangingPunct="1">
              <a:lnSpc>
                <a:spcPct val="150000"/>
              </a:lnSpc>
            </a:pPr>
            <a:r>
              <a:rPr lang="da-DK" sz="1500" b="1" dirty="0"/>
              <a:t>- krav til afkøling eller krav til maksimal returtemperatur</a:t>
            </a:r>
          </a:p>
          <a:p>
            <a:pPr eaLnBrk="1" hangingPunct="1">
              <a:lnSpc>
                <a:spcPct val="150000"/>
              </a:lnSpc>
            </a:pPr>
            <a:r>
              <a:rPr lang="da-DK" sz="1500" b="1" dirty="0"/>
              <a:t>- krav til tilslutningsprincip for varmeanlæg</a:t>
            </a:r>
          </a:p>
          <a:p>
            <a:pPr eaLnBrk="1" hangingPunct="1">
              <a:lnSpc>
                <a:spcPct val="150000"/>
              </a:lnSpc>
            </a:pPr>
            <a:r>
              <a:rPr lang="da-DK" sz="1500" b="1" dirty="0"/>
              <a:t>- krav til produktionsanlæg for varmt vand</a:t>
            </a:r>
          </a:p>
          <a:p>
            <a:pPr eaLnBrk="1" hangingPunct="1">
              <a:lnSpc>
                <a:spcPct val="150000"/>
              </a:lnSpc>
            </a:pPr>
            <a:r>
              <a:rPr lang="da-DK" sz="1500" b="1" dirty="0"/>
              <a:t>-værkets afregningsform og –vilkår i forhold til forbrugerne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da-DK" sz="1800" b="1" dirty="0">
                <a:effectLst/>
              </a:rPr>
              <a:t>Brugerinstallationer!</a:t>
            </a:r>
          </a:p>
        </p:txBody>
      </p:sp>
      <p:sp>
        <p:nvSpPr>
          <p:cNvPr id="46083" name="Rectangle 3"/>
          <p:cNvSpPr>
            <a:spLocks noGrp="1" noChangeArrowheads="1"/>
          </p:cNvSpPr>
          <p:nvPr>
            <p:ph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70000" lnSpcReduction="20000"/>
          </a:bodyPr>
          <a:lstStyle/>
          <a:p>
            <a:pPr eaLnBrk="1" hangingPunct="1">
              <a:lnSpc>
                <a:spcPct val="150000"/>
              </a:lnSpc>
            </a:pPr>
            <a:r>
              <a:rPr lang="da-DK" sz="1500" b="1" dirty="0"/>
              <a:t>Brugerinstallationer opdeles i to hovedgrupper, direkte og indirekte anlæg:</a:t>
            </a:r>
          </a:p>
          <a:p>
            <a:pPr eaLnBrk="1" hangingPunct="1">
              <a:lnSpc>
                <a:spcPct val="150000"/>
              </a:lnSpc>
            </a:pPr>
            <a:endParaRPr lang="da-DK" sz="1500" b="1" dirty="0"/>
          </a:p>
          <a:p>
            <a:pPr eaLnBrk="1" hangingPunct="1">
              <a:lnSpc>
                <a:spcPct val="150000"/>
              </a:lnSpc>
            </a:pPr>
            <a:r>
              <a:rPr lang="da-DK" sz="1500" b="1" dirty="0"/>
              <a:t>Direkte anlæg karakteriseres ved, at fjernvarmevandet cirkulerer direkte i den interne varmeinstallation.</a:t>
            </a:r>
          </a:p>
          <a:p>
            <a:pPr eaLnBrk="1" hangingPunct="1">
              <a:lnSpc>
                <a:spcPct val="150000"/>
              </a:lnSpc>
            </a:pPr>
            <a:r>
              <a:rPr lang="da-DK" sz="1500" b="1" dirty="0"/>
              <a:t>- Direkte anlæg uden opblanding</a:t>
            </a:r>
          </a:p>
          <a:p>
            <a:pPr eaLnBrk="1" hangingPunct="1">
              <a:lnSpc>
                <a:spcPct val="150000"/>
              </a:lnSpc>
            </a:pPr>
            <a:r>
              <a:rPr lang="da-DK" sz="1500" b="1" dirty="0"/>
              <a:t>- Direkte anlæg med opblanding</a:t>
            </a:r>
          </a:p>
          <a:p>
            <a:pPr eaLnBrk="1" hangingPunct="1">
              <a:lnSpc>
                <a:spcPct val="150000"/>
              </a:lnSpc>
              <a:buFont typeface="Wingdings" pitchFamily="2" charset="2"/>
              <a:buNone/>
            </a:pPr>
            <a:endParaRPr lang="da-DK" sz="1500" b="1" dirty="0"/>
          </a:p>
          <a:p>
            <a:pPr eaLnBrk="1" hangingPunct="1">
              <a:lnSpc>
                <a:spcPct val="150000"/>
              </a:lnSpc>
            </a:pPr>
            <a:r>
              <a:rPr lang="da-DK" sz="1500" b="1" dirty="0"/>
              <a:t>Indirekte anlæg karakteriseres ved, at der er installeret en varmeveksler, hvori fjernvarmevandet ( primærsiden) er adskilt fra den interne varmeinstallation, (sekundærsiden)</a:t>
            </a:r>
          </a:p>
          <a:p>
            <a:pPr eaLnBrk="1" hangingPunct="1">
              <a:lnSpc>
                <a:spcPct val="150000"/>
              </a:lnSpc>
            </a:pPr>
            <a:r>
              <a:rPr lang="da-DK" sz="1500" b="1" dirty="0"/>
              <a:t>- Indirekte anlæg</a:t>
            </a:r>
          </a:p>
          <a:p>
            <a:pPr eaLnBrk="1" hangingPunct="1">
              <a:lnSpc>
                <a:spcPct val="150000"/>
              </a:lnSpc>
            </a:pPr>
            <a:r>
              <a:rPr lang="da-DK" sz="1500" b="1" dirty="0"/>
              <a:t>- Indirekte anlæg med tilslutning af supplerende energikilde </a:t>
            </a:r>
          </a:p>
          <a:p>
            <a:pPr eaLnBrk="1" hangingPunct="1">
              <a:buFont typeface="Wingdings" pitchFamily="2" charset="2"/>
              <a:buNone/>
            </a:pPr>
            <a:r>
              <a:rPr lang="da-DK" sz="1200" dirty="0"/>
              <a:t>    </a:t>
            </a:r>
          </a:p>
        </p:txBody>
      </p:sp>
      <p:pic>
        <p:nvPicPr>
          <p:cNvPr id="46084" name="Picture 5" descr="10_2"/>
          <p:cNvPicPr>
            <a:picLocks noChangeAspect="1" noChangeArrowheads="1"/>
          </p:cNvPicPr>
          <p:nvPr/>
        </p:nvPicPr>
        <p:blipFill>
          <a:blip r:embed="rId2" cstate="print"/>
          <a:srcRect/>
          <a:stretch>
            <a:fillRect/>
          </a:stretch>
        </p:blipFill>
        <p:spPr bwMode="auto">
          <a:xfrm>
            <a:off x="6929456" y="857251"/>
            <a:ext cx="785653" cy="1064433"/>
          </a:xfrm>
          <a:prstGeom prst="rect">
            <a:avLst/>
          </a:prstGeom>
          <a:noFill/>
          <a:ln w="9525">
            <a:noFill/>
            <a:miter lim="800000"/>
            <a:headEnd/>
            <a:tailEnd/>
          </a:ln>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a-DK" sz="2100" b="1">
                <a:effectLst/>
              </a:rPr>
              <a:t>Certifikat til fjernvarmeservice:</a:t>
            </a:r>
            <a:endParaRPr lang="da-DK" sz="2100" b="1" dirty="0">
              <a:effectLst/>
            </a:endParaRPr>
          </a:p>
        </p:txBody>
      </p:sp>
      <p:sp>
        <p:nvSpPr>
          <p:cNvPr id="20483" name="Rectangle 3"/>
          <p:cNvSpPr>
            <a:spLocks noGrp="1" noChangeArrowheads="1"/>
          </p:cNvSpPr>
          <p:nvPr>
            <p:ph idx="1"/>
          </p:nvPr>
        </p:nvSpPr>
        <p:spPr/>
        <p:txBody>
          <a:bodyPr anchor="ctr">
            <a:normAutofit/>
          </a:bodyPr>
          <a:lstStyle/>
          <a:p>
            <a:pPr>
              <a:lnSpc>
                <a:spcPct val="150000"/>
              </a:lnSpc>
            </a:pPr>
            <a:r>
              <a:rPr lang="da-DK" sz="1500" b="1"/>
              <a:t>Dansk Fjernvarmes Registreringsordning for fjernvarmeinstallationer (FJR) </a:t>
            </a:r>
          </a:p>
          <a:p>
            <a:pPr>
              <a:lnSpc>
                <a:spcPct val="150000"/>
              </a:lnSpc>
              <a:buNone/>
            </a:pPr>
            <a:endParaRPr lang="da-DK" sz="1500" b="1"/>
          </a:p>
          <a:p>
            <a:pPr>
              <a:lnSpc>
                <a:spcPct val="150000"/>
              </a:lnSpc>
              <a:buNone/>
            </a:pPr>
            <a:r>
              <a:rPr lang="da-DK" sz="1500"/>
              <a:t>     Kvalitetssikringsordningen har til formål at forbedre fjernvarmeinstallationers drift ved at sikre, at kontrol, justering og anbefalinger om forbedringer, som foretages af registrerede virksomheder og servicemontører, foregår på betryggende vis og efter ensrettede retningslinjer i overensstemmelse med reglerne i Dansk Fjernvarmes Registreringsordning for fjernvarmeinstallationer.</a:t>
            </a:r>
          </a:p>
          <a:p>
            <a:pPr>
              <a:lnSpc>
                <a:spcPct val="80000"/>
              </a:lnSpc>
              <a:buFont typeface="Wingdings" pitchFamily="2" charset="2"/>
              <a:buNone/>
            </a:pPr>
            <a:endParaRPr lang="da-DK" sz="15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r>
              <a:rPr lang="da-DK" sz="1800" b="1" dirty="0">
                <a:effectLst/>
              </a:rPr>
              <a:t>Generelle krav!</a:t>
            </a:r>
          </a:p>
        </p:txBody>
      </p:sp>
      <p:sp>
        <p:nvSpPr>
          <p:cNvPr id="47107" name="Rectangle 3"/>
          <p:cNvSpPr>
            <a:spLocks noGrp="1" noChangeArrowheads="1"/>
          </p:cNvSpPr>
          <p:nvPr>
            <p:ph idx="1"/>
          </p:nvPr>
        </p:nvSpPr>
        <p:spPr>
          <a:ln>
            <a:noFill/>
          </a:ln>
          <a:effectLst/>
          <a:scene3d>
            <a:camera prst="orthographicFront">
              <a:rot lat="0" lon="0" rev="0"/>
            </a:camera>
            <a:lightRig rig="glow" dir="t">
              <a:rot lat="0" lon="0" rev="4800000"/>
            </a:lightRig>
          </a:scene3d>
          <a:sp3d prstMaterial="matte">
            <a:bevelT w="127000" h="63500"/>
          </a:sp3d>
        </p:spPr>
        <p:txBody>
          <a:bodyPr anchor="ctr">
            <a:normAutofit fontScale="92500" lnSpcReduction="10000"/>
          </a:bodyPr>
          <a:lstStyle/>
          <a:p>
            <a:pPr eaLnBrk="1" hangingPunct="1">
              <a:lnSpc>
                <a:spcPct val="150000"/>
              </a:lnSpc>
            </a:pPr>
            <a:endParaRPr lang="da-DK" sz="1500" dirty="0"/>
          </a:p>
          <a:p>
            <a:pPr eaLnBrk="1" hangingPunct="1">
              <a:lnSpc>
                <a:spcPct val="150000"/>
              </a:lnSpc>
            </a:pPr>
            <a:endParaRPr lang="da-DK" sz="1500" dirty="0"/>
          </a:p>
          <a:p>
            <a:pPr eaLnBrk="1" hangingPunct="1">
              <a:lnSpc>
                <a:spcPct val="150000"/>
              </a:lnSpc>
            </a:pPr>
            <a:r>
              <a:rPr lang="da-DK" sz="1500" dirty="0"/>
              <a:t>Fjernvarmeanlæg er varmtvandsanlæg med fremløbstemperaturer på op til 110</a:t>
            </a:r>
            <a:r>
              <a:rPr lang="en-US" sz="1500" dirty="0"/>
              <a:t>°C, og er omfattet af Arbejdstilsynets publikation nr. 58: Foreskrifter for ufyrede varmtvandsanlæg.</a:t>
            </a:r>
          </a:p>
          <a:p>
            <a:pPr eaLnBrk="1" hangingPunct="1">
              <a:lnSpc>
                <a:spcPct val="150000"/>
              </a:lnSpc>
              <a:buFont typeface="Wingdings" pitchFamily="2" charset="2"/>
              <a:buNone/>
            </a:pPr>
            <a:endParaRPr lang="en-US" sz="1500" dirty="0"/>
          </a:p>
          <a:p>
            <a:pPr eaLnBrk="1" hangingPunct="1">
              <a:lnSpc>
                <a:spcPct val="150000"/>
              </a:lnSpc>
            </a:pPr>
            <a:r>
              <a:rPr lang="en-US" sz="1500" dirty="0"/>
              <a:t>Varmeværkerne stiller normalt ikke forbrugerne frit, ved valg af direkte eller indirekte tilslutning.</a:t>
            </a:r>
          </a:p>
          <a:p>
            <a:pPr eaLnBrk="1" hangingPunct="1">
              <a:lnSpc>
                <a:spcPct val="150000"/>
              </a:lnSpc>
              <a:buFont typeface="Wingdings" pitchFamily="2" charset="2"/>
              <a:buNone/>
            </a:pPr>
            <a:endParaRPr lang="en-US" sz="1500" dirty="0"/>
          </a:p>
          <a:p>
            <a:pPr eaLnBrk="1" hangingPunct="1">
              <a:lnSpc>
                <a:spcPct val="150000"/>
              </a:lnSpc>
            </a:pPr>
            <a:r>
              <a:rPr lang="en-US" sz="1500" dirty="0"/>
              <a:t>Varmeinstalltioner som tilsluttes et fjernvarmesystem, skal udføres således, at der sikres en tilpas afkøling, mindst 30°C.</a:t>
            </a:r>
          </a:p>
          <a:p>
            <a:pPr eaLnBrk="1" hangingPunct="1"/>
            <a:endParaRPr lang="en-US" sz="1500" dirty="0"/>
          </a:p>
          <a:p>
            <a:pPr eaLnBrk="1" hangingPunct="1"/>
            <a:endParaRPr lang="en-US" sz="1500" dirty="0"/>
          </a:p>
          <a:p>
            <a:pPr eaLnBrk="1" hangingPunct="1"/>
            <a:endParaRPr lang="en-US" sz="1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84584" y="452718"/>
            <a:ext cx="3124185" cy="1400530"/>
          </a:xfrm>
        </p:spPr>
        <p:txBody>
          <a:bodyPr>
            <a:normAutofit/>
          </a:bodyPr>
          <a:lstStyle/>
          <a:p>
            <a:pPr eaLnBrk="1" hangingPunct="1"/>
            <a:r>
              <a:rPr lang="da-DK" b="1">
                <a:effectLst/>
              </a:rPr>
              <a:t>Normer &amp; forskrifter:</a:t>
            </a:r>
          </a:p>
        </p:txBody>
      </p:sp>
      <p:sp>
        <p:nvSpPr>
          <p:cNvPr id="199691" name="Freeform 23">
            <a:extLst>
              <a:ext uri="{FF2B5EF4-FFF2-40B4-BE49-F238E27FC236}">
                <a16:creationId xmlns:a16="http://schemas.microsoft.com/office/drawing/2014/main" id="{B73B6772-591A-4693-928C-DBC76DED4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9693" name="Freeform 5">
            <a:extLst>
              <a:ext uri="{FF2B5EF4-FFF2-40B4-BE49-F238E27FC236}">
                <a16:creationId xmlns:a16="http://schemas.microsoft.com/office/drawing/2014/main" id="{DF7B3D85-9113-4F35-900A-E715C57FF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80683"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da-DK"/>
          </a:p>
        </p:txBody>
      </p:sp>
      <p:sp>
        <p:nvSpPr>
          <p:cNvPr id="199695" name="Rectangle 199694">
            <a:extLst>
              <a:ext uri="{FF2B5EF4-FFF2-40B4-BE49-F238E27FC236}">
                <a16:creationId xmlns:a16="http://schemas.microsoft.com/office/drawing/2014/main" id="{C680EBCB-6C14-4A9B-8857-C922E0F46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8" y="0"/>
            <a:ext cx="45735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4" name="Picture 4"/>
          <p:cNvPicPr>
            <a:picLocks noChangeAspect="1" noChangeArrowheads="1"/>
          </p:cNvPicPr>
          <p:nvPr/>
        </p:nvPicPr>
        <p:blipFill>
          <a:blip r:embed="rId3" cstate="print"/>
          <a:stretch>
            <a:fillRect/>
          </a:stretch>
        </p:blipFill>
        <p:spPr bwMode="auto">
          <a:xfrm>
            <a:off x="4785540" y="647699"/>
            <a:ext cx="1541345" cy="2162555"/>
          </a:xfrm>
          <a:prstGeom prst="rect">
            <a:avLst/>
          </a:prstGeom>
          <a:noFill/>
          <a:effectLst/>
        </p:spPr>
      </p:pic>
      <p:pic>
        <p:nvPicPr>
          <p:cNvPr id="199685" name="Picture 5"/>
          <p:cNvPicPr>
            <a:picLocks noChangeAspect="1" noChangeArrowheads="1"/>
          </p:cNvPicPr>
          <p:nvPr/>
        </p:nvPicPr>
        <p:blipFill>
          <a:blip r:embed="rId4" cstate="print"/>
          <a:stretch>
            <a:fillRect/>
          </a:stretch>
        </p:blipFill>
        <p:spPr bwMode="auto">
          <a:xfrm>
            <a:off x="6837217" y="647699"/>
            <a:ext cx="1670572" cy="2162555"/>
          </a:xfrm>
          <a:prstGeom prst="rect">
            <a:avLst/>
          </a:prstGeom>
          <a:noFill/>
          <a:effectLst/>
        </p:spPr>
      </p:pic>
      <p:sp>
        <p:nvSpPr>
          <p:cNvPr id="199697" name="Rectangle 199696">
            <a:extLst>
              <a:ext uri="{FF2B5EF4-FFF2-40B4-BE49-F238E27FC236}">
                <a16:creationId xmlns:a16="http://schemas.microsoft.com/office/drawing/2014/main" id="{9A88AE3E-2DAB-4AA1-916B-90374D40B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49155" name="Rectangle 3"/>
          <p:cNvSpPr>
            <a:spLocks noGrp="1" noChangeArrowheads="1"/>
          </p:cNvSpPr>
          <p:nvPr>
            <p:ph idx="1"/>
          </p:nvPr>
        </p:nvSpPr>
        <p:spPr>
          <a:xfrm>
            <a:off x="484584" y="2052918"/>
            <a:ext cx="3123860" cy="4195481"/>
          </a:xfrm>
          <a:scene3d>
            <a:camera prst="orthographicFront">
              <a:rot lat="0" lon="0" rev="0"/>
            </a:camera>
            <a:lightRig rig="glow" dir="t">
              <a:rot lat="0" lon="0" rev="4800000"/>
            </a:lightRig>
          </a:scene3d>
        </p:spPr>
        <p:txBody>
          <a:bodyPr>
            <a:normAutofit/>
          </a:bodyPr>
          <a:lstStyle/>
          <a:p>
            <a:pPr eaLnBrk="1" hangingPunct="1">
              <a:lnSpc>
                <a:spcPct val="90000"/>
              </a:lnSpc>
            </a:pPr>
            <a:r>
              <a:rPr lang="da-DK" sz="1300" b="1"/>
              <a:t>Enhver nyinstallation eller ændring af eksisterende installationer skal projekteres og udføres i overensstemmelse med den til enhver tid gæl-dende lovgivning.</a:t>
            </a:r>
            <a:br>
              <a:rPr lang="da-DK" sz="1300" b="1"/>
            </a:br>
            <a:br>
              <a:rPr lang="da-DK" sz="1300" b="1"/>
            </a:br>
            <a:r>
              <a:rPr lang="da-DK" sz="1300" b="1"/>
              <a:t>Nærværende "Tekniske bestemmelser for fjernvarme" </a:t>
            </a:r>
          </a:p>
          <a:p>
            <a:pPr eaLnBrk="1" hangingPunct="1">
              <a:lnSpc>
                <a:spcPct val="90000"/>
              </a:lnSpc>
            </a:pPr>
            <a:r>
              <a:rPr lang="da-DK" sz="1300"/>
              <a:t>Bygningsreglementet </a:t>
            </a:r>
          </a:p>
          <a:p>
            <a:pPr eaLnBrk="1" hangingPunct="1">
              <a:lnSpc>
                <a:spcPct val="90000"/>
              </a:lnSpc>
            </a:pPr>
            <a:r>
              <a:rPr lang="da-DK" sz="1300"/>
              <a:t>Bygningens varmetab, DS 418 </a:t>
            </a:r>
          </a:p>
          <a:p>
            <a:pPr eaLnBrk="1" hangingPunct="1">
              <a:lnSpc>
                <a:spcPct val="90000"/>
              </a:lnSpc>
            </a:pPr>
            <a:r>
              <a:rPr lang="da-DK" sz="1300"/>
              <a:t>Vandnormen, DS 439 </a:t>
            </a:r>
          </a:p>
          <a:p>
            <a:pPr eaLnBrk="1" hangingPunct="1">
              <a:lnSpc>
                <a:spcPct val="90000"/>
              </a:lnSpc>
            </a:pPr>
            <a:r>
              <a:rPr lang="da-DK" sz="1300"/>
              <a:t>Varmenorm, DS 469 </a:t>
            </a:r>
          </a:p>
          <a:p>
            <a:pPr eaLnBrk="1" hangingPunct="1">
              <a:lnSpc>
                <a:spcPct val="90000"/>
              </a:lnSpc>
            </a:pPr>
            <a:r>
              <a:rPr lang="da-DK" sz="1300"/>
              <a:t>Isoleringsnorm, DS 452 </a:t>
            </a:r>
          </a:p>
          <a:p>
            <a:pPr eaLnBrk="1" hangingPunct="1">
              <a:lnSpc>
                <a:spcPct val="90000"/>
              </a:lnSpc>
            </a:pPr>
            <a:r>
              <a:rPr lang="da-DK" sz="1300"/>
              <a:t>Arbejdstilsynets "Forskrifter for fyrede varmtvands-</a:t>
            </a:r>
          </a:p>
          <a:p>
            <a:pPr eaLnBrk="1" hangingPunct="1">
              <a:lnSpc>
                <a:spcPct val="90000"/>
              </a:lnSpc>
              <a:buNone/>
            </a:pPr>
            <a:r>
              <a:rPr lang="da-DK" sz="1300"/>
              <a:t>       anlæg" og "Forskrifter for ufyrede anlæg</a:t>
            </a:r>
          </a:p>
        </p:txBody>
      </p:sp>
      <p:pic>
        <p:nvPicPr>
          <p:cNvPr id="199686" name="Picture 6" descr="Large confetti"/>
          <p:cNvPicPr>
            <a:picLocks noChangeAspect="1" noChangeArrowheads="1"/>
          </p:cNvPicPr>
          <p:nvPr/>
        </p:nvPicPr>
        <p:blipFill>
          <a:blip r:embed="rId5" cstate="print"/>
          <a:stretch>
            <a:fillRect/>
          </a:stretch>
        </p:blipFill>
        <p:spPr bwMode="auto">
          <a:xfrm>
            <a:off x="4570807" y="3360296"/>
            <a:ext cx="4087103" cy="2534003"/>
          </a:xfrm>
          <a:prstGeom prst="rect">
            <a:avLst/>
          </a:prstGeom>
          <a:noFill/>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additive="base">
                                        <p:cTn id="7" dur="500" fill="hold"/>
                                        <p:tgtEl>
                                          <p:spTgt spid="199684"/>
                                        </p:tgtEl>
                                        <p:attrNameLst>
                                          <p:attrName>ppt_x</p:attrName>
                                        </p:attrNameLst>
                                      </p:cBhvr>
                                      <p:tavLst>
                                        <p:tav tm="0">
                                          <p:val>
                                            <p:strVal val="0-#ppt_w/2"/>
                                          </p:val>
                                        </p:tav>
                                        <p:tav tm="100000">
                                          <p:val>
                                            <p:strVal val="#ppt_x"/>
                                          </p:val>
                                        </p:tav>
                                      </p:tavLst>
                                    </p:anim>
                                    <p:anim calcmode="lin" valueType="num">
                                      <p:cBhvr additive="base">
                                        <p:cTn id="8" dur="500" fill="hold"/>
                                        <p:tgtEl>
                                          <p:spTgt spid="1996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9685"/>
                                        </p:tgtEl>
                                        <p:attrNameLst>
                                          <p:attrName>style.visibility</p:attrName>
                                        </p:attrNameLst>
                                      </p:cBhvr>
                                      <p:to>
                                        <p:strVal val="visible"/>
                                      </p:to>
                                    </p:set>
                                    <p:anim calcmode="lin" valueType="num">
                                      <p:cBhvr additive="base">
                                        <p:cTn id="13" dur="500" fill="hold"/>
                                        <p:tgtEl>
                                          <p:spTgt spid="199685"/>
                                        </p:tgtEl>
                                        <p:attrNameLst>
                                          <p:attrName>ppt_x</p:attrName>
                                        </p:attrNameLst>
                                      </p:cBhvr>
                                      <p:tavLst>
                                        <p:tav tm="0">
                                          <p:val>
                                            <p:strVal val="0-#ppt_w/2"/>
                                          </p:val>
                                        </p:tav>
                                        <p:tav tm="100000">
                                          <p:val>
                                            <p:strVal val="#ppt_x"/>
                                          </p:val>
                                        </p:tav>
                                      </p:tavLst>
                                    </p:anim>
                                    <p:anim calcmode="lin" valueType="num">
                                      <p:cBhvr additive="base">
                                        <p:cTn id="14" dur="500" fill="hold"/>
                                        <p:tgtEl>
                                          <p:spTgt spid="1996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9686"/>
                                        </p:tgtEl>
                                        <p:attrNameLst>
                                          <p:attrName>style.visibility</p:attrName>
                                        </p:attrNameLst>
                                      </p:cBhvr>
                                      <p:to>
                                        <p:strVal val="visible"/>
                                      </p:to>
                                    </p:set>
                                    <p:anim calcmode="lin" valueType="num">
                                      <p:cBhvr additive="base">
                                        <p:cTn id="19" dur="500" fill="hold"/>
                                        <p:tgtEl>
                                          <p:spTgt spid="199686"/>
                                        </p:tgtEl>
                                        <p:attrNameLst>
                                          <p:attrName>ppt_x</p:attrName>
                                        </p:attrNameLst>
                                      </p:cBhvr>
                                      <p:tavLst>
                                        <p:tav tm="0">
                                          <p:val>
                                            <p:strVal val="0-#ppt_w/2"/>
                                          </p:val>
                                        </p:tav>
                                        <p:tav tm="100000">
                                          <p:val>
                                            <p:strVal val="#ppt_x"/>
                                          </p:val>
                                        </p:tav>
                                      </p:tavLst>
                                    </p:anim>
                                    <p:anim calcmode="lin" valueType="num">
                                      <p:cBhvr additive="base">
                                        <p:cTn id="20" dur="500" fill="hold"/>
                                        <p:tgtEl>
                                          <p:spTgt spid="1996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da-DK" sz="1800" b="1" dirty="0">
                <a:effectLst/>
              </a:rPr>
              <a:t>Generelle krav!</a:t>
            </a:r>
          </a:p>
        </p:txBody>
      </p:sp>
      <p:sp>
        <p:nvSpPr>
          <p:cNvPr id="51203" name="Rectangle 3"/>
          <p:cNvSpPr>
            <a:spLocks noGrp="1" noChangeArrowheads="1"/>
          </p:cNvSpPr>
          <p:nvPr>
            <p:ph idx="1"/>
          </p:nvPr>
        </p:nvSpPr>
        <p:spPr>
          <a:xfrm>
            <a:off x="1946653" y="2303854"/>
            <a:ext cx="5947214" cy="3469207"/>
          </a:xfrm>
          <a:ln>
            <a:noFill/>
          </a:ln>
          <a:effectLst/>
          <a:scene3d>
            <a:camera prst="orthographicFront">
              <a:rot lat="0" lon="0" rev="0"/>
            </a:camera>
            <a:lightRig rig="glow" dir="t">
              <a:rot lat="0" lon="0" rev="4800000"/>
            </a:lightRig>
          </a:scene3d>
          <a:sp3d prstMaterial="matte">
            <a:bevelT w="127000" h="63500"/>
          </a:sp3d>
        </p:spPr>
        <p:txBody>
          <a:bodyPr anchor="ctr">
            <a:normAutofit/>
          </a:bodyPr>
          <a:lstStyle/>
          <a:p>
            <a:pPr eaLnBrk="1" hangingPunct="1">
              <a:lnSpc>
                <a:spcPct val="150000"/>
              </a:lnSpc>
            </a:pPr>
            <a:r>
              <a:rPr lang="da-DK" sz="1500" dirty="0"/>
              <a:t>Varmeinstallationer skal udføres, så der sikres brugeren en god varmecomfort, med et minimalt varmeforbrug samt en god afkøling af fjernvarmevandet.</a:t>
            </a:r>
          </a:p>
          <a:p>
            <a:pPr eaLnBrk="1" hangingPunct="1">
              <a:lnSpc>
                <a:spcPct val="150000"/>
              </a:lnSpc>
              <a:buFont typeface="Wingdings" pitchFamily="2" charset="2"/>
              <a:buNone/>
            </a:pPr>
            <a:endParaRPr lang="da-DK" sz="1500" dirty="0"/>
          </a:p>
          <a:p>
            <a:pPr eaLnBrk="1" hangingPunct="1">
              <a:lnSpc>
                <a:spcPct val="150000"/>
              </a:lnSpc>
            </a:pPr>
            <a:r>
              <a:rPr lang="da-DK" sz="1500" dirty="0"/>
              <a:t>For varmeanlæg der tilsluttes direkte med fjernvarme, dimensioneres varmeafgiveren for en fremløbstemperatur på 70</a:t>
            </a:r>
            <a:r>
              <a:rPr lang="en-US" sz="1500" dirty="0"/>
              <a:t>°C.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da-DK" sz="1800" b="1" dirty="0">
                <a:effectLst/>
              </a:rPr>
              <a:t>Generelle krav!</a:t>
            </a:r>
          </a:p>
        </p:txBody>
      </p:sp>
      <p:sp>
        <p:nvSpPr>
          <p:cNvPr id="52227" name="Rectangle 3"/>
          <p:cNvSpPr>
            <a:spLocks noGrp="1" noChangeArrowheads="1"/>
          </p:cNvSpPr>
          <p:nvPr>
            <p:ph idx="1"/>
          </p:nvPr>
        </p:nvSpPr>
        <p:spPr>
          <a:xfrm>
            <a:off x="1828824" y="2210092"/>
            <a:ext cx="6172200" cy="3469207"/>
          </a:xfrm>
          <a:ln>
            <a:noFill/>
          </a:ln>
          <a:effectLst/>
          <a:scene3d>
            <a:camera prst="orthographicFront">
              <a:rot lat="0" lon="0" rev="0"/>
            </a:camera>
            <a:lightRig rig="glow" dir="t">
              <a:rot lat="0" lon="0" rev="4800000"/>
            </a:lightRig>
          </a:scene3d>
          <a:sp3d prstMaterial="matte">
            <a:bevelT w="127000" h="63500"/>
          </a:sp3d>
        </p:spPr>
        <p:txBody>
          <a:bodyPr anchor="ctr"/>
          <a:lstStyle/>
          <a:p>
            <a:pPr eaLnBrk="1" hangingPunct="1">
              <a:lnSpc>
                <a:spcPct val="150000"/>
              </a:lnSpc>
            </a:pPr>
            <a:r>
              <a:rPr lang="da-DK" sz="1500" dirty="0"/>
              <a:t>Det er af afgørende betydning, for at opnå en tilfredsstillende funktion af varmeinstallationen, at de enkelte komponenter i installationen er dimensioneret efter de korrekte tryk, temperatur og belastningsforhold.</a:t>
            </a:r>
          </a:p>
          <a:p>
            <a:pPr eaLnBrk="1" hangingPunct="1">
              <a:lnSpc>
                <a:spcPct val="150000"/>
              </a:lnSpc>
              <a:buFont typeface="Wingdings" pitchFamily="2" charset="2"/>
              <a:buNone/>
            </a:pPr>
            <a:endParaRPr lang="da-DK" sz="1500" dirty="0"/>
          </a:p>
          <a:p>
            <a:pPr eaLnBrk="1" hangingPunct="1">
              <a:lnSpc>
                <a:spcPct val="150000"/>
              </a:lnSpc>
            </a:pPr>
            <a:r>
              <a:rPr lang="da-DK" sz="1500" dirty="0"/>
              <a:t>Da temperatur og trykforhold kan variere en del afhængig af beliggenhed og tidspunkt på døgnet, tilrådes det at søge oplysninger, om disse forhold ved det lokale fjernvarmeværk.</a:t>
            </a:r>
          </a:p>
          <a:p>
            <a:pPr eaLnBrk="1" hangingPunct="1"/>
            <a:endParaRPr lang="da-DK" sz="1500" dirty="0"/>
          </a:p>
          <a:p>
            <a:pPr eaLnBrk="1" hangingPunct="1"/>
            <a:endParaRPr lang="da-DK" sz="1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da-DK" sz="1800" b="1" dirty="0">
                <a:effectLst/>
              </a:rPr>
              <a:t>Generelle krav!</a:t>
            </a:r>
          </a:p>
        </p:txBody>
      </p:sp>
      <p:sp>
        <p:nvSpPr>
          <p:cNvPr id="53251" name="Rectangle 3"/>
          <p:cNvSpPr>
            <a:spLocks noGrp="1" noChangeArrowheads="1"/>
          </p:cNvSpPr>
          <p:nvPr>
            <p:ph idx="1"/>
          </p:nvPr>
        </p:nvSpPr>
        <p:spPr>
          <a:ln>
            <a:noFill/>
          </a:ln>
          <a:effectLst/>
          <a:scene3d>
            <a:camera prst="orthographicFront">
              <a:rot lat="0" lon="0" rev="0"/>
            </a:camera>
            <a:lightRig rig="glow" dir="t">
              <a:rot lat="0" lon="0" rev="4800000"/>
            </a:lightRig>
          </a:scene3d>
          <a:sp3d prstMaterial="matte">
            <a:bevelT w="127000" h="63500"/>
          </a:sp3d>
        </p:spPr>
        <p:txBody>
          <a:bodyPr anchor="ctr">
            <a:normAutofit fontScale="92500"/>
          </a:bodyPr>
          <a:lstStyle/>
          <a:p>
            <a:pPr eaLnBrk="1" hangingPunct="1">
              <a:lnSpc>
                <a:spcPct val="150000"/>
              </a:lnSpc>
            </a:pPr>
            <a:r>
              <a:rPr lang="da-DK" sz="1500" b="1" dirty="0"/>
              <a:t>Tilslutningsanlægget bør som minimum være udstyret med:</a:t>
            </a:r>
          </a:p>
          <a:p>
            <a:pPr eaLnBrk="1" hangingPunct="1">
              <a:lnSpc>
                <a:spcPct val="150000"/>
              </a:lnSpc>
              <a:buFont typeface="Wingdings" pitchFamily="2" charset="2"/>
              <a:buNone/>
            </a:pPr>
            <a:endParaRPr lang="da-DK" sz="1500" b="1" dirty="0"/>
          </a:p>
          <a:p>
            <a:pPr eaLnBrk="1" hangingPunct="1">
              <a:lnSpc>
                <a:spcPct val="150000"/>
              </a:lnSpc>
            </a:pPr>
            <a:r>
              <a:rPr lang="da-DK" sz="1500" dirty="0"/>
              <a:t>- Termometre til registrering af temperaturer.</a:t>
            </a:r>
          </a:p>
          <a:p>
            <a:pPr eaLnBrk="1" hangingPunct="1">
              <a:lnSpc>
                <a:spcPct val="150000"/>
              </a:lnSpc>
            </a:pPr>
            <a:r>
              <a:rPr lang="da-DK" sz="1500" dirty="0"/>
              <a:t>- Ventiler til separat afspærring af varmtvands og    varmeinstallationer.</a:t>
            </a:r>
          </a:p>
          <a:p>
            <a:pPr eaLnBrk="1" hangingPunct="1">
              <a:lnSpc>
                <a:spcPct val="150000"/>
              </a:lnSpc>
            </a:pPr>
            <a:r>
              <a:rPr lang="da-DK" sz="1500" dirty="0"/>
              <a:t>- Plads til målerarrangement med ventiler, således at udskiftning kan foretages uden større spild af vand.</a:t>
            </a:r>
          </a:p>
          <a:p>
            <a:pPr eaLnBrk="1" hangingPunct="1">
              <a:lnSpc>
                <a:spcPct val="150000"/>
              </a:lnSpc>
            </a:pPr>
            <a:r>
              <a:rPr lang="da-DK" sz="1500" dirty="0"/>
              <a:t>- Unioner og flanger, så anlægget kan adskilles uden større problemer.</a:t>
            </a:r>
          </a:p>
          <a:p>
            <a:pPr eaLnBrk="1" hangingPunct="1">
              <a:lnSpc>
                <a:spcPct val="150000"/>
              </a:lnSpc>
            </a:pPr>
            <a:r>
              <a:rPr lang="da-DK" sz="1500" dirty="0"/>
              <a:t>- Studse og ventiler for aftapning, udluftning og trykprøvning af anlæg, der henvises til bygningsreglement.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da-DK" sz="1800" b="1" dirty="0">
                <a:effectLst/>
              </a:rPr>
              <a:t>Specielle krav!</a:t>
            </a:r>
          </a:p>
        </p:txBody>
      </p:sp>
      <p:sp>
        <p:nvSpPr>
          <p:cNvPr id="54275" name="Rectangle 3"/>
          <p:cNvSpPr>
            <a:spLocks noGrp="1" noChangeArrowheads="1"/>
          </p:cNvSpPr>
          <p:nvPr>
            <p:ph idx="1"/>
          </p:nvPr>
        </p:nvSpPr>
        <p:spPr>
          <a:ln>
            <a:noFill/>
          </a:ln>
          <a:effectLst/>
          <a:scene3d>
            <a:camera prst="orthographicFront">
              <a:rot lat="0" lon="0" rev="0"/>
            </a:camera>
            <a:lightRig rig="glow" dir="t">
              <a:rot lat="0" lon="0" rev="4800000"/>
            </a:lightRig>
          </a:scene3d>
          <a:sp3d prstMaterial="matte">
            <a:bevelT w="127000" h="63500"/>
          </a:sp3d>
        </p:spPr>
        <p:txBody>
          <a:bodyPr anchor="ctr">
            <a:normAutofit/>
          </a:bodyPr>
          <a:lstStyle/>
          <a:p>
            <a:pPr eaLnBrk="1" hangingPunct="1">
              <a:lnSpc>
                <a:spcPct val="150000"/>
              </a:lnSpc>
            </a:pPr>
            <a:r>
              <a:rPr lang="da-DK" sz="1500" dirty="0"/>
              <a:t>Nogle varmeværker stiller specielle krav til projektering og bruger-installationer. Det vil derfor være en fordel, at henvende sig til det lokale fjernvarmeværk, forud for projektering. Derved sikrer man sig, at der bliver etableret et velfungerende fjernvarmeanlæg.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effectLst/>
        </p:spPr>
        <p:txBody>
          <a:bodyPr>
            <a:normAutofit/>
          </a:bodyPr>
          <a:lstStyle/>
          <a:p>
            <a:pPr>
              <a:defRPr/>
            </a:pPr>
            <a:r>
              <a:rPr lang="da-DK" sz="1800" b="1">
                <a:effectLst/>
              </a:rPr>
              <a:t>Registrering af fjernvarmeselskaber,</a:t>
            </a:r>
            <a:br>
              <a:rPr lang="da-DK" sz="1800" b="1">
                <a:effectLst/>
              </a:rPr>
            </a:br>
            <a:r>
              <a:rPr lang="da-DK" sz="1800" b="1">
                <a:effectLst/>
              </a:rPr>
              <a:t>installatører og montører</a:t>
            </a:r>
            <a:br>
              <a:rPr lang="da-DK" sz="1800"/>
            </a:br>
            <a:endParaRPr lang="da-DK" sz="1800" dirty="0"/>
          </a:p>
        </p:txBody>
      </p:sp>
      <p:sp>
        <p:nvSpPr>
          <p:cNvPr id="21507" name="Rectangle 3"/>
          <p:cNvSpPr>
            <a:spLocks noGrp="1" noChangeArrowheads="1"/>
          </p:cNvSpPr>
          <p:nvPr>
            <p:ph idx="1"/>
          </p:nvPr>
        </p:nvSpPr>
        <p:spPr>
          <a:effectLst/>
        </p:spPr>
        <p:txBody>
          <a:bodyPr anchor="ctr"/>
          <a:lstStyle/>
          <a:p>
            <a:pPr lvl="4">
              <a:lnSpc>
                <a:spcPct val="150000"/>
              </a:lnSpc>
            </a:pPr>
            <a:r>
              <a:rPr lang="da-DK" b="1"/>
              <a:t>4.1 Registreringsbetingelser for fjernvarmeselskaber</a:t>
            </a:r>
            <a:endParaRPr lang="da-DK"/>
          </a:p>
          <a:p>
            <a:pPr lvl="4">
              <a:lnSpc>
                <a:spcPct val="150000"/>
              </a:lnSpc>
            </a:pPr>
            <a:r>
              <a:rPr lang="da-DK"/>
              <a:t>Ethvert fjernvarmeselskab, som tilbyder kunderne serviceeftersyn af fjernvarmeinstallationer, kan blive registreret inden for FjR - Ordningen, hvis det godtgør, at det opfylder de betingelser, der er opstillet af FjR-Udvalget.</a:t>
            </a:r>
          </a:p>
          <a:p>
            <a:pPr>
              <a:buFont typeface="Wingdings" pitchFamily="2" charset="2"/>
              <a:buNone/>
            </a:pPr>
            <a:endParaRPr lang="da-D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da-DK" sz="1800" b="1">
                <a:effectLst/>
              </a:rPr>
              <a:t>Registrering af fjernvarmeselskaber,</a:t>
            </a:r>
            <a:br>
              <a:rPr lang="da-DK" sz="1800" b="1">
                <a:effectLst/>
              </a:rPr>
            </a:br>
            <a:r>
              <a:rPr lang="da-DK" sz="1800" b="1">
                <a:effectLst/>
              </a:rPr>
              <a:t>installatører og montører</a:t>
            </a:r>
            <a:br>
              <a:rPr lang="da-DK" sz="1800"/>
            </a:br>
            <a:endParaRPr lang="da-DK" sz="1800" dirty="0"/>
          </a:p>
        </p:txBody>
      </p:sp>
      <p:sp>
        <p:nvSpPr>
          <p:cNvPr id="22531" name="Rectangle 3"/>
          <p:cNvSpPr>
            <a:spLocks noGrp="1" noChangeArrowheads="1"/>
          </p:cNvSpPr>
          <p:nvPr>
            <p:ph idx="1"/>
          </p:nvPr>
        </p:nvSpPr>
        <p:spPr/>
        <p:txBody>
          <a:bodyPr anchor="ctr"/>
          <a:lstStyle/>
          <a:p>
            <a:pPr lvl="4">
              <a:lnSpc>
                <a:spcPct val="150000"/>
              </a:lnSpc>
            </a:pPr>
            <a:r>
              <a:rPr lang="da-DK" b="1"/>
              <a:t>4.2 Registreringsbetingelser for installatører</a:t>
            </a:r>
            <a:endParaRPr lang="da-DK"/>
          </a:p>
          <a:p>
            <a:pPr lvl="4">
              <a:lnSpc>
                <a:spcPct val="150000"/>
              </a:lnSpc>
            </a:pPr>
            <a:r>
              <a:rPr lang="da-DK"/>
              <a:t>Enhver installatør, som udfører fjernvarmeservice, kan blive registreret inden for FjR - Ordningen, hvis den godtgør, at den opfylder de betingelser, der er opstillet af FjR - Udvalget.</a:t>
            </a:r>
          </a:p>
          <a:p>
            <a:pPr>
              <a:buFont typeface="Wingdings" pitchFamily="2" charset="2"/>
              <a:buNone/>
            </a:pPr>
            <a:endParaRPr lang="da-D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da-DK" sz="1800" b="1" dirty="0">
                <a:effectLst/>
              </a:rPr>
              <a:t>Registrering af fjernvarmeselskaber,</a:t>
            </a:r>
            <a:br>
              <a:rPr lang="da-DK" sz="1800" b="1" dirty="0">
                <a:effectLst/>
              </a:rPr>
            </a:br>
            <a:r>
              <a:rPr lang="da-DK" sz="1800" b="1" dirty="0">
                <a:effectLst/>
              </a:rPr>
              <a:t>installatører og montører</a:t>
            </a:r>
            <a:br>
              <a:rPr lang="da-DK" sz="1800" dirty="0"/>
            </a:br>
            <a:endParaRPr lang="da-DK" sz="1800" dirty="0"/>
          </a:p>
        </p:txBody>
      </p:sp>
      <p:sp>
        <p:nvSpPr>
          <p:cNvPr id="23555" name="Rectangle 3"/>
          <p:cNvSpPr>
            <a:spLocks noGrp="1" noChangeArrowheads="1"/>
          </p:cNvSpPr>
          <p:nvPr>
            <p:ph idx="1"/>
          </p:nvPr>
        </p:nvSpPr>
        <p:spPr/>
        <p:txBody>
          <a:bodyPr anchor="ctr"/>
          <a:lstStyle/>
          <a:p>
            <a:pPr lvl="4">
              <a:lnSpc>
                <a:spcPct val="150000"/>
              </a:lnSpc>
            </a:pPr>
            <a:r>
              <a:rPr lang="da-DK" b="1" dirty="0"/>
              <a:t>4.3 Registreringsbetingelser for montører</a:t>
            </a:r>
            <a:endParaRPr lang="da-DK" dirty="0"/>
          </a:p>
          <a:p>
            <a:pPr lvl="4">
              <a:lnSpc>
                <a:spcPct val="150000"/>
              </a:lnSpc>
            </a:pPr>
            <a:r>
              <a:rPr lang="da-DK" dirty="0"/>
              <a:t>Enhver montør kan blive registeret inden for </a:t>
            </a:r>
            <a:r>
              <a:rPr lang="da-DK" dirty="0" err="1"/>
              <a:t>FjR</a:t>
            </a:r>
            <a:r>
              <a:rPr lang="da-DK" dirty="0"/>
              <a:t> -Ordningen som montør hos en installatør, hvis montøren godtgør at opfylde de registreringsbetingelser, der er opstillet af </a:t>
            </a:r>
            <a:r>
              <a:rPr lang="da-DK" dirty="0" err="1"/>
              <a:t>FjR</a:t>
            </a:r>
            <a:r>
              <a:rPr lang="da-DK" dirty="0"/>
              <a:t> - Udvalget.</a:t>
            </a:r>
          </a:p>
          <a:p>
            <a:pPr>
              <a:buFont typeface="Wingdings" pitchFamily="2" charset="2"/>
              <a:buNone/>
            </a:pPr>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da-DK" sz="1800" b="1" dirty="0">
                <a:effectLst/>
              </a:rPr>
              <a:t>Registrering af fjernvarmeselskaber,</a:t>
            </a:r>
            <a:br>
              <a:rPr lang="da-DK" sz="1800" b="1" dirty="0">
                <a:effectLst/>
              </a:rPr>
            </a:br>
            <a:r>
              <a:rPr lang="da-DK" sz="1800" b="1" dirty="0">
                <a:effectLst/>
              </a:rPr>
              <a:t>installatører og montører</a:t>
            </a:r>
            <a:br>
              <a:rPr lang="da-DK" sz="1800" dirty="0"/>
            </a:br>
            <a:endParaRPr lang="da-DK" sz="1800" dirty="0"/>
          </a:p>
        </p:txBody>
      </p:sp>
      <p:sp>
        <p:nvSpPr>
          <p:cNvPr id="24579" name="Rectangle 3"/>
          <p:cNvSpPr>
            <a:spLocks noGrp="1" noChangeArrowheads="1"/>
          </p:cNvSpPr>
          <p:nvPr>
            <p:ph idx="1"/>
          </p:nvPr>
        </p:nvSpPr>
        <p:spPr/>
        <p:txBody>
          <a:bodyPr anchor="ctr"/>
          <a:lstStyle/>
          <a:p>
            <a:pPr lvl="4">
              <a:lnSpc>
                <a:spcPct val="150000"/>
              </a:lnSpc>
            </a:pPr>
            <a:r>
              <a:rPr lang="da-DK" b="1" dirty="0"/>
              <a:t>4.4 Registrering</a:t>
            </a:r>
            <a:endParaRPr lang="da-DK" dirty="0"/>
          </a:p>
          <a:p>
            <a:pPr lvl="4">
              <a:lnSpc>
                <a:spcPct val="150000"/>
              </a:lnSpc>
            </a:pPr>
            <a:r>
              <a:rPr lang="da-DK" dirty="0"/>
              <a:t>Registrering foretages af FjR - Sekretariatet på FjR-Udvalgets vegne ved modtagelse af en underskreven erklæring fra fjernvarmeselskabet eller installatøren/virksomheden om, at FjR - Udvalgets betingelser og vedtægter vil blive overholdt, samt efter indbetaling af et registreringsbeløb fastsat af FjR- Udvalget.</a:t>
            </a:r>
          </a:p>
          <a:p>
            <a:pPr>
              <a:buFont typeface="Wingdings" pitchFamily="2" charset="2"/>
              <a:buNone/>
            </a:pPr>
            <a:endParaRPr lang="da-D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da-DK" sz="1800" b="1" dirty="0">
                <a:effectLst/>
              </a:rPr>
              <a:t>Registrering af fjernvarmeselskaber,</a:t>
            </a:r>
            <a:br>
              <a:rPr lang="da-DK" sz="1800" b="1" dirty="0">
                <a:effectLst/>
              </a:rPr>
            </a:br>
            <a:r>
              <a:rPr lang="da-DK" sz="1800" b="1" dirty="0">
                <a:effectLst/>
              </a:rPr>
              <a:t>installatører og montører</a:t>
            </a:r>
            <a:br>
              <a:rPr lang="da-DK" sz="1800" dirty="0"/>
            </a:br>
            <a:endParaRPr lang="da-DK" sz="1800" dirty="0"/>
          </a:p>
        </p:txBody>
      </p:sp>
      <p:sp>
        <p:nvSpPr>
          <p:cNvPr id="25603" name="Rectangle 3"/>
          <p:cNvSpPr>
            <a:spLocks noGrp="1" noChangeArrowheads="1"/>
          </p:cNvSpPr>
          <p:nvPr>
            <p:ph idx="1"/>
          </p:nvPr>
        </p:nvSpPr>
        <p:spPr/>
        <p:txBody>
          <a:bodyPr anchor="ctr"/>
          <a:lstStyle/>
          <a:p>
            <a:pPr lvl="4">
              <a:lnSpc>
                <a:spcPct val="150000"/>
              </a:lnSpc>
            </a:pPr>
            <a:r>
              <a:rPr lang="da-DK" b="1" dirty="0"/>
              <a:t>4.5. Navn og logo</a:t>
            </a:r>
            <a:endParaRPr lang="da-DK" dirty="0"/>
          </a:p>
          <a:p>
            <a:pPr lvl="4">
              <a:lnSpc>
                <a:spcPct val="150000"/>
              </a:lnSpc>
            </a:pPr>
            <a:r>
              <a:rPr lang="da-DK" dirty="0"/>
              <a:t>Ordningens navn og logo er registreret.</a:t>
            </a:r>
          </a:p>
          <a:p>
            <a:pPr lvl="4">
              <a:lnSpc>
                <a:spcPct val="150000"/>
              </a:lnSpc>
            </a:pPr>
            <a:r>
              <a:rPr lang="da-DK" dirty="0"/>
              <a:t>Registrerede virksomheder har ret til at anvende </a:t>
            </a:r>
          </a:p>
          <a:p>
            <a:pPr lvl="4">
              <a:lnSpc>
                <a:spcPct val="150000"/>
              </a:lnSpc>
              <a:buNone/>
            </a:pPr>
            <a:r>
              <a:rPr lang="da-DK" dirty="0"/>
              <a:t>   FjR - Ordningens navn og logo i annoncer, reklamer m.v.</a:t>
            </a:r>
          </a:p>
          <a:p>
            <a:pPr>
              <a:buFont typeface="Wingdings" pitchFamily="2" charset="2"/>
              <a:buNone/>
            </a:pPr>
            <a:endParaRPr lang="da-DK"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733</TotalTime>
  <Words>2238</Words>
  <Application>Microsoft Office PowerPoint</Application>
  <PresentationFormat>Skærmshow (4:3)</PresentationFormat>
  <Paragraphs>260</Paragraphs>
  <Slides>45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45</vt:i4>
      </vt:variant>
    </vt:vector>
  </HeadingPairs>
  <TitlesOfParts>
    <vt:vector size="49" baseType="lpstr">
      <vt:lpstr>Century Gothic</vt:lpstr>
      <vt:lpstr>Wingdings</vt:lpstr>
      <vt:lpstr>Wingdings 3</vt:lpstr>
      <vt:lpstr>Ion</vt:lpstr>
      <vt:lpstr>Eftersyn og service af fjernvarmeanlæg:</vt:lpstr>
      <vt:lpstr>Fjernvarme kursus</vt:lpstr>
      <vt:lpstr>Certifikat til fjernvarmeservice:</vt:lpstr>
      <vt:lpstr>Certifikat til fjernvarmeservice:</vt:lpstr>
      <vt:lpstr>Registrering af fjernvarmeselskaber, installatører og montører </vt:lpstr>
      <vt:lpstr>Registrering af fjernvarmeselskaber, installatører og montører </vt:lpstr>
      <vt:lpstr>Registrering af fjernvarmeselskaber, installatører og montører </vt:lpstr>
      <vt:lpstr>Registrering af fjernvarmeselskaber, installatører og montører </vt:lpstr>
      <vt:lpstr>Registrering af fjernvarmeselskaber, installatører og montører </vt:lpstr>
      <vt:lpstr>Forpligtelser for registrerede fjernvarmeselskaber, installatører og montører </vt:lpstr>
      <vt:lpstr>Forpligtelser for registrerede fjernvarmeselskaber, installatører og montører</vt:lpstr>
      <vt:lpstr> Certifikater og montørbeviser </vt:lpstr>
      <vt:lpstr>Forpligtelser for registrerede fjernvarmeselskaber, installatører og montører</vt:lpstr>
      <vt:lpstr>Forpligtelser for registrerede fjernvarmeselskaber, installatører og montører</vt:lpstr>
      <vt:lpstr>Registreringsordningens økonomi </vt:lpstr>
      <vt:lpstr>Ophør af registrering </vt:lpstr>
      <vt:lpstr>Ophør af registrering </vt:lpstr>
      <vt:lpstr>Ophør af registrering </vt:lpstr>
      <vt:lpstr>Service:</vt:lpstr>
      <vt:lpstr> Besigtigelsesrapport </vt:lpstr>
      <vt:lpstr> Servicerapport </vt:lpstr>
      <vt:lpstr> Tilstandsvurdering </vt:lpstr>
      <vt:lpstr>Logbog </vt:lpstr>
      <vt:lpstr> Procedurer for administration og indberetning af data </vt:lpstr>
      <vt:lpstr>Procedurer for administration og indberetning af data</vt:lpstr>
      <vt:lpstr>Eftersyn og service af fjernvarmeanlæg:</vt:lpstr>
      <vt:lpstr>Eftersyn og service af fjernvarmeanlæg:</vt:lpstr>
      <vt:lpstr>Krav til montøren!</vt:lpstr>
      <vt:lpstr>Krav til montøren!</vt:lpstr>
      <vt:lpstr>Krav til montøren!</vt:lpstr>
      <vt:lpstr>Krav til montøren!</vt:lpstr>
      <vt:lpstr>Krav til montøren!</vt:lpstr>
      <vt:lpstr>PowerPoint-præsentation</vt:lpstr>
      <vt:lpstr>Fjernvarmesystem!</vt:lpstr>
      <vt:lpstr>Produktionsanlægget!</vt:lpstr>
      <vt:lpstr>Solfangeranlæg!</vt:lpstr>
      <vt:lpstr>Fordelingsanlægget!</vt:lpstr>
      <vt:lpstr>Forbrugeranlægget!</vt:lpstr>
      <vt:lpstr>Brugerinstallationer!</vt:lpstr>
      <vt:lpstr>Generelle krav!</vt:lpstr>
      <vt:lpstr>Normer &amp; forskrifter:</vt:lpstr>
      <vt:lpstr>Generelle krav!</vt:lpstr>
      <vt:lpstr>Generelle krav!</vt:lpstr>
      <vt:lpstr>Generelle krav!</vt:lpstr>
      <vt:lpstr>Specielle krav!</vt:lpstr>
    </vt:vector>
  </TitlesOfParts>
  <Company>BlikNet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Eftersyn og service af fjernvarmeanlæg:</dc:title>
  <dc:creator>Ole Henrik Jensen</dc:creator>
  <cp:lastModifiedBy>Jonas Bach Davidsen</cp:lastModifiedBy>
  <cp:revision>51</cp:revision>
  <dcterms:created xsi:type="dcterms:W3CDTF">2007-02-16T15:46:45Z</dcterms:created>
  <dcterms:modified xsi:type="dcterms:W3CDTF">2024-01-14T20:03:14Z</dcterms:modified>
</cp:coreProperties>
</file>