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1"/>
  </p:notesMasterIdLst>
  <p:sldIdLst>
    <p:sldId id="735" r:id="rId2"/>
    <p:sldId id="737" r:id="rId3"/>
    <p:sldId id="738" r:id="rId4"/>
    <p:sldId id="739" r:id="rId5"/>
    <p:sldId id="740" r:id="rId6"/>
    <p:sldId id="741" r:id="rId7"/>
    <p:sldId id="742" r:id="rId8"/>
    <p:sldId id="743" r:id="rId9"/>
    <p:sldId id="74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0DF095-E045-415C-A3E6-EA7F7148D488}" v="69" dt="2025-08-20T12:40:29.6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660"/>
  </p:normalViewPr>
  <p:slideViewPr>
    <p:cSldViewPr snapToGrid="0">
      <p:cViewPr varScale="1">
        <p:scale>
          <a:sx n="105" d="100"/>
          <a:sy n="105" d="100"/>
        </p:scale>
        <p:origin x="10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Saltoft Søndergaard Malm" userId="e2f75136-f1d0-4e88-86c2-1dc5cc3fd740" providerId="ADAL" clId="{5F0DF095-E045-415C-A3E6-EA7F7148D488}"/>
    <pc:docChg chg="undo custSel addSld modSld">
      <pc:chgData name="Thomas Saltoft Søndergaard Malm" userId="e2f75136-f1d0-4e88-86c2-1dc5cc3fd740" providerId="ADAL" clId="{5F0DF095-E045-415C-A3E6-EA7F7148D488}" dt="2025-08-20T12:41:08.081" v="841" actId="20577"/>
      <pc:docMkLst>
        <pc:docMk/>
      </pc:docMkLst>
      <pc:sldChg chg="addSp modSp mod">
        <pc:chgData name="Thomas Saltoft Søndergaard Malm" userId="e2f75136-f1d0-4e88-86c2-1dc5cc3fd740" providerId="ADAL" clId="{5F0DF095-E045-415C-A3E6-EA7F7148D488}" dt="2025-08-20T12:39:46.205" v="746" actId="207"/>
        <pc:sldMkLst>
          <pc:docMk/>
          <pc:sldMk cId="4275354487" sldId="743"/>
        </pc:sldMkLst>
        <pc:spChg chg="mod">
          <ac:chgData name="Thomas Saltoft Søndergaard Malm" userId="e2f75136-f1d0-4e88-86c2-1dc5cc3fd740" providerId="ADAL" clId="{5F0DF095-E045-415C-A3E6-EA7F7148D488}" dt="2025-08-20T12:31:27.442" v="72" actId="207"/>
          <ac:spMkLst>
            <pc:docMk/>
            <pc:sldMk cId="4275354487" sldId="743"/>
            <ac:spMk id="3" creationId="{FC67999C-1B98-0091-94D1-7CE605F0FB66}"/>
          </ac:spMkLst>
        </pc:spChg>
        <pc:spChg chg="add mod">
          <ac:chgData name="Thomas Saltoft Søndergaard Malm" userId="e2f75136-f1d0-4e88-86c2-1dc5cc3fd740" providerId="ADAL" clId="{5F0DF095-E045-415C-A3E6-EA7F7148D488}" dt="2025-08-20T12:39:46.205" v="746" actId="207"/>
          <ac:spMkLst>
            <pc:docMk/>
            <pc:sldMk cId="4275354487" sldId="743"/>
            <ac:spMk id="4" creationId="{0DE9083B-B478-F60C-1C77-59F2D84AC1FA}"/>
          </ac:spMkLst>
        </pc:spChg>
      </pc:sldChg>
      <pc:sldChg chg="delSp modSp add mod">
        <pc:chgData name="Thomas Saltoft Søndergaard Malm" userId="e2f75136-f1d0-4e88-86c2-1dc5cc3fd740" providerId="ADAL" clId="{5F0DF095-E045-415C-A3E6-EA7F7148D488}" dt="2025-08-20T12:41:08.081" v="841" actId="20577"/>
        <pc:sldMkLst>
          <pc:docMk/>
          <pc:sldMk cId="1226977306" sldId="744"/>
        </pc:sldMkLst>
        <pc:spChg chg="mod">
          <ac:chgData name="Thomas Saltoft Søndergaard Malm" userId="e2f75136-f1d0-4e88-86c2-1dc5cc3fd740" providerId="ADAL" clId="{5F0DF095-E045-415C-A3E6-EA7F7148D488}" dt="2025-08-20T12:41:08.081" v="841" actId="20577"/>
          <ac:spMkLst>
            <pc:docMk/>
            <pc:sldMk cId="1226977306" sldId="744"/>
            <ac:spMk id="3" creationId="{0F08CCB3-2851-9186-FEB0-76A98214AFB6}"/>
          </ac:spMkLst>
        </pc:spChg>
        <pc:spChg chg="del">
          <ac:chgData name="Thomas Saltoft Søndergaard Malm" userId="e2f75136-f1d0-4e88-86c2-1dc5cc3fd740" providerId="ADAL" clId="{5F0DF095-E045-415C-A3E6-EA7F7148D488}" dt="2025-08-20T12:40:08.438" v="748" actId="478"/>
          <ac:spMkLst>
            <pc:docMk/>
            <pc:sldMk cId="1226977306" sldId="744"/>
            <ac:spMk id="4" creationId="{DBA79F2F-5E22-A820-0E68-A1134AC22F4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427479-2565-4AF3-8E6C-3B892E51C16E}" type="datetimeFigureOut">
              <a:rPr lang="da-DK" smtClean="0"/>
              <a:t>20-08-2025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E9AF5A-1ADE-4990-81EF-4E68E0085589}" type="slidenum">
              <a:rPr lang="da-DK" smtClean="0"/>
              <a:t>‹nr.›</a:t>
            </a:fld>
            <a:endParaRPr lang="da-DK"/>
          </a:p>
        </p:txBody>
      </p:sp>
    </p:spTree>
    <p:extLst>
      <p:ext uri="{BB962C8B-B14F-4D97-AF65-F5344CB8AC3E}">
        <p14:creationId xmlns:p14="http://schemas.microsoft.com/office/powerpoint/2010/main" val="679495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8EBE4-18D4-4170-BB3C-6B88C20A0852}"/>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44EE43C3-6533-3B25-9D05-FA1123337EA1}"/>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8001B56A-C225-8F6A-1F5F-378C7189BBB6}"/>
              </a:ext>
            </a:extLst>
          </p:cNvPr>
          <p:cNvSpPr>
            <a:spLocks noGrp="1"/>
          </p:cNvSpPr>
          <p:nvPr>
            <p:ph type="body" idx="1"/>
          </p:nvPr>
        </p:nvSpPr>
        <p:spPr/>
        <p:txBody>
          <a:bodyPr/>
          <a:lstStyle/>
          <a:p>
            <a:endParaRPr lang="da-DK"/>
          </a:p>
        </p:txBody>
      </p:sp>
      <p:sp>
        <p:nvSpPr>
          <p:cNvPr id="4" name="Pladsholder til slidenummer 3">
            <a:extLst>
              <a:ext uri="{FF2B5EF4-FFF2-40B4-BE49-F238E27FC236}">
                <a16:creationId xmlns:a16="http://schemas.microsoft.com/office/drawing/2014/main" id="{01EA18BB-DE17-55FD-3D60-58C75BE1E47F}"/>
              </a:ext>
            </a:extLst>
          </p:cNvPr>
          <p:cNvSpPr>
            <a:spLocks noGrp="1"/>
          </p:cNvSpPr>
          <p:nvPr>
            <p:ph type="sldNum" sz="quarter" idx="10"/>
          </p:nvPr>
        </p:nvSpPr>
        <p:spPr/>
        <p:txBody>
          <a:bodyPr/>
          <a:lstStyle/>
          <a:p>
            <a:pPr rtl="0"/>
            <a:fld id="{01F2A70B-78F2-4DCF-B53B-C990D2FAFB8A}" type="slidenum">
              <a:rPr lang="da-DK" noProof="0" smtClean="0"/>
              <a:t>1</a:t>
            </a:fld>
            <a:endParaRPr lang="da-DK" noProof="0"/>
          </a:p>
        </p:txBody>
      </p:sp>
    </p:spTree>
    <p:extLst>
      <p:ext uri="{BB962C8B-B14F-4D97-AF65-F5344CB8AC3E}">
        <p14:creationId xmlns:p14="http://schemas.microsoft.com/office/powerpoint/2010/main" val="330957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a-DK"/>
              <a:t>Klik for at redigere titeltypografien i masteren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82A15822-E5C8-4BA0-A1E2-E3C8FBCBAF86}" type="datetimeFigureOut">
              <a:rPr lang="da-DK" smtClean="0"/>
              <a:t>20-08-2025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7827A6A-2557-471C-ADC8-114F3AA99FEE}" type="slidenum">
              <a:rPr lang="da-DK" smtClean="0"/>
              <a:t>‹nr.›</a:t>
            </a:fld>
            <a:endParaRPr lang="da-D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14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2A15822-E5C8-4BA0-A1E2-E3C8FBCBAF86}" type="datetimeFigureOut">
              <a:rPr lang="da-DK" smtClean="0"/>
              <a:t>20-08-2025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170779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2A15822-E5C8-4BA0-A1E2-E3C8FBCBAF86}" type="datetimeFigureOut">
              <a:rPr lang="da-DK" smtClean="0"/>
              <a:t>20-08-2025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116168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82A15822-E5C8-4BA0-A1E2-E3C8FBCBAF86}" type="datetimeFigureOut">
              <a:rPr lang="da-DK" smtClean="0"/>
              <a:t>20-08-2025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3059845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82A15822-E5C8-4BA0-A1E2-E3C8FBCBAF86}" type="datetimeFigureOut">
              <a:rPr lang="da-DK" smtClean="0"/>
              <a:t>20-08-2025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7827A6A-2557-471C-ADC8-114F3AA99FEE}" type="slidenum">
              <a:rPr lang="da-DK" smtClean="0"/>
              <a:t>‹nr.›</a:t>
            </a:fld>
            <a:endParaRPr lang="da-D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78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82A15822-E5C8-4BA0-A1E2-E3C8FBCBAF86}" type="datetimeFigureOut">
              <a:rPr lang="da-DK" smtClean="0"/>
              <a:t>20-08-2025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88319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1097280" y="2582334"/>
            <a:ext cx="4937760" cy="33782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6217920" y="2582334"/>
            <a:ext cx="4937760" cy="33782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82A15822-E5C8-4BA0-A1E2-E3C8FBCBAF86}" type="datetimeFigureOut">
              <a:rPr lang="da-DK" smtClean="0"/>
              <a:t>20-08-2025</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195368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82A15822-E5C8-4BA0-A1E2-E3C8FBCBAF86}" type="datetimeFigureOut">
              <a:rPr lang="da-DK" smtClean="0"/>
              <a:t>20-08-2025</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3901644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2A15822-E5C8-4BA0-A1E2-E3C8FBCBAF86}" type="datetimeFigureOut">
              <a:rPr lang="da-DK" smtClean="0"/>
              <a:t>20-08-2025</a:t>
            </a:fld>
            <a:endParaRPr lang="da-D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a-DK"/>
          </a:p>
        </p:txBody>
      </p:sp>
      <p:sp>
        <p:nvSpPr>
          <p:cNvPr id="9" name="Slide Number Placeholder 8"/>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2104962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a-DK"/>
              <a:t>Klik for at redigere titeltypografien i masteren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2A15822-E5C8-4BA0-A1E2-E3C8FBCBAF86}" type="datetimeFigureOut">
              <a:rPr lang="da-DK" smtClean="0"/>
              <a:t>20-08-2025</a:t>
            </a:fld>
            <a:endParaRPr lang="da-DK"/>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a-D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827A6A-2557-471C-ADC8-114F3AA99FEE}" type="slidenum">
              <a:rPr lang="da-DK" smtClean="0"/>
              <a:t>‹nr.›</a:t>
            </a:fld>
            <a:endParaRPr lang="da-DK"/>
          </a:p>
        </p:txBody>
      </p:sp>
    </p:spTree>
    <p:extLst>
      <p:ext uri="{BB962C8B-B14F-4D97-AF65-F5344CB8AC3E}">
        <p14:creationId xmlns:p14="http://schemas.microsoft.com/office/powerpoint/2010/main" val="159392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82A15822-E5C8-4BA0-A1E2-E3C8FBCBAF86}" type="datetimeFigureOut">
              <a:rPr lang="da-DK" smtClean="0"/>
              <a:t>20-08-2025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7827A6A-2557-471C-ADC8-114F3AA99FEE}" type="slidenum">
              <a:rPr lang="da-DK" smtClean="0"/>
              <a:t>‹nr.›</a:t>
            </a:fld>
            <a:endParaRPr lang="da-DK"/>
          </a:p>
        </p:txBody>
      </p:sp>
    </p:spTree>
    <p:extLst>
      <p:ext uri="{BB962C8B-B14F-4D97-AF65-F5344CB8AC3E}">
        <p14:creationId xmlns:p14="http://schemas.microsoft.com/office/powerpoint/2010/main" val="146641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2A15822-E5C8-4BA0-A1E2-E3C8FBCBAF86}" type="datetimeFigureOut">
              <a:rPr lang="da-DK" smtClean="0"/>
              <a:t>20-08-2025</a:t>
            </a:fld>
            <a:endParaRPr lang="da-DK"/>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a-DK"/>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827A6A-2557-471C-ADC8-114F3AA99FEE}" type="slidenum">
              <a:rPr lang="da-DK" smtClean="0"/>
              <a:t>‹nr.›</a:t>
            </a:fld>
            <a:endParaRPr lang="da-D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67091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DA90BD-559F-496B-4223-5AB12213B28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5E1B50C-7830-7689-90DC-DD1330A901D3}"/>
              </a:ext>
            </a:extLst>
          </p:cNvPr>
          <p:cNvPicPr>
            <a:picLocks noChangeAspect="1"/>
          </p:cNvPicPr>
          <p:nvPr/>
        </p:nvPicPr>
        <p:blipFill rotWithShape="1">
          <a:blip r:embed="rId3">
            <a:duotone>
              <a:prstClr val="black"/>
              <a:schemeClr val="tx2">
                <a:tint val="45000"/>
                <a:satMod val="400000"/>
              </a:schemeClr>
            </a:duotone>
            <a:alphaModFix amt="40000"/>
          </a:blip>
          <a:srcRect/>
          <a:stretch>
            <a:fillRect/>
          </a:stretch>
        </p:blipFill>
        <p:spPr>
          <a:xfrm>
            <a:off x="20" y="10"/>
            <a:ext cx="12191980" cy="6857991"/>
          </a:xfrm>
          <a:prstGeom prst="rect">
            <a:avLst/>
          </a:prstGeom>
        </p:spPr>
      </p:pic>
      <p:sp>
        <p:nvSpPr>
          <p:cNvPr id="2" name="Titel 1">
            <a:extLst>
              <a:ext uri="{FF2B5EF4-FFF2-40B4-BE49-F238E27FC236}">
                <a16:creationId xmlns:a16="http://schemas.microsoft.com/office/drawing/2014/main" id="{9519788D-510C-22CE-D2CA-27A5FFE91CED}"/>
              </a:ext>
            </a:extLst>
          </p:cNvPr>
          <p:cNvSpPr>
            <a:spLocks noGrp="1"/>
          </p:cNvSpPr>
          <p:nvPr>
            <p:ph type="ctrTitle"/>
          </p:nvPr>
        </p:nvSpPr>
        <p:spPr/>
        <p:txBody>
          <a:bodyPr rtlCol="0">
            <a:normAutofit/>
          </a:bodyPr>
          <a:lstStyle/>
          <a:p>
            <a:pPr rtl="0"/>
            <a:r>
              <a:rPr lang="da-DK" dirty="0"/>
              <a:t>Fjernvarme service </a:t>
            </a:r>
          </a:p>
        </p:txBody>
      </p:sp>
    </p:spTree>
    <p:extLst>
      <p:ext uri="{BB962C8B-B14F-4D97-AF65-F5344CB8AC3E}">
        <p14:creationId xmlns:p14="http://schemas.microsoft.com/office/powerpoint/2010/main" val="54770095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id="{016CB8BF-8574-8886-EB86-C47C33117682}"/>
              </a:ext>
            </a:extLst>
          </p:cNvPr>
          <p:cNvSpPr txBox="1"/>
          <p:nvPr/>
        </p:nvSpPr>
        <p:spPr>
          <a:xfrm>
            <a:off x="658761" y="1221346"/>
            <a:ext cx="10815484" cy="646331"/>
          </a:xfrm>
          <a:prstGeom prst="rect">
            <a:avLst/>
          </a:prstGeom>
          <a:noFill/>
        </p:spPr>
        <p:txBody>
          <a:bodyPr wrap="square">
            <a:spAutoFit/>
          </a:bodyPr>
          <a:lstStyle/>
          <a:p>
            <a:pPr marL="342900" indent="-342900">
              <a:buAutoNum type="arabicPeriod"/>
            </a:pPr>
            <a:r>
              <a:rPr lang="da-DK" sz="1800" dirty="0">
                <a:effectLst/>
                <a:latin typeface="Calibri" panose="020F0502020204030204" pitchFamily="34" charset="0"/>
                <a:ea typeface="Calibri" panose="020F0502020204030204" pitchFamily="34" charset="0"/>
                <a:cs typeface="Times New Roman" panose="02020603050405020304" pitchFamily="18" charset="0"/>
              </a:rPr>
              <a:t>Hvad er det der giver afkølingen i et varmeanlæg?</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Det er kun varme afgiver der kan skabe afkøling, Radiator, Gulvvarme, beholder og veksler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8" name="Tekstfelt 7">
            <a:extLst>
              <a:ext uri="{FF2B5EF4-FFF2-40B4-BE49-F238E27FC236}">
                <a16:creationId xmlns:a16="http://schemas.microsoft.com/office/drawing/2014/main" id="{9A3FD6D9-2605-A7B0-BABB-E4691FD79F38}"/>
              </a:ext>
            </a:extLst>
          </p:cNvPr>
          <p:cNvSpPr txBox="1"/>
          <p:nvPr/>
        </p:nvSpPr>
        <p:spPr>
          <a:xfrm>
            <a:off x="688258" y="2307811"/>
            <a:ext cx="10815484" cy="954107"/>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2</a:t>
            </a:r>
            <a:r>
              <a:rPr lang="da-DK" dirty="0">
                <a:latin typeface="Calibri" panose="020F0502020204030204" pitchFamily="34" charset="0"/>
                <a:ea typeface="Calibri" panose="020F0502020204030204" pitchFamily="34" charset="0"/>
                <a:cs typeface="Times New Roman" panose="02020603050405020304" pitchFamily="18" charset="0"/>
              </a:rPr>
              <a:t>.  Hvad er respektgrænsen?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Svar</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Forskellen mellem prima frem og sekundær frem der skal minimum være 5° </a:t>
            </a:r>
            <a:b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b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prima retur  og sekundær retur må max være 5°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9" name="Tekstfelt 8">
            <a:extLst>
              <a:ext uri="{FF2B5EF4-FFF2-40B4-BE49-F238E27FC236}">
                <a16:creationId xmlns:a16="http://schemas.microsoft.com/office/drawing/2014/main" id="{2B2849B8-86FE-ABA3-62C0-C4AF1798319D}"/>
              </a:ext>
            </a:extLst>
          </p:cNvPr>
          <p:cNvSpPr txBox="1"/>
          <p:nvPr/>
        </p:nvSpPr>
        <p:spPr>
          <a:xfrm>
            <a:off x="658761" y="3702052"/>
            <a:ext cx="10815484" cy="646331"/>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3.  </a:t>
            </a:r>
            <a:r>
              <a:rPr lang="da-DK" dirty="0"/>
              <a:t>Hvordan finder man ud af om en veksler er til stenet eller for lille?</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Kontrollere om respektgrænsen er over holdt.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10" name="Tekstfelt 9">
            <a:extLst>
              <a:ext uri="{FF2B5EF4-FFF2-40B4-BE49-F238E27FC236}">
                <a16:creationId xmlns:a16="http://schemas.microsoft.com/office/drawing/2014/main" id="{D8D4B0D3-FB45-7052-DB3B-0B6EE099AD60}"/>
              </a:ext>
            </a:extLst>
          </p:cNvPr>
          <p:cNvSpPr txBox="1"/>
          <p:nvPr/>
        </p:nvSpPr>
        <p:spPr>
          <a:xfrm>
            <a:off x="688258" y="4788517"/>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4. </a:t>
            </a:r>
            <a:r>
              <a:rPr lang="da-DK" sz="1800" dirty="0">
                <a:effectLst/>
                <a:latin typeface="Calibri" panose="020F0502020204030204" pitchFamily="34" charset="0"/>
                <a:ea typeface="Calibri" panose="020F0502020204030204" pitchFamily="34" charset="0"/>
                <a:cs typeface="Times New Roman" panose="02020603050405020304" pitchFamily="18" charset="0"/>
              </a:rPr>
              <a:t> </a:t>
            </a:r>
            <a:r>
              <a:rPr lang="da-DK" dirty="0"/>
              <a:t>Hvorfor er 3vejs ventiler ikke velegnede til fjernvarme?</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de drifter ikke optimal under differens tryk.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3858901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AD174-7B51-423A-98A5-E54E1F8C2502}"/>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843DA9F2-0198-0833-1739-83FBB5694A58}"/>
              </a:ext>
            </a:extLst>
          </p:cNvPr>
          <p:cNvSpPr txBox="1"/>
          <p:nvPr/>
        </p:nvSpPr>
        <p:spPr>
          <a:xfrm>
            <a:off x="658761" y="1221346"/>
            <a:ext cx="10815484" cy="646331"/>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5.	</a:t>
            </a:r>
            <a:r>
              <a:rPr lang="da-DK" dirty="0"/>
              <a:t>Hvordan skal man beregne forindstillingen hvis radiatoren ikke kan dække rummets varmebehov?</a:t>
            </a:r>
            <a:r>
              <a:rPr lang="da-DK" dirty="0">
                <a:latin typeface="Calibri" panose="020F0502020204030204" pitchFamily="34" charset="0"/>
                <a:ea typeface="Calibri" panose="020F0502020204030204" pitchFamily="34" charset="0"/>
                <a:cs typeface="Times New Roman" panose="02020603050405020304" pitchFamily="18" charset="0"/>
              </a:rPr>
              <a:t>		</a:t>
            </a:r>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Efter radiatoren ydelse.</a:t>
            </a:r>
            <a:endParaRPr lang="da-DK" dirty="0">
              <a:solidFill>
                <a:srgbClr val="00B050"/>
              </a:solidFill>
            </a:endParaRPr>
          </a:p>
        </p:txBody>
      </p:sp>
      <p:sp>
        <p:nvSpPr>
          <p:cNvPr id="8" name="Tekstfelt 7">
            <a:extLst>
              <a:ext uri="{FF2B5EF4-FFF2-40B4-BE49-F238E27FC236}">
                <a16:creationId xmlns:a16="http://schemas.microsoft.com/office/drawing/2014/main" id="{B7B68C63-FFC3-FB58-EF75-5D0D869E5022}"/>
              </a:ext>
            </a:extLst>
          </p:cNvPr>
          <p:cNvSpPr txBox="1"/>
          <p:nvPr/>
        </p:nvSpPr>
        <p:spPr>
          <a:xfrm>
            <a:off x="688258" y="2307811"/>
            <a:ext cx="11103692" cy="677108"/>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6.  	</a:t>
            </a:r>
            <a:r>
              <a:rPr lang="da-DK" dirty="0"/>
              <a:t>Når der er vejrkompensering i et fjernvarmeanlæg, hvorfor kan det så være en fordel at montere en returføler?</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så man kan sætte en retur begrænser til men kun som ekstra sikkerhed!</a:t>
            </a:r>
            <a:endParaRPr lang="da-DK" dirty="0">
              <a:solidFill>
                <a:srgbClr val="00B050"/>
              </a:solidFill>
            </a:endParaRPr>
          </a:p>
        </p:txBody>
      </p:sp>
      <p:sp>
        <p:nvSpPr>
          <p:cNvPr id="9" name="Tekstfelt 8">
            <a:extLst>
              <a:ext uri="{FF2B5EF4-FFF2-40B4-BE49-F238E27FC236}">
                <a16:creationId xmlns:a16="http://schemas.microsoft.com/office/drawing/2014/main" id="{079EE380-BB4C-0279-1729-F2735E54F62B}"/>
              </a:ext>
            </a:extLst>
          </p:cNvPr>
          <p:cNvSpPr txBox="1"/>
          <p:nvPr/>
        </p:nvSpPr>
        <p:spPr>
          <a:xfrm>
            <a:off x="658761" y="3702052"/>
            <a:ext cx="10815484" cy="923330"/>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7</a:t>
            </a:r>
            <a:r>
              <a:rPr lang="da-DK" sz="1800" dirty="0">
                <a:effectLst/>
                <a:latin typeface="Calibri" panose="020F0502020204030204" pitchFamily="34" charset="0"/>
                <a:ea typeface="Calibri" panose="020F0502020204030204" pitchFamily="34" charset="0"/>
                <a:cs typeface="Times New Roman" panose="02020603050405020304" pitchFamily="18" charset="0"/>
              </a:rPr>
              <a:t>. </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Vil vandet i et fjernvarmeanlæg som ikke er afkølet nok, af sig selv recirkulere i varmeanlægget, indtil det er 	afkølet nok? </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Nej.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10" name="Tekstfelt 9">
            <a:extLst>
              <a:ext uri="{FF2B5EF4-FFF2-40B4-BE49-F238E27FC236}">
                <a16:creationId xmlns:a16="http://schemas.microsoft.com/office/drawing/2014/main" id="{D87C3D15-6182-708D-BEA6-8114FB37C4C7}"/>
              </a:ext>
            </a:extLst>
          </p:cNvPr>
          <p:cNvSpPr txBox="1"/>
          <p:nvPr/>
        </p:nvSpPr>
        <p:spPr>
          <a:xfrm>
            <a:off x="688258" y="4788517"/>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8. 	</a:t>
            </a:r>
            <a:r>
              <a:rPr lang="da-DK" dirty="0"/>
              <a:t>Hvorfor er det godt med en høj og slank VVB?</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Svar=god lav deling.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3119234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9E295-C8A0-B52E-D27B-D2C41166FCF1}"/>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7A7A5919-523C-DE1D-8E9D-17C2D14CA429}"/>
              </a:ext>
            </a:extLst>
          </p:cNvPr>
          <p:cNvSpPr txBox="1"/>
          <p:nvPr/>
        </p:nvSpPr>
        <p:spPr>
          <a:xfrm>
            <a:off x="658761" y="1221346"/>
            <a:ext cx="10815484" cy="1200329"/>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9</a:t>
            </a:r>
            <a:r>
              <a:rPr lang="da-DK" sz="1800" dirty="0">
                <a:effectLst/>
                <a:latin typeface="Calibri" panose="020F0502020204030204" pitchFamily="34" charset="0"/>
                <a:ea typeface="Calibri" panose="020F0502020204030204" pitchFamily="34" charset="0"/>
                <a:cs typeface="Times New Roman" panose="02020603050405020304" pitchFamily="18" charset="0"/>
              </a:rPr>
              <a:t>.</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Du skal forbinde en VVB på 7 kW, du har to ventiler i bilen som måske kan bruges. Du har en VMA KVS 0,63 	og en ½ AVTB 30 – 100 KVS 1,9, hvilken ventil vælger du? Du kan vælge et differencetryk mellem 0,05 og 0,3 	bar.</a:t>
            </a:r>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t>
            </a:r>
            <a:r>
              <a:rPr lang="da-DK" dirty="0" err="1">
                <a:solidFill>
                  <a:srgbClr val="00B050"/>
                </a:solidFill>
                <a:latin typeface="Calibri" panose="020F0502020204030204" pitchFamily="34" charset="0"/>
                <a:ea typeface="Calibri" panose="020F0502020204030204" pitchFamily="34" charset="0"/>
                <a:cs typeface="Times New Roman" panose="02020603050405020304" pitchFamily="18" charset="0"/>
              </a:rPr>
              <a:t>Kvs</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0,63.</a:t>
            </a:r>
            <a:endParaRPr lang="da-DK" dirty="0">
              <a:solidFill>
                <a:srgbClr val="00B050"/>
              </a:solidFill>
            </a:endParaRPr>
          </a:p>
        </p:txBody>
      </p:sp>
      <p:sp>
        <p:nvSpPr>
          <p:cNvPr id="8" name="Tekstfelt 7">
            <a:extLst>
              <a:ext uri="{FF2B5EF4-FFF2-40B4-BE49-F238E27FC236}">
                <a16:creationId xmlns:a16="http://schemas.microsoft.com/office/drawing/2014/main" id="{8D872B68-CB75-E13E-A4E4-A1686A77E4D0}"/>
              </a:ext>
            </a:extLst>
          </p:cNvPr>
          <p:cNvSpPr txBox="1"/>
          <p:nvPr/>
        </p:nvSpPr>
        <p:spPr>
          <a:xfrm>
            <a:off x="658761" y="2723309"/>
            <a:ext cx="11103692" cy="677108"/>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10.  	</a:t>
            </a:r>
            <a:r>
              <a:rPr lang="da-DK" dirty="0"/>
              <a:t>Hvordan kontrollerer du om kontraventilen i opblandingen er tæt?</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Afspærre VVB og ud til anlægget, og åbner for reguleres ventilen på opblandingen. </a:t>
            </a:r>
            <a:endParaRPr lang="da-DK" dirty="0">
              <a:solidFill>
                <a:srgbClr val="00B050"/>
              </a:solidFill>
            </a:endParaRPr>
          </a:p>
        </p:txBody>
      </p:sp>
      <p:sp>
        <p:nvSpPr>
          <p:cNvPr id="9" name="Tekstfelt 8">
            <a:extLst>
              <a:ext uri="{FF2B5EF4-FFF2-40B4-BE49-F238E27FC236}">
                <a16:creationId xmlns:a16="http://schemas.microsoft.com/office/drawing/2014/main" id="{8BB529CD-7957-18A1-2277-17825A8188A3}"/>
              </a:ext>
            </a:extLst>
          </p:cNvPr>
          <p:cNvSpPr txBox="1"/>
          <p:nvPr/>
        </p:nvSpPr>
        <p:spPr>
          <a:xfrm>
            <a:off x="658761" y="3702052"/>
            <a:ext cx="10815484" cy="646331"/>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11. </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Hvorfor er det en god ide, at sænke fremløbstemperaturen?</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For at spare på energien, samt komfort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10" name="Tekstfelt 9">
            <a:extLst>
              <a:ext uri="{FF2B5EF4-FFF2-40B4-BE49-F238E27FC236}">
                <a16:creationId xmlns:a16="http://schemas.microsoft.com/office/drawing/2014/main" id="{E8C7F0F0-0543-A2C2-5AC2-162ED63C8C43}"/>
              </a:ext>
            </a:extLst>
          </p:cNvPr>
          <p:cNvSpPr txBox="1"/>
          <p:nvPr/>
        </p:nvSpPr>
        <p:spPr>
          <a:xfrm>
            <a:off x="688258" y="4771636"/>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12. 	</a:t>
            </a:r>
            <a:r>
              <a:rPr lang="da-DK" dirty="0"/>
              <a:t>Hvad er dimensionerende frem og returløbstemperatur til varmtvandsbeholderen?</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Svar=60-30.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1491246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25E66-80F8-7330-2CFB-0E3C7023B928}"/>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8E1D9999-02D3-98B2-AA5A-355ACFA75A64}"/>
              </a:ext>
            </a:extLst>
          </p:cNvPr>
          <p:cNvSpPr txBox="1"/>
          <p:nvPr/>
        </p:nvSpPr>
        <p:spPr>
          <a:xfrm>
            <a:off x="658761" y="1221346"/>
            <a:ext cx="10815484" cy="646331"/>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13.</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Hvor varmt skal vandet være ved tappestedet længst væk?</a:t>
            </a:r>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50°</a:t>
            </a:r>
            <a:endParaRPr lang="da-DK" dirty="0">
              <a:solidFill>
                <a:srgbClr val="00B050"/>
              </a:solidFill>
            </a:endParaRPr>
          </a:p>
        </p:txBody>
      </p:sp>
      <p:sp>
        <p:nvSpPr>
          <p:cNvPr id="8" name="Tekstfelt 7">
            <a:extLst>
              <a:ext uri="{FF2B5EF4-FFF2-40B4-BE49-F238E27FC236}">
                <a16:creationId xmlns:a16="http://schemas.microsoft.com/office/drawing/2014/main" id="{01F80536-A1F8-9E35-7F37-46F120DCA6ED}"/>
              </a:ext>
            </a:extLst>
          </p:cNvPr>
          <p:cNvSpPr txBox="1"/>
          <p:nvPr/>
        </p:nvSpPr>
        <p:spPr>
          <a:xfrm>
            <a:off x="658761" y="2446310"/>
            <a:ext cx="11103692" cy="677108"/>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14.  	</a:t>
            </a:r>
            <a:r>
              <a:rPr lang="da-DK" dirty="0"/>
              <a:t>Hvorfor er det en fordel med veldimensionerede radiatorer?</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for at opnå en god afkøling og komfort. </a:t>
            </a:r>
            <a:endParaRPr lang="da-DK" dirty="0">
              <a:solidFill>
                <a:srgbClr val="00B050"/>
              </a:solidFill>
            </a:endParaRPr>
          </a:p>
        </p:txBody>
      </p:sp>
      <p:sp>
        <p:nvSpPr>
          <p:cNvPr id="9" name="Tekstfelt 8">
            <a:extLst>
              <a:ext uri="{FF2B5EF4-FFF2-40B4-BE49-F238E27FC236}">
                <a16:creationId xmlns:a16="http://schemas.microsoft.com/office/drawing/2014/main" id="{49E30BF8-1BC8-31A8-1CEA-CF6E7585DD15}"/>
              </a:ext>
            </a:extLst>
          </p:cNvPr>
          <p:cNvSpPr txBox="1"/>
          <p:nvPr/>
        </p:nvSpPr>
        <p:spPr>
          <a:xfrm>
            <a:off x="658761" y="3702052"/>
            <a:ext cx="10815484" cy="1200329"/>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15. </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Hvordan kan du indstille og kontrollere differenstrykket, hvis der ikke er monteret manometre? Datablade 	kan ikke fremskaffes!</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Max belast anlægget, beregn det samlet flow og indregulere efter det via Trykdifferensregulator og 		energi måler.</a:t>
            </a:r>
            <a:endParaRPr lang="da-DK" dirty="0">
              <a:solidFill>
                <a:srgbClr val="00B050"/>
              </a:solidFill>
            </a:endParaRPr>
          </a:p>
        </p:txBody>
      </p:sp>
      <p:sp>
        <p:nvSpPr>
          <p:cNvPr id="10" name="Tekstfelt 9">
            <a:extLst>
              <a:ext uri="{FF2B5EF4-FFF2-40B4-BE49-F238E27FC236}">
                <a16:creationId xmlns:a16="http://schemas.microsoft.com/office/drawing/2014/main" id="{8244BED7-0F76-1FBE-17D8-DEDFA5D7CAE4}"/>
              </a:ext>
            </a:extLst>
          </p:cNvPr>
          <p:cNvSpPr txBox="1"/>
          <p:nvPr/>
        </p:nvSpPr>
        <p:spPr>
          <a:xfrm>
            <a:off x="658761" y="5157849"/>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16. 	</a:t>
            </a:r>
            <a:r>
              <a:rPr lang="da-DK" dirty="0"/>
              <a:t>Hvad kan være årsag til dårlig afkøling om sommeren?</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411463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C7F0E-C05D-2B32-CBB5-4FDA7EA2C2F5}"/>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57532F75-E96E-0039-256C-D44D9CB77491}"/>
              </a:ext>
            </a:extLst>
          </p:cNvPr>
          <p:cNvSpPr txBox="1"/>
          <p:nvPr/>
        </p:nvSpPr>
        <p:spPr>
          <a:xfrm>
            <a:off x="658761" y="1221346"/>
            <a:ext cx="10815484" cy="923330"/>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17.</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Forklar hvad opblanding er (Shunt).</a:t>
            </a:r>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opblandingen er der for at kunne styrer/sænke en fremløbs temp.</a:t>
            </a:r>
          </a:p>
          <a:p>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8" name="Tekstfelt 7">
            <a:extLst>
              <a:ext uri="{FF2B5EF4-FFF2-40B4-BE49-F238E27FC236}">
                <a16:creationId xmlns:a16="http://schemas.microsoft.com/office/drawing/2014/main" id="{3F783610-6B3C-DCF1-DBF4-24357404C282}"/>
              </a:ext>
            </a:extLst>
          </p:cNvPr>
          <p:cNvSpPr txBox="1"/>
          <p:nvPr/>
        </p:nvSpPr>
        <p:spPr>
          <a:xfrm>
            <a:off x="658761" y="2400144"/>
            <a:ext cx="11103692" cy="954107"/>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18.  	</a:t>
            </a:r>
            <a:r>
              <a:rPr lang="da-DK" dirty="0"/>
              <a:t>Hvis en beregning viser, en anlægsydelse på 24 kW (24.000W), og vi vælger en afkøling på 40 °C.</a:t>
            </a:r>
            <a:br>
              <a:rPr lang="da-DK" dirty="0"/>
            </a:br>
            <a:r>
              <a:rPr lang="da-DK" dirty="0"/>
              <a:t>	Hvad bliver den cirkulerende vandmængde så i liter/h, eller liter/min.?</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B ca. 8,6l/m  		C ca. 516l/h. </a:t>
            </a:r>
            <a:endParaRPr lang="da-DK" dirty="0">
              <a:solidFill>
                <a:srgbClr val="00B050"/>
              </a:solidFill>
            </a:endParaRPr>
          </a:p>
        </p:txBody>
      </p:sp>
      <p:sp>
        <p:nvSpPr>
          <p:cNvPr id="9" name="Tekstfelt 8">
            <a:extLst>
              <a:ext uri="{FF2B5EF4-FFF2-40B4-BE49-F238E27FC236}">
                <a16:creationId xmlns:a16="http://schemas.microsoft.com/office/drawing/2014/main" id="{359675FF-AAFA-9FC8-A8D8-1A6A639E804A}"/>
              </a:ext>
            </a:extLst>
          </p:cNvPr>
          <p:cNvSpPr txBox="1"/>
          <p:nvPr/>
        </p:nvSpPr>
        <p:spPr>
          <a:xfrm>
            <a:off x="658761" y="3702052"/>
            <a:ext cx="10815484" cy="646331"/>
          </a:xfrm>
          <a:prstGeom prst="rect">
            <a:avLst/>
          </a:prstGeom>
          <a:noFill/>
        </p:spPr>
        <p:txBody>
          <a:bodyPr wrap="square">
            <a:spAutoFit/>
          </a:bodyPr>
          <a:lstStyle/>
          <a:p>
            <a:r>
              <a:rPr lang="da-DK" sz="1800" dirty="0">
                <a:effectLst/>
                <a:latin typeface="Calibri" panose="020F0502020204030204" pitchFamily="34" charset="0"/>
                <a:ea typeface="Calibri" panose="020F0502020204030204" pitchFamily="34" charset="0"/>
                <a:cs typeface="Times New Roman" panose="02020603050405020304" pitchFamily="18" charset="0"/>
              </a:rPr>
              <a:t>19. </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Hvordan skal ventil og føler af typen AVTB med et temperaturområde fra 20 °C til 60 °C monteres?</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 Føler varmere end ventil, opad eller skråt opad</a:t>
            </a:r>
            <a:endParaRPr lang="da-DK" dirty="0">
              <a:solidFill>
                <a:srgbClr val="00B050"/>
              </a:solidFill>
            </a:endParaRPr>
          </a:p>
        </p:txBody>
      </p:sp>
      <p:sp>
        <p:nvSpPr>
          <p:cNvPr id="10" name="Tekstfelt 9">
            <a:extLst>
              <a:ext uri="{FF2B5EF4-FFF2-40B4-BE49-F238E27FC236}">
                <a16:creationId xmlns:a16="http://schemas.microsoft.com/office/drawing/2014/main" id="{A6A121A1-5285-B015-2FA5-B3F9C8CCF75B}"/>
              </a:ext>
            </a:extLst>
          </p:cNvPr>
          <p:cNvSpPr txBox="1"/>
          <p:nvPr/>
        </p:nvSpPr>
        <p:spPr>
          <a:xfrm>
            <a:off x="688258" y="4834683"/>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20. 	</a:t>
            </a:r>
            <a:r>
              <a:rPr lang="da-DK" dirty="0"/>
              <a:t>Det dimensionerende varmetab for et parcelhus benævnes som</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 W		B kW. </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pic>
        <p:nvPicPr>
          <p:cNvPr id="4" name="Billede 3">
            <a:extLst>
              <a:ext uri="{FF2B5EF4-FFF2-40B4-BE49-F238E27FC236}">
                <a16:creationId xmlns:a16="http://schemas.microsoft.com/office/drawing/2014/main" id="{47570EF8-218B-5C4D-FB6A-3BCAB8E618CC}"/>
              </a:ext>
            </a:extLst>
          </p:cNvPr>
          <p:cNvPicPr>
            <a:picLocks noChangeAspect="1"/>
          </p:cNvPicPr>
          <p:nvPr/>
        </p:nvPicPr>
        <p:blipFill>
          <a:blip r:embed="rId2"/>
          <a:stretch>
            <a:fillRect/>
          </a:stretch>
        </p:blipFill>
        <p:spPr>
          <a:xfrm>
            <a:off x="8748623" y="304800"/>
            <a:ext cx="2580377" cy="2095344"/>
          </a:xfrm>
          <a:prstGeom prst="rect">
            <a:avLst/>
          </a:prstGeom>
        </p:spPr>
      </p:pic>
    </p:spTree>
    <p:extLst>
      <p:ext uri="{BB962C8B-B14F-4D97-AF65-F5344CB8AC3E}">
        <p14:creationId xmlns:p14="http://schemas.microsoft.com/office/powerpoint/2010/main" val="225875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44950-341F-EB98-E8A4-D5B4D5E13150}"/>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5175F4AF-3B6F-75B8-FF59-CF05FD3A8279}"/>
              </a:ext>
            </a:extLst>
          </p:cNvPr>
          <p:cNvSpPr txBox="1"/>
          <p:nvPr/>
        </p:nvSpPr>
        <p:spPr>
          <a:xfrm>
            <a:off x="658761" y="1221346"/>
            <a:ext cx="10815484" cy="1477328"/>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21</a:t>
            </a:r>
            <a:r>
              <a:rPr lang="da-DK" sz="1800" dirty="0">
                <a:effectLst/>
                <a:latin typeface="Calibri" panose="020F0502020204030204" pitchFamily="34" charset="0"/>
                <a:ea typeface="Calibri" panose="020F0502020204030204" pitchFamily="34" charset="0"/>
                <a:cs typeface="Times New Roman" panose="02020603050405020304" pitchFamily="18" charset="0"/>
              </a:rPr>
              <a:t>.</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Til brug for at lave en forbrugsvurdering kan man tage udgangspunkt i følgende værdi /værdier, som aflæses i 	skema i Fjernvarmens Serviceordnings kompendium.</a:t>
            </a:r>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t>
            </a:r>
            <a:r>
              <a:rPr lang="da-DK" dirty="0">
                <a:solidFill>
                  <a:srgbClr val="00B050"/>
                </a:solidFill>
              </a:rPr>
              <a:t>C Varmeforbruget aflæses som kWh/ m²/ år inkl. varmt brugsvand</a:t>
            </a:r>
          </a:p>
          <a:p>
            <a:endPar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
        <p:nvSpPr>
          <p:cNvPr id="8" name="Tekstfelt 7">
            <a:extLst>
              <a:ext uri="{FF2B5EF4-FFF2-40B4-BE49-F238E27FC236}">
                <a16:creationId xmlns:a16="http://schemas.microsoft.com/office/drawing/2014/main" id="{446C2B15-D169-5956-0A56-DE4920AD0A59}"/>
              </a:ext>
            </a:extLst>
          </p:cNvPr>
          <p:cNvSpPr txBox="1"/>
          <p:nvPr/>
        </p:nvSpPr>
        <p:spPr>
          <a:xfrm>
            <a:off x="658761" y="2400144"/>
            <a:ext cx="11103692" cy="677108"/>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22.  	</a:t>
            </a:r>
            <a:r>
              <a:rPr lang="da-DK" dirty="0"/>
              <a:t>Hvordan virker FJV og FJVR - ventilerne?</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sz="2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Føler på medie temperaturen i retur vandt. </a:t>
            </a:r>
            <a:endParaRPr lang="da-DK" dirty="0">
              <a:solidFill>
                <a:srgbClr val="00B050"/>
              </a:solidFill>
            </a:endParaRPr>
          </a:p>
        </p:txBody>
      </p:sp>
      <p:sp>
        <p:nvSpPr>
          <p:cNvPr id="9" name="Tekstfelt 8">
            <a:extLst>
              <a:ext uri="{FF2B5EF4-FFF2-40B4-BE49-F238E27FC236}">
                <a16:creationId xmlns:a16="http://schemas.microsoft.com/office/drawing/2014/main" id="{2B9031FA-0A72-5962-A3D8-B763529070BC}"/>
              </a:ext>
            </a:extLst>
          </p:cNvPr>
          <p:cNvSpPr txBox="1"/>
          <p:nvPr/>
        </p:nvSpPr>
        <p:spPr>
          <a:xfrm>
            <a:off x="658761" y="3702052"/>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23</a:t>
            </a:r>
            <a:r>
              <a:rPr lang="da-DK" sz="1800" dirty="0">
                <a:effectLst/>
                <a:latin typeface="Calibri" panose="020F0502020204030204" pitchFamily="34" charset="0"/>
                <a:ea typeface="Calibri" panose="020F0502020204030204" pitchFamily="34" charset="0"/>
                <a:cs typeface="Times New Roman" panose="02020603050405020304" pitchFamily="18" charset="0"/>
              </a:rPr>
              <a:t>. </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Hvordan virker en trykstyret gennemstrømningsvandvarmer?</a:t>
            </a:r>
          </a:p>
          <a:p>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Åbner først for fjernvarmevandet når der åbnes ude på tappestedet.</a:t>
            </a:r>
            <a:endParaRPr lang="da-DK" dirty="0">
              <a:solidFill>
                <a:srgbClr val="00B050"/>
              </a:solidFill>
            </a:endParaRPr>
          </a:p>
        </p:txBody>
      </p:sp>
      <p:sp>
        <p:nvSpPr>
          <p:cNvPr id="10" name="Tekstfelt 9">
            <a:extLst>
              <a:ext uri="{FF2B5EF4-FFF2-40B4-BE49-F238E27FC236}">
                <a16:creationId xmlns:a16="http://schemas.microsoft.com/office/drawing/2014/main" id="{69018DCB-B521-EF01-47EE-C85C6B86BA4F}"/>
              </a:ext>
            </a:extLst>
          </p:cNvPr>
          <p:cNvSpPr txBox="1"/>
          <p:nvPr/>
        </p:nvSpPr>
        <p:spPr>
          <a:xfrm>
            <a:off x="688258" y="4834683"/>
            <a:ext cx="10815484" cy="6463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24. 	</a:t>
            </a:r>
            <a:r>
              <a:rPr lang="da-DK" dirty="0"/>
              <a:t>Hvad er graddagene i Normalåret?</a:t>
            </a:r>
          </a:p>
          <a:p>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Sva</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r= 2552</a:t>
            </a:r>
            <a:r>
              <a:rPr lang="da-DK"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310426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21ADC-5D2E-88E6-4E85-744A59F54271}"/>
            </a:ext>
          </a:extLst>
        </p:cNvPr>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kstfelt 2">
                <a:extLst>
                  <a:ext uri="{FF2B5EF4-FFF2-40B4-BE49-F238E27FC236}">
                    <a16:creationId xmlns:a16="http://schemas.microsoft.com/office/drawing/2014/main" id="{FC67999C-1B98-0091-94D1-7CE605F0FB66}"/>
                  </a:ext>
                </a:extLst>
              </p:cNvPr>
              <p:cNvSpPr txBox="1"/>
              <p:nvPr/>
            </p:nvSpPr>
            <p:spPr>
              <a:xfrm>
                <a:off x="658761" y="1221346"/>
                <a:ext cx="10815484" cy="2170531"/>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25</a:t>
                </a:r>
                <a:r>
                  <a:rPr lang="da-DK" sz="1800" dirty="0">
                    <a:effectLst/>
                    <a:latin typeface="Calibri" panose="020F0502020204030204" pitchFamily="34" charset="0"/>
                    <a:ea typeface="Calibri" panose="020F0502020204030204" pitchFamily="34" charset="0"/>
                    <a:cs typeface="Times New Roman" panose="02020603050405020304" pitchFamily="18" charset="0"/>
                  </a:rPr>
                  <a:t>.</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Kundens energiforbrug er aflæst til 18477 kWh for dette år. Der bor 4 personer i husstanden, og 	graddagetallet for dette år var 2768 graddage. Hvad er kundens korrigerede energiforbrug er? 	(Varmtvandsforbruget sættes til 1000 kWh pr. person pr. år.)</a:t>
                </a:r>
              </a:p>
              <a:p>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t>
                </a:r>
                <a14:m>
                  <m:oMath xmlns:m="http://schemas.openxmlformats.org/officeDocument/2006/math">
                    <m:f>
                      <m:fPr>
                        <m:ctrlPr>
                          <a:rPr lang="da-DK"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ctrlPr>
                      </m:fPr>
                      <m:num>
                        <m:r>
                          <a:rPr lang="da-DK" b="0"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t>(18477−4000</m:t>
                        </m:r>
                        <m:r>
                          <a:rPr lang="da-DK" b="0"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t>𝑘𝑊h</m:t>
                        </m:r>
                        <m:r>
                          <a:rPr lang="da-DK" b="0"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t>)∗2552</m:t>
                        </m:r>
                      </m:num>
                      <m:den>
                        <m:r>
                          <a:rPr lang="da-DK" b="0"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t>2768</m:t>
                        </m:r>
                      </m:den>
                    </m:f>
                    <m:r>
                      <a:rPr lang="da-DK" b="0" i="1" smtClean="0">
                        <a:solidFill>
                          <a:srgbClr val="00B050"/>
                        </a:solidFill>
                        <a:latin typeface="Cambria Math" panose="02040503050406030204" pitchFamily="18" charset="0"/>
                        <a:ea typeface="Calibri" panose="020F0502020204030204" pitchFamily="34" charset="0"/>
                        <a:cs typeface="Times New Roman" panose="02020603050405020304" pitchFamily="18" charset="0"/>
                      </a:rPr>
                      <m:t>=13.347</m:t>
                    </m:r>
                  </m:oMath>
                </a14:m>
                <a:r>
                  <a:rPr lang="da-DK" dirty="0">
                    <a:solidFill>
                      <a:srgbClr val="00B050"/>
                    </a:solidFill>
                  </a:rPr>
                  <a:t>kWh</a:t>
                </a:r>
              </a:p>
              <a:p>
                <a:endPar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mc:Choice>
        <mc:Fallback>
          <p:sp>
            <p:nvSpPr>
              <p:cNvPr id="3" name="Tekstfelt 2">
                <a:extLst>
                  <a:ext uri="{FF2B5EF4-FFF2-40B4-BE49-F238E27FC236}">
                    <a16:creationId xmlns:a16="http://schemas.microsoft.com/office/drawing/2014/main" id="{FC67999C-1B98-0091-94D1-7CE605F0FB66}"/>
                  </a:ext>
                </a:extLst>
              </p:cNvPr>
              <p:cNvSpPr txBox="1">
                <a:spLocks noRot="1" noChangeAspect="1" noMove="1" noResize="1" noEditPoints="1" noAdjustHandles="1" noChangeArrowheads="1" noChangeShapeType="1" noTextEdit="1"/>
              </p:cNvSpPr>
              <p:nvPr/>
            </p:nvSpPr>
            <p:spPr>
              <a:xfrm>
                <a:off x="658761" y="1221346"/>
                <a:ext cx="10815484" cy="2170531"/>
              </a:xfrm>
              <a:prstGeom prst="rect">
                <a:avLst/>
              </a:prstGeom>
              <a:blipFill>
                <a:blip r:embed="rId2"/>
                <a:stretch>
                  <a:fillRect l="-451" t="-1404"/>
                </a:stretch>
              </a:blipFill>
            </p:spPr>
            <p:txBody>
              <a:bodyPr/>
              <a:lstStyle/>
              <a:p>
                <a:r>
                  <a:rPr lang="da-DK">
                    <a:noFill/>
                  </a:rPr>
                  <a:t> </a:t>
                </a:r>
              </a:p>
            </p:txBody>
          </p:sp>
        </mc:Fallback>
      </mc:AlternateContent>
      <p:sp>
        <p:nvSpPr>
          <p:cNvPr id="4" name="Tekstfelt 3">
            <a:extLst>
              <a:ext uri="{FF2B5EF4-FFF2-40B4-BE49-F238E27FC236}">
                <a16:creationId xmlns:a16="http://schemas.microsoft.com/office/drawing/2014/main" id="{0DE9083B-B478-F60C-1C77-59F2D84AC1FA}"/>
              </a:ext>
            </a:extLst>
          </p:cNvPr>
          <p:cNvSpPr txBox="1"/>
          <p:nvPr/>
        </p:nvSpPr>
        <p:spPr>
          <a:xfrm>
            <a:off x="658761" y="3613880"/>
            <a:ext cx="10222599" cy="1754326"/>
          </a:xfrm>
          <a:prstGeom prst="rect">
            <a:avLst/>
          </a:prstGeom>
          <a:noFill/>
        </p:spPr>
        <p:txBody>
          <a:bodyPr wrap="square">
            <a:spAutoFit/>
          </a:bodyPr>
          <a:lstStyle/>
          <a:p>
            <a:pPr marL="342900" indent="-342900">
              <a:buAutoNum type="arabicPeriod" startAt="26"/>
            </a:pPr>
            <a:r>
              <a:rPr lang="da-DK" dirty="0">
                <a:latin typeface="Calibri" panose="020F0502020204030204" pitchFamily="34" charset="0"/>
                <a:ea typeface="Calibri" panose="020F0502020204030204" pitchFamily="34" charset="0"/>
                <a:cs typeface="Times New Roman" panose="02020603050405020304" pitchFamily="18" charset="0"/>
              </a:rPr>
              <a:t>  På skitsen er det vist en veksler til rum opvarmning fra et indirekte anlæg. Der er observeret følgende:</a:t>
            </a:r>
          </a:p>
          <a:p>
            <a:r>
              <a:rPr lang="da-DK" dirty="0"/>
              <a:t>     	over en ti minutters periode har temperaturen på fjernvarmesiden og varmeanlægssiden ligget stabilt 	på værdierne som vist på skitsen. Regulerings ventilen er beskyttet af en trykdifferensregulator og er 	korrekt  dimensioneret. Ude temperaturen er 4°</a:t>
            </a:r>
          </a:p>
          <a:p>
            <a:r>
              <a:rPr lang="da-DK" dirty="0"/>
              <a:t>		</a:t>
            </a:r>
            <a:r>
              <a:rPr lang="da-DK" dirty="0">
                <a:solidFill>
                  <a:srgbClr val="00B050"/>
                </a:solidFill>
              </a:rPr>
              <a:t>Svar= A veksleren er tilsyneladende for lille eller til stenet, da fjernvarmereturtemperaturen er 		væsentligt højere en returtemperaturen fra varme anlægget </a:t>
            </a:r>
          </a:p>
        </p:txBody>
      </p:sp>
    </p:spTree>
    <p:extLst>
      <p:ext uri="{BB962C8B-B14F-4D97-AF65-F5344CB8AC3E}">
        <p14:creationId xmlns:p14="http://schemas.microsoft.com/office/powerpoint/2010/main" val="427535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46B5-12F0-CB49-661B-BEAC0ADBC0EA}"/>
            </a:ext>
          </a:extLst>
        </p:cNvPr>
        <p:cNvGrpSpPr/>
        <p:nvPr/>
      </p:nvGrpSpPr>
      <p:grpSpPr>
        <a:xfrm>
          <a:off x="0" y="0"/>
          <a:ext cx="0" cy="0"/>
          <a:chOff x="0" y="0"/>
          <a:chExt cx="0" cy="0"/>
        </a:xfrm>
      </p:grpSpPr>
      <p:sp>
        <p:nvSpPr>
          <p:cNvPr id="3" name="Tekstfelt 2">
            <a:extLst>
              <a:ext uri="{FF2B5EF4-FFF2-40B4-BE49-F238E27FC236}">
                <a16:creationId xmlns:a16="http://schemas.microsoft.com/office/drawing/2014/main" id="{0F08CCB3-2851-9186-FEB0-76A98214AFB6}"/>
              </a:ext>
            </a:extLst>
          </p:cNvPr>
          <p:cNvSpPr txBox="1"/>
          <p:nvPr/>
        </p:nvSpPr>
        <p:spPr>
          <a:xfrm>
            <a:off x="658761" y="1221346"/>
            <a:ext cx="10815484" cy="1200329"/>
          </a:xfrm>
          <a:prstGeom prst="rect">
            <a:avLst/>
          </a:prstGeom>
          <a:noFill/>
        </p:spPr>
        <p:txBody>
          <a:bodyPr wrap="square">
            <a:spAutoFit/>
          </a:bodyPr>
          <a:lstStyle/>
          <a:p>
            <a:r>
              <a:rPr lang="da-DK" dirty="0">
                <a:latin typeface="Calibri" panose="020F0502020204030204" pitchFamily="34" charset="0"/>
                <a:ea typeface="Calibri" panose="020F0502020204030204" pitchFamily="34" charset="0"/>
                <a:cs typeface="Times New Roman" panose="02020603050405020304" pitchFamily="18" charset="0"/>
              </a:rPr>
              <a:t>27</a:t>
            </a:r>
            <a:r>
              <a:rPr lang="da-DK" sz="1800" dirty="0">
                <a:effectLst/>
                <a:latin typeface="Calibri" panose="020F0502020204030204" pitchFamily="34" charset="0"/>
                <a:ea typeface="Calibri" panose="020F0502020204030204" pitchFamily="34" charset="0"/>
                <a:cs typeface="Times New Roman" panose="02020603050405020304" pitchFamily="18" charset="0"/>
              </a:rPr>
              <a:t>.</a:t>
            </a:r>
            <a:r>
              <a:rPr lang="da-DK" dirty="0">
                <a:latin typeface="Calibri" panose="020F0502020204030204" pitchFamily="34" charset="0"/>
                <a:ea typeface="Calibri" panose="020F0502020204030204" pitchFamily="34" charset="0"/>
                <a:cs typeface="Times New Roman" panose="02020603050405020304" pitchFamily="18" charset="0"/>
              </a:rPr>
              <a:t>	</a:t>
            </a:r>
            <a:r>
              <a:rPr lang="da-DK" dirty="0"/>
              <a:t>Når en ventil har en for stor KVS – værdi bliver P – båndet? </a:t>
            </a:r>
          </a:p>
          <a:p>
            <a:br>
              <a:rPr lang="da-DK" dirty="0">
                <a:latin typeface="Calibri" panose="020F0502020204030204" pitchFamily="34" charset="0"/>
                <a:ea typeface="Calibri" panose="020F0502020204030204" pitchFamily="34" charset="0"/>
                <a:cs typeface="Times New Roman" panose="02020603050405020304" pitchFamily="18" charset="0"/>
              </a:rPr>
            </a:br>
            <a:r>
              <a:rPr lang="da-DK"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Svar= A For lille, og der vil være en stor vandgennemstrømning og derved en </a:t>
            </a:r>
            <a:r>
              <a:rPr lang="da-DK">
                <a:solidFill>
                  <a:srgbClr val="00B050"/>
                </a:solidFill>
                <a:latin typeface="Calibri" panose="020F0502020204030204" pitchFamily="34" charset="0"/>
                <a:ea typeface="Calibri" panose="020F0502020204030204" pitchFamily="34" charset="0"/>
                <a:cs typeface="Times New Roman" panose="02020603050405020304" pitchFamily="18" charset="0"/>
              </a:rPr>
              <a:t>dårlig afkøling</a:t>
            </a:r>
            <a:endPar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endParaRPr lang="da-DK" dirty="0">
              <a:solidFill>
                <a:srgbClr val="00B050"/>
              </a:solidFill>
            </a:endParaRPr>
          </a:p>
        </p:txBody>
      </p:sp>
    </p:spTree>
    <p:extLst>
      <p:ext uri="{BB962C8B-B14F-4D97-AF65-F5344CB8AC3E}">
        <p14:creationId xmlns:p14="http://schemas.microsoft.com/office/powerpoint/2010/main" val="1226977306"/>
      </p:ext>
    </p:extLst>
  </p:cSld>
  <p:clrMapOvr>
    <a:masterClrMapping/>
  </p:clrMapOvr>
</p:sld>
</file>

<file path=ppt/theme/theme1.xml><?xml version="1.0" encoding="utf-8"?>
<a:theme xmlns:a="http://schemas.openxmlformats.org/drawingml/2006/main" name="Retrospektiv">
  <a:themeElements>
    <a:clrScheme name="Retrospektiv">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181</TotalTime>
  <Words>964</Words>
  <Application>Microsoft Office PowerPoint</Application>
  <PresentationFormat>Widescreen</PresentationFormat>
  <Paragraphs>58</Paragraphs>
  <Slides>9</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9</vt:i4>
      </vt:variant>
    </vt:vector>
  </HeadingPairs>
  <TitlesOfParts>
    <vt:vector size="14" baseType="lpstr">
      <vt:lpstr>Aptos</vt:lpstr>
      <vt:lpstr>Calibri</vt:lpstr>
      <vt:lpstr>Calibri Light</vt:lpstr>
      <vt:lpstr>Cambria Math</vt:lpstr>
      <vt:lpstr>Retrospektiv</vt:lpstr>
      <vt:lpstr>Fjernvarme service </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Saltoft Søndergaard Malm</dc:creator>
  <cp:lastModifiedBy>Thomas Saltoft Søndergaard Malm</cp:lastModifiedBy>
  <cp:revision>1</cp:revision>
  <dcterms:created xsi:type="dcterms:W3CDTF">2025-08-20T09:38:44Z</dcterms:created>
  <dcterms:modified xsi:type="dcterms:W3CDTF">2025-08-20T12:41:10Z</dcterms:modified>
</cp:coreProperties>
</file>