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144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5" autoAdjust="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vinklet trekant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14350" y="2336802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grpSp>
        <p:nvGrpSpPr>
          <p:cNvPr id="2" name="Gruppe 1"/>
          <p:cNvGrpSpPr/>
          <p:nvPr/>
        </p:nvGrpSpPr>
        <p:grpSpPr>
          <a:xfrm>
            <a:off x="-2824" y="6604000"/>
            <a:ext cx="6860824" cy="2549451"/>
            <a:chOff x="-3765" y="4832896"/>
            <a:chExt cx="9147765" cy="2032192"/>
          </a:xfrm>
        </p:grpSpPr>
        <p:sp>
          <p:nvSpPr>
            <p:cNvPr id="7" name="Kombinationstegnin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Kombinationstegnin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Kombinationstegnin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Lige forbindels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42900" y="1975106"/>
            <a:ext cx="6172200" cy="584809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5133010" y="366187"/>
            <a:ext cx="1333103" cy="745701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Vinkel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inkel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4290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8615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3483770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342900" y="1925726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483769" y="1925726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/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55924" y="7257870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285054" y="8543926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1450" y="6486830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Kombinationstegning 8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vinklet trekant 9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Lige forbindelse 10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inkel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inkel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ombinationstegning 12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Kombinationstegning 11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tvinklet trekant 13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Lige forbindelse 14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342900" y="1975105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BD1034-915E-4033-869B-46D59A4E8DCB}" type="datetimeFigureOut">
              <a:rPr lang="da-DK" smtClean="0"/>
              <a:t>14-09-2018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3285054" y="8543926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6485454" y="8543926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17BB14-8227-4F62-A773-1A7A4EA5C54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2348880" y="1043608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400" u="sng" dirty="0" smtClean="0">
                <a:solidFill>
                  <a:srgbClr val="FF0000"/>
                </a:solidFill>
              </a:rPr>
              <a:t>Prøve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3" name="Tekstboks 2"/>
          <p:cNvSpPr txBox="1"/>
          <p:nvPr/>
        </p:nvSpPr>
        <p:spPr>
          <a:xfrm>
            <a:off x="1268760" y="212372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Til Rullestillads og bukkestillads</a:t>
            </a:r>
            <a:r>
              <a:rPr lang="da-DK" dirty="0" smtClean="0"/>
              <a:t>.</a:t>
            </a:r>
            <a:endParaRPr lang="da-D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179" y="3275856"/>
            <a:ext cx="2744088" cy="320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268760" y="6661142"/>
            <a:ext cx="4528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Skriv dit navn her  :___________________</a:t>
            </a:r>
          </a:p>
          <a:p>
            <a:r>
              <a:rPr lang="da-DK" dirty="0" smtClean="0"/>
              <a:t>   Og </a:t>
            </a:r>
            <a:r>
              <a:rPr lang="da-DK" dirty="0" smtClean="0"/>
              <a:t>fødselsdag</a:t>
            </a:r>
            <a:r>
              <a:rPr lang="da-DK" dirty="0" smtClean="0"/>
              <a:t> . </a:t>
            </a:r>
            <a:r>
              <a:rPr lang="da-DK" dirty="0" smtClean="0"/>
              <a:t>:___________________</a:t>
            </a:r>
            <a:endParaRPr lang="da-DK" u="sng" dirty="0"/>
          </a:p>
        </p:txBody>
      </p:sp>
      <p:sp>
        <p:nvSpPr>
          <p:cNvPr id="8" name="Tekstboks 7"/>
          <p:cNvSpPr txBox="1"/>
          <p:nvPr/>
        </p:nvSpPr>
        <p:spPr>
          <a:xfrm>
            <a:off x="393664" y="8405192"/>
            <a:ext cx="929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9" name="Tekstboks 8"/>
          <p:cNvSpPr txBox="1"/>
          <p:nvPr/>
        </p:nvSpPr>
        <p:spPr>
          <a:xfrm>
            <a:off x="1268760" y="774448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Sæt kryds i en af de blå prikker hvor du tro det rigtige svar er.</a:t>
            </a:r>
            <a:endParaRPr lang="da-DK" dirty="0"/>
          </a:p>
        </p:txBody>
      </p:sp>
      <p:sp>
        <p:nvSpPr>
          <p:cNvPr id="10" name="Ellipse 9"/>
          <p:cNvSpPr/>
          <p:nvPr/>
        </p:nvSpPr>
        <p:spPr>
          <a:xfrm>
            <a:off x="4375956" y="8390815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5853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16632" y="5395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15</a:t>
            </a:r>
            <a:endParaRPr lang="da-DK" dirty="0"/>
          </a:p>
        </p:txBody>
      </p:sp>
      <p:sp>
        <p:nvSpPr>
          <p:cNvPr id="3" name="Tekstboks 2"/>
          <p:cNvSpPr txBox="1"/>
          <p:nvPr/>
        </p:nvSpPr>
        <p:spPr>
          <a:xfrm>
            <a:off x="980728" y="1115616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Hvad for noget sikkerheds udstyr skal man altid have på nå man bygger stilladser 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4" name="Tekstboks 3"/>
          <p:cNvSpPr txBox="1"/>
          <p:nvPr/>
        </p:nvSpPr>
        <p:spPr>
          <a:xfrm>
            <a:off x="1988840" y="215508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Hjelm sikkerhedssko</a:t>
            </a:r>
            <a:endParaRPr lang="da-DK" dirty="0"/>
          </a:p>
        </p:txBody>
      </p:sp>
      <p:sp>
        <p:nvSpPr>
          <p:cNvPr id="5" name="Tekstboks 4"/>
          <p:cNvSpPr txBox="1"/>
          <p:nvPr/>
        </p:nvSpPr>
        <p:spPr>
          <a:xfrm>
            <a:off x="2765512" y="3266564"/>
            <a:ext cx="1615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Hjelm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2564904" y="457200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Kondomer</a:t>
            </a:r>
            <a:endParaRPr lang="da-DK" dirty="0"/>
          </a:p>
        </p:txBody>
      </p:sp>
      <p:sp>
        <p:nvSpPr>
          <p:cNvPr id="8" name="Tekstboks 7"/>
          <p:cNvSpPr txBox="1"/>
          <p:nvPr/>
        </p:nvSpPr>
        <p:spPr>
          <a:xfrm>
            <a:off x="1313384" y="6012159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smtClean="0">
                <a:solidFill>
                  <a:srgbClr val="FF0000"/>
                </a:solidFill>
              </a:rPr>
              <a:t>Slut på prøven </a:t>
            </a:r>
            <a:endParaRPr lang="da-DK" sz="4400" dirty="0">
              <a:solidFill>
                <a:srgbClr val="FF0000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393664" y="8405192"/>
            <a:ext cx="929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12" name="Ellipse 11"/>
          <p:cNvSpPr/>
          <p:nvPr/>
        </p:nvSpPr>
        <p:spPr>
          <a:xfrm>
            <a:off x="3034171" y="269979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3034171" y="385192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Ellipse 13"/>
          <p:cNvSpPr/>
          <p:nvPr/>
        </p:nvSpPr>
        <p:spPr>
          <a:xfrm>
            <a:off x="3042536" y="525163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09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188640" y="347531"/>
            <a:ext cx="270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1.</a:t>
            </a:r>
            <a:endParaRPr lang="da-DK" dirty="0"/>
          </a:p>
        </p:txBody>
      </p:sp>
      <p:sp>
        <p:nvSpPr>
          <p:cNvPr id="5" name="Tekstboks 4"/>
          <p:cNvSpPr txBox="1"/>
          <p:nvPr/>
        </p:nvSpPr>
        <p:spPr>
          <a:xfrm>
            <a:off x="1025352" y="572447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Skal man have gennemført et kursus for at sætte stilladser op der er højere end 2 meter?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7" name="Tekstboks 6"/>
          <p:cNvSpPr txBox="1"/>
          <p:nvPr/>
        </p:nvSpPr>
        <p:spPr>
          <a:xfrm>
            <a:off x="1160748" y="1787691"/>
            <a:ext cx="75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Nej</a:t>
            </a:r>
            <a:endParaRPr lang="da-DK" dirty="0"/>
          </a:p>
        </p:txBody>
      </p:sp>
      <p:sp>
        <p:nvSpPr>
          <p:cNvPr id="8" name="Tekstboks 7"/>
          <p:cNvSpPr txBox="1"/>
          <p:nvPr/>
        </p:nvSpPr>
        <p:spPr>
          <a:xfrm>
            <a:off x="2688216" y="1800080"/>
            <a:ext cx="48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ja</a:t>
            </a:r>
            <a:endParaRPr lang="da-DK" dirty="0"/>
          </a:p>
        </p:txBody>
      </p:sp>
      <p:sp>
        <p:nvSpPr>
          <p:cNvPr id="9" name="Tekstboks 8"/>
          <p:cNvSpPr txBox="1"/>
          <p:nvPr/>
        </p:nvSpPr>
        <p:spPr>
          <a:xfrm>
            <a:off x="3645024" y="1800080"/>
            <a:ext cx="3510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Det stå på min dåbsattest      </a:t>
            </a:r>
            <a:endParaRPr lang="da-DK" dirty="0"/>
          </a:p>
        </p:txBody>
      </p:sp>
      <p:sp>
        <p:nvSpPr>
          <p:cNvPr id="13" name="Tekstboks 12"/>
          <p:cNvSpPr txBox="1"/>
          <p:nvPr/>
        </p:nvSpPr>
        <p:spPr>
          <a:xfrm>
            <a:off x="231130" y="3265222"/>
            <a:ext cx="438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2.</a:t>
            </a:r>
            <a:endParaRPr lang="da-DK" dirty="0"/>
          </a:p>
        </p:txBody>
      </p:sp>
      <p:sp>
        <p:nvSpPr>
          <p:cNvPr id="14" name="Tekstboks 13"/>
          <p:cNvSpPr txBox="1"/>
          <p:nvPr/>
        </p:nvSpPr>
        <p:spPr>
          <a:xfrm>
            <a:off x="1160748" y="3265222"/>
            <a:ext cx="5049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Hvor lang tid tag et rulle bukke stillads kursus?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1160748" y="4025649"/>
            <a:ext cx="75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1dag</a:t>
            </a:r>
            <a:endParaRPr lang="da-DK" dirty="0"/>
          </a:p>
        </p:txBody>
      </p:sp>
      <p:sp>
        <p:nvSpPr>
          <p:cNvPr id="17" name="Tekstboks 16"/>
          <p:cNvSpPr txBox="1"/>
          <p:nvPr/>
        </p:nvSpPr>
        <p:spPr>
          <a:xfrm>
            <a:off x="2688216" y="4025611"/>
            <a:ext cx="1388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2 dage</a:t>
            </a:r>
            <a:endParaRPr lang="da-DK" dirty="0"/>
          </a:p>
        </p:txBody>
      </p:sp>
      <p:sp>
        <p:nvSpPr>
          <p:cNvPr id="18" name="Tekstboks 17"/>
          <p:cNvSpPr txBox="1"/>
          <p:nvPr/>
        </p:nvSpPr>
        <p:spPr>
          <a:xfrm>
            <a:off x="4077072" y="4066382"/>
            <a:ext cx="2133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Jeg lære det aldrig</a:t>
            </a:r>
            <a:endParaRPr lang="da-DK" dirty="0"/>
          </a:p>
        </p:txBody>
      </p:sp>
      <p:sp>
        <p:nvSpPr>
          <p:cNvPr id="22" name="Tekstboks 21"/>
          <p:cNvSpPr txBox="1"/>
          <p:nvPr/>
        </p:nvSpPr>
        <p:spPr>
          <a:xfrm>
            <a:off x="231130" y="5395446"/>
            <a:ext cx="69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3.</a:t>
            </a:r>
            <a:endParaRPr lang="da-DK" dirty="0"/>
          </a:p>
        </p:txBody>
      </p:sp>
      <p:sp>
        <p:nvSpPr>
          <p:cNvPr id="23" name="Tekstboks 22"/>
          <p:cNvSpPr txBox="1"/>
          <p:nvPr/>
        </p:nvSpPr>
        <p:spPr>
          <a:xfrm>
            <a:off x="2033464" y="5395446"/>
            <a:ext cx="2619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Hvad er arbejdstilsynet 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945557" y="6228184"/>
            <a:ext cx="5265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Et sted hvor man holder øje med om at du lave noget</a:t>
            </a:r>
            <a:endParaRPr lang="da-DK" dirty="0"/>
          </a:p>
        </p:txBody>
      </p:sp>
      <p:sp>
        <p:nvSpPr>
          <p:cNvPr id="26" name="Tekstboks 25"/>
          <p:cNvSpPr txBox="1"/>
          <p:nvPr/>
        </p:nvSpPr>
        <p:spPr>
          <a:xfrm>
            <a:off x="569184" y="7452320"/>
            <a:ext cx="6028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Kontrollerer om arbejdes miljø og sikkerheden bliver Overholt.</a:t>
            </a:r>
            <a:endParaRPr lang="da-DK" dirty="0"/>
          </a:p>
        </p:txBody>
      </p:sp>
      <p:sp>
        <p:nvSpPr>
          <p:cNvPr id="28" name="Tekstboks 27"/>
          <p:cNvSpPr txBox="1"/>
          <p:nvPr/>
        </p:nvSpPr>
        <p:spPr>
          <a:xfrm>
            <a:off x="393664" y="8405192"/>
            <a:ext cx="929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29" name="Ellipse 28"/>
          <p:cNvSpPr/>
          <p:nvPr/>
        </p:nvSpPr>
        <p:spPr>
          <a:xfrm>
            <a:off x="1322766" y="245668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Ellipse 29"/>
          <p:cNvSpPr/>
          <p:nvPr/>
        </p:nvSpPr>
        <p:spPr>
          <a:xfrm>
            <a:off x="3039255" y="245668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Ellipse 30"/>
          <p:cNvSpPr/>
          <p:nvPr/>
        </p:nvSpPr>
        <p:spPr>
          <a:xfrm>
            <a:off x="4864052" y="244217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Ellipse 31"/>
          <p:cNvSpPr/>
          <p:nvPr/>
        </p:nvSpPr>
        <p:spPr>
          <a:xfrm>
            <a:off x="1364196" y="4644008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Ellipse 32"/>
          <p:cNvSpPr/>
          <p:nvPr/>
        </p:nvSpPr>
        <p:spPr>
          <a:xfrm>
            <a:off x="2994112" y="4644008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Ellipse 33"/>
          <p:cNvSpPr/>
          <p:nvPr/>
        </p:nvSpPr>
        <p:spPr>
          <a:xfrm>
            <a:off x="4864052" y="4670718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Ellipse 34"/>
          <p:cNvSpPr/>
          <p:nvPr/>
        </p:nvSpPr>
        <p:spPr>
          <a:xfrm>
            <a:off x="3039255" y="6804248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Ellipse 35"/>
          <p:cNvSpPr/>
          <p:nvPr/>
        </p:nvSpPr>
        <p:spPr>
          <a:xfrm>
            <a:off x="3039255" y="805404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219" y="5010151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5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700808" y="46754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Er det en fagforening</a:t>
            </a:r>
            <a:endParaRPr lang="da-DK" dirty="0"/>
          </a:p>
        </p:txBody>
      </p:sp>
      <p:sp>
        <p:nvSpPr>
          <p:cNvPr id="3" name="Ellipse 2"/>
          <p:cNvSpPr/>
          <p:nvPr/>
        </p:nvSpPr>
        <p:spPr>
          <a:xfrm>
            <a:off x="2924944" y="97160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boks 4"/>
          <p:cNvSpPr txBox="1"/>
          <p:nvPr/>
        </p:nvSpPr>
        <p:spPr>
          <a:xfrm>
            <a:off x="188640" y="1750634"/>
            <a:ext cx="548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4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1124744" y="1935300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Hvilke steder må sikkedsforanstaltning være gennembrudt 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7" name="Tekstboks 6"/>
          <p:cNvSpPr txBox="1"/>
          <p:nvPr/>
        </p:nvSpPr>
        <p:spPr>
          <a:xfrm>
            <a:off x="1772816" y="2834516"/>
            <a:ext cx="2844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Lemmen i dækpladen</a:t>
            </a:r>
            <a:endParaRPr lang="da-DK" dirty="0"/>
          </a:p>
        </p:txBody>
      </p:sp>
      <p:sp>
        <p:nvSpPr>
          <p:cNvPr id="8" name="Ellipse 7"/>
          <p:cNvSpPr/>
          <p:nvPr/>
        </p:nvSpPr>
        <p:spPr>
          <a:xfrm>
            <a:off x="2924944" y="334786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2328165" y="3910037"/>
            <a:ext cx="1542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I rækværket </a:t>
            </a:r>
            <a:endParaRPr lang="da-DK" dirty="0"/>
          </a:p>
        </p:txBody>
      </p:sp>
      <p:sp>
        <p:nvSpPr>
          <p:cNvPr id="10" name="Ellipse 9"/>
          <p:cNvSpPr/>
          <p:nvPr/>
        </p:nvSpPr>
        <p:spPr>
          <a:xfrm>
            <a:off x="2924944" y="449999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boks 10"/>
          <p:cNvSpPr txBox="1"/>
          <p:nvPr/>
        </p:nvSpPr>
        <p:spPr>
          <a:xfrm>
            <a:off x="2626060" y="49947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Hjulene</a:t>
            </a:r>
            <a:endParaRPr lang="da-DK" dirty="0"/>
          </a:p>
        </p:txBody>
      </p:sp>
      <p:sp>
        <p:nvSpPr>
          <p:cNvPr id="12" name="Ellipse 11"/>
          <p:cNvSpPr/>
          <p:nvPr/>
        </p:nvSpPr>
        <p:spPr>
          <a:xfrm>
            <a:off x="2924944" y="5572649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Tekstboks 12"/>
          <p:cNvSpPr txBox="1"/>
          <p:nvPr/>
        </p:nvSpPr>
        <p:spPr>
          <a:xfrm>
            <a:off x="188640" y="6300192"/>
            <a:ext cx="274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5</a:t>
            </a:r>
            <a:endParaRPr lang="da-DK" dirty="0"/>
          </a:p>
        </p:txBody>
      </p:sp>
      <p:sp>
        <p:nvSpPr>
          <p:cNvPr id="14" name="Tekstboks 13"/>
          <p:cNvSpPr txBox="1"/>
          <p:nvPr/>
        </p:nvSpPr>
        <p:spPr>
          <a:xfrm>
            <a:off x="1124744" y="6484858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Hvad skal man foretage sig hvis et stillads ikke er opstillet i en standaropstiling i henhold til brugsvejledningen?</a:t>
            </a:r>
            <a:endParaRPr lang="da-DK" u="sng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www.alulock.com/ressources/category/sti/lla/dse/r/stillads.JPG?width=400&amp;height=400&amp;format=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69" y="3729827"/>
            <a:ext cx="1080939" cy="12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812" y="2834516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kstboks 16"/>
          <p:cNvSpPr txBox="1"/>
          <p:nvPr/>
        </p:nvSpPr>
        <p:spPr>
          <a:xfrm>
            <a:off x="272768" y="8574468"/>
            <a:ext cx="106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62335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844824" y="53955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Det betyder ikke noget.</a:t>
            </a:r>
            <a:endParaRPr lang="da-DK" dirty="0"/>
          </a:p>
        </p:txBody>
      </p:sp>
      <p:sp>
        <p:nvSpPr>
          <p:cNvPr id="3" name="Ellipse 2"/>
          <p:cNvSpPr/>
          <p:nvPr/>
        </p:nvSpPr>
        <p:spPr>
          <a:xfrm>
            <a:off x="2924944" y="111561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ekstboks 3"/>
          <p:cNvSpPr txBox="1"/>
          <p:nvPr/>
        </p:nvSpPr>
        <p:spPr>
          <a:xfrm>
            <a:off x="1506069" y="176538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Ringer til min mester og spør</a:t>
            </a:r>
            <a:r>
              <a:rPr lang="da-DK" dirty="0"/>
              <a:t>g</a:t>
            </a:r>
          </a:p>
        </p:txBody>
      </p:sp>
      <p:sp>
        <p:nvSpPr>
          <p:cNvPr id="5" name="Ellipse 4"/>
          <p:cNvSpPr/>
          <p:nvPr/>
        </p:nvSpPr>
        <p:spPr>
          <a:xfrm>
            <a:off x="2920141" y="2269387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boks 5"/>
          <p:cNvSpPr txBox="1"/>
          <p:nvPr/>
        </p:nvSpPr>
        <p:spPr>
          <a:xfrm>
            <a:off x="1506069" y="2987824"/>
            <a:ext cx="4443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Få lavet en konstruktions beregning af stilladset.</a:t>
            </a:r>
            <a:endParaRPr lang="da-DK" dirty="0"/>
          </a:p>
        </p:txBody>
      </p:sp>
      <p:sp>
        <p:nvSpPr>
          <p:cNvPr id="7" name="Ellipse 6"/>
          <p:cNvSpPr/>
          <p:nvPr/>
        </p:nvSpPr>
        <p:spPr>
          <a:xfrm>
            <a:off x="2926678" y="3703223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boks 7"/>
          <p:cNvSpPr txBox="1"/>
          <p:nvPr/>
        </p:nvSpPr>
        <p:spPr>
          <a:xfrm>
            <a:off x="1135386" y="4564937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Hvem må lave en brugsanvisning?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9" name="Tekstboks 8"/>
          <p:cNvSpPr txBox="1"/>
          <p:nvPr/>
        </p:nvSpPr>
        <p:spPr>
          <a:xfrm>
            <a:off x="2503538" y="502414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Dig selv</a:t>
            </a:r>
            <a:endParaRPr lang="da-DK" dirty="0"/>
          </a:p>
        </p:txBody>
      </p:sp>
      <p:sp>
        <p:nvSpPr>
          <p:cNvPr id="10" name="Ellipse 9"/>
          <p:cNvSpPr/>
          <p:nvPr/>
        </p:nvSpPr>
        <p:spPr>
          <a:xfrm>
            <a:off x="2926678" y="5475889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boks 10"/>
          <p:cNvSpPr txBox="1"/>
          <p:nvPr/>
        </p:nvSpPr>
        <p:spPr>
          <a:xfrm>
            <a:off x="2319481" y="6044287"/>
            <a:ext cx="1850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leverandøren</a:t>
            </a:r>
            <a:endParaRPr lang="da-DK" dirty="0"/>
          </a:p>
        </p:txBody>
      </p:sp>
      <p:sp>
        <p:nvSpPr>
          <p:cNvPr id="12" name="Ellipse 11"/>
          <p:cNvSpPr/>
          <p:nvPr/>
        </p:nvSpPr>
        <p:spPr>
          <a:xfrm>
            <a:off x="2920141" y="651621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Tekstboks 12"/>
          <p:cNvSpPr txBox="1"/>
          <p:nvPr/>
        </p:nvSpPr>
        <p:spPr>
          <a:xfrm>
            <a:off x="2370165" y="7140755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Din mormor</a:t>
            </a:r>
            <a:endParaRPr lang="da-DK" dirty="0"/>
          </a:p>
        </p:txBody>
      </p:sp>
      <p:sp>
        <p:nvSpPr>
          <p:cNvPr id="14" name="Ellipse 13"/>
          <p:cNvSpPr/>
          <p:nvPr/>
        </p:nvSpPr>
        <p:spPr>
          <a:xfrm>
            <a:off x="2920141" y="766834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144" y="7325421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 descr="http://www.alulock.com/ressources/category/sti/lla/dse/r/stillads.JPG?width=400&amp;height=400&amp;format=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539552"/>
            <a:ext cx="1080939" cy="12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boks 16"/>
          <p:cNvSpPr txBox="1"/>
          <p:nvPr/>
        </p:nvSpPr>
        <p:spPr>
          <a:xfrm>
            <a:off x="393664" y="8405192"/>
            <a:ext cx="929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15" name="Tekstboks 14"/>
          <p:cNvSpPr txBox="1"/>
          <p:nvPr/>
        </p:nvSpPr>
        <p:spPr>
          <a:xfrm>
            <a:off x="116632" y="4564937"/>
            <a:ext cx="277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6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236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633062" y="75557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Hvilke krav er der til opklodsning af et stillads?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1988840" y="153968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Der er ikke nogle krav</a:t>
            </a:r>
            <a:endParaRPr lang="da-DK" dirty="0"/>
          </a:p>
        </p:txBody>
      </p:sp>
      <p:sp>
        <p:nvSpPr>
          <p:cNvPr id="4" name="Ellipse 3"/>
          <p:cNvSpPr/>
          <p:nvPr/>
        </p:nvSpPr>
        <p:spPr>
          <a:xfrm>
            <a:off x="3146394" y="2019609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boks 4"/>
          <p:cNvSpPr txBox="1"/>
          <p:nvPr/>
        </p:nvSpPr>
        <p:spPr>
          <a:xfrm>
            <a:off x="836712" y="2699791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Skal være bæredygtig og ikke ovestige 20 cm i højden.</a:t>
            </a:r>
            <a:endParaRPr lang="da-DK" dirty="0"/>
          </a:p>
        </p:txBody>
      </p:sp>
      <p:sp>
        <p:nvSpPr>
          <p:cNvPr id="6" name="Ellipse 5"/>
          <p:cNvSpPr/>
          <p:nvPr/>
        </p:nvSpPr>
        <p:spPr>
          <a:xfrm>
            <a:off x="3146394" y="334612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1988840" y="413995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Asfalt og jord er ideelt </a:t>
            </a:r>
            <a:endParaRPr lang="da-DK" dirty="0"/>
          </a:p>
        </p:txBody>
      </p:sp>
      <p:sp>
        <p:nvSpPr>
          <p:cNvPr id="8" name="Ellipse 7"/>
          <p:cNvSpPr/>
          <p:nvPr/>
        </p:nvSpPr>
        <p:spPr>
          <a:xfrm>
            <a:off x="3175677" y="6905415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9" name="Picture 2" descr="http://www.alulock.com/ressources/category/sti/lla/dse/r/stillads.JPG?width=400&amp;height=400&amp;format=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330" y="3626663"/>
            <a:ext cx="1080939" cy="12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boks 9"/>
          <p:cNvSpPr txBox="1"/>
          <p:nvPr/>
        </p:nvSpPr>
        <p:spPr>
          <a:xfrm>
            <a:off x="1011306" y="552087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Hvornår skal et stillads være forsynet med rækværk hvis det ikke er forbundet med særlig fare at falde ned 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2294874" y="6444208"/>
            <a:ext cx="2268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Med det sammen </a:t>
            </a:r>
            <a:endParaRPr lang="da-DK" dirty="0"/>
          </a:p>
        </p:txBody>
      </p:sp>
      <p:sp>
        <p:nvSpPr>
          <p:cNvPr id="12" name="Tekstboks 11"/>
          <p:cNvSpPr txBox="1"/>
          <p:nvPr/>
        </p:nvSpPr>
        <p:spPr>
          <a:xfrm>
            <a:off x="393664" y="8405192"/>
            <a:ext cx="929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13" name="Tekstboks 12"/>
          <p:cNvSpPr txBox="1"/>
          <p:nvPr/>
        </p:nvSpPr>
        <p:spPr>
          <a:xfrm>
            <a:off x="2807931" y="7552753"/>
            <a:ext cx="124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Fra 2 m </a:t>
            </a:r>
            <a:endParaRPr lang="da-DK" dirty="0"/>
          </a:p>
        </p:txBody>
      </p:sp>
      <p:sp>
        <p:nvSpPr>
          <p:cNvPr id="14" name="Ellipse 13"/>
          <p:cNvSpPr/>
          <p:nvPr/>
        </p:nvSpPr>
        <p:spPr>
          <a:xfrm>
            <a:off x="3175677" y="8093413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Ellipse 14"/>
          <p:cNvSpPr/>
          <p:nvPr/>
        </p:nvSpPr>
        <p:spPr>
          <a:xfrm>
            <a:off x="3146394" y="471601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Tekstboks 16"/>
          <p:cNvSpPr txBox="1"/>
          <p:nvPr/>
        </p:nvSpPr>
        <p:spPr>
          <a:xfrm>
            <a:off x="188640" y="3235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7</a:t>
            </a:r>
            <a:endParaRPr lang="da-DK" dirty="0"/>
          </a:p>
        </p:txBody>
      </p:sp>
      <p:sp>
        <p:nvSpPr>
          <p:cNvPr id="18" name="Tekstboks 17"/>
          <p:cNvSpPr txBox="1"/>
          <p:nvPr/>
        </p:nvSpPr>
        <p:spPr>
          <a:xfrm>
            <a:off x="188640" y="55081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8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569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556792" y="71492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Hvorfor jeg falder jo aldrig ned</a:t>
            </a:r>
            <a:endParaRPr lang="da-DK" dirty="0"/>
          </a:p>
        </p:txBody>
      </p:sp>
      <p:sp>
        <p:nvSpPr>
          <p:cNvPr id="3" name="Ellipse 2"/>
          <p:cNvSpPr/>
          <p:nvPr/>
        </p:nvSpPr>
        <p:spPr>
          <a:xfrm>
            <a:off x="3314472" y="1253843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ekstboks 3"/>
          <p:cNvSpPr txBox="1"/>
          <p:nvPr/>
        </p:nvSpPr>
        <p:spPr>
          <a:xfrm>
            <a:off x="1798739" y="1979805"/>
            <a:ext cx="3560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Hvad bestå et rækværk af?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1863709" y="2777545"/>
            <a:ext cx="3599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En håndliste og knæliste</a:t>
            </a:r>
            <a:endParaRPr lang="da-DK" dirty="0"/>
          </a:p>
        </p:txBody>
      </p:sp>
      <p:sp>
        <p:nvSpPr>
          <p:cNvPr id="7" name="Ellipse 6"/>
          <p:cNvSpPr/>
          <p:nvPr/>
        </p:nvSpPr>
        <p:spPr>
          <a:xfrm>
            <a:off x="3314471" y="327585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boks 7"/>
          <p:cNvSpPr txBox="1"/>
          <p:nvPr/>
        </p:nvSpPr>
        <p:spPr>
          <a:xfrm>
            <a:off x="2598936" y="4046607"/>
            <a:ext cx="1780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En håndliste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3337665" y="4758987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boks 9"/>
          <p:cNvSpPr txBox="1"/>
          <p:nvPr/>
        </p:nvSpPr>
        <p:spPr>
          <a:xfrm>
            <a:off x="1755448" y="5509857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En håndliste knæliste og fodspark</a:t>
            </a:r>
            <a:endParaRPr lang="da-DK" dirty="0"/>
          </a:p>
        </p:txBody>
      </p:sp>
      <p:sp>
        <p:nvSpPr>
          <p:cNvPr id="11" name="Ellipse 10"/>
          <p:cNvSpPr/>
          <p:nvPr/>
        </p:nvSpPr>
        <p:spPr>
          <a:xfrm>
            <a:off x="3314472" y="637220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Picture 2" descr="http://www.alulock.com/ressources/category/sti/lla/dse/r/stillads.JPG?width=400&amp;height=400&amp;format=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330" y="3626663"/>
            <a:ext cx="1080939" cy="12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54" y="7308304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 descr="http://www.alulock.com/ressources/category/sti/lla/dse/r/stillads.JPG?width=400&amp;height=400&amp;format=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730" y="3779063"/>
            <a:ext cx="1080939" cy="12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kstboks 14"/>
          <p:cNvSpPr txBox="1"/>
          <p:nvPr/>
        </p:nvSpPr>
        <p:spPr>
          <a:xfrm>
            <a:off x="272768" y="8574468"/>
            <a:ext cx="106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13" name="Tekstboks 12"/>
          <p:cNvSpPr txBox="1"/>
          <p:nvPr/>
        </p:nvSpPr>
        <p:spPr>
          <a:xfrm>
            <a:off x="116632" y="19099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9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412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980728" y="73730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FF0000"/>
                </a:solidFill>
              </a:rPr>
              <a:t>Hvornår kan et rækværk undlades Hvis </a:t>
            </a:r>
          </a:p>
          <a:p>
            <a:r>
              <a:rPr lang="da-DK" dirty="0" smtClean="0">
                <a:solidFill>
                  <a:srgbClr val="FF0000"/>
                </a:solidFill>
              </a:rPr>
              <a:t>det ikke skal bruges til murerarbejde?</a:t>
            </a:r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0" y="467544"/>
            <a:ext cx="476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10</a:t>
            </a:r>
            <a:endParaRPr lang="da-DK" dirty="0"/>
          </a:p>
        </p:txBody>
      </p:sp>
      <p:sp>
        <p:nvSpPr>
          <p:cNvPr id="4" name="Tekstboks 3"/>
          <p:cNvSpPr txBox="1"/>
          <p:nvPr/>
        </p:nvSpPr>
        <p:spPr>
          <a:xfrm>
            <a:off x="1268760" y="147565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10 cm fra en fast bygningsdel</a:t>
            </a:r>
            <a:endParaRPr lang="da-DK" dirty="0"/>
          </a:p>
        </p:txBody>
      </p:sp>
      <p:sp>
        <p:nvSpPr>
          <p:cNvPr id="5" name="Tekstboks 4"/>
          <p:cNvSpPr txBox="1"/>
          <p:nvPr/>
        </p:nvSpPr>
        <p:spPr>
          <a:xfrm>
            <a:off x="272768" y="8574468"/>
            <a:ext cx="106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6" name="Ellipse 5"/>
          <p:cNvSpPr/>
          <p:nvPr/>
        </p:nvSpPr>
        <p:spPr>
          <a:xfrm>
            <a:off x="2966374" y="205172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2642551" y="2745879"/>
            <a:ext cx="1008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aldrig</a:t>
            </a:r>
            <a:endParaRPr lang="da-DK" dirty="0"/>
          </a:p>
        </p:txBody>
      </p:sp>
      <p:sp>
        <p:nvSpPr>
          <p:cNvPr id="8" name="Ellipse 7"/>
          <p:cNvSpPr/>
          <p:nvPr/>
        </p:nvSpPr>
        <p:spPr>
          <a:xfrm>
            <a:off x="2972013" y="3305241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1340767" y="406794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30 cm fra en fast bygningsdel</a:t>
            </a:r>
            <a:endParaRPr lang="da-DK" dirty="0"/>
          </a:p>
        </p:txBody>
      </p:sp>
      <p:sp>
        <p:nvSpPr>
          <p:cNvPr id="10" name="Ellipse 9"/>
          <p:cNvSpPr/>
          <p:nvPr/>
        </p:nvSpPr>
        <p:spPr>
          <a:xfrm>
            <a:off x="3045100" y="478802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boks 10"/>
          <p:cNvSpPr txBox="1"/>
          <p:nvPr/>
        </p:nvSpPr>
        <p:spPr>
          <a:xfrm>
            <a:off x="0" y="5436096"/>
            <a:ext cx="476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11</a:t>
            </a:r>
            <a:endParaRPr lang="da-DK" dirty="0"/>
          </a:p>
        </p:txBody>
      </p:sp>
      <p:sp>
        <p:nvSpPr>
          <p:cNvPr id="12" name="Tekstboks 11"/>
          <p:cNvSpPr txBox="1"/>
          <p:nvPr/>
        </p:nvSpPr>
        <p:spPr>
          <a:xfrm>
            <a:off x="980728" y="5620762"/>
            <a:ext cx="4536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FF0000"/>
                </a:solidFill>
              </a:rPr>
              <a:t>Hvad skal man foretage sig hvis stilladset ikke er sikkert at færdes på ?</a:t>
            </a:r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1268760" y="6728557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Være ligeglad der sker jo ikke noget</a:t>
            </a:r>
            <a:endParaRPr lang="da-DK" dirty="0"/>
          </a:p>
        </p:txBody>
      </p:sp>
      <p:sp>
        <p:nvSpPr>
          <p:cNvPr id="14" name="Ellipse 13"/>
          <p:cNvSpPr/>
          <p:nvPr/>
        </p:nvSpPr>
        <p:spPr>
          <a:xfrm>
            <a:off x="3045100" y="7164288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54" y="7308304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603" y="2043178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4734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272768" y="8574468"/>
            <a:ext cx="106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3" name="Tekstboks 2"/>
          <p:cNvSpPr txBox="1"/>
          <p:nvPr/>
        </p:nvSpPr>
        <p:spPr>
          <a:xfrm>
            <a:off x="2060848" y="652150"/>
            <a:ext cx="3585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Undlade at bruge det</a:t>
            </a:r>
            <a:endParaRPr lang="da-DK" dirty="0"/>
          </a:p>
        </p:txBody>
      </p:sp>
      <p:sp>
        <p:nvSpPr>
          <p:cNvPr id="4" name="Ellipse 3"/>
          <p:cNvSpPr/>
          <p:nvPr/>
        </p:nvSpPr>
        <p:spPr>
          <a:xfrm>
            <a:off x="2972013" y="118762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boks 4"/>
          <p:cNvSpPr txBox="1"/>
          <p:nvPr/>
        </p:nvSpPr>
        <p:spPr>
          <a:xfrm>
            <a:off x="1340767" y="1920056"/>
            <a:ext cx="4998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Ringe til mester og sige vi køre hjem</a:t>
            </a:r>
            <a:endParaRPr lang="da-DK" dirty="0"/>
          </a:p>
        </p:txBody>
      </p:sp>
      <p:sp>
        <p:nvSpPr>
          <p:cNvPr id="7" name="Ellipse 6"/>
          <p:cNvSpPr/>
          <p:nvPr/>
        </p:nvSpPr>
        <p:spPr>
          <a:xfrm>
            <a:off x="2972013" y="2411760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boks 7"/>
          <p:cNvSpPr txBox="1"/>
          <p:nvPr/>
        </p:nvSpPr>
        <p:spPr>
          <a:xfrm>
            <a:off x="116632" y="33478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12</a:t>
            </a:r>
            <a:endParaRPr lang="da-DK" dirty="0"/>
          </a:p>
        </p:txBody>
      </p:sp>
      <p:sp>
        <p:nvSpPr>
          <p:cNvPr id="9" name="Tekstboks 8"/>
          <p:cNvSpPr txBox="1"/>
          <p:nvPr/>
        </p:nvSpPr>
        <p:spPr>
          <a:xfrm>
            <a:off x="1514727" y="3364308"/>
            <a:ext cx="4824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Må der arbejdes fra løse stiger på et stilladsdæk?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10" name="Tekstboks 9"/>
          <p:cNvSpPr txBox="1"/>
          <p:nvPr/>
        </p:nvSpPr>
        <p:spPr>
          <a:xfrm>
            <a:off x="1671428" y="4280500"/>
            <a:ext cx="4680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Ja bare stige er godkendt</a:t>
            </a:r>
            <a:endParaRPr lang="da-DK" dirty="0"/>
          </a:p>
        </p:txBody>
      </p:sp>
      <p:sp>
        <p:nvSpPr>
          <p:cNvPr id="11" name="Tekstboks 10"/>
          <p:cNvSpPr txBox="1"/>
          <p:nvPr/>
        </p:nvSpPr>
        <p:spPr>
          <a:xfrm>
            <a:off x="1562431" y="55801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Kun hvis der en fodmand</a:t>
            </a:r>
            <a:endParaRPr lang="da-DK" dirty="0"/>
          </a:p>
        </p:txBody>
      </p:sp>
      <p:sp>
        <p:nvSpPr>
          <p:cNvPr id="12" name="Ellipse 11"/>
          <p:cNvSpPr/>
          <p:nvPr/>
        </p:nvSpPr>
        <p:spPr>
          <a:xfrm>
            <a:off x="2972013" y="486003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2972013" y="609992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boks 13"/>
          <p:cNvSpPr txBox="1"/>
          <p:nvPr/>
        </p:nvSpPr>
        <p:spPr>
          <a:xfrm>
            <a:off x="2513295" y="6691590"/>
            <a:ext cx="215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Nej aldrig</a:t>
            </a:r>
            <a:endParaRPr lang="da-DK" dirty="0"/>
          </a:p>
        </p:txBody>
      </p:sp>
      <p:sp>
        <p:nvSpPr>
          <p:cNvPr id="15" name="Ellipse 14"/>
          <p:cNvSpPr/>
          <p:nvPr/>
        </p:nvSpPr>
        <p:spPr>
          <a:xfrm>
            <a:off x="2972013" y="723629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53" y="7456936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68" y="390450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492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272768" y="8574468"/>
            <a:ext cx="106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Euc</a:t>
            </a:r>
            <a:endParaRPr lang="da-DK" sz="1600" dirty="0"/>
          </a:p>
        </p:txBody>
      </p:sp>
      <p:sp>
        <p:nvSpPr>
          <p:cNvPr id="3" name="Tekstboks 2"/>
          <p:cNvSpPr txBox="1"/>
          <p:nvPr/>
        </p:nvSpPr>
        <p:spPr>
          <a:xfrm>
            <a:off x="1025352" y="778205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Hvordan sikres et stillads mod påkørsel?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4" name="Tekstboks 3"/>
          <p:cNvSpPr txBox="1"/>
          <p:nvPr/>
        </p:nvSpPr>
        <p:spPr>
          <a:xfrm>
            <a:off x="2348880" y="1435006"/>
            <a:ext cx="4608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Minestrimmel     </a:t>
            </a:r>
            <a:endParaRPr lang="da-DK" dirty="0"/>
          </a:p>
        </p:txBody>
      </p:sp>
      <p:sp>
        <p:nvSpPr>
          <p:cNvPr id="5" name="Ellipse 4"/>
          <p:cNvSpPr/>
          <p:nvPr/>
        </p:nvSpPr>
        <p:spPr>
          <a:xfrm>
            <a:off x="2977214" y="1939299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boks 5"/>
          <p:cNvSpPr txBox="1"/>
          <p:nvPr/>
        </p:nvSpPr>
        <p:spPr>
          <a:xfrm>
            <a:off x="2348880" y="2518132"/>
            <a:ext cx="439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4 barnevognene</a:t>
            </a:r>
            <a:endParaRPr lang="da-DK" dirty="0"/>
          </a:p>
        </p:txBody>
      </p:sp>
      <p:sp>
        <p:nvSpPr>
          <p:cNvPr id="7" name="Ellipse 6"/>
          <p:cNvSpPr/>
          <p:nvPr/>
        </p:nvSpPr>
        <p:spPr>
          <a:xfrm>
            <a:off x="3004772" y="2987824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boks 7"/>
          <p:cNvSpPr txBox="1"/>
          <p:nvPr/>
        </p:nvSpPr>
        <p:spPr>
          <a:xfrm>
            <a:off x="2564904" y="3490729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Betonklodser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2972013" y="4031987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boks 9"/>
          <p:cNvSpPr txBox="1"/>
          <p:nvPr/>
        </p:nvSpPr>
        <p:spPr>
          <a:xfrm>
            <a:off x="116631" y="467544"/>
            <a:ext cx="69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13</a:t>
            </a:r>
            <a:endParaRPr lang="da-DK" dirty="0"/>
          </a:p>
        </p:txBody>
      </p:sp>
      <p:sp>
        <p:nvSpPr>
          <p:cNvPr id="11" name="Tekstboks 10"/>
          <p:cNvSpPr txBox="1"/>
          <p:nvPr/>
        </p:nvSpPr>
        <p:spPr>
          <a:xfrm>
            <a:off x="116631" y="4932040"/>
            <a:ext cx="50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14</a:t>
            </a:r>
            <a:endParaRPr lang="da-DK" dirty="0"/>
          </a:p>
        </p:txBody>
      </p:sp>
      <p:sp>
        <p:nvSpPr>
          <p:cNvPr id="12" name="Tekstboks 11"/>
          <p:cNvSpPr txBox="1"/>
          <p:nvPr/>
        </p:nvSpPr>
        <p:spPr>
          <a:xfrm>
            <a:off x="2060848" y="4781838"/>
            <a:ext cx="453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 smtClean="0">
                <a:solidFill>
                  <a:srgbClr val="FF0000"/>
                </a:solidFill>
              </a:rPr>
              <a:t>Hvad er støtteben?</a:t>
            </a:r>
            <a:endParaRPr lang="da-DK" u="sng" dirty="0">
              <a:solidFill>
                <a:srgbClr val="FF0000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2564904" y="546745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Krykker</a:t>
            </a:r>
            <a:endParaRPr lang="da-DK" dirty="0"/>
          </a:p>
        </p:txBody>
      </p:sp>
      <p:sp>
        <p:nvSpPr>
          <p:cNvPr id="14" name="Tekstboks 13"/>
          <p:cNvSpPr txBox="1"/>
          <p:nvPr/>
        </p:nvSpPr>
        <p:spPr>
          <a:xfrm>
            <a:off x="2240868" y="644420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Ben til rullestillads</a:t>
            </a:r>
            <a:endParaRPr lang="da-DK" dirty="0"/>
          </a:p>
        </p:txBody>
      </p:sp>
      <p:sp>
        <p:nvSpPr>
          <p:cNvPr id="15" name="Tekstboks 14"/>
          <p:cNvSpPr txBox="1"/>
          <p:nvPr/>
        </p:nvSpPr>
        <p:spPr>
          <a:xfrm>
            <a:off x="2679393" y="7596336"/>
            <a:ext cx="166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Gelænder</a:t>
            </a:r>
            <a:endParaRPr lang="da-DK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60" y="2071766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482" y="5301372"/>
            <a:ext cx="10795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Ellipse 20"/>
          <p:cNvSpPr/>
          <p:nvPr/>
        </p:nvSpPr>
        <p:spPr>
          <a:xfrm>
            <a:off x="3034171" y="594438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Ellipse 21"/>
          <p:cNvSpPr/>
          <p:nvPr/>
        </p:nvSpPr>
        <p:spPr>
          <a:xfrm>
            <a:off x="3035331" y="7020272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Ellipse 22"/>
          <p:cNvSpPr/>
          <p:nvPr/>
        </p:nvSpPr>
        <p:spPr>
          <a:xfrm>
            <a:off x="3035331" y="8223316"/>
            <a:ext cx="349188" cy="35115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0797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mmenløb">
  <a:themeElements>
    <a:clrScheme name="Sammenløb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ammenløb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ammenløb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322</TotalTime>
  <Words>396</Words>
  <Application>Microsoft Office PowerPoint</Application>
  <PresentationFormat>Skærmshow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Sammenløb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Steffen Færch</dc:creator>
  <cp:lastModifiedBy>Kim Schou</cp:lastModifiedBy>
  <cp:revision>32</cp:revision>
  <cp:lastPrinted>2018-06-15T05:23:22Z</cp:lastPrinted>
  <dcterms:created xsi:type="dcterms:W3CDTF">2014-08-29T06:48:00Z</dcterms:created>
  <dcterms:modified xsi:type="dcterms:W3CDTF">2018-09-14T05:11:11Z</dcterms:modified>
</cp:coreProperties>
</file>