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60" r:id="rId3"/>
    <p:sldId id="257" r:id="rId4"/>
    <p:sldId id="258" r:id="rId5"/>
    <p:sldId id="274" r:id="rId6"/>
    <p:sldId id="275" r:id="rId7"/>
    <p:sldId id="276" r:id="rId8"/>
    <p:sldId id="261" r:id="rId9"/>
    <p:sldId id="262" r:id="rId10"/>
    <p:sldId id="263" r:id="rId11"/>
    <p:sldId id="265" r:id="rId12"/>
    <p:sldId id="477" r:id="rId13"/>
    <p:sldId id="264" r:id="rId14"/>
    <p:sldId id="272" r:id="rId15"/>
    <p:sldId id="256" r:id="rId16"/>
    <p:sldId id="273" r:id="rId17"/>
    <p:sldId id="277" r:id="rId18"/>
    <p:sldId id="278" r:id="rId19"/>
    <p:sldId id="279" r:id="rId20"/>
    <p:sldId id="280" r:id="rId21"/>
    <p:sldId id="281" r:id="rId22"/>
    <p:sldId id="478" r:id="rId23"/>
    <p:sldId id="282" r:id="rId24"/>
    <p:sldId id="283" r:id="rId25"/>
    <p:sldId id="284" r:id="rId26"/>
    <p:sldId id="285" r:id="rId27"/>
    <p:sldId id="286" r:id="rId28"/>
    <p:sldId id="287" r:id="rId29"/>
    <p:sldId id="288" r:id="rId30"/>
    <p:sldId id="474" r:id="rId31"/>
    <p:sldId id="476" r:id="rId32"/>
    <p:sldId id="289" r:id="rId33"/>
    <p:sldId id="290" r:id="rId34"/>
    <p:sldId id="291" r:id="rId35"/>
    <p:sldId id="292" r:id="rId36"/>
    <p:sldId id="293" r:id="rId37"/>
    <p:sldId id="294" r:id="rId38"/>
    <p:sldId id="295" r:id="rId39"/>
    <p:sldId id="298" r:id="rId40"/>
    <p:sldId id="299" r:id="rId41"/>
    <p:sldId id="300" r:id="rId42"/>
    <p:sldId id="302" r:id="rId43"/>
    <p:sldId id="304" r:id="rId44"/>
    <p:sldId id="306" r:id="rId45"/>
    <p:sldId id="307" r:id="rId46"/>
    <p:sldId id="311" r:id="rId47"/>
    <p:sldId id="323" r:id="rId48"/>
    <p:sldId id="336" r:id="rId49"/>
    <p:sldId id="479" r:id="rId50"/>
    <p:sldId id="472" r:id="rId51"/>
    <p:sldId id="341" r:id="rId52"/>
    <p:sldId id="455" r:id="rId53"/>
    <p:sldId id="457" r:id="rId54"/>
    <p:sldId id="459" r:id="rId55"/>
    <p:sldId id="461" r:id="rId56"/>
    <p:sldId id="463" r:id="rId57"/>
    <p:sldId id="465" r:id="rId58"/>
    <p:sldId id="467" r:id="rId59"/>
    <p:sldId id="469" r:id="rId60"/>
    <p:sldId id="471" r:id="rId61"/>
    <p:sldId id="480" r:id="rId62"/>
    <p:sldId id="449" r:id="rId63"/>
    <p:sldId id="448" r:id="rId64"/>
    <p:sldId id="450" r:id="rId65"/>
    <p:sldId id="451" r:id="rId66"/>
    <p:sldId id="452" r:id="rId67"/>
    <p:sldId id="453" r:id="rId68"/>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ffen Færch" initials="stf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10" d="100"/>
          <a:sy n="110" d="100"/>
        </p:scale>
        <p:origin x="-1650" y="-90"/>
      </p:cViewPr>
      <p:guideLst>
        <p:guide orient="horz" pos="2160"/>
        <p:guide pos="2880"/>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345257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309775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2355685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85896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194220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131290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33180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763364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2598239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404634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D294E014-0AD8-4982-9763-1F8769736A54}" type="datetimeFigureOut">
              <a:rPr lang="da-DK" smtClean="0"/>
              <a:pPr/>
              <a:t>26-09-2016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34833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4E014-0AD8-4982-9763-1F8769736A54}" type="datetimeFigureOut">
              <a:rPr lang="da-DK" smtClean="0"/>
              <a:pPr/>
              <a:t>26-09-2016</a:t>
            </a:fld>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AAC02-0076-4593-96EF-8CF5A62D53EF}" type="slidenum">
              <a:rPr lang="da-DK" smtClean="0"/>
              <a:pPr/>
              <a:t>‹nr.›</a:t>
            </a:fld>
            <a:endParaRPr lang="da-DK" dirty="0"/>
          </a:p>
        </p:txBody>
      </p:sp>
    </p:spTree>
    <p:extLst>
      <p:ext uri="{BB962C8B-B14F-4D97-AF65-F5344CB8AC3E}">
        <p14:creationId xmlns:p14="http://schemas.microsoft.com/office/powerpoint/2010/main" val="19012513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bar-ba.dk/faggrupper/stilladsarbejde/opsaetning-og-nedtagning-samt-brug-af-brede-rullestilladser" TargetMode="External"/><Relationship Id="rId2" Type="http://schemas.openxmlformats.org/officeDocument/2006/relationships/slideLayout" Target="../slideLayouts/slideLayout7.xml"/><Relationship Id="rId1" Type="http://schemas.openxmlformats.org/officeDocument/2006/relationships/video" Target="https://www.youtube.com/embed/ypVKbDuxxHU" TargetMode="Externa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bar-ba.dk/faggrupper/stilladsarbejde/fakta-om-opsaetning-og-nedtagning-samt-brug-af-bukkestilladser" TargetMode="External"/><Relationship Id="rId2" Type="http://schemas.openxmlformats.org/officeDocument/2006/relationships/slideLayout" Target="../slideLayouts/slideLayout7.xml"/><Relationship Id="rId1" Type="http://schemas.openxmlformats.org/officeDocument/2006/relationships/video" Target="https://www.youtube.com/embed/-cdXDn0TSnc" TargetMode="External"/><Relationship Id="rId4" Type="http://schemas.openxmlformats.org/officeDocument/2006/relationships/image" Target="../media/image1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926595" y="638690"/>
            <a:ext cx="6480720" cy="954107"/>
          </a:xfrm>
          <a:prstGeom prst="rect">
            <a:avLst/>
          </a:prstGeom>
          <a:noFill/>
        </p:spPr>
        <p:txBody>
          <a:bodyPr wrap="square" rtlCol="0">
            <a:spAutoFit/>
          </a:bodyPr>
          <a:lstStyle/>
          <a:p>
            <a:r>
              <a:rPr lang="da-DK" sz="2800" dirty="0" smtClean="0"/>
              <a:t>Velkommen til Rulle- og bukke </a:t>
            </a:r>
            <a:r>
              <a:rPr lang="da-DK" sz="2800" dirty="0"/>
              <a:t>s</a:t>
            </a:r>
            <a:r>
              <a:rPr lang="da-DK" sz="2800" dirty="0" smtClean="0"/>
              <a:t>tillads                       kursus</a:t>
            </a:r>
            <a:endParaRPr lang="da-DK" sz="2800" dirty="0"/>
          </a:p>
        </p:txBody>
      </p:sp>
      <p:sp>
        <p:nvSpPr>
          <p:cNvPr id="5" name="Tekstboks 4"/>
          <p:cNvSpPr txBox="1"/>
          <p:nvPr/>
        </p:nvSpPr>
        <p:spPr>
          <a:xfrm>
            <a:off x="881590" y="1853825"/>
            <a:ext cx="7785865" cy="1200329"/>
          </a:xfrm>
          <a:prstGeom prst="rect">
            <a:avLst/>
          </a:prstGeom>
          <a:noFill/>
        </p:spPr>
        <p:txBody>
          <a:bodyPr wrap="square" rtlCol="0">
            <a:spAutoFit/>
          </a:bodyPr>
          <a:lstStyle/>
          <a:p>
            <a:r>
              <a:rPr lang="da-DK" dirty="0" smtClean="0"/>
              <a:t>Mit navn er Kim og jeg er gf-1, gf-2, Struktør faglærer og stilladslærer</a:t>
            </a:r>
          </a:p>
          <a:p>
            <a:r>
              <a:rPr lang="da-DK" dirty="0"/>
              <a:t> </a:t>
            </a:r>
            <a:r>
              <a:rPr lang="da-DK" dirty="0" smtClean="0"/>
              <a:t>                                                              her på EUC.</a:t>
            </a:r>
          </a:p>
          <a:p>
            <a:endParaRPr lang="da-DK" dirty="0"/>
          </a:p>
          <a:p>
            <a:endParaRPr lang="da-DK" dirty="0"/>
          </a:p>
        </p:txBody>
      </p:sp>
      <p:sp>
        <p:nvSpPr>
          <p:cNvPr id="6" name="Tekstboks 5"/>
          <p:cNvSpPr txBox="1"/>
          <p:nvPr/>
        </p:nvSpPr>
        <p:spPr>
          <a:xfrm>
            <a:off x="3446875" y="2978950"/>
            <a:ext cx="6075675" cy="3170099"/>
          </a:xfrm>
          <a:prstGeom prst="rect">
            <a:avLst/>
          </a:prstGeom>
          <a:noFill/>
        </p:spPr>
        <p:txBody>
          <a:bodyPr wrap="square" rtlCol="0">
            <a:spAutoFit/>
          </a:bodyPr>
          <a:lstStyle/>
          <a:p>
            <a:r>
              <a:rPr lang="da-DK" sz="2000" dirty="0" smtClean="0"/>
              <a:t> </a:t>
            </a:r>
          </a:p>
          <a:p>
            <a:pPr algn="ctr"/>
            <a:r>
              <a:rPr lang="da-DK" sz="2000" dirty="0" smtClean="0"/>
              <a:t>Velkomst</a:t>
            </a:r>
          </a:p>
          <a:p>
            <a:pPr algn="ctr"/>
            <a:r>
              <a:rPr lang="da-DK" sz="2000" dirty="0" smtClean="0"/>
              <a:t>Hvem er du - hvad ved du om stillads</a:t>
            </a:r>
          </a:p>
          <a:p>
            <a:pPr algn="ctr"/>
            <a:r>
              <a:rPr lang="da-DK" sz="2000" dirty="0" smtClean="0"/>
              <a:t>Regler</a:t>
            </a:r>
          </a:p>
          <a:p>
            <a:pPr algn="ctr"/>
            <a:r>
              <a:rPr lang="da-DK" sz="2000" dirty="0" smtClean="0"/>
              <a:t>Intro</a:t>
            </a:r>
          </a:p>
          <a:p>
            <a:pPr algn="ctr"/>
            <a:r>
              <a:rPr lang="da-DK" sz="2000" dirty="0" smtClean="0"/>
              <a:t>Arbejde</a:t>
            </a:r>
          </a:p>
          <a:p>
            <a:pPr algn="ctr"/>
            <a:r>
              <a:rPr lang="da-DK" sz="2000" dirty="0" smtClean="0"/>
              <a:t>Frokost ca. kl. 09.30 middag ca. 11-30</a:t>
            </a:r>
          </a:p>
          <a:p>
            <a:pPr algn="ctr"/>
            <a:r>
              <a:rPr lang="da-DK" sz="2000" dirty="0" smtClean="0"/>
              <a:t>Oprydning</a:t>
            </a:r>
          </a:p>
          <a:p>
            <a:pPr algn="ctr"/>
            <a:r>
              <a:rPr lang="da-DK" sz="2000" dirty="0" smtClean="0"/>
              <a:t>Opsamling og evaluering</a:t>
            </a:r>
          </a:p>
          <a:p>
            <a:pPr algn="ctr"/>
            <a:r>
              <a:rPr lang="da-DK" sz="2000" dirty="0" smtClean="0"/>
              <a:t>Pænt farvel </a:t>
            </a:r>
            <a:endParaRPr lang="da-DK" sz="2000" dirty="0"/>
          </a:p>
        </p:txBody>
      </p:sp>
      <p:pic>
        <p:nvPicPr>
          <p:cNvPr id="16389" name="Picture 5" descr="https://encrypted-tbn0.gstatic.com/images?q=tbn:ANd9GcQBRbzuoX5zBzeHXpB3-9MUWo9zLdcRtTdAip0MnUWUbdbYJM1u"/>
          <p:cNvPicPr>
            <a:picLocks noChangeAspect="1" noChangeArrowheads="1"/>
          </p:cNvPicPr>
          <p:nvPr/>
        </p:nvPicPr>
        <p:blipFill>
          <a:blip r:embed="rId2" cstate="print"/>
          <a:srcRect/>
          <a:stretch>
            <a:fillRect/>
          </a:stretch>
        </p:blipFill>
        <p:spPr bwMode="auto">
          <a:xfrm>
            <a:off x="7542330" y="638690"/>
            <a:ext cx="1430660" cy="2552700"/>
          </a:xfrm>
          <a:prstGeom prst="rect">
            <a:avLst/>
          </a:prstGeom>
          <a:noFill/>
        </p:spPr>
      </p:pic>
      <p:sp>
        <p:nvSpPr>
          <p:cNvPr id="16391" name="AutoShape 7" descr="data:image/jpeg;base64,/9j/4AAQSkZJRgABAQAAAQABAAD/2wCEAAkGBhQSEBQUEhQUFBUUGBgYFxcVFxgUGBwYGBgZFhkVFhgXHCYeGBojHBcXHy8gIycpLCwsGB4xNTAqNSYrLCkBCQoKDgwOGg8PGiwkHyQ0LCwsLCwsLCwsLCwsLCwsLCwsLSwsLCwsLCwsLCwpLCwsLCwsLCwsLCwsLCwsLCwsLP/AABEIARwAsQMBIgACEQEDEQH/xAAcAAABBQEBAQAAAAAAAAAAAAAFAAMEBgcBAgj/xABFEAACAQIEAwQGCAQDBwUBAAABAhEAAwQSITEFQVEGImFxEzKBkaGxByMzQlJywfAUYrLRJIKSFRYXU8Lh8TRjc5OiQ//EABkBAAMBAQEAAAAAAAAAAAAAAAIDBAEABf/EADARAAICAQMDAwMDAgcAAAAAAAABAhEDEiExBBNRMkGBBSJhQnHBkdEUIyRDUmKh/9oADAMBAAIRAxEAPwDYKUV6ilFUnl0cilFdrtYdR5iuxXaUV1mnIpRXrLSiss2jzXCte4pRWnUeN6VDsXxGQuQx9YqNOjDvhSIO0wd+VEJ70HofmK1qjmqOxFegK6BT+TTSgboKMNRHiuxXsW6RSus7SzxFKK9haWSus7SzxFKK9ZKUVtnUeYpRXqKVcdR5pV6ilWHUeIpRXqlWmUcikK7FKuOoUUgKcRKZx2MS0ue4wVRpJk69IGpobGRxtns13LVYx3by2BFq2zHq/cHuEk/Cq7ju1eIuyM+Qc1t9zlzMlvjXWVQ6LJIv+M4las/aXFToCdT5Dc1X8d27tqYtIz+LdwewQWPuFUxtyTqfeTqd+teZ/furNRbDoIL1OybiON3XETkXMWASRqSWksSWJknnUfs/29excNu+WuWpIB9Z0E8ifWXTY6jl0ppfH97VVMX9o/5j86KMm2H1HT49KjR9A8NxKXLavbYOjDRgZ+PX41OJ6VgvZrtVewT5rZlD61tj3W8f5W/mHtkaVsHZTtNbxlsspAYE5rZIzKJ0JHj1GlZJe55vacNg2orrrIroFdpdh6dqPKW69RXaVYakkKmXt09SNanRko2iNFcp1rVeIo0yVxa5OUqUV2tMPMUq7SrgaOUq7Wf9qsc5xFxC7ZQRCzA9Wdhvr1mtH4cLyy0ouWK7QWLRh7iz0WWb2hZj21Ve03atb9v0dtGAkHMxA2nZRPxPsqtXLwVSWIVRqSdABI36VCwfFrV1itti+UasAcu8RmIgnWh/Y9bF00MbVvcHXeMJ/Eeivlgi3VzejlWNvLJUkHqR0o2BYE/w9sW0JJHUgqIzbyRB5n1qoHaDEBcXcn8X6CrR2cx4uWjCsMumsa6E6CazU6r2GxUXO29wz+/iaZxWLS2ua4yovVjHTbx8Kej9+01GxdpTcw+cZgLoMaAEhGIBJ0A01OtDHd0Om9MW0eMBxJL0m3mIEDMVKgz+EtEx+oquYw/WtAJljoBJ57Aamrtib4MBQoAzHukt6zAnvEAH2VScY8XyTycn50ykpNIllKUsak1uNq/SpGC4q1hxctubbLqGBj/yOoMg03dcXGee6QAfSaw0wCLigTIJ9ca6aht6FYy0ymGESJB3BH4lI0YeIrW6J4tS2Nm4J9Ltp7QF5G9KP+WBkbxBY93y18J5W3s72ns4xJtmGHr2z6y/3HQjT26V84YN4Ao9w7iD2bi3LTFXXUEfuCDzB0NAkpBTxJJNH0TSqpdkO3qYoC3di3e6fdfxSdj/AC+6eVot4gMzKN1idI3E+2haaJqHaVKlWHHGpmnjXAlamLlG2NZa7TmWlW2D2zjJTUU4HrlcjJRT4PEVm3aTXFXfzD5VpRFZr2j/APU3fzUV7FfQx+9/sV7i6BrLhpIIAMQTBKgxPP20XxF1coVFVQI0Ul9lyjvQF2GwmhfE7riy5tevoF0zakoBpz3qU3AmsMxuYhrz6CCVAAIDEi2vqnNInpWxb0ui3Ko92F8+xn3Gm/xd0aHvk6ifuxVq4BhVt2QFESJO5nQiaqXGbIOMuS5XvmYHKJnTx0qz9lMEUtEvuxmZJ0giCT7dKW/3Cx1re3yHB+/eai45LrNZt2SFa5dVMxXNAIJLQekTUw/v41Ex+KS3kd3CBX5zDHKRlhdTvMeFYnuPnel0S7nAzh/XvtediwYNlAUKwC5VX1cw1/8AFU7GW82IK7zcjeDrPODHuPtq0YTifptQrhRsTb9GpJInJoCY5z4VVOJKTeYDfOYA66xHjR/qZLK+0rZ5xGGKhipzKNG5Mv8A8ijYfzCVPUbUMbFEKUgFTMA8ifvLGzePPYyKI2sRlZmOYPGXNsykEbzrMAgg9dag3ylwGcttx00tt7B9mx8O6f5aNki/P9SLgy094n9KPW57oGs8pAnTqdKB4UkgHKYjc6CjC3Yyn96qRQrka/RyS1vRziDrOhBHIg6girz2T+lBbeZcTmfQRcUSxI0AfYMY+9PLWd6za9iA0i5sPVYasqzop/GomIOo5EbGH/E5D+LmCuoI6g6dNjB8KKTbQEVF+rY3zhv0kWLl0I6m0req7MCJmIePU85I6xVuBr5xwV7Mv7861H6MOLXHFyyzZktqpQHcaxlB/D4cqFwuOpAZIqL2L9SrlKaWLO0qVKuOIgavYamA1dz05xJ7JE1mnaI/4q7+b/tWiZ6zjjp/xN385/qoJKkX9D63+wF4oUFljcYqoykkAk7qdhvrAqQmJu3JZrV1LYMAuq2wWIBACDvDukGSPnTHErYa0VylwSkqDlkZlnWDGxO1HOLcT9LoPxZtFyrsqz3iSTpHIQKFNaWXTvuxpfJkvH72XF3TBIzHbwAq19lsebtknKFCnKNZJ7sydPEVV+Lsf4u7+ZviMp+BirhwK2otALlGmoEdDv40LaOxqWp77BM/v40zcy+mwxYSFvK3Qd1WIknYSKej9+00xft3HuWLdpghu3VQtlDEAiWYA6SIrIvcdlS0Owjj8ZngCAJY6SfWZSSWIEz4CqHxIxebn3zp76veK4CMOBN57rszhs7LoqtCEKoGSRv1qi8SX69hv346fEbU1tubsjWnsx08bnlr4uMwcFlCgqw+0GoGWTo4E+q3TQrQnGYYqMykOh+8sxPRgdUbwPsmit3A6kWyWIElDHpAOoA0uDxXXqooT/EFJy6E6T4cwQdCNNjRMljxtwOW8YSirAgCPjmolhyAbebaRMgERB3BBBoHhMMBrJnkN/D5T7qM20zZB1IG07iNiR8xQrkbtoGsVhldiLejAxkmQ3jbYnX8rGehbaoYuyGVhrI12Iygj9fhUjiWHZN4KnTMNVJGsa6g/wApAPhzrz9XczFmJYKAubUkiRBPPSNTyo2xXjawlw093yitB+iJMt++uZmGXu5t8uZY89zWe8PiWjbl5axV9+ii838XeVgAQhGhkEZkYEdNDXL0BZeTV5pTXia5NKonHK5XjMKVbRxBBr2DTc10GqaJh2azni5/xF387f1VoQas84n9rc/O39VIy8HpdB6mBuMC4bJFo5XYqqmQIzMo3O2hNTxwGzYlrbPcdjDOzvckAKYk931pOnWh/F76JaLXAxVSphdTIIy+HrAVJsXrzEtdtNbEwM9wMxbukyqyF0I1nnQRb0PYtyL/ADo/d8eTO+MWVbGXJzfaNMdOXxq19lMB6LDwcuZiWJXxWIOnh8aqXFC38XchSZuPGsag1d+A5/QguFHrABST6siST4zQybr8A4tHce+4T/fxNRcZiltG3ce4LYR570w3dIykDUzJMeFSwP37ajYpE9Lhi8wLytp1CsRJkQJA/wC9LhvJFWXaD2s92eMenGgfICSpNv0SEkjNkkAsQd+mlVDiqzfcDcvAHnWgcQxqvlCgCCx0JbVmBJLQNyZjxrP+Kn69jH36ftrdEVt4U2q52GrV7Lcm4pJEKwMggBgYIOx08Kg3cQHB9NqQftFjP4ZxtcHiYbxO1FWvekbKRmQISs6Opzeqj7gQR3SCvhQjEYPNLWm9IBqREXAPFNZH8yyPKjZGqvwyFhrpkAwPeTRy3MLEzIiJmeURqTQWyRI1Enajdl4CNEwVMeR2oVyP30bka7iyrMwM5xqCAVaNIZdiPkehpl8MSSUAQZcxE5hz9UnWPA6jqd6mY6+rs2cGNIuL6w01zifrANd4bx5UMuKEOpDA+qy6g66+KnwMGiYle1Og1wsQSJnxq9fRfiFONYKRPo3DDnII3HsqhcHefd+tXv6OxGPn8aEH/KkD4AUUfSFl5NYmlNeJpTQkx7mlXjNSrjiFNehXkCvQp5OehWdcTb625+dv6hWjLWbY5vrH/M3zFTZ3sep9PX3SB+PtFlUBA/ftkqdiA0mQDqABO9E8XjWcgGdDMkKOajlr76FcZss9oKr+jLXLalg2SAW115aTUlOC2bEm0ZznU95jAKwCzEzuefOlxvtvcsnp78U1uZ1xEn+LuanS43OOdXfgxBtCCNtYjeDvHOqLxO0rYq7mBPfu7HrOX2Bqt/ZTh/obEEg5jm0EfdiPhQT45Nwt62q+Q4ahcSu3Pqls5c1y4qSy5oBkkgSJiJ361Mn9++mMVdyG25uC2EfMSWyAiCMsyOvwpcK1KynLeh6eSR/se7Zg3bjOWJAkKoAVgAVC7SI3Jql8VH17A698eG8VbbPEVvElWDAblVaNSv3z63PnVS4yPr2/OPjFUWnN0iJqSwrU7Z5u4HvZbZltTkaFfcju/duag7Q38tBcQSpMSrAjqCpHyNE2ud6WkkAoQ24EzBB2MzvURsaTK3h6QACCTFwCYhX3MdGkeVMZEr9xjBhAm3e73Lrlj5NRSysqo3kqOn3gPZQKwzAjaJijSeoPMfMUK5GqtGwsbgczEWzLD/8AmYFyInSNLgjpB/locl2QykawBPSDP/apXEUKnvAgkc+nIg7EeIkeNMvdziXOZlWNZk6gakRmgTEzRsV4vcI8IEGPA1cewCFeJLq2VgxAOoDG22aPCeVUzg242Gh2q39ir7DiNpWURqVYHcFWEEcjM0UPSzcv8GwZqU14mug1xKe5rtNzXayjDnoq7kpZq5mogDoXWsyxI77HxNaYGrMr8At5mp872R6n07mXwDeMYpbdsO6swDpAWJzZjl3I5waewmIuOSblspGglw5kETMaD3neuY1SSkKGi6jEHaFZiSesVOv4tnPe9mgG5EnmfeaUtPbd8l0tfeVLb3Mq4teK4m6csjPc59GM1cuy/EjdsklQMpyiCTplmTPn8KqOLWcTc/O/xY1e+FIBbEQIGsR0O8VmRqkZgjLU3exP/fxqPfso13DC5qovIYiZyqxA101jnUiP37ah8SxDKLYtoHd7iooaYBYb6Anr7CaXB/cqH5ku27LJx3Fq4RVEQ9xokSMzqdgTArNuNfbt+Zf0q24fB30E3sonQBUZIggTLMSZ05CqpxkfXt+Zf0qhN9x2Q1FYI6d1f9zl3Fh3ylc6ZWK5pDqQSQq3BJAiNDmHhQq7gg5+pbMfwPCPI5D7r+wz4UTxHDjmyo2ZhPcMJc0MaLMPqD6hPkKBYklSwiJ0IOnOdQdjTpEUV/xY1auCQCdZ2/e1Gbf2Y8x/VQuyVyrA7wLSfAiBROz9mPMf1ChXI5Xp3RzE4tgzTlKNqbbCVnmRzU+KkGh94Lo1sNqCSrEGIjUMPWHmAfOi2Nw9t3KLKtqZEvbiSNYlk2/mHlQu5ae2YbRWBAMhlYaTlYaHltRPncTH/qyfwR5Inxq4dkrq/wAfZAIzBgCOcEGPZrVQ4KRmEba/Krd2et/4/DPA7rKnvef1osfDCy/wa7XaVKiIjtKlNKuNPJNcmka5FEKOg1ml5u83t+RrSwKzJxM/vkal6nhHrfTOZfH8g3jVlnVEV/RlrqgsGyad4nWRyG01Mw3B0seqQS2p1LGAe7LEmdzzqPxW8iBGdXb6xcgQAkuScu5A99e8Hi2uSWRliPWYMT19UkDakKT7TVF0o/6hO/j+pm3ELGa9cjcu/wDUY/Wrx2Y4ebNmDBzHNp+WI+FUvG3CMRdIUnvXD00DEn4VeezeNN2zmKZdYGszA32HX4V2VvT+AOnUO4/IVFN3UfPaZIGRwxkBjGUqcoYETrvyp4CouNwi3Xw6OQEN5M8kAFRJKmSM07Rz6UjH6kWZqWOVky5jM5y5gY1jPJGo+793zql8cX65/wAy/IVoXEMHYtIBYRF+suElbYTSRC6KJAms/wCNn65z/Mv/AE1VG+47PPbi8EXFUr/uRWv5nzt35Vl5agyZPUySajXMdoRci6ATCv6wWRARx3lInaSNNqLYnFLcuwVDhkZs2qXBlLGM4He7oB74bfehOK4aHJ9G4JBKlH+rbMPugnuMfIgnpVMjz46X+AclhggeYUvlA59dT5eVF7B+q/fWhVmdVhtCZEMYI3kbAiD7qK4cfVH2/pS43e5R+k9cRt3LZLCRHdLL3l/KTyO2jAHwqPwjHW7bpnQkKGkCNSdjB5+NP8RxDel9LmKkjXLpPjHMeB0qAx9IM2VVYZiSgiQFJ1T1QdNxHlRtbk7pr7gtgLwa6kDLCx12B1qwcIlcdhyGOUsuZTqAQ4gjSRpVT4A3fE66n5Va+HYiMVZBUwzghhBEqwLA8xAjXxo8fDCy1tXg2KaU14Ljr+tIN4H3R84oiKz1Xa86/hP/AOf70q40fyUglOFq4DWWCLkfKstZf3761K83dbyPyrMGPT971H1L4PY+m/q+P5IOO9aycubLdVtQTEBtSBvBipTYjN90LHQFd5PNiahcSw9xzaS2zKWugMV0OQAsxmDG1P4Thnopl88xMuXiJEanT4UnftPwVvT/AIhc3/4ZzdM4i5qdWuDfkWII8iKvvCsPltgKAo0Jgdaz69bBvvLMJZ9p3zGKvfZTg9wWB3Gc5gWiWiRE8+lHlVpC8M0pPb5CtQuJYlbYtlldj6RQgT1s5BC6kjx50QgdD+/ZTN0gXLJKBgLqkzLZYU98gbwY5dKmhWpWW5W1B0hjC45rjHMjLl2zOGMyJ0Egec1WOOfbP+Zf+mr3isaGMKoAGo7rDfLPrseZ5AVSuPX2F1wGO67acl6VXj09x6SGbk8C1Knf7DF3hVwTlGcLubctH5kjOvtX20GxWCYMxgDNo2ZlXnOuZhzozicYXuK7xKhxoI1aYO+hBPhtQ/F8Ul2F1RdUZipcQ+WdALinNMfiLbbVVI81N/qRBt2iFAF1QJJIDMw2jZARO48jRjCqvoj3id9l8PEigdm1JJDZVLEAHvGN9THkJii+D+yb2/IUC5HRrS6JPFLljOFKMQROa2VQ+RQjKT4jKdedC79tVINsI6nTQuX8mQke8AjxohxHAXI7ozEawmrAbyVgMPOI8aD4bFFWXQHKZ168waJ8io3W24V4TijnXuquv4Vnnz1PxqzYRibtsknusNJ0iY1FVfAXy1xSfxfMz+tH7eGBvWXjVH1POCRp4iQffR4uGFlva+TbildC1LyCl6MUOsioi5aVSfRV2u1I6iIK7NeJrk0wA7ebut5H5VmnL9/zVouKP1b/AJW/pNZ0R+/aah6v2Pa+mcS+AfxW7bX0TXGIh+6ApeWywBlAM6En2U9gcaLkwHAEesoTrMAR0514xiobuHzqXAuEwCAPszBYkHT9YqerqT3ECAchrvm3OUVP/tXZZb76VfJk1y+FusSDGZjt/MZrSeznHnfD/VMyLmIgqkkgDrPhpWcv3rrKdpcewtrWi8Hwi27YVBAOvXU8/gKPNLSlXIvBBzbUktIQLkmTudztr7KgcVF0i0tkw1y6qTCk5SCWjNoNt6nD9/DWo+OgejZrgthHDSTlB7pGUmRvO3hUkH9ybLciehqI/wD7Fewxzu7ySBmadARyChR5iqf2gH1z+a/JatljGpcJylDEklQeZXSZj3VU+0Y+uuf5fktWYmnldeCDIpLAlJ27/uOY2xaFxbahpcEq1s5lhZmUuHTY+q4oJi+G52i2yXD+EHI+n8jwT7JqXiLD22UkNbMGCQV3HInfflNB8Xo7E6lpnzPOrpUeZBSXvYyuhKtoQSCDoQdoI5GjOD+yb2/IUEtiZ8+evnRvA/Zt7fkKBeoem9L2PXFrxc23bdQACBGmnx8agXsSblvvsCwOhI78fn3OnWaLcTu2wLQyBwy6lD6NgYXoMp1J3WdN6GXuHrGdG0DZYuDKQeYkErpO8ijlyTrS14PfCFhl3nN+ulWc3mV7cAFWaDuCOYIPv0qtYAQ66qe8PVM8xziKs+dAVDEAn1Z01HIHrtRY73DyVSN4tHQU5FNYQyinqo+Qp6ksnSORSrtKsCIBt1z0dTDbrybdN1itAPxq/VP+Rv6TWeBZPt/WtI4kv1Nz8j/0ms7nl+9xUXVvg9f6aqUgXxO9cVrC2oBuOEMjMQMoYkagcudEVwD2wM7li2uoVds4AGUDTTxqNinKvbf0gt5SZlzbDSqiJBB3gx4VJTFi6ZDKwBAlGLaw25LHWpW49v8AJbU+9d7GTpaBvn6wLJYkmNDm2/WtB7OI5td8knMRLCO6NiNBpWdJdAumTzPzrU+DX0uWgyHMNp1G241HxpvUuorYT0y+5vV8EtLP791QOL4RXbDKxMentnYkmAxAEA8xG1FVH791D+OYsWktsbfpJuIqiYh2BhpIMR+tSY5PWivLvBphbG4ZF0AeSxJzLl1Mba6is97S/bv5r8lq2cMxTu5LWkQAQCpLGdNC2UaVU+1Q/wARc/y/0rV2JvvO/BBJJYEk73IZxLIyi0Wtp3s4EFTrmAyGQem3OoV3Eo7OHtKconNbm0xGkmACnP8ACKJ3MKs5fSANyW4pWdJ0Zcy8/ChWO4VdjMELL+JCLg96E1bI8+NezINjDlmOT1cwAzb67TBiaK8P+zb98qDWbxEjNGu0xqNvbRnhXqN5/oKFcjknpdj+IwDtbXKAxIBhSC2wPqGGO/IHzoQMQ6HIZHezEMNZ6kHXlRDiLl7drNHcGmnIhR/0iox4jmUqzE94ZQ/fAGmktMbcoo2JV1ujuAWHB6sCffVtuWMygCO6yt/pER8aqGGbv8okRAA6f2q3YpiEDK0HOojQggzm0OvIbUWP3s3JxGkbnw4/U2/yL/SKk1B4M04ayf8A20/pFTZpT5EWdpVzNSrDrR2uEV2lXGkLiifUXfyN/SazkLr7fLmK0fjLxh7p3hG+RrK3uzmjWCGXWO7oT5jlFSdT7Hp9BsmN4zCI+Jwgf7ru2xJMIvRTp7tt6MtZRQuUHbWRHNjt0iqxiuMKHtL6MXC5IUsYjuidcp3g8qMYC4SksipOsJJnRhuVGv8AakS1dqq2KKj3rvfwZXgcUVuzlVtCvemNWmdDvWpcJwfo7QWZ1JmMupMxE1kaMytIE6ZvjHStc7M4h79hbjAKSSIEwIMaz+9aZ1erSvArpu3qb9wio+fx0qNi0l7BgELeVjoxgBWBeFIJIkRr7DRK3hfl/bXyodxnBvOHW2zKbl+2rZd/RkEvrBjQfCocfrVFWSS0uwtxPGW3UBM+hJ7ygCPYSf8AxWY9rP8A1N32f0rWsY3glq2ndz5szCWd37u/3jA5axWVdskjE3h5f0rXoYb7zvwRScXiWnyD7t1iUYnVZifEAGdidhzoRfOW6XzRIMRIIJGhnwOtWnEojX7dtBacNIkDKdFU6m2ROpI25UExdiyxYRdQpGYgrcGonnkaIBq5uiCLi2CPSMSzZwWJkkgkk9SSKM8J9VvOgVzuswU51BENqsyOh1HP3Ua4Oe63mPlWe41JU6JWLv2ltWgVVsyjNDMjAgDmsg+1aHYjBWyC1tnBUgFXE6mNAy+fNRRG9w92splXNKiACC3nlnNyPKgtxrlvunMkkEhgRqNjBG9HtYpKXsx3DE5oMAjz/UVdmvKi5mnLsTBMTAEwPZVHt3JJJMk6nz61eLqZ0ZJgNE6TswYR7q2DVugsidLUbJ2duThLH/xr8oojmoR2U1wVj8n6mi+WgfJPudmlXMtKhO3IdziMMqxMiSeg29upFJuJDNB0ETPtIP8A0+8UJxga2SMjZSrAEd4axoMskNIGh35GdxnaO8LSJeDEZcoJVoRlLAuInRoTnGx1kU9QiwLkGOLY0nCXNIlDr4gbR5is1satk070AzMDLlJHlv7xRbjHa2y+HuqjZWNwhAIMKUVmZempY/DXSgNssozFWBcgrm1Mbaz1ifbFRdVDdUen0c1GL1HvE3Gt37bWwGyLdzEgaBlG+o5aeR2o3gsW9yGcbagQqzE7hNBry3FVV8M928AhkJmzgvoSPaDAgedHuGWxaQZmGYjdiSM55DvE/wB6llCfbod3cfc1GUYRZcT1rcsDhFW2qqAgMEhRA1ymR47e6sqTsqBiCmcwCVnUGQdz7NK07s1gvQYZVZjcOZsxJYzJBGp20FF1WNzScQMWeMdmE0szv4e7u/3qHxa2q+iZ3RMl1WHpNVJCtCkFhO5O/Kp9rEaxA5e3bw8KbxWE9KbZOnobi3VjmVEAHw1O1SwwTUkw5dRGhWOLC/K+ktvlljkTLrz11ms17dJGMvf5T/8Ala01rjgac2ZjofvGTzqp9tODozh2BLXJzGY2AGlWY4OOTU37E7yx01RT7nD7keoxB2gZx1+7NAsc7IzDVZ0I2nlqD51eb9wNftXWAlJJEDvd1Eg9fVG/U0Lv4a9mfLdJX7qN3wN9IcEbxVlpiFLyim2ifiD7tqMcHPrez9a4OCOXZrqrJKxlhVgEZoC6DSpvDuD3VLaDU6d4cp8ay9xiapjXFrpu2bEx9TbCDeSMzPrrvLGolriYNt0dnglMqkllgA5hGwkxyotjMMEsWwbbMSIfKxUgy3UMp0C8hvQXEYO2QShuqyicrqpG0jvKR06Uy2xVRomcTxFklvQjSVI7uXTIQ3TnFWO+/wBS5DEOFBQjctnQERse6W0OmngKp97AvbJDRpHX70xv5GrPbxMW82pCrLRqQJAmJE6kbV0HubJLSqNp7GXZwNj8p/qajPpKrvYO6G4fZI/m/raj5Nc1uJZ7z1yvE0q6gBrFXBlMwQdCPOs/7T2XvfYiCveZDmyMATDGBCkz607+ypXFO3WHVHX0qEkaHLcX7vM5dDmA0iNd+gDiHa0EA27rM2v2ea20EmQGOmXuhvZ7KYqSNplPOINq4bvo1IBjKWDhSB3TE6xyO3LevXEO1d26gUoIkknTXQgDQ8pOlPY3iKlg6q4IkFi4JIykEBgZGkDppFDsdxpWUAJBAAzZgdAd16MQYPviktIame8HxW+HZEyKXmcyndmEkAAnWR7q94vF30uaXBcy651DQCw11ZAfeKiWeJ5TItgwAJO51Jk9TruennR25xC4UVsiNm00YtBBKCcqgA6SI5RQU7CsrtrjGI9ICIzFuagak+A8as1rjPEtUC6KYkICCYB0OTUa0Cu4+4uIYG33wzSdRMSdNNJ/WrRgO0F/IsYadP528ddPGsZxM4bh8ddt3XuYoWWtiURlg3DDHKpzCDIA2PrCmOH8Oxly6gvYm4ltmh2V9QNdYzn5Uf4BiFxNvNfcWlOmggbiRnY6wGk6aUa4lhMHaQkX2ZgBoroSTEjZT0+NApe4VexXOOdiu6n8Pir91ie9naBEaEd3rVP412OxNqGJJB0BnXx5VteCvYUaC4CRzY+3oBQHt3bW56L0bkKCc+QBukae+iv3AMcaziUWc7ExoJJgztuRUd+P4m366z5r/aKP4y9dDGAWAiJQrMkdP3rUb/aLZsrW1nTYxMieY0otRqQHHbXXVB7CR85qYna9txa95pu/xWxnyvZ1DRsp11HUVJscYtAsBZYZFLH1R3RE7HxoqXgEVntioAz2zqTOUzER1Hj1p49osO4JM9DmUHfbYnxr1ZS3dDH0Rjc6LzUHr0j3VAuYPCsJBgHTUEazpuPE0VIGyeOJYdtWdTPWSdJjceJ99ScPxTDQVLqARGx26bbbe6gFnhOGB1ur/qWpq8MwrD119/v12rEkay68G7YPZti3Yu2ygmFIVtTqejb1o3ZvijYjDLceAxLA5dtGI+VZh2ZvYKxZVLmEs4hhM3SylmBMwQVjQGN603gPFLd2wrWk9GgJUKYEZdNMpiKYAwrNcpr+IHUe8Uq4EyfHcOuic2JAjKpyIsEhdW8JLDTwNELfBMIgk3VDMBmm6gzGIzFXkTHOJ19tV88aXI2YoQTmUnTYBjvqBAPuNTMZgA4i5nhs8hCVHfEfh1A0jeDrS3vyMH8ZicOikO+GZSCCyNa5qQJQGR5iRz0oZ/FYXu2rV22lt7aG7Lp3SGOZQX1BjYAHUDYTQ7ifZ1WZsqqp1O8ad3UDLyE6eNC07OG4RBC6hYIYkkATtQ0gkXVLHC09W/Zg7k3SzeBBkmfn8/eHxvD7dzOMWhP5nO+/qr8PjVZw30d3dy66jkCd/nRLA9i2tgBmVoMzlInw9aluvYLY88V7R4X+ILJeUwFhsrcgOZE1Z8J28wWUhsQgP+b+1Z7xbs96O46lUYls2baMwJiNdiw91Wfg/CfR2QAtkidzb72iga67c6GWy2RqSHLvaLD5iVugqTyVyIMhtI57x4VBHHbJCSSYUAwrbgEbR4A1OxpJdWAQFJ0jfUEic2kgfGht3irP91RlsheYk5TB0O/rHzNKt+Bmw9/t8MRGcxM6H2AewU7iO1yqhFwXRO3cgHXxOv8A3qEvG31YhZYydSCQO7l0OgPUdN6Y4pxRr+QvkGQkCJ8NCSdgFFFHVfBjqh09q7LMCSyga6qeo6TyBqe3ajCPvdT/ADAj+oVWH4SDMMve8QY2FMJ2OJuAllyEqDAg6mCRy51RSEstFzFYJ/vYdvMpTmCxWGVYzWRO/eTygyfhVLxXY989wrGRWIEmD3SR+lNWuzpA7wHXf9zyrqRqReW/hWzENaM/hYDlGwNRzwfDuIQiBEANsZ394qpvwrLy/WmbmCZh3d4/YojNJYr/AGYtTOpJbXXnBJGm24NTE4TbVQoWAc2xb70Tz8Kr17DLkYJ6dXlckPoBAzZtNT01FM2uH32OpvR+fx5CaGMmzXD8hw8NWF9bSQATPXw8ak2iqrABmeoygfliZ9tV5OHXBb0e8Hzay3dyxv5yOvMaV3B4fFkD7Uz4Aj3kUxOwfTumHc/h8R/au0L/AIXF/gu/6B/alW0gu7LyTcXwPFuABhMsTsRsdI7zmNJFSsBwjHm4DeS8UG/1gk76QLmvu5UZ4r26CEm2bZGsd5Dp0ADTPLWglv6Q8RdmCiCf/bTTlrcME7VvZkuWhOtNETFcDxIRmureKiTq8wPy5/0qLxfCHV8txVZjDCQpgspiD4DXnBo9/vNce36M3Fd7hyrBsvGbQSEMnx08qFp2me2voQxITQZhbYZgTmmRmPgOXWsljkvdGrImSLyg2EcWboXvEtMgwGHIyIMHXpTd/teGcCzZtLOkMquSSYHIQeXtolZ7X+sjlbiEdBbMEagZRE89vjTeA4BZRgwQsQcwJflII+75UqakgotMH47AXb31n8OF9IwAK5QAykKV11ElDvyPOnsEuKsuUayzgF5ARBIiNGC6gSD4xV8w3E80A2wI/mnl5U5iuIrbUu4AVQWJkmAN9hNL+4NUVC52uGE7j4JJgHvFfwIOSc8pJ86qeK45nuXGRMiuScinuqCSYGnVj76M9r+1aX0ARCEeBnKmTGuhJGm+kUBwFyyqOHPr6SCNp1idjTVjcjLUdzxe4sGMwAZ1gwI5AeQFG+FcAt3VtsbtwG5l0AWe9EwT0k6xyqu4fhqOWC3RM90NALeWup2FP3LjDGC4CF9GLaZvyW0Ro/m+RrVGuQ4yXiybx/CjDYh7Su7KApBYgnVQxmBG56VDtWHa27W9PRDMSIB6iCBvU3F4d8TeZ2zE5VDTqdVgfCDRbAcOOGw+ILAkFZ2IOm9ZJu9gASnB7/8ADW75GcXJmC+aQxkn/SR7ajYK1du3FtqGkmAWzaRvNah2UZXwVpo0bORO8G49S/8AZiSCAAQZBihbbMsyninDr1nNnXRWCkgmCSBG/LlQxMaw5sI8YrX+0mEVrB0nvCfYayjj9oC7cA0gDT2AzRRjaOs8nini3v1+NOpxkiO859o+EAUNu4SFRgT31J9zRXhrZAzaRMH9+w0toYGhx9gYDMQZmYn5Gp2H7U+jCgd7LMzpPu6UAscPa4oKiZYieQ0B16VHAMbHx0rkmjHTLb/vofD/AE0qE/7tn8Y9xpUe/kC4hYfQvj/w29N/rbf9/A17T6G8dGlu2wOx9Nb+EVuV7gtp2zFe8SZI0MkMJPImGO/WkOE2gQQkZSCILQCCCDExMgeftNdYVmK8M+ifiFq6lwW0ORgft05Hw8a7c+iHHli2S3qZ+2TeZraW4RaLZiskTEsxiTmMCYGuum1ebfArKHRZOmpJnQswIg6EZjqK7UcY5b+iLHc0t7DX0y8hHL+xosPo94go0KBVAH2g2EbydP8AtWm4bgtlAQqQCCpEsZBIJBk67D9k0jwOyTJtg93LqSRBnYTA3Ou9ddnGWYnsbxVCSHtjcgm8imBvueVRX7FcXeV9IjHXu/xKzAMHSdp0rYv9m28oWDC5iAGYasZJ0O87Hlyiu2OH20MqsETzPONNT4DyrjbMS/4VcTO62/8A7l/vXofQpjDqXQTvDD4nNrW6Uq62cYhZ+hjFoweVYqZALJuNRua9j6KscEINq2xJYkm+qyWYNtB103mtspV1s4xvB/RzxJMxy2gTkGlxdlGX3xRPiHYXGvaZAolhBHphGu+5rUaVZZlGSW+wPEkwyW7bFCvJb4UDvE6EHxorw/s3xJLaqxDEDXNcRtfMyTWjUq6zqM7v9nOIuSGFvJAgZ7e/nE1Xb30X418QWe3aKE/81ZgbGOtbNSrbNoyTFfRfiGCgWrZy6a3F0HhTJ+jPFzHobWUmT9YvvgmthpVlmUZFa+jrGqwi1bA12up/epH/AA5xP/Lt/wCtK1WlW2dpMs/4fYr/AJdv/WlKtTpV2ozS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6393" name="AutoShape 9" descr="data:image/jpeg;base64,/9j/4AAQSkZJRgABAQAAAQABAAD/2wCEAAkGBhQQEBUUExQVFRQVFhcVFxUWFRUUFhYXGBcYGBcUFBYXGyYeGBojGxIUHy8gIycpLCwsFR4xNTAqNSYrLCkBCQoKDgwOGA8PFykcHx4vKSwpKSkpLCkpKSkpKSksLCkpKSwpLCkpKSksKSwsNSwpLCwpKSwpKSwpNSk1KSktKf/AABEIAMIBBAMBIgACEQEDEQH/xAAcAAABBQEBAQAAAAAAAAAAAAAAAQIEBQYDBwj/xABNEAABBAADBAcDBwgHBQkAAAABAAIDEQQSIQUGMUETIlFhcYGhMpGxByNCUnLB0RQVM2KCkuHwU2NzorLC0ggWJEODJTQ1NnSTtMPx/8QAGQEAAwEBAQAAAAAAAAAAAAAAAAECAwQF/8QAKhEBAQACAgIBAgQHAQAAAAAAAAECEQMxEiFBE1EEIjLBM2GRobHR4RT/2gAMAwEAAhEDEQA/ANYhKkXQzCRLSKQCISoQCISoQCISoQCISoQCISqFiNtRxmspe4cbOVvpqfRK3Rz2mIVSd6gD+gZXjJ8cy6R7zQn2o3t72ODx+66j6qfODSyQm4eZkouN4eBxHBw73NOvmLHen0q3sESUnUhMaMKE9FIGjEJ1IpANQlpFIIiKS0ikAZO8ILO8ev4IpFIBtISoQCISoQHRCdSEyNpFJyEGahOQgGIS0lpANQlpLSQNQlSOcALOgCAFUzshY8ue49uVrczr7ySAPeU3E7y0aiYPtOGY+TRp77XOKFl5pnhpOtNbneed0Ka3wvyWWWW1SaW2D3yw8R/RSHXiej7U7E7ZwGI4tDHHgXx1/eZfauWF23gYzZic498cf+pLi5tn4i8pbG79Zjma+LbHPtUKVGM2Q6AiaF1t5OacwvsDm93Iq+hcXNaToSASOGpHYqQ4OXBuEkTuqeYIfG8fVJFg+BWgw+14cT1szWPPtMJDCHc6vQjiqxujsNpKGqd+bjV073X6hMfgyP4ghabLSJlSFqkHDn/8XMhMacqSELoWppCaTKRSdSRBEpFJUIIiEqRACEIQAhCVAdKRScWrnLO1ntODfEgenFMjqQoT9sMHs5neAoe934KK7bDy/K1rW6XZtx+4INbgLm7EsDg0uaHHgCdfcqx1m7c43yuh7hooBcBi4hwA+8/wQTTFJSVCASkUlpCDJSZM4BpLqrnfYuiR7ARRqjxvhSVDNzY+IO+aiLjfF5Ibfc1tepXXC7NzU6RzGg0bc7KD9lvtEeSkYvoGE5WZj2uJIHg0afFR8Pst0zidcv1rDWjuzO08lztFvh8Ns4VndGe0fO9vbl7EmM2Dg5f0D232NlF+TXm+YCMNu1hTQfI0HnU7PxK547chlXC9zvDLIOf1e+kCKqXBzYNxq6PFrgacOxzTof5pTtm4PCTkEyBrjxY45CNdRmOjvG7UFz5sPbH/ADkY4sdZHi29WnvGqs9mbHw01ObJZ5sLg1w15t+l4t0KTSdLqDY0TW9Vjv2W35213BdZdmllZXyt/akaBenOwlw+x42D2a1r9GR613K3w2zQOBI05FzUHtn8QMRHqMsw7C0Xx7WUUhdm1LS0ni0myO61f46CRgtvW7nAH14qpxAJ1IoniLuvNVj2L0huCYuzwuRC2jKmkJqfSaQmikRSWkUgiJE6kUmDUJ1IpAJSROQkFHJi5H+0812N6o9FCw8QEpocGjx1J5pz8dGPpDw4qPh8db3lrXOvKNGn70yWYC4RC5j3NHqT+CjOxcnKOvtEBc8NNIS4l8bfZHN3Ll70bC4JVNgsUJMeCS3JGNSTpmAJq+7Qqt3g2x0bCGzlzzyYGgDxVNsuN2QuB563z71Fz9+lTH09cgna9uZpDgeYXSlX7uQ5cLGO6/eVZUrSbSKTqQgG0ik6lynkDGlx0A4oNUYvDNzuAHuvsUQ4J8r8t9w50APRLjNvNLjkYSe1xP8Ahb95KkR7xOaA2No1A+tqa+q0gHzsrC6XHfD7jvfVl4sXfRnKNTpfl6qNiN0ZYusHgHSrzNPC+I77HkrDCTYyU9WJp8YgB76tSJcXioh12NI7A+Rvo4lvPsUmoJNqTR9TEgyN/WNuHe2Qa++x3Ky2bu9BNTmSZr+iCA4a/SZd3XZonS7Qhn6sgMbjwJDRr9ptMPm1v2kmD3NzHMH5m39AWBrWp4tPaOKTSVfYPZzIhzA+zINf5CusPPloZve4/es/DgxGBTyOI0keOBrtUp0Mg4Pea4U/NxNaB12g+/lY43aDwLaM3dX3hVc8ubUiieIu681GnxuJjOjA/wAWZb1+s2rTulLtSMpPEXmruvmrwF9Q0ppCcU0rVjaaQmp5CbSaCIS0ikwRJSdSKQAAkpOpFIBMqE7KhIM9+SsHIDwoKPC/LnObi6hpfwWXk24Txl/d4+qgt2gQD13m7+kVneQ/Fd7f23ltut9g09/cqDFbxOLcoptm9LvgBx8lDe85r9px5am1HYbvt/ngsfLa5DCbNk6rQbMdUIHadO+yqMhanZOEzCJv1nN+78VeBV6VgIMsTG9jQPRd8ieGpQF0M3MtSELo5iblQDEyTh3c/BdSFyniDmlrhYOn80lehFFjX4ZpJFX2N4e5un95Pw+244ayh/hHljGo4FxDnOPeoWM2XAxxuUDsGbOfc0Fd8NLh4tSXv4GmNa0cO06+iwrRJ/3ucK6k9f27v9Heu3++4eKJnYO8xzDTkQ4NPryS4ffGKOgIn0P6xt/4EmL3jws/tMe3j9Bjxr4EHjSkzJmxYoUxzMx4ZQY33/Zu0d+ySV12LulKTYkArmxxLtOenDgq6fZUMtnDva48mC2v8mPGvgLXXB4rE3RjEnLPTmOrgMzmuBP7VlCm6h2I8CunlJHa5x+KhYmCQAkSFwutWMd8WqFFNLVlr219XESCj2asK6Ha0jRwlHhIx/PjTwNUbCNNtOeKrjbIOwBzDr4Et59i6iXNrRbetEgkd1jQrnLvI00JDX9pDl7fpRE/BdQ8O1BBB1FHMPIrXBOXRpTaTikpaoJSC1OASII0BFJ2VGVANpLScGJcqCNpFJ2VIUAlIQkQbxFjdOCY32fDVSNK4k+AXPDs6wJ93H3riaGjDmi6j3dy4mIk2Bodfx9VczyHIT3Kshk5e7uPanA0W2txZcNhY5nX16sFtZSRoFY7tQl2JiaR7Op8h/BV2L3lxM0TIpJC5pcA5prkRS0O50V4hx+qw+pC2w91N6bNoTiUEJFsgqZSW0hQCUuGKiDmlpujoaNedqRSZLCHgtcLB4hFDL4jYUTHH50V2e2fQV6rth8NAz25Ggcaylx4djQR6oxeymNeQMwA/WJ+K6R7BFZnaNNAZ3gE2NCBx9Fz2aXKn4bbGCZ+PQCvda54qTAy+y6Np14skj87DfBS4t3sKB13RXX13cVFxO7WHd7BZw+jMAdOdOPFSpWY3dwUXwODmjXqOEgHeaNjzUjZ22sWKaWNlbyc9vL7YIJ4c9VGxm7cuHdnjc5oB0cbHue1WGz968Ro10LZK0zVlPjY6vbyQFqzHSFozRsB7pJQPUFdJNru5xXXZKDWt6BzE4bXc8C4uA/pWn/60k22tdYX8Kv5p59aTCGduYfQSxlveY2OHHtafuUvOHC26g8NCNPMAqO7b+HsCQFn2oiPVhKkhwdq0gg6gjhXnqtME0ykJxailqgwhKGp1JUAjWpSlCaUAWm2nUkpAIkpORSAakXTKhAeJyNaGHWzSMODfb3LhLKMtAdi74TMT1eNc1x6aO+OfUZvTgNFVwPFi7UzHOf1Q4iiRQ1KgMxAB4a+ASNZxOHTNrXW16FuRR6Q5mguIAGYAkDsB1PkvPNjvzTW7iGn+dFs9j7GjkY0GSMOJ9lz2t0J+q6j36di1wupsr7bopKVjitktijjayzTaJJJuq1s2ofQldEsrOzTmGoDAm9K3tTg4dqYPEYTJwGi+X86pwC5Y3L0ZzgFn0g6qrvtKhnNpY1nSkiRlHkLcf7oKifnAPdVlw7xXxS4uLChxILQOQaXn4WPVGDwkbn9Trd1Hs954LntWtcNsiOVt9a6vjSrsRspvFrnDx1WqwGyzlu3D9ivv7lBxODcw/RsHgW2PE2PRI2djmmg1Y813Ej3jmrvZ2+LiA0wNcQKthy+lEBccU5zWm4I31ybnb6NdXp2LrgN6QGhgwp07HfG2JwVbfnYuA+bcO7NEefgEku2WjjE/wDchdWvKnBN/OhdXzbxXLNF232d1LpLttv9E/s9iF1f3wgIv59wxNP6mvExOb4ezmUsODtWkEHgRqK81Fdt3Dk08ZdecLm+Hs5lKzh2rTYOoOvDzAK0wTQU0pwajKtEmotOypcqAYlDU6ktIBmVFJ9IAQDcqA1PSWgEyoTrSIDwV7waAXaBpF0a7SooOopEknJcjQ/EyAObqTqTxtc8PIC7gow9r+Kn7OOvBTTT9kFueQ1yr3lasQ4ZzQDJkeAAczXht6c2gjzNLMbFeDmNe08BayXEYSTm9h7TH97HE+i1n6SWWydgg6jGZOxsUoBPueD5Urp+ELI3f8TPoDqXuNacTb/uVFgNm7Pa1znzNedCG5iPGmkNJ8FwxkmHfQa1rWjgAQD4lOBzbFKOE7/U/epOG6UvAM7qPa0H4qEMHBXEeGfVSsDg4s7bzVetPd9xThNbhh1G0b0GtVffXJNxbgGHMAW8warztPwb2uaAzgANOYBGl+SZi3t6N2dttuiH1R1466Utd+kMnjRhs7q6MDsBHwakbi5byxSuDexjiwDS9apcsazD5yQIwL0ANegKXDbSezSFsfiI2uP7zwT6rCriwwuyMXJ1hO5vf0snjyRNhsdHdTvNf1rjfcMyZDj8cfZdXOssQ9Mqdi9p49hGdrHdgMUJv90dxSNwk25i4iela1455mNP99lHn2q4wO/kRaGuheCBWhbIPUtKo5d5nDSbDsN8SOkiJ7+JHornZu9+Daxrejcwihqxrv7zTZ9yIFwNvNdwa8f9EfDOmv2xGDZLq10ML9Lr6t9nqlj27C7UaD+wk/BPm23AObfOKYf5FWyR37cwxPWkjbw49Iz0cwfFdWyB2oIIPAghwI8RxXF21cM5wt8Q5+3VEcPaA1UiN1iwQQeBBDgR2gjQrTBNCRJh5cwvSwSCAc1EHhdDXgn5VZdGpEoNkjXSuWmvYeadlTIxKE7KlDUjMRSfSWkEZSXKnUikA3KhOQg3z006p5I4kFcs2qHSCqXK0Na8WTXdVqfh5yGaCtFVOxIBK7N2lpQGnh/FTZsNRsB9BhLb6xeQDVgHhqOwLRzbTw0ntxSNPdkdWv7Kqt3HNbJHmBIY3UAXZru7ytLicXhX+1peuod7tYh8fNaURXOkwwNRgmxqXMdd66VqBy4HmkjxUB5N5j2OYNH4JWYuJj3dHmymvoAVVjk434qu2JKQzFNgAdO3EkiN7tXRjMXNjH0iSfEd6Vy024uL6m8fn4Whkg7GcPq0u2FfAJW2yMgUTYbWoNeKrdn7yMnJBa5j2auae3UVpxHj3K72fjvnGlrSSOQa8nmOAanLv5Z54XC6yntqYpB1creqW3YqhwoV5+ibj3NEZzgObpYdVced6Lphi4saXCnEagXp71zx7mtYc7Q5ugINEannei3k1GNu6x2OZh87iGxgX+qB5AFcYNqMivLFG7vLpHfAgKRjWQ9I4tYwC9KDRSjxY6KJ3Wie6+FPYB7srljVrKPeScgZMPGQNQQyTu55+4JmK3llIHSYVnjUzeOn165qXDvg3KGswznHueL8z0aH7dsdfDTDu6SMj3FoUmrZN54n2JIHAH6sgNeTmferjZm8GAYwV1XAfTjcCT2FzcyrMXtHDyX0jJm3zdGx+v2g+/RXGy8VgWRgtcwuDfpB7T5FzaCcKp8O8ELhYMf7k3x6NdZ9vQD6UXDtc3W/1mrm3bEQ4GE+MzR9wT5tsQ8jEdOU0XG+89ionB20sO9zevCNf6aLl4kEKY11ixVcqIcPeNCorpInFpPRjW76WFw9HaKWD/IIPqOKvFNYXZmMki2pjBmqJodM4Xpoxpr9U6jXxWo2Nt+HFszRPBP0mHR7T2Obx8+Cwu8eGxGD2jJi25QyUiJpJDg4ljbDm3/Vka9qrJ8HFindJARhsResZ0jc4a1G76B0HVdpyvguf6l48tPYw/DT8RxeV7nrc/l9/wDbYb0bZlwuPw2QZmytLHN5OOduXwOporUYfGMeXNa4F0ZyvberT2H8Vhd/5Jmy4KYNdmYC+TKCWtrI5wJ4ACne5VmIcMRKZ8JI6DFX14nPyiQnXqPOhv6rq7uxVlyeGTLi/DfX4/t4/P7X+/t6pSAFTbobQllwrenDhMxzo35hRJaeNUK0IV3a6Jdzbzcsbjlcb8G0lpIUiaTikSFJSAVKmoTDwzp8MP8AluPmnNxMHKL3n+Cow6ytPgMABhw4gWbK5N1q77L2DJi9YMJnaNC7TKD3uNC+5abZ24c4/SYctH6jInX5ulb960/yfztgwDBRLnOc+uA1ND/CruTazjwoep9VetF5RmsFuo+I22JwJFEujiJ76+e0CZjdlZf0giHHR2Zp7r6NzuHmr+TFE8ST5qoxmIS0XkzE8LWO6oFHU0XgXrwzRghU+N2aJHZ48rCbcRepcTmDrrQ6q/2jNoVX4kgPcBwspWSzVa8XNlxZeePbnhJnE5pQ0vHVEn0y2hYc76QsaE696toNrjDlj3sdlF5SK6xdy4dmqqHP0RjJnSNYwu0aA4ZeRPeezhXesMtzWOLe5zmzvJyepfs2se90RaDT9RfAfiuM+9kRFGNzgasOy1x7NVm4o8oAHJR3nrHwXRjy2uTLGS+um6wkcL6qFgv9Vv3BWb9zo5gODK7GN1tZzdLG5yGOPWHDvH8F6NgmU1O5USRRt3JYAAHkV2NaFzl3Ga7/AJrv3WrUIUnpjJvk5DgR0x17Ywf8y74LcCONoBdnIFaih7gVrEJ7Gmdk3TbybHVHTKPfwUaTc0ZaDWX2jT4LVoRul4xjoN0HMeHBo0v6QPEH8VKnwro+IHkVp1QbXktOZ2DxijiwzZWOZI0PBe805tii4lp17iFCb8nURmZJHbQ17XlhJLXV46j1V5g4r+CvMJEllZl3G3Hy58W5hlZtRzbEdK98L8pY6EWLIsOc9p1AvgAsvtP5H3AXh5BYBAY8nhyGeviPNenBvzn7I+JXZLP8/auDn5OC747pmdmbtyRwxsLgS1jQSXEm6118bUk7Ef2t95/BXqFUzs9MMp5W2/KhOxJP1fefwXCTBFrspdGHadUvAOpAGh7SQPMLSrzje7YLZMZJOXODmixTiB8zDHKyx3SUfJLLlyka8PDjyZayumj/ADa+yOrbeIzCxfC+xL+apOwfvN/FZ7bexwJsY3pKlxTB0ga6y1n5RFHCa+icjneqlYo9HHiYy9zWRRytLr1ax747d4huY2l9a/Zf/mxutZd/8/erf81SfV9R+KRWmxMO6LDxMe7MWMDc15rA0aSeZygIWn1K5bjJdbfLb4tNOwcR76W0xUHR4Ro7GD3kLL4DD2wC+JHxC1O3XgRht62BXcFl8KbTdt5/JIc3HIPdrXpSsukUXARZYmDsY0egXfKVbISy6KnxUqsMXdKoxRKYU+0JU3F0Hu8VyxepXDH44jFmPIcpa52e9LBaK9fUKVOj3j+aXMEEhV2G2sZJ3xllZXPbd69UR0fPOfcFwi22/psjoq+dazQ5hTmFwdflfh4LOz822u/y6atpUN5+cUH8/kTiIsoGQMDrGoMWfNXiAPNQ8Dt10ronZPbmMRrkKLg73UfelhLKmtRhgWkEEgjUEaEeC9B3f3wDmhk/VcOD/on7Q5Hv4eCw8MamxRrVO9PVWPBFggg8CNQlXnmA2lJD7DqH1Tq0+S67a+VeLB9CJmUZZGtJBJAZ9OSqvSxpztJUrfIWb3i36w+DwcuJLg7I3RgsOc86MbXGiSLPIWk3Y3zbjZZIwADHDhprF6iePPWvZ96DaVC87wHy04afaLMHHHJ1pHxGRwAGYeyQLvKSHcdRotLuhvjFtKF8kenRyPieNdC06EHmC2j51yQF7KaCzmPdblTQfK3hpoGPAcC/FjCZSC2i4mpNeWSj4mlB2zvxFh9pMwspY1r4y8yOfWV1nKwiqF1dkoDW4CH4q4hZSxOG3+w0eJxEMr2sbBFHMJCdHtfxy9pBcygOOZabd7ebDY5pdhpWyBpp1cRfCwdRz9yAscvzl/q16rsuf0/2fvWHxfy1bOixbsO97xkJa6UMzRBw4i2kk66WBxQG8QsLuh8r2F2ninYaJsjXUXMc8AB4bx4HQ9y3JcgFWN3jPXm+zN/8aNbAyBV2I2ZDKXF4NuzX1q9pgYeB+q0KcpuNeLLxu2NEMYxWIeNZpHuMhuzljxsMUTa5ANj9SrabIJ9o9K3NEWwNcDoC2RmV+vZWvkstLvzs2LbMuG6F+eaRrJMQHdTpbYQ0N+qHRts9ubtXoH5AyV2JEmUsmDYyMw6zRHldw4e2Qp8dN7y42/PU/wAzr+hu6Qy4KFuYvDA5jXcczWPcxhv7LQhWGDw0cMbI2U1jGhjRfANFD4IVzpzZ/myt+75m3ew+aaPudZ8tVqtp4fpCCC0BpsuddAdpRs/YUMMj+sQGgUb7RryVLNiRM+s1NDtGk3z5o3tnrTabMxksxpsjy3gCTRPe0XwoKwdsxxcWdM8EVzN+8v19yo8GJo8skWSUNFZQ4N+PBSNlbSlxOIdmjLHMoOFg8dQQefBayRKxGwNQenmsf1hrzCzO/wDv0MC+OCOFrnUHve50uoOmmWQUdPBbV0Dx7QIHmfRoK8h+VuOIzRyMfby3I5tEVXA6+KeXqeij2Dd6DDT4SPEXIWvbmPzhJaeYd4Kyw2Bwcrg4Zi4WAbcDrVjXkaHuWB+SLfDBtwbYJJmxSNJtrxoQed3S9EwGxsLndIJy9r6yt6QdG37Fdvil6VNo+02YDCdYxs6R4eW6e24lttJHCy1nuVHgd68KZR0mGw+W8xMYdM4PAytdRYL7L4raYrdbCzDrwsdoQCRZAcNaPeoDtw8FGxzm4duYNJF5jqAa0JUGqtmR4DaUz3hrQYy3LlcYjZBaD1SLNAjnxpW8fyf4NoADHAA5h87J7VEZva40SvljH7cndMXmRwc1xrKcobR0DQ2gKX1buPjHzbOwskpJe6Fhc48XGvaPigE/3Mw31X/+7L/qVBvbu+YWM/J2y052V72ukkcwEdV2Uk2L46cFtcXi+jF5Xu7mNLj6Kk2pvK4McGYfEZq0Ji0+KrG6uysVOxd13SYeOXpA5zm2Q7PlOpGlO4adixm9MPSbRgw7443ZJoXUOBANubm40Rei2WwcVOyBkboZi1oPssa3i4mus4dqx+2I3P25B829hcY6Y7Lm4EcjXqptONVvbseHF4KaCOIdK9oDLeQA6wQ7jyrhzUCOCHd+OWfFOJYY8Nh4sgAfMYotSQD1Tdiia0vmt1svZpYNRl7qab8XCyvI/l1a/F7QwWBjoFzbBc6m5pHZRZ7snqgPNGbyxN2mcWIPm+lMoh6RwqzdF414kr235FZMPiMLO+JvRuOIe5zA85g13Wjz8AatwBA4NXzrisMY5HMdxY4tNcLaaNe5bn5FNvOw21YmZnCOe4ntGocSDkscqdWvikb1LbXyZudHQe1kTdouxriHAOEJAuiRWYHMdeS8b+UbaeHxm1JJMM4mJ5Y3O7QEgBrnj9XxXt/y67UMOyHta4tMsjI9DVtu3N8CGr5kTD2P5S9zuhwcuKD43MMeDiY4EHPktrshB4dWM3WvkofyDYOeR+K6J2VuRoJ10drlNjmBmXnmP3lxE+Hhw8khMMAIjZQAF9tcTrzUjdXfDE7NkL8M/LmoOaRbHj9Zp+PHVIPprZuysTF+lxDXkfWHEchYIrVfLu8uzZMNi5opW5Xte6xrWpJBF8Qb0K+kNnfKDDPsd+0MtOjY7OzV2WQVTfAuynwK+btpbSn2jijJIc80p7h4NHIAAUPBOhtPkQY1uMlkJ67YsrG9uc9Z3aayj95euY7armig4lx0Fk6d/gvmjZ20JMLM2RhLXsPw4g9o5L3DYW1GY+Fs7XFhotLTRojisc+5b06eP9NkntdQRZjqSe0lx7fFJvRjoNnYIzTNJfeVrRduebocaAoE33Lj+TOHCVvu/ivN/lex0maGJzy5tGTicpPsjzFH3rWcmF6Y5cfJPdZTEbxNOP8AypsLQ3OH9ESSL5m+0mz4leu7s7zw42Nz2MLaNFrjqDQOhB1Hf3LwZav5Occ5uL6Jp0lBFE0MzdR58R5pyz5R76j2Rso/ku/FCpcUZYzRHK+Pj39yE/LE/HP+bcYrDNDHU1o6ruAA5LwzGmmM7zJ8UIU5dpQ5sU9kJyuc3Q+y4jn3L0bdqdxiaS4k5G6kknh2pULTEqTe3HSNwLyJHg6cHOHPxXh87yXEk2STZOpPihCWYx6MC1W52NkDmgPeBnaKzGuPCrQhLE31m0aJHDRCEg+Qt/Iw3aWKDQABK+gBQGvIBfS3ybuvZOEv+hakQnDabKFzlaK4IQqiaWMaLzDeX/zHhf8Apf5kqEqI9UXj/wDtGwt/JcM6hmErhmoZqy3V8aSIUm8Ctab5NP8AxfBf27EiEjez/wC0OP8AsyP/ANQ3/C5fOaEIATkITDa7GncN38aA4gHEQAgEgGwbseQ9yzm7H/e4vtfcUIU3pWPcM3hH/Fzf2jvit18kjj0c4vS2muV0dUIWXJ+htxfxHqWDYDBdC9dea8d+VT9JD+38QlQpw7jTk/Tkwam7FeRiIiCQc7dRpzQhb3pyTt7Bj3HMPD7yhCFyTp2X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6395" name="AutoShape 11" descr="data:image/jpeg;base64,/9j/4AAQSkZJRgABAQAAAQABAAD/2wCEAAkGBhQQEBUUExQVFRQVFhcVFxUWFRUUFhYXGBcYGBcUFBYXGyYeGBojGxIUHy8gIycpLCwsFR4xNTAqNSYrLCkBCQoKDgwOGA8PFykcHx4vKSwpKSkpLCkpKSkpKSksLCkpKSwpLCkpKSksKSwsNSwpLCwpKSwpKSwpNSk1KSktKf/AABEIAMIBBAMBIgACEQEDEQH/xAAcAAABBQEBAQAAAAAAAAAAAAAAAQIEBQYDBwj/xABNEAABBAADBAcDBwgHBQkAAAABAAIDEQQSIQUGMUETIlFhcYGhMpGxByNCUnLB0RQVM2KCkuHwU2NzorLC0ggWJEODJTQ1NnSTtMPx/8QAGQEAAwEBAQAAAAAAAAAAAAAAAAECAwQF/8QAKhEBAQACAgIBAgQHAQAAAAAAAAECEQMxEiFBE1EEIjLBM2GRobHR4RT/2gAMAwEAAhEDEQA/ANYhKkXQzCRLSKQCISoQCISoQCISoQCISoQCISqFiNtRxmspe4cbOVvpqfRK3Rz2mIVSd6gD+gZXjJ8cy6R7zQn2o3t72ODx+66j6qfODSyQm4eZkouN4eBxHBw73NOvmLHen0q3sESUnUhMaMKE9FIGjEJ1IpANQlpFIIiKS0ikAZO8ILO8ev4IpFIBtISoQCISoQHRCdSEyNpFJyEGahOQgGIS0lpANQlpLSQNQlSOcALOgCAFUzshY8ue49uVrczr7ySAPeU3E7y0aiYPtOGY+TRp77XOKFl5pnhpOtNbneed0Ka3wvyWWWW1SaW2D3yw8R/RSHXiej7U7E7ZwGI4tDHHgXx1/eZfauWF23gYzZic498cf+pLi5tn4i8pbG79Zjma+LbHPtUKVGM2Q6AiaF1t5OacwvsDm93Iq+hcXNaToSASOGpHYqQ4OXBuEkTuqeYIfG8fVJFg+BWgw+14cT1szWPPtMJDCHc6vQjiqxujsNpKGqd+bjV073X6hMfgyP4ghabLSJlSFqkHDn/8XMhMacqSELoWppCaTKRSdSRBEpFJUIIiEqRACEIQAhCVAdKRScWrnLO1ntODfEgenFMjqQoT9sMHs5neAoe934KK7bDy/K1rW6XZtx+4INbgLm7EsDg0uaHHgCdfcqx1m7c43yuh7hooBcBi4hwA+8/wQTTFJSVCASkUlpCDJSZM4BpLqrnfYuiR7ARRqjxvhSVDNzY+IO+aiLjfF5Ibfc1tepXXC7NzU6RzGg0bc7KD9lvtEeSkYvoGE5WZj2uJIHg0afFR8Pst0zidcv1rDWjuzO08lztFvh8Ns4VndGe0fO9vbl7EmM2Dg5f0D232NlF+TXm+YCMNu1hTQfI0HnU7PxK547chlXC9zvDLIOf1e+kCKqXBzYNxq6PFrgacOxzTof5pTtm4PCTkEyBrjxY45CNdRmOjvG7UFz5sPbH/ADkY4sdZHi29WnvGqs9mbHw01ObJZ5sLg1w15t+l4t0KTSdLqDY0TW9Vjv2W35213BdZdmllZXyt/akaBenOwlw+x42D2a1r9GR613K3w2zQOBI05FzUHtn8QMRHqMsw7C0Xx7WUUhdm1LS0ni0myO61f46CRgtvW7nAH14qpxAJ1IoniLuvNVj2L0huCYuzwuRC2jKmkJqfSaQmikRSWkUgiJE6kUmDUJ1IpAJSROQkFHJi5H+0812N6o9FCw8QEpocGjx1J5pz8dGPpDw4qPh8db3lrXOvKNGn70yWYC4RC5j3NHqT+CjOxcnKOvtEBc8NNIS4l8bfZHN3Ll70bC4JVNgsUJMeCS3JGNSTpmAJq+7Qqt3g2x0bCGzlzzyYGgDxVNsuN2QuB563z71Fz9+lTH09cgna9uZpDgeYXSlX7uQ5cLGO6/eVZUrSbSKTqQgG0ik6lynkDGlx0A4oNUYvDNzuAHuvsUQ4J8r8t9w50APRLjNvNLjkYSe1xP8Ahb95KkR7xOaA2No1A+tqa+q0gHzsrC6XHfD7jvfVl4sXfRnKNTpfl6qNiN0ZYusHgHSrzNPC+I77HkrDCTYyU9WJp8YgB76tSJcXioh12NI7A+Rvo4lvPsUmoJNqTR9TEgyN/WNuHe2Qa++x3Ky2bu9BNTmSZr+iCA4a/SZd3XZonS7Qhn6sgMbjwJDRr9ptMPm1v2kmD3NzHMH5m39AWBrWp4tPaOKTSVfYPZzIhzA+zINf5CusPPloZve4/es/DgxGBTyOI0keOBrtUp0Mg4Pea4U/NxNaB12g+/lY43aDwLaM3dX3hVc8ubUiieIu681GnxuJjOjA/wAWZb1+s2rTulLtSMpPEXmruvmrwF9Q0ppCcU0rVjaaQmp5CbSaCIS0ikwRJSdSKQAAkpOpFIBMqE7KhIM9+SsHIDwoKPC/LnObi6hpfwWXk24Txl/d4+qgt2gQD13m7+kVneQ/Fd7f23ltut9g09/cqDFbxOLcoptm9LvgBx8lDe85r9px5am1HYbvt/ngsfLa5DCbNk6rQbMdUIHadO+yqMhanZOEzCJv1nN+78VeBV6VgIMsTG9jQPRd8ieGpQF0M3MtSELo5iblQDEyTh3c/BdSFyniDmlrhYOn80lehFFjX4ZpJFX2N4e5un95Pw+244ayh/hHljGo4FxDnOPeoWM2XAxxuUDsGbOfc0Fd8NLh4tSXv4GmNa0cO06+iwrRJ/3ucK6k9f27v9Heu3++4eKJnYO8xzDTkQ4NPryS4ffGKOgIn0P6xt/4EmL3jws/tMe3j9Bjxr4EHjSkzJmxYoUxzMx4ZQY33/Zu0d+ySV12LulKTYkArmxxLtOenDgq6fZUMtnDva48mC2v8mPGvgLXXB4rE3RjEnLPTmOrgMzmuBP7VlCm6h2I8CunlJHa5x+KhYmCQAkSFwutWMd8WqFFNLVlr219XESCj2asK6Ha0jRwlHhIx/PjTwNUbCNNtOeKrjbIOwBzDr4Et59i6iXNrRbetEgkd1jQrnLvI00JDX9pDl7fpRE/BdQ8O1BBB1FHMPIrXBOXRpTaTikpaoJSC1OASII0BFJ2VGVANpLScGJcqCNpFJ2VIUAlIQkQbxFjdOCY32fDVSNK4k+AXPDs6wJ93H3riaGjDmi6j3dy4mIk2Bodfx9VczyHIT3Kshk5e7uPanA0W2txZcNhY5nX16sFtZSRoFY7tQl2JiaR7Op8h/BV2L3lxM0TIpJC5pcA5prkRS0O50V4hx+qw+pC2w91N6bNoTiUEJFsgqZSW0hQCUuGKiDmlpujoaNedqRSZLCHgtcLB4hFDL4jYUTHH50V2e2fQV6rth8NAz25Ggcaylx4djQR6oxeymNeQMwA/WJ+K6R7BFZnaNNAZ3gE2NCBx9Fz2aXKn4bbGCZ+PQCvda54qTAy+y6Np14skj87DfBS4t3sKB13RXX13cVFxO7WHd7BZw+jMAdOdOPFSpWY3dwUXwODmjXqOEgHeaNjzUjZ22sWKaWNlbyc9vL7YIJ4c9VGxm7cuHdnjc5oB0cbHue1WGz968Ro10LZK0zVlPjY6vbyQFqzHSFozRsB7pJQPUFdJNru5xXXZKDWt6BzE4bXc8C4uA/pWn/60k22tdYX8Kv5p59aTCGduYfQSxlveY2OHHtafuUvOHC26g8NCNPMAqO7b+HsCQFn2oiPVhKkhwdq0gg6gjhXnqtME0ykJxailqgwhKGp1JUAjWpSlCaUAWm2nUkpAIkpORSAakXTKhAeJyNaGHWzSMODfb3LhLKMtAdi74TMT1eNc1x6aO+OfUZvTgNFVwPFi7UzHOf1Q4iiRQ1KgMxAB4a+ASNZxOHTNrXW16FuRR6Q5mguIAGYAkDsB1PkvPNjvzTW7iGn+dFs9j7GjkY0GSMOJ9lz2t0J+q6j36di1wupsr7bopKVjitktijjayzTaJJJuq1s2ofQldEsrOzTmGoDAm9K3tTg4dqYPEYTJwGi+X86pwC5Y3L0ZzgFn0g6qrvtKhnNpY1nSkiRlHkLcf7oKifnAPdVlw7xXxS4uLChxILQOQaXn4WPVGDwkbn9Trd1Hs954LntWtcNsiOVt9a6vjSrsRspvFrnDx1WqwGyzlu3D9ivv7lBxODcw/RsHgW2PE2PRI2djmmg1Y813Ej3jmrvZ2+LiA0wNcQKthy+lEBccU5zWm4I31ybnb6NdXp2LrgN6QGhgwp07HfG2JwVbfnYuA+bcO7NEefgEku2WjjE/wDchdWvKnBN/OhdXzbxXLNF232d1LpLttv9E/s9iF1f3wgIv59wxNP6mvExOb4ezmUsODtWkEHgRqK81Fdt3Dk08ZdecLm+Hs5lKzh2rTYOoOvDzAK0wTQU0pwajKtEmotOypcqAYlDU6ktIBmVFJ9IAQDcqA1PSWgEyoTrSIDwV7waAXaBpF0a7SooOopEknJcjQ/EyAObqTqTxtc8PIC7gow9r+Kn7OOvBTTT9kFueQ1yr3lasQ4ZzQDJkeAAczXht6c2gjzNLMbFeDmNe08BayXEYSTm9h7TH97HE+i1n6SWWydgg6jGZOxsUoBPueD5Urp+ELI3f8TPoDqXuNacTb/uVFgNm7Pa1znzNedCG5iPGmkNJ8FwxkmHfQa1rWjgAQD4lOBzbFKOE7/U/epOG6UvAM7qPa0H4qEMHBXEeGfVSsDg4s7bzVetPd9xThNbhh1G0b0GtVffXJNxbgGHMAW8warztPwb2uaAzgANOYBGl+SZi3t6N2dttuiH1R1466Utd+kMnjRhs7q6MDsBHwakbi5byxSuDexjiwDS9apcsazD5yQIwL0ANegKXDbSezSFsfiI2uP7zwT6rCriwwuyMXJ1hO5vf0snjyRNhsdHdTvNf1rjfcMyZDj8cfZdXOssQ9Mqdi9p49hGdrHdgMUJv90dxSNwk25i4iela1455mNP99lHn2q4wO/kRaGuheCBWhbIPUtKo5d5nDSbDsN8SOkiJ7+JHornZu9+Daxrejcwihqxrv7zTZ9yIFwNvNdwa8f9EfDOmv2xGDZLq10ML9Lr6t9nqlj27C7UaD+wk/BPm23AObfOKYf5FWyR37cwxPWkjbw49Iz0cwfFdWyB2oIIPAghwI8RxXF21cM5wt8Q5+3VEcPaA1UiN1iwQQeBBDgR2gjQrTBNCRJh5cwvSwSCAc1EHhdDXgn5VZdGpEoNkjXSuWmvYeadlTIxKE7KlDUjMRSfSWkEZSXKnUikA3KhOQg3z006p5I4kFcs2qHSCqXK0Na8WTXdVqfh5yGaCtFVOxIBK7N2lpQGnh/FTZsNRsB9BhLb6xeQDVgHhqOwLRzbTw0ntxSNPdkdWv7Kqt3HNbJHmBIY3UAXZru7ytLicXhX+1peuod7tYh8fNaURXOkwwNRgmxqXMdd66VqBy4HmkjxUB5N5j2OYNH4JWYuJj3dHmymvoAVVjk434qu2JKQzFNgAdO3EkiN7tXRjMXNjH0iSfEd6Vy024uL6m8fn4Whkg7GcPq0u2FfAJW2yMgUTYbWoNeKrdn7yMnJBa5j2auae3UVpxHj3K72fjvnGlrSSOQa8nmOAanLv5Z54XC6yntqYpB1creqW3YqhwoV5+ibj3NEZzgObpYdVced6Lphi4saXCnEagXp71zx7mtYc7Q5ugINEannei3k1GNu6x2OZh87iGxgX+qB5AFcYNqMivLFG7vLpHfAgKRjWQ9I4tYwC9KDRSjxY6KJ3Wie6+FPYB7srljVrKPeScgZMPGQNQQyTu55+4JmK3llIHSYVnjUzeOn165qXDvg3KGswznHueL8z0aH7dsdfDTDu6SMj3FoUmrZN54n2JIHAH6sgNeTmferjZm8GAYwV1XAfTjcCT2FzcyrMXtHDyX0jJm3zdGx+v2g+/RXGy8VgWRgtcwuDfpB7T5FzaCcKp8O8ELhYMf7k3x6NdZ9vQD6UXDtc3W/1mrm3bEQ4GE+MzR9wT5tsQ8jEdOU0XG+89ionB20sO9zevCNf6aLl4kEKY11ixVcqIcPeNCorpInFpPRjW76WFw9HaKWD/IIPqOKvFNYXZmMki2pjBmqJodM4Xpoxpr9U6jXxWo2Nt+HFszRPBP0mHR7T2Obx8+Cwu8eGxGD2jJi25QyUiJpJDg4ljbDm3/Vka9qrJ8HFindJARhsResZ0jc4a1G76B0HVdpyvguf6l48tPYw/DT8RxeV7nrc/l9/wDbYb0bZlwuPw2QZmytLHN5OOduXwOporUYfGMeXNa4F0ZyvberT2H8Vhd/5Jmy4KYNdmYC+TKCWtrI5wJ4ACne5VmIcMRKZ8JI6DFX14nPyiQnXqPOhv6rq7uxVlyeGTLi/DfX4/t4/P7X+/t6pSAFTbobQllwrenDhMxzo35hRJaeNUK0IV3a6Jdzbzcsbjlcb8G0lpIUiaTikSFJSAVKmoTDwzp8MP8AluPmnNxMHKL3n+Cow6ytPgMABhw4gWbK5N1q77L2DJi9YMJnaNC7TKD3uNC+5abZ24c4/SYctH6jInX5ulb960/yfztgwDBRLnOc+uA1ND/CruTazjwoep9VetF5RmsFuo+I22JwJFEujiJ76+e0CZjdlZf0giHHR2Zp7r6NzuHmr+TFE8ST5qoxmIS0XkzE8LWO6oFHU0XgXrwzRghU+N2aJHZ48rCbcRepcTmDrrQ6q/2jNoVX4kgPcBwspWSzVa8XNlxZeePbnhJnE5pQ0vHVEn0y2hYc76QsaE696toNrjDlj3sdlF5SK6xdy4dmqqHP0RjJnSNYwu0aA4ZeRPeezhXesMtzWOLe5zmzvJyepfs2se90RaDT9RfAfiuM+9kRFGNzgasOy1x7NVm4o8oAHJR3nrHwXRjy2uTLGS+um6wkcL6qFgv9Vv3BWb9zo5gODK7GN1tZzdLG5yGOPWHDvH8F6NgmU1O5USRRt3JYAAHkV2NaFzl3Ga7/AJrv3WrUIUnpjJvk5DgR0x17Ywf8y74LcCONoBdnIFaih7gVrEJ7Gmdk3TbybHVHTKPfwUaTc0ZaDWX2jT4LVoRul4xjoN0HMeHBo0v6QPEH8VKnwro+IHkVp1QbXktOZ2DxijiwzZWOZI0PBe805tii4lp17iFCb8nURmZJHbQ17XlhJLXV46j1V5g4r+CvMJEllZl3G3Hy58W5hlZtRzbEdK98L8pY6EWLIsOc9p1AvgAsvtP5H3AXh5BYBAY8nhyGeviPNenBvzn7I+JXZLP8/auDn5OC747pmdmbtyRwxsLgS1jQSXEm6118bUk7Ef2t95/BXqFUzs9MMp5W2/KhOxJP1fefwXCTBFrspdGHadUvAOpAGh7SQPMLSrzje7YLZMZJOXODmixTiB8zDHKyx3SUfJLLlyka8PDjyZayumj/ADa+yOrbeIzCxfC+xL+apOwfvN/FZ7bexwJsY3pKlxTB0ga6y1n5RFHCa+icjneqlYo9HHiYy9zWRRytLr1ax747d4huY2l9a/Zf/mxutZd/8/erf81SfV9R+KRWmxMO6LDxMe7MWMDc15rA0aSeZygIWn1K5bjJdbfLb4tNOwcR76W0xUHR4Ro7GD3kLL4DD2wC+JHxC1O3XgRht62BXcFl8KbTdt5/JIc3HIPdrXpSsukUXARZYmDsY0egXfKVbISy6KnxUqsMXdKoxRKYU+0JU3F0Hu8VyxepXDH44jFmPIcpa52e9LBaK9fUKVOj3j+aXMEEhV2G2sZJ3xllZXPbd69UR0fPOfcFwi22/psjoq+dazQ5hTmFwdflfh4LOz822u/y6atpUN5+cUH8/kTiIsoGQMDrGoMWfNXiAPNQ8Dt10ronZPbmMRrkKLg73UfelhLKmtRhgWkEEgjUEaEeC9B3f3wDmhk/VcOD/on7Q5Hv4eCw8MamxRrVO9PVWPBFggg8CNQlXnmA2lJD7DqH1Tq0+S67a+VeLB9CJmUZZGtJBJAZ9OSqvSxpztJUrfIWb3i36w+DwcuJLg7I3RgsOc86MbXGiSLPIWk3Y3zbjZZIwADHDhprF6iePPWvZ96DaVC87wHy04afaLMHHHJ1pHxGRwAGYeyQLvKSHcdRotLuhvjFtKF8kenRyPieNdC06EHmC2j51yQF7KaCzmPdblTQfK3hpoGPAcC/FjCZSC2i4mpNeWSj4mlB2zvxFh9pMwspY1r4y8yOfWV1nKwiqF1dkoDW4CH4q4hZSxOG3+w0eJxEMr2sbBFHMJCdHtfxy9pBcygOOZabd7ebDY5pdhpWyBpp1cRfCwdRz9yAscvzl/q16rsuf0/2fvWHxfy1bOixbsO97xkJa6UMzRBw4i2kk66WBxQG8QsLuh8r2F2ninYaJsjXUXMc8AB4bx4HQ9y3JcgFWN3jPXm+zN/8aNbAyBV2I2ZDKXF4NuzX1q9pgYeB+q0KcpuNeLLxu2NEMYxWIeNZpHuMhuzljxsMUTa5ANj9SrabIJ9o9K3NEWwNcDoC2RmV+vZWvkstLvzs2LbMuG6F+eaRrJMQHdTpbYQ0N+qHRts9ubtXoH5AyV2JEmUsmDYyMw6zRHldw4e2Qp8dN7y42/PU/wAzr+hu6Qy4KFuYvDA5jXcczWPcxhv7LQhWGDw0cMbI2U1jGhjRfANFD4IVzpzZ/myt+75m3ew+aaPudZ8tVqtp4fpCCC0BpsuddAdpRs/YUMMj+sQGgUb7RryVLNiRM+s1NDtGk3z5o3tnrTabMxksxpsjy3gCTRPe0XwoKwdsxxcWdM8EVzN+8v19yo8GJo8skWSUNFZQ4N+PBSNlbSlxOIdmjLHMoOFg8dQQefBayRKxGwNQenmsf1hrzCzO/wDv0MC+OCOFrnUHve50uoOmmWQUdPBbV0Dx7QIHmfRoK8h+VuOIzRyMfby3I5tEVXA6+KeXqeij2Dd6DDT4SPEXIWvbmPzhJaeYd4Kyw2Bwcrg4Zi4WAbcDrVjXkaHuWB+SLfDBtwbYJJmxSNJtrxoQed3S9EwGxsLndIJy9r6yt6QdG37Fdvil6VNo+02YDCdYxs6R4eW6e24lttJHCy1nuVHgd68KZR0mGw+W8xMYdM4PAytdRYL7L4raYrdbCzDrwsdoQCRZAcNaPeoDtw8FGxzm4duYNJF5jqAa0JUGqtmR4DaUz3hrQYy3LlcYjZBaD1SLNAjnxpW8fyf4NoADHAA5h87J7VEZva40SvljH7cndMXmRwc1xrKcobR0DQ2gKX1buPjHzbOwskpJe6Fhc48XGvaPigE/3Mw31X/+7L/qVBvbu+YWM/J2y052V72ukkcwEdV2Uk2L46cFtcXi+jF5Xu7mNLj6Kk2pvK4McGYfEZq0Ji0+KrG6uysVOxd13SYeOXpA5zm2Q7PlOpGlO4adixm9MPSbRgw7443ZJoXUOBANubm40Rei2WwcVOyBkboZi1oPssa3i4mus4dqx+2I3P25B829hcY6Y7Lm4EcjXqptONVvbseHF4KaCOIdK9oDLeQA6wQ7jyrhzUCOCHd+OWfFOJYY8Nh4sgAfMYotSQD1Tdiia0vmt1svZpYNRl7qab8XCyvI/l1a/F7QwWBjoFzbBc6m5pHZRZ7snqgPNGbyxN2mcWIPm+lMoh6RwqzdF414kr235FZMPiMLO+JvRuOIe5zA85g13Wjz8AatwBA4NXzrisMY5HMdxY4tNcLaaNe5bn5FNvOw21YmZnCOe4ntGocSDkscqdWvikb1LbXyZudHQe1kTdouxriHAOEJAuiRWYHMdeS8b+UbaeHxm1JJMM4mJ5Y3O7QEgBrnj9XxXt/y67UMOyHta4tMsjI9DVtu3N8CGr5kTD2P5S9zuhwcuKD43MMeDiY4EHPktrshB4dWM3WvkofyDYOeR+K6J2VuRoJ10drlNjmBmXnmP3lxE+Hhw8khMMAIjZQAF9tcTrzUjdXfDE7NkL8M/LmoOaRbHj9Zp+PHVIPprZuysTF+lxDXkfWHEchYIrVfLu8uzZMNi5opW5Xte6xrWpJBF8Qb0K+kNnfKDDPsd+0MtOjY7OzV2WQVTfAuynwK+btpbSn2jijJIc80p7h4NHIAAUPBOhtPkQY1uMlkJ67YsrG9uc9Z3aayj95euY7armig4lx0Fk6d/gvmjZ20JMLM2RhLXsPw4g9o5L3DYW1GY+Fs7XFhotLTRojisc+5b06eP9NkntdQRZjqSe0lx7fFJvRjoNnYIzTNJfeVrRduebocaAoE33Lj+TOHCVvu/ivN/lex0maGJzy5tGTicpPsjzFH3rWcmF6Y5cfJPdZTEbxNOP8AypsLQ3OH9ESSL5m+0mz4leu7s7zw42Nz2MLaNFrjqDQOhB1Hf3LwZav5Occ5uL6Jp0lBFE0MzdR58R5pyz5R76j2Rso/ku/FCpcUZYzRHK+Pj39yE/LE/HP+bcYrDNDHU1o6ruAA5LwzGmmM7zJ8UIU5dpQ5sU9kJyuc3Q+y4jn3L0bdqdxiaS4k5G6kknh2pULTEqTe3HSNwLyJHg6cHOHPxXh87yXEk2STZOpPihCWYx6MC1W52NkDmgPeBnaKzGuPCrQhLE31m0aJHDRCEg+Qt/Iw3aWKDQABK+gBQGvIBfS3ybuvZOEv+hakQnDabKFzlaK4IQqiaWMaLzDeX/zHhf8Apf5kqEqI9UXj/wDtGwt/JcM6hmErhmoZqy3V8aSIUm8Ctab5NP8AxfBf27EiEjez/wC0OP8AsyP/ANQ3/C5fOaEIATkITDa7GncN38aA4gHEQAgEgGwbseQ9yzm7H/e4vtfcUIU3pWPcM3hH/Fzf2jvit18kjj0c4vS2muV0dUIWXJ+htxfxHqWDYDBdC9dea8d+VT9JD+38QlQpw7jTk/Tkwam7FeRiIiCQc7dRpzQhb3pyTt7Bj3HMPD7yhCFyTp2X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6397" name="AutoShape 13" descr="data:image/jpeg;base64,/9j/4AAQSkZJRgABAQAAAQABAAD/2wCEAAkGBhQQEBUUExQVFRQVFhcVFxUWFRUUFhYXGBcYGBcUFBYXGyYeGBojGxIUHy8gIycpLCwsFR4xNTAqNSYrLCkBCQoKDgwOGA8PFykcHx4vKSwpKSkpLCkpKSkpKSksLCkpKSwpLCkpKSksKSwsNSwpLCwpKSwpKSwpNSk1KSktKf/AABEIAMIBBAMBIgACEQEDEQH/xAAcAAABBQEBAQAAAAAAAAAAAAAAAQIEBQYDBwj/xABNEAABBAADBAcDBwgHBQkAAAABAAIDEQQSIQUGMUETIlFhcYGhMpGxByNCUnLB0RQVM2KCkuHwU2NzorLC0ggWJEODJTQ1NnSTtMPx/8QAGQEAAwEBAQAAAAAAAAAAAAAAAAECAwQF/8QAKhEBAQACAgIBAgQHAQAAAAAAAAECEQMxEiFBE1EEIjLBM2GRobHR4RT/2gAMAwEAAhEDEQA/ANYhKkXQzCRLSKQCISoQCISoQCISoQCISoQCISqFiNtRxmspe4cbOVvpqfRK3Rz2mIVSd6gD+gZXjJ8cy6R7zQn2o3t72ODx+66j6qfODSyQm4eZkouN4eBxHBw73NOvmLHen0q3sESUnUhMaMKE9FIGjEJ1IpANQlpFIIiKS0ikAZO8ILO8ev4IpFIBtISoQCISoQHRCdSEyNpFJyEGahOQgGIS0lpANQlpLSQNQlSOcALOgCAFUzshY8ue49uVrczr7ySAPeU3E7y0aiYPtOGY+TRp77XOKFl5pnhpOtNbneed0Ka3wvyWWWW1SaW2D3yw8R/RSHXiej7U7E7ZwGI4tDHHgXx1/eZfauWF23gYzZic498cf+pLi5tn4i8pbG79Zjma+LbHPtUKVGM2Q6AiaF1t5OacwvsDm93Iq+hcXNaToSASOGpHYqQ4OXBuEkTuqeYIfG8fVJFg+BWgw+14cT1szWPPtMJDCHc6vQjiqxujsNpKGqd+bjV073X6hMfgyP4ghabLSJlSFqkHDn/8XMhMacqSELoWppCaTKRSdSRBEpFJUIIiEqRACEIQAhCVAdKRScWrnLO1ntODfEgenFMjqQoT9sMHs5neAoe934KK7bDy/K1rW6XZtx+4INbgLm7EsDg0uaHHgCdfcqx1m7c43yuh7hooBcBi4hwA+8/wQTTFJSVCASkUlpCDJSZM4BpLqrnfYuiR7ARRqjxvhSVDNzY+IO+aiLjfF5Ibfc1tepXXC7NzU6RzGg0bc7KD9lvtEeSkYvoGE5WZj2uJIHg0afFR8Pst0zidcv1rDWjuzO08lztFvh8Ns4VndGe0fO9vbl7EmM2Dg5f0D232NlF+TXm+YCMNu1hTQfI0HnU7PxK547chlXC9zvDLIOf1e+kCKqXBzYNxq6PFrgacOxzTof5pTtm4PCTkEyBrjxY45CNdRmOjvG7UFz5sPbH/ADkY4sdZHi29WnvGqs9mbHw01ObJZ5sLg1w15t+l4t0KTSdLqDY0TW9Vjv2W35213BdZdmllZXyt/akaBenOwlw+x42D2a1r9GR613K3w2zQOBI05FzUHtn8QMRHqMsw7C0Xx7WUUhdm1LS0ni0myO61f46CRgtvW7nAH14qpxAJ1IoniLuvNVj2L0huCYuzwuRC2jKmkJqfSaQmikRSWkUgiJE6kUmDUJ1IpAJSROQkFHJi5H+0812N6o9FCw8QEpocGjx1J5pz8dGPpDw4qPh8db3lrXOvKNGn70yWYC4RC5j3NHqT+CjOxcnKOvtEBc8NNIS4l8bfZHN3Ll70bC4JVNgsUJMeCS3JGNSTpmAJq+7Qqt3g2x0bCGzlzzyYGgDxVNsuN2QuB563z71Fz9+lTH09cgna9uZpDgeYXSlX7uQ5cLGO6/eVZUrSbSKTqQgG0ik6lynkDGlx0A4oNUYvDNzuAHuvsUQ4J8r8t9w50APRLjNvNLjkYSe1xP8Ahb95KkR7xOaA2No1A+tqa+q0gHzsrC6XHfD7jvfVl4sXfRnKNTpfl6qNiN0ZYusHgHSrzNPC+I77HkrDCTYyU9WJp8YgB76tSJcXioh12NI7A+Rvo4lvPsUmoJNqTR9TEgyN/WNuHe2Qa++x3Ky2bu9BNTmSZr+iCA4a/SZd3XZonS7Qhn6sgMbjwJDRr9ptMPm1v2kmD3NzHMH5m39AWBrWp4tPaOKTSVfYPZzIhzA+zINf5CusPPloZve4/es/DgxGBTyOI0keOBrtUp0Mg4Pea4U/NxNaB12g+/lY43aDwLaM3dX3hVc8ubUiieIu681GnxuJjOjA/wAWZb1+s2rTulLtSMpPEXmruvmrwF9Q0ppCcU0rVjaaQmp5CbSaCIS0ikwRJSdSKQAAkpOpFIBMqE7KhIM9+SsHIDwoKPC/LnObi6hpfwWXk24Txl/d4+qgt2gQD13m7+kVneQ/Fd7f23ltut9g09/cqDFbxOLcoptm9LvgBx8lDe85r9px5am1HYbvt/ngsfLa5DCbNk6rQbMdUIHadO+yqMhanZOEzCJv1nN+78VeBV6VgIMsTG9jQPRd8ieGpQF0M3MtSELo5iblQDEyTh3c/BdSFyniDmlrhYOn80lehFFjX4ZpJFX2N4e5un95Pw+244ayh/hHljGo4FxDnOPeoWM2XAxxuUDsGbOfc0Fd8NLh4tSXv4GmNa0cO06+iwrRJ/3ucK6k9f27v9Heu3++4eKJnYO8xzDTkQ4NPryS4ffGKOgIn0P6xt/4EmL3jws/tMe3j9Bjxr4EHjSkzJmxYoUxzMx4ZQY33/Zu0d+ySV12LulKTYkArmxxLtOenDgq6fZUMtnDva48mC2v8mPGvgLXXB4rE3RjEnLPTmOrgMzmuBP7VlCm6h2I8CunlJHa5x+KhYmCQAkSFwutWMd8WqFFNLVlr219XESCj2asK6Ha0jRwlHhIx/PjTwNUbCNNtOeKrjbIOwBzDr4Et59i6iXNrRbetEgkd1jQrnLvI00JDX9pDl7fpRE/BdQ8O1BBB1FHMPIrXBOXRpTaTikpaoJSC1OASII0BFJ2VGVANpLScGJcqCNpFJ2VIUAlIQkQbxFjdOCY32fDVSNK4k+AXPDs6wJ93H3riaGjDmi6j3dy4mIk2Bodfx9VczyHIT3Kshk5e7uPanA0W2txZcNhY5nX16sFtZSRoFY7tQl2JiaR7Op8h/BV2L3lxM0TIpJC5pcA5prkRS0O50V4hx+qw+pC2w91N6bNoTiUEJFsgqZSW0hQCUuGKiDmlpujoaNedqRSZLCHgtcLB4hFDL4jYUTHH50V2e2fQV6rth8NAz25Ggcaylx4djQR6oxeymNeQMwA/WJ+K6R7BFZnaNNAZ3gE2NCBx9Fz2aXKn4bbGCZ+PQCvda54qTAy+y6Np14skj87DfBS4t3sKB13RXX13cVFxO7WHd7BZw+jMAdOdOPFSpWY3dwUXwODmjXqOEgHeaNjzUjZ22sWKaWNlbyc9vL7YIJ4c9VGxm7cuHdnjc5oB0cbHue1WGz968Ro10LZK0zVlPjY6vbyQFqzHSFozRsB7pJQPUFdJNru5xXXZKDWt6BzE4bXc8C4uA/pWn/60k22tdYX8Kv5p59aTCGduYfQSxlveY2OHHtafuUvOHC26g8NCNPMAqO7b+HsCQFn2oiPVhKkhwdq0gg6gjhXnqtME0ykJxailqgwhKGp1JUAjWpSlCaUAWm2nUkpAIkpORSAakXTKhAeJyNaGHWzSMODfb3LhLKMtAdi74TMT1eNc1x6aO+OfUZvTgNFVwPFi7UzHOf1Q4iiRQ1KgMxAB4a+ASNZxOHTNrXW16FuRR6Q5mguIAGYAkDsB1PkvPNjvzTW7iGn+dFs9j7GjkY0GSMOJ9lz2t0J+q6j36di1wupsr7bopKVjitktijjayzTaJJJuq1s2ofQldEsrOzTmGoDAm9K3tTg4dqYPEYTJwGi+X86pwC5Y3L0ZzgFn0g6qrvtKhnNpY1nSkiRlHkLcf7oKifnAPdVlw7xXxS4uLChxILQOQaXn4WPVGDwkbn9Trd1Hs954LntWtcNsiOVt9a6vjSrsRspvFrnDx1WqwGyzlu3D9ivv7lBxODcw/RsHgW2PE2PRI2djmmg1Y813Ej3jmrvZ2+LiA0wNcQKthy+lEBccU5zWm4I31ybnb6NdXp2LrgN6QGhgwp07HfG2JwVbfnYuA+bcO7NEefgEku2WjjE/wDchdWvKnBN/OhdXzbxXLNF232d1LpLttv9E/s9iF1f3wgIv59wxNP6mvExOb4ezmUsODtWkEHgRqK81Fdt3Dk08ZdecLm+Hs5lKzh2rTYOoOvDzAK0wTQU0pwajKtEmotOypcqAYlDU6ktIBmVFJ9IAQDcqA1PSWgEyoTrSIDwV7waAXaBpF0a7SooOopEknJcjQ/EyAObqTqTxtc8PIC7gow9r+Kn7OOvBTTT9kFueQ1yr3lasQ4ZzQDJkeAAczXht6c2gjzNLMbFeDmNe08BayXEYSTm9h7TH97HE+i1n6SWWydgg6jGZOxsUoBPueD5Urp+ELI3f8TPoDqXuNacTb/uVFgNm7Pa1znzNedCG5iPGmkNJ8FwxkmHfQa1rWjgAQD4lOBzbFKOE7/U/epOG6UvAM7qPa0H4qEMHBXEeGfVSsDg4s7bzVetPd9xThNbhh1G0b0GtVffXJNxbgGHMAW8warztPwb2uaAzgANOYBGl+SZi3t6N2dttuiH1R1466Utd+kMnjRhs7q6MDsBHwakbi5byxSuDexjiwDS9apcsazD5yQIwL0ANegKXDbSezSFsfiI2uP7zwT6rCriwwuyMXJ1hO5vf0snjyRNhsdHdTvNf1rjfcMyZDj8cfZdXOssQ9Mqdi9p49hGdrHdgMUJv90dxSNwk25i4iela1455mNP99lHn2q4wO/kRaGuheCBWhbIPUtKo5d5nDSbDsN8SOkiJ7+JHornZu9+Daxrejcwihqxrv7zTZ9yIFwNvNdwa8f9EfDOmv2xGDZLq10ML9Lr6t9nqlj27C7UaD+wk/BPm23AObfOKYf5FWyR37cwxPWkjbw49Iz0cwfFdWyB2oIIPAghwI8RxXF21cM5wt8Q5+3VEcPaA1UiN1iwQQeBBDgR2gjQrTBNCRJh5cwvSwSCAc1EHhdDXgn5VZdGpEoNkjXSuWmvYeadlTIxKE7KlDUjMRSfSWkEZSXKnUikA3KhOQg3z006p5I4kFcs2qHSCqXK0Na8WTXdVqfh5yGaCtFVOxIBK7N2lpQGnh/FTZsNRsB9BhLb6xeQDVgHhqOwLRzbTw0ntxSNPdkdWv7Kqt3HNbJHmBIY3UAXZru7ytLicXhX+1peuod7tYh8fNaURXOkwwNRgmxqXMdd66VqBy4HmkjxUB5N5j2OYNH4JWYuJj3dHmymvoAVVjk434qu2JKQzFNgAdO3EkiN7tXRjMXNjH0iSfEd6Vy024uL6m8fn4Whkg7GcPq0u2FfAJW2yMgUTYbWoNeKrdn7yMnJBa5j2auae3UVpxHj3K72fjvnGlrSSOQa8nmOAanLv5Z54XC6yntqYpB1creqW3YqhwoV5+ibj3NEZzgObpYdVced6Lphi4saXCnEagXp71zx7mtYc7Q5ugINEannei3k1GNu6x2OZh87iGxgX+qB5AFcYNqMivLFG7vLpHfAgKRjWQ9I4tYwC9KDRSjxY6KJ3Wie6+FPYB7srljVrKPeScgZMPGQNQQyTu55+4JmK3llIHSYVnjUzeOn165qXDvg3KGswznHueL8z0aH7dsdfDTDu6SMj3FoUmrZN54n2JIHAH6sgNeTmferjZm8GAYwV1XAfTjcCT2FzcyrMXtHDyX0jJm3zdGx+v2g+/RXGy8VgWRgtcwuDfpB7T5FzaCcKp8O8ELhYMf7k3x6NdZ9vQD6UXDtc3W/1mrm3bEQ4GE+MzR9wT5tsQ8jEdOU0XG+89ionB20sO9zevCNf6aLl4kEKY11ixVcqIcPeNCorpInFpPRjW76WFw9HaKWD/IIPqOKvFNYXZmMki2pjBmqJodM4Xpoxpr9U6jXxWo2Nt+HFszRPBP0mHR7T2Obx8+Cwu8eGxGD2jJi25QyUiJpJDg4ljbDm3/Vka9qrJ8HFindJARhsResZ0jc4a1G76B0HVdpyvguf6l48tPYw/DT8RxeV7nrc/l9/wDbYb0bZlwuPw2QZmytLHN5OOduXwOporUYfGMeXNa4F0ZyvberT2H8Vhd/5Jmy4KYNdmYC+TKCWtrI5wJ4ACne5VmIcMRKZ8JI6DFX14nPyiQnXqPOhv6rq7uxVlyeGTLi/DfX4/t4/P7X+/t6pSAFTbobQllwrenDhMxzo35hRJaeNUK0IV3a6Jdzbzcsbjlcb8G0lpIUiaTikSFJSAVKmoTDwzp8MP8AluPmnNxMHKL3n+Cow6ytPgMABhw4gWbK5N1q77L2DJi9YMJnaNC7TKD3uNC+5abZ24c4/SYctH6jInX5ulb960/yfztgwDBRLnOc+uA1ND/CruTazjwoep9VetF5RmsFuo+I22JwJFEujiJ76+e0CZjdlZf0giHHR2Zp7r6NzuHmr+TFE8ST5qoxmIS0XkzE8LWO6oFHU0XgXrwzRghU+N2aJHZ48rCbcRepcTmDrrQ6q/2jNoVX4kgPcBwspWSzVa8XNlxZeePbnhJnE5pQ0vHVEn0y2hYc76QsaE696toNrjDlj3sdlF5SK6xdy4dmqqHP0RjJnSNYwu0aA4ZeRPeezhXesMtzWOLe5zmzvJyepfs2se90RaDT9RfAfiuM+9kRFGNzgasOy1x7NVm4o8oAHJR3nrHwXRjy2uTLGS+um6wkcL6qFgv9Vv3BWb9zo5gODK7GN1tZzdLG5yGOPWHDvH8F6NgmU1O5USRRt3JYAAHkV2NaFzl3Ga7/AJrv3WrUIUnpjJvk5DgR0x17Ywf8y74LcCONoBdnIFaih7gVrEJ7Gmdk3TbybHVHTKPfwUaTc0ZaDWX2jT4LVoRul4xjoN0HMeHBo0v6QPEH8VKnwro+IHkVp1QbXktOZ2DxijiwzZWOZI0PBe805tii4lp17iFCb8nURmZJHbQ17XlhJLXV46j1V5g4r+CvMJEllZl3G3Hy58W5hlZtRzbEdK98L8pY6EWLIsOc9p1AvgAsvtP5H3AXh5BYBAY8nhyGeviPNenBvzn7I+JXZLP8/auDn5OC747pmdmbtyRwxsLgS1jQSXEm6118bUk7Ef2t95/BXqFUzs9MMp5W2/KhOxJP1fefwXCTBFrspdGHadUvAOpAGh7SQPMLSrzje7YLZMZJOXODmixTiB8zDHKyx3SUfJLLlyka8PDjyZayumj/ADa+yOrbeIzCxfC+xL+apOwfvN/FZ7bexwJsY3pKlxTB0ga6y1n5RFHCa+icjneqlYo9HHiYy9zWRRytLr1ax747d4huY2l9a/Zf/mxutZd/8/erf81SfV9R+KRWmxMO6LDxMe7MWMDc15rA0aSeZygIWn1K5bjJdbfLb4tNOwcR76W0xUHR4Ro7GD3kLL4DD2wC+JHxC1O3XgRht62BXcFl8KbTdt5/JIc3HIPdrXpSsukUXARZYmDsY0egXfKVbISy6KnxUqsMXdKoxRKYU+0JU3F0Hu8VyxepXDH44jFmPIcpa52e9LBaK9fUKVOj3j+aXMEEhV2G2sZJ3xllZXPbd69UR0fPOfcFwi22/psjoq+dazQ5hTmFwdflfh4LOz822u/y6atpUN5+cUH8/kTiIsoGQMDrGoMWfNXiAPNQ8Dt10ronZPbmMRrkKLg73UfelhLKmtRhgWkEEgjUEaEeC9B3f3wDmhk/VcOD/on7Q5Hv4eCw8MamxRrVO9PVWPBFggg8CNQlXnmA2lJD7DqH1Tq0+S67a+VeLB9CJmUZZGtJBJAZ9OSqvSxpztJUrfIWb3i36w+DwcuJLg7I3RgsOc86MbXGiSLPIWk3Y3zbjZZIwADHDhprF6iePPWvZ96DaVC87wHy04afaLMHHHJ1pHxGRwAGYeyQLvKSHcdRotLuhvjFtKF8kenRyPieNdC06EHmC2j51yQF7KaCzmPdblTQfK3hpoGPAcC/FjCZSC2i4mpNeWSj4mlB2zvxFh9pMwspY1r4y8yOfWV1nKwiqF1dkoDW4CH4q4hZSxOG3+w0eJxEMr2sbBFHMJCdHtfxy9pBcygOOZabd7ebDY5pdhpWyBpp1cRfCwdRz9yAscvzl/q16rsuf0/2fvWHxfy1bOixbsO97xkJa6UMzRBw4i2kk66WBxQG8QsLuh8r2F2ninYaJsjXUXMc8AB4bx4HQ9y3JcgFWN3jPXm+zN/8aNbAyBV2I2ZDKXF4NuzX1q9pgYeB+q0KcpuNeLLxu2NEMYxWIeNZpHuMhuzljxsMUTa5ANj9SrabIJ9o9K3NEWwNcDoC2RmV+vZWvkstLvzs2LbMuG6F+eaRrJMQHdTpbYQ0N+qHRts9ubtXoH5AyV2JEmUsmDYyMw6zRHldw4e2Qp8dN7y42/PU/wAzr+hu6Qy4KFuYvDA5jXcczWPcxhv7LQhWGDw0cMbI2U1jGhjRfANFD4IVzpzZ/myt+75m3ew+aaPudZ8tVqtp4fpCCC0BpsuddAdpRs/YUMMj+sQGgUb7RryVLNiRM+s1NDtGk3z5o3tnrTabMxksxpsjy3gCTRPe0XwoKwdsxxcWdM8EVzN+8v19yo8GJo8skWSUNFZQ4N+PBSNlbSlxOIdmjLHMoOFg8dQQefBayRKxGwNQenmsf1hrzCzO/wDv0MC+OCOFrnUHve50uoOmmWQUdPBbV0Dx7QIHmfRoK8h+VuOIzRyMfby3I5tEVXA6+KeXqeij2Dd6DDT4SPEXIWvbmPzhJaeYd4Kyw2Bwcrg4Zi4WAbcDrVjXkaHuWB+SLfDBtwbYJJmxSNJtrxoQed3S9EwGxsLndIJy9r6yt6QdG37Fdvil6VNo+02YDCdYxs6R4eW6e24lttJHCy1nuVHgd68KZR0mGw+W8xMYdM4PAytdRYL7L4raYrdbCzDrwsdoQCRZAcNaPeoDtw8FGxzm4duYNJF5jqAa0JUGqtmR4DaUz3hrQYy3LlcYjZBaD1SLNAjnxpW8fyf4NoADHAA5h87J7VEZva40SvljH7cndMXmRwc1xrKcobR0DQ2gKX1buPjHzbOwskpJe6Fhc48XGvaPigE/3Mw31X/+7L/qVBvbu+YWM/J2y052V72ukkcwEdV2Uk2L46cFtcXi+jF5Xu7mNLj6Kk2pvK4McGYfEZq0Ji0+KrG6uysVOxd13SYeOXpA5zm2Q7PlOpGlO4adixm9MPSbRgw7443ZJoXUOBANubm40Rei2WwcVOyBkboZi1oPssa3i4mus4dqx+2I3P25B829hcY6Y7Lm4EcjXqptONVvbseHF4KaCOIdK9oDLeQA6wQ7jyrhzUCOCHd+OWfFOJYY8Nh4sgAfMYotSQD1Tdiia0vmt1svZpYNRl7qab8XCyvI/l1a/F7QwWBjoFzbBc6m5pHZRZ7snqgPNGbyxN2mcWIPm+lMoh6RwqzdF414kr235FZMPiMLO+JvRuOIe5zA85g13Wjz8AatwBA4NXzrisMY5HMdxY4tNcLaaNe5bn5FNvOw21YmZnCOe4ntGocSDkscqdWvikb1LbXyZudHQe1kTdouxriHAOEJAuiRWYHMdeS8b+UbaeHxm1JJMM4mJ5Y3O7QEgBrnj9XxXt/y67UMOyHta4tMsjI9DVtu3N8CGr5kTD2P5S9zuhwcuKD43MMeDiY4EHPktrshB4dWM3WvkofyDYOeR+K6J2VuRoJ10drlNjmBmXnmP3lxE+Hhw8khMMAIjZQAF9tcTrzUjdXfDE7NkL8M/LmoOaRbHj9Zp+PHVIPprZuysTF+lxDXkfWHEchYIrVfLu8uzZMNi5opW5Xte6xrWpJBF8Qb0K+kNnfKDDPsd+0MtOjY7OzV2WQVTfAuynwK+btpbSn2jijJIc80p7h4NHIAAUPBOhtPkQY1uMlkJ67YsrG9uc9Z3aayj95euY7armig4lx0Fk6d/gvmjZ20JMLM2RhLXsPw4g9o5L3DYW1GY+Fs7XFhotLTRojisc+5b06eP9NkntdQRZjqSe0lx7fFJvRjoNnYIzTNJfeVrRduebocaAoE33Lj+TOHCVvu/ivN/lex0maGJzy5tGTicpPsjzFH3rWcmF6Y5cfJPdZTEbxNOP8AypsLQ3OH9ESSL5m+0mz4leu7s7zw42Nz2MLaNFrjqDQOhB1Hf3LwZav5Occ5uL6Jp0lBFE0MzdR58R5pyz5R76j2Rso/ku/FCpcUZYzRHK+Pj39yE/LE/HP+bcYrDNDHU1o6ruAA5LwzGmmM7zJ8UIU5dpQ5sU9kJyuc3Q+y4jn3L0bdqdxiaS4k5G6kknh2pULTEqTe3HSNwLyJHg6cHOHPxXh87yXEk2STZOpPihCWYx6MC1W52NkDmgPeBnaKzGuPCrQhLE31m0aJHDRCEg+Qt/Iw3aWKDQABK+gBQGvIBfS3ybuvZOEv+hakQnDabKFzlaK4IQqiaWMaLzDeX/zHhf8Apf5kqEqI9UXj/wDtGwt/JcM6hmErhmoZqy3V8aSIUm8Ctab5NP8AxfBf27EiEjez/wC0OP8AsyP/ANQ3/C5fOaEIATkITDa7GncN38aA4gHEQAgEgGwbseQ9yzm7H/e4vtfcUIU3pWPcM3hH/Fzf2jvit18kjj0c4vS2muV0dUIWXJ+htxfxHqWDYDBdC9dea8d+VT9JD+38QlQpw7jTk/Tkwam7FeRiIiCQc7dRpzQhb3pyTt7Bj3HMPD7yhCFyTp2Xt//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3" name="Smilende ansigt 2"/>
          <p:cNvSpPr/>
          <p:nvPr/>
        </p:nvSpPr>
        <p:spPr>
          <a:xfrm>
            <a:off x="994211" y="2616116"/>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p:cNvSpPr/>
          <p:nvPr/>
        </p:nvSpPr>
        <p:spPr>
          <a:xfrm>
            <a:off x="2795408" y="2315490"/>
            <a:ext cx="359964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da-DK"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Dagen i dag</a:t>
            </a:r>
            <a:endParaRPr lang="da-DK"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775173"/>
            <a:ext cx="3706580" cy="251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250"/>
                                  </p:stCondLst>
                                  <p:childTnLst>
                                    <p:animEffect transition="out" filter="fade">
                                      <p:cBhvr>
                                        <p:cTn id="6" dur="21000"/>
                                        <p:tgtEl>
                                          <p:spTgt spid="16389"/>
                                        </p:tgtEl>
                                      </p:cBhvr>
                                    </p:animEffect>
                                    <p:anim calcmode="lin" valueType="num">
                                      <p:cBhvr>
                                        <p:cTn id="7" dur="21000"/>
                                        <p:tgtEl>
                                          <p:spTgt spid="1638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1000"/>
                                        <p:tgtEl>
                                          <p:spTgt spid="16389"/>
                                        </p:tgtEl>
                                        <p:attrNameLst>
                                          <p:attrName>ppt_h</p:attrName>
                                        </p:attrNameLst>
                                      </p:cBhvr>
                                      <p:tavLst>
                                        <p:tav tm="0">
                                          <p:val>
                                            <p:strVal val="ppt_h"/>
                                          </p:val>
                                        </p:tav>
                                        <p:tav tm="100000">
                                          <p:val>
                                            <p:strVal val="ppt_h"/>
                                          </p:val>
                                        </p:tav>
                                      </p:tavLst>
                                    </p:anim>
                                    <p:set>
                                      <p:cBhvr>
                                        <p:cTn id="9" dur="1" fill="hold">
                                          <p:stCondLst>
                                            <p:cond delay="20999"/>
                                          </p:stCondLst>
                                        </p:cTn>
                                        <p:tgtEl>
                                          <p:spTgt spid="163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016605" y="368660"/>
            <a:ext cx="7560840" cy="369332"/>
          </a:xfrm>
          <a:prstGeom prst="rect">
            <a:avLst/>
          </a:prstGeom>
          <a:noFill/>
        </p:spPr>
        <p:txBody>
          <a:bodyPr wrap="square" rtlCol="0">
            <a:spAutoFit/>
          </a:bodyPr>
          <a:lstStyle/>
          <a:p>
            <a:r>
              <a:rPr lang="da-DK" u="sng" dirty="0" smtClean="0"/>
              <a:t>De første stilladser blev bygget i træ.</a:t>
            </a:r>
            <a:endParaRPr lang="da-DK" u="sng"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980" y="818710"/>
            <a:ext cx="3969525" cy="269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4617005" y="3789040"/>
            <a:ext cx="3645405" cy="369332"/>
          </a:xfrm>
          <a:prstGeom prst="rect">
            <a:avLst/>
          </a:prstGeom>
          <a:noFill/>
        </p:spPr>
        <p:txBody>
          <a:bodyPr wrap="square" rtlCol="0">
            <a:spAutoFit/>
          </a:bodyPr>
          <a:lstStyle/>
          <a:p>
            <a:r>
              <a:rPr lang="da-DK" dirty="0" smtClean="0"/>
              <a:t>Ca. år 1400 -1500</a:t>
            </a:r>
            <a:endParaRPr lang="da-DK" dirty="0"/>
          </a:p>
        </p:txBody>
      </p:sp>
      <p:pic>
        <p:nvPicPr>
          <p:cNvPr id="3076" name="Picture 4" descr="http://pkmathiesen.files.wordpress.com/2010/10/pa190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340" y="4158372"/>
            <a:ext cx="1710190" cy="2280253"/>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2411760" y="5454225"/>
            <a:ext cx="945105" cy="369332"/>
          </a:xfrm>
          <a:prstGeom prst="rect">
            <a:avLst/>
          </a:prstGeom>
          <a:noFill/>
        </p:spPr>
        <p:txBody>
          <a:bodyPr wrap="square" rtlCol="0">
            <a:spAutoFit/>
          </a:bodyPr>
          <a:lstStyle/>
          <a:p>
            <a:r>
              <a:rPr lang="da-DK" dirty="0" smtClean="0"/>
              <a:t>1980</a:t>
            </a:r>
            <a:endParaRPr lang="da-DK"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9972" y="4779150"/>
            <a:ext cx="2538831" cy="1685943"/>
          </a:xfrm>
          <a:prstGeom prst="rect">
            <a:avLst/>
          </a:prstGeom>
        </p:spPr>
      </p:pic>
      <p:pic>
        <p:nvPicPr>
          <p:cNvPr id="5" name="Picture 2" descr="https://encrypted-tbn1.gstatic.com/images?q=tbn:ANd9GcTK8lrMqflV4WcAIDGPDe38ucjZXowIGirqGTRhJN8Kcu9MsuJyf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65" y="1133746"/>
            <a:ext cx="2987032" cy="220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38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176845" y="930753"/>
            <a:ext cx="7695855" cy="646331"/>
          </a:xfrm>
          <a:prstGeom prst="rect">
            <a:avLst/>
          </a:prstGeom>
          <a:noFill/>
        </p:spPr>
        <p:txBody>
          <a:bodyPr wrap="square" rtlCol="0">
            <a:spAutoFit/>
          </a:bodyPr>
          <a:lstStyle/>
          <a:p>
            <a:r>
              <a:rPr lang="da-DK" sz="3600" dirty="0" smtClean="0"/>
              <a:t>Stigestillads</a:t>
            </a:r>
            <a:endParaRPr lang="da-DK" sz="3600" dirty="0"/>
          </a:p>
        </p:txBody>
      </p:sp>
      <p:sp>
        <p:nvSpPr>
          <p:cNvPr id="10" name="Tekstboks 9"/>
          <p:cNvSpPr txBox="1"/>
          <p:nvPr/>
        </p:nvSpPr>
        <p:spPr>
          <a:xfrm>
            <a:off x="3005393" y="1808820"/>
            <a:ext cx="5167007" cy="646331"/>
          </a:xfrm>
          <a:prstGeom prst="rect">
            <a:avLst/>
          </a:prstGeom>
          <a:noFill/>
        </p:spPr>
        <p:txBody>
          <a:bodyPr wrap="square" rtlCol="0">
            <a:spAutoFit/>
          </a:bodyPr>
          <a:lstStyle/>
          <a:p>
            <a:r>
              <a:rPr lang="da-DK" dirty="0" smtClean="0"/>
              <a:t>Stigerne blev forbundet med kalmarbrædder og bundet sammen.</a:t>
            </a:r>
            <a:endParaRPr lang="da-DK" dirty="0"/>
          </a:p>
        </p:txBody>
      </p:sp>
      <p:sp>
        <p:nvSpPr>
          <p:cNvPr id="11" name="Tekstboks 10"/>
          <p:cNvSpPr txBox="1"/>
          <p:nvPr/>
        </p:nvSpPr>
        <p:spPr>
          <a:xfrm>
            <a:off x="1736685" y="5184195"/>
            <a:ext cx="4950550" cy="369332"/>
          </a:xfrm>
          <a:prstGeom prst="rect">
            <a:avLst/>
          </a:prstGeom>
          <a:noFill/>
        </p:spPr>
        <p:txBody>
          <a:bodyPr wrap="square" rtlCol="0">
            <a:spAutoFit/>
          </a:bodyPr>
          <a:lstStyle/>
          <a:p>
            <a:r>
              <a:rPr lang="da-DK" dirty="0" smtClean="0"/>
              <a:t>Ca. år 1800 -1930</a:t>
            </a:r>
            <a:endParaRPr lang="da-DK"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910" y="2753925"/>
            <a:ext cx="4831817" cy="36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encrypted-tbn1.gstatic.com/images?q=tbn:ANd9GcQYMkCirAGRrTb1i0kJHumMLPW_DQlUdygNhwoNh2WxP7YoIpGL5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30" y="2618910"/>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279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a-cache-ec0.pinimg.com/736x/7b/4c/13/7b4c13fbcbbd13d917bcd0098e2f0d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675" y="503675"/>
            <a:ext cx="542925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6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771800" y="714649"/>
            <a:ext cx="6885765" cy="769441"/>
          </a:xfrm>
          <a:prstGeom prst="rect">
            <a:avLst/>
          </a:prstGeom>
          <a:noFill/>
        </p:spPr>
        <p:txBody>
          <a:bodyPr wrap="square" rtlCol="0">
            <a:spAutoFit/>
          </a:bodyPr>
          <a:lstStyle/>
          <a:p>
            <a:r>
              <a:rPr lang="da-DK" sz="4400" dirty="0" smtClean="0"/>
              <a:t>Bom stillads</a:t>
            </a:r>
            <a:endParaRPr lang="da-DK" sz="4400" dirty="0"/>
          </a:p>
        </p:txBody>
      </p:sp>
      <p:pic>
        <p:nvPicPr>
          <p:cNvPr id="3" name="Bille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6735" y="1673805"/>
            <a:ext cx="3825425" cy="2531532"/>
          </a:xfrm>
          <a:prstGeom prst="rect">
            <a:avLst/>
          </a:prstGeom>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3266855" y="4881571"/>
            <a:ext cx="2018615" cy="137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198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151620" y="863715"/>
            <a:ext cx="7335815" cy="523220"/>
          </a:xfrm>
          <a:prstGeom prst="rect">
            <a:avLst/>
          </a:prstGeom>
          <a:noFill/>
        </p:spPr>
        <p:txBody>
          <a:bodyPr wrap="square" rtlCol="0">
            <a:spAutoFit/>
          </a:bodyPr>
          <a:lstStyle/>
          <a:p>
            <a:r>
              <a:rPr lang="da-DK" sz="2800" dirty="0" smtClean="0"/>
              <a:t>Stålstillads blev opfundet i USA sidst i 1800 tallet  </a:t>
            </a:r>
            <a:endParaRPr lang="da-DK" sz="2800" dirty="0"/>
          </a:p>
        </p:txBody>
      </p:sp>
      <p:pic>
        <p:nvPicPr>
          <p:cNvPr id="2050" name="Picture 2" descr="https://encrypted-tbn1.gstatic.com/images?q=tbn:ANd9GcTKnl9BEjSuRS1vP4-2u8x7eEUgS5PscXLwx2JyaUAPqn559DB8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25" y="1808820"/>
            <a:ext cx="2181225" cy="20955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050" y="1718810"/>
            <a:ext cx="3043225" cy="30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476545" y="4374105"/>
            <a:ext cx="4005445" cy="1200329"/>
          </a:xfrm>
          <a:prstGeom prst="rect">
            <a:avLst/>
          </a:prstGeom>
          <a:noFill/>
        </p:spPr>
        <p:txBody>
          <a:bodyPr wrap="square" rtlCol="0">
            <a:spAutoFit/>
          </a:bodyPr>
          <a:lstStyle/>
          <a:p>
            <a:r>
              <a:rPr lang="da-DK" dirty="0" smtClean="0"/>
              <a:t>Denne  måde bygger vi stadig på i dag, dog bare med nye materialer.  Det er bedre  angående styrke, træk og fleksibilitet.  </a:t>
            </a:r>
            <a:endParaRPr lang="da-DK" dirty="0"/>
          </a:p>
        </p:txBody>
      </p:sp>
    </p:spTree>
    <p:extLst>
      <p:ext uri="{BB962C8B-B14F-4D97-AF65-F5344CB8AC3E}">
        <p14:creationId xmlns:p14="http://schemas.microsoft.com/office/powerpoint/2010/main" val="1819740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2231740" y="323655"/>
            <a:ext cx="4680520" cy="945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smtClean="0"/>
              <a:t>Stilladstyper</a:t>
            </a:r>
            <a:endParaRPr lang="da-DK" sz="5400" dirty="0"/>
          </a:p>
        </p:txBody>
      </p:sp>
      <p:sp>
        <p:nvSpPr>
          <p:cNvPr id="11266" name="AutoShape 2" descr="data:image/jpeg;base64,/9j/4AAQSkZJRgABAQAAAQABAAD/2wCEAAkGBhQSERQUExQVFRUUFhgVGBgWGB8XGhcXGBgXGBcXFxcXGyYeFxojGRwWHy8gJCcpLCwsFx4xNTAqNSYrLCkBCQoKDgwNFA8PFykcHBwpKSwpKSwpKSkpKSwpKSkpKSkpKSkpKSksLCkpKSksLCwpLCkpKSkpKSwpLCw1KSkpKf/AABEIALsBDgMBIgACEQEDEQH/xAAcAAABBQEBAQAAAAAAAAAAAAADAQIEBQYHAAj/xABJEAABAwIBBwkDCAcIAgMAAAABAAIDBBEhBRIxQVFhcQYHEyKBkaGx8DJywRQjQlJigrLRFTNDkqLh8RZTVHODs8LDRNMXJGP/xAAXAQEBAQEAAAAAAAAAAAAAAAAAAQID/8QAHhEBAQEAAgMBAQEAAAAAAAAAAAEREiECMUFRYSL/2gAMAwEAAhEDEQA/AMTkKKYtnz433dEQ3qOxwOAwxN13+jdeq40MP+5J+am9FWa5qcf6MnxnUaODMmdNNUROJjEVg0RAAPL74yOublZzGnzbLpKSIIjnAudhrPmUgWozTnbEOyM2G+koogA2X4qojCJFbBtRo4+CKBwQQDGRvWo5s5A3KUBdoGfck2A6pxJOpUZtwVnyZym2mqo5i0PDc4FpwBBa5uOB230akHSYuTDG52fWUpzr2u7FpJOP6wX0+CDLyUgLC12UIbG+gB2kWOHSnUnN50GAAtghAP2/KzQmO52n6mwjtefiFjGkL/47ozh8uc73YifK6lM5vKPD5+qdbZTvP/UUOXnVmws6FuI0Ncb30aXqPNzrTD6bOyL8yVOM/BcQ8iKVrmuzq1xYWkfMOAOaQRf5kawFF5zXE5Pc4tc3OrQ4B7S05pa4AkHEaCqh3OnOf2luEbfiFTcoOV7qtnRzSPcy4cAA0C4uAcBvKuGscdKYXFHljAdYXtvwTuhGrxW2QWOtrXnFFMASBlkDWN2lEtvTC7evAoHhl10jmpqomQTiSWBnzoI6ZmcT1Bi27hYLm4w2rwqnNc3rZoJ222d6lWPoA5ep2/8Al049yH+ZTP7V03+MP3YR/wCsrhMuWbftR++PzQm5Ybrkv2k+Syru7+WdMP8Aypjwib/6lzjnLro6iSn6DPeyJjw5zhY3e8OuQLX16AsbLlRuPWJ4Bx+CHHW5zsA7DdbzVHnYnUisFtiRjL46UQDctMtLyM5Xw0fSiSPP6QsA67mAWzvqg3vfXsWnk5z4NVNH96Rx/wCK5PVxG7SBex0HDah9PJsZ3lZxrXWDznxaqWn7bn/iqLlNyvbWRCLMihaJBJ82w3JDXNxxscHFYRssn2fH80oc/wCsBwH80w1onZZJ+i3RrufND/Sl9LWaPqrNfKpnaGDvJTy+fYwdhPmVciLOslabEho3gWQ2NuhxQvzQXEEncBwT2OdfSPD4KoVzwNGKR0m5IW/a9YLzSNZwQEiJw6t0U30Zthv/AKqIHDf67Ua4tjfSgUngmucA1xcQLA4DHURqTWyDYU5sd8bWvf1igjsyvG1rRnjC206uCCctMwAcTa+hp19iecni+jSddkrae2zwQIctAjBrziD7NtHEob8rEgfNv17FJFxoNuH9E17N6CP+kX6o9d8XfyRI55HEdVoGGslODE9gF0Dr9/rei3uEM8E+27xQeHq69dJZOzNeCBDfcEgGq6IG4JbIBlMqIQQLi/FGB3ErzhuQQfkjR9EBOYzgjFvBMsdF0Ds1EjZpNjbgltvKKxnH0UHomcdqIBY+GlMzbbL8e9FzRYaNe/ggjSx4Hig5uGpTJggEIBhvqy81uy6e1Pa3ggiNj2nzRjE03OPC3YvMF8LeakOiI+raw2fFB64sNOCA4AWw8VJ1fRsEBxx0lANzb6B5rzm7vXaihIGXQCDTbV4JSScLpbbk9jdgxuLejvsqAorGi23Um5nBGAOkYKBrIbm1jp9akhgOwouGjHSnBtttx62IACHgk6A7kd1tgx3o0NM9/stJ4NJ8roIIjSltsVZjIk39y/iWkeLgAmuyNJ9Lo2+9LG3wL7oKsC+1esp5ye0e1PANwc534GOCT5PDrqB9yN5/EGhFyobRuT2BSc6mH053e7G1viZD5Jgq4AcIpncZGjyiKmxeNDJTw3Tin/pOMaKZv3pHn8Jak/S5ODYaccGF5/jc5NhxoBbZKQrCClrJC0tpy62jNpRbHbaOxHFSDyUrCSXQZlyT182EC+wPeLBDipH9iDrWj/sq8e3LSM41DD4R5xTRyciB61ZD9xkr/Ho2jxVTFPmbbooZrt4qdLk+IPs2a7ces6JwsdWAJJHrFCYzA3zb+tqGVGGGxKDjp7gndGccDxAXnN43G0280QOQ8UJ4Vlk2jEk0UZ0Pe1pscbFwBt4r3KSgZBVTRMJLI3lozrE2FtNgAUFYAjNPHuQj2+Se0cPXBAMkY+u3SnEjDScLobr7PD809ryNJthh8NCB4fqsdKY8btaTO3phfa4vr/kgsv0PMA0uieGvtmkiwN7ZuOq++yfJkh7TZ74Y9z5o2n93Pv4Kxh5wJgxkZALG42vYu1nOI9rrYjhZWldlmIxwy1EHVnaSwtdfBpDXAg3sb7rYoMs+khHtVMA90vf+CMjxQelpm6ah5t9SFx/GWrRinybIL2zATa5aBjpsCM0Xtj/VFbyPpJCAyawOgj4hwOvD2ka6ZT5bSD/Ev+7HH5uenHLFP9GCU+9MP+EQ81tKTmviddxmL2hxaA0hriRpA6rtYOKNW8jqaD2aOabe6pzPwxAeKna/5YZuXQPZpoR7xkd/2AeCV3KGXUynbwhYT3vzitI54Z7GSoOL3ST/APZbwUc8qJ2YNhpItzaaMEfvNJRqZ+KOPLdU7BkhG6Nob/ttCnNyZlKYezWvHCUjxwWj5MZcq6qpZDJUysY6/wCpLYsRo9hoVNl6eQVE0ZmmeGSPYC+RziQ0kC+Kgiu5A1hxkjzN80kcf43grzeRZHt1VEz/AFw890TXJtNkaST2I3P4NJ8grKHkRWv0U8n3hm/iIRUH+ztM3266M/5cMj/F2YERtDk9umWqk92KOMd7nuPgrqm5sax2lsbPeePJl1ZQ80sn0p4x7rXO881QZbpaEezSzP8Afna3vEcY80rMowj2KGAb3ull85APBbin5qYh7c8jvda1vmXKzg5uKMDFkj/ekNv4bJyMc6/TDvoMpI/dpo7jteHFedyiqtAqnN3MtH/tgLpDskZNg9plK3/MeCe6RxTHcrsmw+zLAD/+cd+7o2JyRzfo6mfTJPLffI/yUmDkNUuP6iTiWZvi8hbWo52aNuDenfwZYfxuHkoUXO1G92aynf7L3AuePojOtZoPfdDVXTc2tSdTG+88f8QVPj5rJPpTRjgHO881VNRzv1Lj83FCziHPPi4DwVZNzk1zzbpgwfYY1vjmk+KZU5NzT81UX05pHe61rfPOUxvNzQx4yF59+UNHgGrlk/Kapk9upmd993lcKFI4uON3bz+ZVypydhFJkaH2jSXH1n9Ie4lyLBysyWzO6IMPRsdIejgt1W2viWi5xC4sMNg8VZZGb83VH6tOdH2pIwmJrXVvORG6UfM58IcHhzmgSNcCTnNs62wWWG5QV4nqppW3DZJHOF8DYnC4vgosxuBpQgtMktwRNCbdeCAJTulGw6LaUjTgdG1DLzhigNqOGOH89PYgl+JNk0vvrQnO0oClxWg5SSEUWTrjARyWO35y5w1Ww43WZbv0btNu0rXcq6MjJ2T3A2a2NwF9Ls918ALgEAX0oMn0uGvX8F6KdwOGHA2QRxSNI1YoLMZenGHSutqBOd5g2U2k5aVMeh/mPI2VAcNS8X7wg3FJzkSEHpWMcANYuScAAOr5laCj5TRSUzqh8BbEx4jeQcWudYjC+IINrgYLkudvWyoJLZCqhZxBqoze2AsGaTv1dqbRvOSuWKGeaMQtY2ZpBGayzi0e3d2FxiNW/Xhon5XooCTJLTRvuc65YHXub3HtXuvnJkxabtJaRexabHvBummU6b4k3J1naSdaze2pcfQFXzn5PZh8ozvcZI7uIbZVFXz00jb5kU8nY1g8XE+C4qHcUmG8pxi866jV8+Dj+rpQPflLvBrB5qqqeeCtf7IhjB+rHnH+NxHgsGXW0WCK03Gkq5E5Vo6jnAr36amQD7GbH+BoVVPlSWTGSV7vee53mSoI7UoRnR2uH9E7Ox/NBB39yXWqJAfjqV5yWhz3TAW6sMpJsNbM1uOn2joWeHYtdybd0NLI+3Wluf8ATjcxncXyHuUqxlClc5GyhDmyyNH0XuHYDh4WQAqiXHIb6/IIgf6/ohx3xHZinBvAIPB/qyv8gxZtLVyODiAIgLYW+cGg7zYYbCoGT+T9TNbo4ZX31hhA/eIstpkzkpKaepgkIikcKaJrXOuBa77ktva5voxxUque1Uxe4l2k9lhsA1BAK6lRczQ/bVJO6Nlv4nk+SvqLmxoYxjG6Q7ZHk+DbDwTTHD2j1+SsKXk/USD5uCV28RuI77LvlFkSnh/VQRM3tYAe+11OLk0x8uX0kXxTbHZ67U4SY+15pjnt3qoQ33euCFJxTwb6B34psoIOgeCB9LSl7gBscbk2ADWlziSNQAJ7FreW5BoMn5uLc14Gm1g1gwBx26VlcnPf0jQ03LwYwMT+saYzYbbOK6JzlZIYyigjYCDSsaO0NYJb77vbf3FKscvvqFkgNhpTWjckN9yqHufqF03s2JHO2lNAG9QEzt4W6oKInIdQxrg/OqY3NLTYEDMvi8Cxvq7rrCAbl0zJ8ckOQJTmlhz2vBc0gnOlaAQCBawxBRY5tLAWktc0tLbgg4EHYUwdiIBxKYW7kQoKY/tTkN77qhzcdiODhpQo4zs70aMXwvjuQetxS2GpWlDyXqZv1dPK6+vMIHe6wWjoOaWrd7fRx+87OPc0HzQxi2+rJWhdTouZlmHS1LjujYGjvdfyWgydzX0EemN0p2yPJ8G2b4KauOINH9FtpMkTOLqeKJziymjiaALZ7ulZJKWk2BsTidVlvOVEFLR0zQ2KOMSSsYcxgBzQc9+IF7FrbfeRKTLdO+qpyyZhayFwvfN6xIwOdbE2vZBz+j5AVFaemj6NrHhty9xBzg0BwzQCdI8VoqDmWbpmqSd0TAB+88nyUjIlTWRT1MNKyKSKOZ7i1zg09dxLCw3ALS23crw8rJ4xeahmaBpcyzx/DfzQNoua+hjteN0hH948kdzbDwV9RZDp4f1UMTN7WAHvtdUdNzjUb8C8sOxwt5IlRy3iA+ba6ThYDvJv4KK091jMq1jg1sjdDqjpXe46QxR/gYVCq+XkpwY1jDqvd53ac0Xuo3KeoLGysBwYYocNZijD/wAePFTYuOgyVjQLlwAIvibear5+UsDf2gd7vW8sFzvKNf172vcNcCcfaAOG691AfX312WL5VcdAqOW7B7Mbj71m+V1WT8upfosjHG5+IWJlyhbX8FHflT1pU5VcZJzDf2UzOItoAv60L2btKaRuXdyITv8AXahnWPW1EeOxN7UGs5rcliSubI8fN0zHTu+6Orp3+SuqrKJqGU7pPZqvlRxP15NmqzbegouQz8lyLUz6H1bxAw68we2R4qryrUllHkx2odLjxf1rjhbv3IMnUxlrnNdpa4tPEGxQiFe8rKW1RnjRK1r+21nfxC/aqRjCTYXJOoC57ggQhOzVc0XJKqm/V00mOtzcwd77BaCh5pat1i8xR8XFx7mj4qauMdR2z23BLc4X924v4XXWYMjOlyJUPuS+qkfO0HH2XmRo7QLdoUSn5pmhpM05NgSQxoF/vOJ8lrstVDaaJkDAPmBT51tVyc4214NF+ITTHBmx3sOOhTKPktUyn5unkcNpbmjvdYLu9Bk+KNo6KNjBb6LQ3yCl3U1cccouaSsf7ZiiG92ee5ot4rQZP5mIxjLUPduY0MHe7OK6JnJOlCmmM3S82VCzTEXn7b3HwBA8FoKLI8EItFFGz3WgeICjVPKCCP2pWDgbnubcqsqOXcLfZD38AAO9x+CauNRnJc9YOp5eyfQjYN7nFx7hYeKpqvllUO/aEe6A3yx8VORjqpnA0myh1HKSnj9qVg3A3Pc25XIZsrOces7O94l3mUL5b2LPKrjoeVsuwzSNkzTLHDYWLRZz3nOOD9jWNx+2VRZQqaeZxeKeNgDQ2wBbckuOd83mY2Cpsp1PRwwMvi4Omdt65zWfwNB7VAGVrMLTrIOJ2Ai3irqYnUshbLIGyPjAALc118CbG+sY6rqTLlCYm7pOk9+/xuqSnr7yYaSx48LjxCEa2+i+PYpfKrIvzlK4tI08QQ4dxQmiB+LXNBO4s8WqkYHG1m3I0ayO0o8dE8k3NteJspy/i42vJjk5M6aN9yYGPDnkvBFm9awBFzoVVlTKxdF0tmu6WolOzABljhrxtdS+SefBFWOEhzBBYgE5ue8hrDxAJKgMow6CJrW55D5cLEm3UAvbeCt70ziJXTkxU7xraWH7h/IqE2CQk2Bt3LQGheyFwcAwteHNGF7EWOFyRjY4qCYb6STxxWPKdtRAbk/6zh33PgpLaVn2j3BSWwJ4gOxTFYLMOz12rzoyRp1/kut0vNJGB87M93uAMHjnFXFLzeUMdj0IeRrkJf4E28F31yxwgRXNhcnYNPcFbUfJKqk9mnkta93NzR3vsF3inoI4xaONjB9lob5IOVg7onNZbOcCMTYAAFziTqs0FNXGSy5yLknhpqWNzGR0rBnl18ZXAOJDWjHA7daEzm/ZNHDTyyECmDwCywLy55vcOBzQABt0nYr6nrKhjQTE5wf1jYhx6wGJAOde1tq9Q5VZ0ryXWLvonqlp0kEHFVGbnyfSwTCOpiErY3ZsZfqDm5zSb2Bva2Ota3J9TTNFo2sj3Bob4twPeqzLkf8A9iGZjc8DqvAF8AbtJG8F47l6traEXxaCP7q4PczC/FZv9WNK2QEXBB4Lxeuf1PKANI6EyH/MAH8TSD4IjOWZtZxc3eLO88VOv1e28ibnPY36zhfgOsfAFU9fJG6SodIWtEga3OdYWDhKBYnRhm/uhRuStaSypqTO6QRxlrc4Zoa93AAbMbLLzUL20UozQ+TpWEFvWNjnFxB042HcrdGli5TMip43vuc4W6nWxAx14d+1VdTzinHMi7Xu+DfzVFSSOloJ2EEPhIlAIsbD2tP2S7uWTkrztWPLVjZVnLWof+0DB9gAeJuVVVOWS/23uf77i7wvZZl1fuPcgvqnbQPFYVoH1o/ooz8ohuuwVMJ3FL0evxTRZ/pe+glCflPco0cBO1EdRgHT8ToxwCBr8pE6kTJpfNNHGPpuDe82TWwN2E+tim5JcIpWyAEFjg4Wx0EHG6sRK5TTOlq5cy+Y13Rs2ZsYDB5KvZk86yBxKlyYk2JsdunHHG29KxnBAlHTgOaWPAc0g4jqnaLn1irN8MbXWDQbaw4kd+5Q2BGaFVSWv4Dh+ac1oQmNRmKYNJRT9Bk8nNDjPNm2cLjNjbe9veKhS5Ve5rQHEabgdUYnq2DbaApfKDqR0kP1YekPvSku8rKqY9at+JBqQdcj67HN7R1m+RTmx3TLkWe0E5jg42HYeGtSXNx120g7tRCfCezWxorR6KQMT2jesq6UXJj3BYKq5ZTO9nNZwFz3uPwVTVZae8daR7u3DuFgtcjHQavLMUftyNadhIv3aVX12WWOp5JQSWm0IIwuXuvJa/2G2v8AaXPXT20D+aueVk5ihpqcGxawyvt9aT+Ss8vqWLKs5aYdQAccfyVNlDK5MTHuIJkL77DYiyzE1RbWh1WVS5jGWFo72tpNzfE3ss8jFs3lE9h6jiN18O43U6o5V5r82WJkrbAgkC9j68FiJa07AFOylL0kEMgJwuw27x5OVnlcqWNN8voJtJfTn3sP4rjyRYuQ7p7fJ6iOS+gOu094zgVzyxJvsU7JVTM2ZnQOcyTPaGlpt1iQBxF9qcpfcMdL5T0bsm5GEDy0y1E3WzTcWHXsCQL4Bo7VlaPKTm5MfK09cVDWg6bAg3GzGw+GtXnPFVOknggJzjDEHONrAyP0nDAaPFZ2CMfot4P+Ib5bL2Ogad+1PtErkpyodLUNZMAQ5rm30XB0gjhdZLKeTXRSyRf3b3N7AbDvFj2qZk8Fr2lrXFwIIDR5AC5wWi5bUrmyRygZomYL3Fjnss03BxGGal2ztfVYwQk6bp0dKdZt63KV0ROkkpwgWMUBkDRrv4J7AfogeakMgRWwK4Iwjdr1JRHtUttOitp1RDbGiMiUxtMUZlMgiNgRmUymMpkZtOggNo8b5zuGFvAKSynUxsCI2PcoIjacqTR0mc9rcMSL4gYa7X08EZrEVkCCZyna58+cWlrSyNo+7G0Edhuq+OnUgRbAjMgVpAI6exvj2YeSkYnSSeJJ80RkKeRuUA2wp/ydOula7corJTT4YlR3VOy58PNRZJT9XvURz8SCbC9wOI3cFBouTcPyisij1Z2c73W4m/gFD5V5dE9XM8EkZ5a22HVb1QB3KbyPjNN8onLTfoHNZ7xaSMd5zQs3DSOvZwIcCbi2vfda+J9BkmJ0Nt4oXWN/grZtFjj4+rJwphs7lMVUnJpI/NXGTMkE08jHOZZ2IGcBmkYg47xbtSiFOMa1OmarvkQaSLA233B4WWk5vMl9LlCEZozWEykAfUFx42VZ0K2XISIQQVlUfoR9G073Y+earJ2X0gcqKemmqpppavB7sGRNz3AAWAJuWg4JjamljpCYoHSsbKBaZ2lxGktbh2LPGE3RA12bm3dm3va+F9ttqupiZJytntmxZkDdkLA3xNz5Ij3uqKRxe4ufE4Pu43OboOncb9ir44cPR8VZ5F6r7O9mQFjuBSUqjbAishVi+lzSWnS0kd2Ce2BZaV4pk9tKrAU/809kPrQggNpUVlKp7YU/oroIbKdFbCpbYERtPtQQxGiMgUxsVvXCyK2HcghCmRm02Hr0FI6AH+SP0KgishRm0wR2tCW6gG2ADUnttrSFyHJUAbfXwRT3HYmEaUrpQDa4uDYjZindIL20duns1oGZmjQvEbAew49tlINjq0HwSxt9aVGmBbTAaid5N8eCcaYaxpUvo0oi3LWM6WKula3NEsmbszz4Y4IJhucfFSOh2jySiNVEb5MkMSmCJKIEEIMXuhVg2DcEpg2KiAIFr62PockxM0GokLzvA0fBZ+ClznBoGkgd50q85ZVIIpmDQ2E4b85w8m+Ks9VmsyIAnGJGZFxUhlMo0gCDtRIKTOJF83WCbAfvXwKnin2n12IzYUgBXwXdnZzXF1rhuONrXvoxtoQWU+xWLYUog9FKiE2BFZTqW2P0U8QqKiiBE6NSRCniFBFbAiMhUgRJQFAJsSeI04J4bx8kA81eaE+3rSmOdst56wg8Gpr3AY30dicATqvcdiPBSgaQAdo8FFQptwOq5sbjvTm0otjp0iwGvVvU7MAvawv61Jmbt3avIpoihh1kk93rakcy+B8lNEI14cMcEpGPxsoqC2EjQez1vUhryRq9cFIYMMCmiIcLoMcI08Ro4GlNbpXRkwRpwjRyNHrYkOhUCzU8R4I1sD61JWt9dqAQiTmsCLm6F5ox7/NEFoqqSE3jfmX0izXA9jwR2hPrK18tukINtjWjbpsOKeWDSm5ouktMRxHuXhCpAb5oj29XtsigtgRAzwSkJ4bgoG27E5owTm60SNQJ0YShia4+uxK38vigeI7HxXrJ1/NPYPgoGBq8BoXgNCcqEzfWlLm+tvrHuSsGndf4p8Iw71BHe31p/okdSkY9um/hoXqjX603R3vOA3/EKVQW0tyDc37vgjF1wddsNO7QnA9UHXp8SEsIvp227MfyCimA6ho06cPXBKG43sOPwuLeSccNG/zXomoEzPH1gnMiHo3v/NFzcCmRYkdnkge1lykdHfgn36x9bURovbg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1268" name="AutoShape 4" descr="data:image/jpeg;base64,/9j/4AAQSkZJRgABAQAAAQABAAD/2wCEAAkGBhQSERQUExQVFRUUFhgVGBgWGB8XGhcXGBgXGBcXFxcXGyYeFxojGRwWHy8gJCcpLCwsFx4xNTAqNSYrLCkBCQoKDgwNFA8PFykcHBwpKSwpKSwpKSkpKSwpKSkpKSkpKSkpKSksLCkpKSksLCwpLCkpKSkpKSwpLCw1KSkpKf/AABEIALsBDgMBIgACEQEDEQH/xAAcAAABBQEBAQAAAAAAAAAAAAADAQIEBQYHAAj/xABJEAABAwIBBwkDCAcIAgMAAAABAAIDBBEhBRIxQVFhcQYHEyKBkaGx8DJywRQjQlJigrLRFTNDkqLh8RZTVHODs8LDRNMXJGP/xAAXAQEBAQEAAAAAAAAAAAAAAAAAAQID/8QAHhEBAQEAAgMBAQEAAAAAAAAAAAEREiECMUFRYSL/2gAMAwEAAhEDEQA/AMTkKKYtnz433dEQ3qOxwOAwxN13+jdeq40MP+5J+am9FWa5qcf6MnxnUaODMmdNNUROJjEVg0RAAPL74yOublZzGnzbLpKSIIjnAudhrPmUgWozTnbEOyM2G+koogA2X4qojCJFbBtRo4+CKBwQQDGRvWo5s5A3KUBdoGfck2A6pxJOpUZtwVnyZym2mqo5i0PDc4FpwBBa5uOB230akHSYuTDG52fWUpzr2u7FpJOP6wX0+CDLyUgLC12UIbG+gB2kWOHSnUnN50GAAtghAP2/KzQmO52n6mwjtefiFjGkL/47ozh8uc73YifK6lM5vKPD5+qdbZTvP/UUOXnVmws6FuI0Ncb30aXqPNzrTD6bOyL8yVOM/BcQ8iKVrmuzq1xYWkfMOAOaQRf5kawFF5zXE5Pc4tc3OrQ4B7S05pa4AkHEaCqh3OnOf2luEbfiFTcoOV7qtnRzSPcy4cAA0C4uAcBvKuGscdKYXFHljAdYXtvwTuhGrxW2QWOtrXnFFMASBlkDWN2lEtvTC7evAoHhl10jmpqomQTiSWBnzoI6ZmcT1Bi27hYLm4w2rwqnNc3rZoJ222d6lWPoA5ep2/8Al049yH+ZTP7V03+MP3YR/wCsrhMuWbftR++PzQm5Ybrkv2k+Syru7+WdMP8Aypjwib/6lzjnLro6iSn6DPeyJjw5zhY3e8OuQLX16AsbLlRuPWJ4Bx+CHHW5zsA7DdbzVHnYnUisFtiRjL46UQDctMtLyM5Xw0fSiSPP6QsA67mAWzvqg3vfXsWnk5z4NVNH96Rx/wCK5PVxG7SBex0HDah9PJsZ3lZxrXWDznxaqWn7bn/iqLlNyvbWRCLMihaJBJ82w3JDXNxxscHFYRssn2fH80oc/wCsBwH80w1onZZJ+i3RrufND/Sl9LWaPqrNfKpnaGDvJTy+fYwdhPmVciLOslabEho3gWQ2NuhxQvzQXEEncBwT2OdfSPD4KoVzwNGKR0m5IW/a9YLzSNZwQEiJw6t0U30Zthv/AKqIHDf67Ua4tjfSgUngmucA1xcQLA4DHURqTWyDYU5sd8bWvf1igjsyvG1rRnjC206uCCctMwAcTa+hp19iecni+jSddkrae2zwQIctAjBrziD7NtHEob8rEgfNv17FJFxoNuH9E17N6CP+kX6o9d8XfyRI55HEdVoGGslODE9gF0Dr9/rei3uEM8E+27xQeHq69dJZOzNeCBDfcEgGq6IG4JbIBlMqIQQLi/FGB3ErzhuQQfkjR9EBOYzgjFvBMsdF0Ds1EjZpNjbgltvKKxnH0UHomcdqIBY+GlMzbbL8e9FzRYaNe/ggjSx4Hig5uGpTJggEIBhvqy81uy6e1Pa3ggiNj2nzRjE03OPC3YvMF8LeakOiI+raw2fFB64sNOCA4AWw8VJ1fRsEBxx0lANzb6B5rzm7vXaihIGXQCDTbV4JSScLpbbk9jdgxuLejvsqAorGi23Um5nBGAOkYKBrIbm1jp9akhgOwouGjHSnBtttx62IACHgk6A7kd1tgx3o0NM9/stJ4NJ8roIIjSltsVZjIk39y/iWkeLgAmuyNJ9Lo2+9LG3wL7oKsC+1esp5ye0e1PANwc534GOCT5PDrqB9yN5/EGhFyobRuT2BSc6mH053e7G1viZD5Jgq4AcIpncZGjyiKmxeNDJTw3Tin/pOMaKZv3pHn8Jak/S5ODYaccGF5/jc5NhxoBbZKQrCClrJC0tpy62jNpRbHbaOxHFSDyUrCSXQZlyT182EC+wPeLBDipH9iDrWj/sq8e3LSM41DD4R5xTRyciB61ZD9xkr/Ho2jxVTFPmbbooZrt4qdLk+IPs2a7ces6JwsdWAJJHrFCYzA3zb+tqGVGGGxKDjp7gndGccDxAXnN43G0280QOQ8UJ4Vlk2jEk0UZ0Pe1pscbFwBt4r3KSgZBVTRMJLI3lozrE2FtNgAUFYAjNPHuQj2+Se0cPXBAMkY+u3SnEjDScLobr7PD809ryNJthh8NCB4fqsdKY8btaTO3phfa4vr/kgsv0PMA0uieGvtmkiwN7ZuOq++yfJkh7TZ74Y9z5o2n93Pv4Kxh5wJgxkZALG42vYu1nOI9rrYjhZWldlmIxwy1EHVnaSwtdfBpDXAg3sb7rYoMs+khHtVMA90vf+CMjxQelpm6ah5t9SFx/GWrRinybIL2zATa5aBjpsCM0Xtj/VFbyPpJCAyawOgj4hwOvD2ka6ZT5bSD/Ev+7HH5uenHLFP9GCU+9MP+EQ81tKTmviddxmL2hxaA0hriRpA6rtYOKNW8jqaD2aOabe6pzPwxAeKna/5YZuXQPZpoR7xkd/2AeCV3KGXUynbwhYT3vzitI54Z7GSoOL3ST/APZbwUc8qJ2YNhpItzaaMEfvNJRqZ+KOPLdU7BkhG6Nob/ttCnNyZlKYezWvHCUjxwWj5MZcq6qpZDJUysY6/wCpLYsRo9hoVNl6eQVE0ZmmeGSPYC+RziQ0kC+Kgiu5A1hxkjzN80kcf43grzeRZHt1VEz/AFw890TXJtNkaST2I3P4NJ8grKHkRWv0U8n3hm/iIRUH+ztM3266M/5cMj/F2YERtDk9umWqk92KOMd7nuPgrqm5sax2lsbPeePJl1ZQ80sn0p4x7rXO881QZbpaEezSzP8Afna3vEcY80rMowj2KGAb3ull85APBbin5qYh7c8jvda1vmXKzg5uKMDFkj/ekNv4bJyMc6/TDvoMpI/dpo7jteHFedyiqtAqnN3MtH/tgLpDskZNg9plK3/MeCe6RxTHcrsmw+zLAD/+cd+7o2JyRzfo6mfTJPLffI/yUmDkNUuP6iTiWZvi8hbWo52aNuDenfwZYfxuHkoUXO1G92aynf7L3AuePojOtZoPfdDVXTc2tSdTG+88f8QVPj5rJPpTRjgHO881VNRzv1Lj83FCziHPPi4DwVZNzk1zzbpgwfYY1vjmk+KZU5NzT81UX05pHe61rfPOUxvNzQx4yF59+UNHgGrlk/Kapk9upmd993lcKFI4uON3bz+ZVypydhFJkaH2jSXH1n9Ie4lyLBysyWzO6IMPRsdIejgt1W2viWi5xC4sMNg8VZZGb83VH6tOdH2pIwmJrXVvORG6UfM58IcHhzmgSNcCTnNs62wWWG5QV4nqppW3DZJHOF8DYnC4vgosxuBpQgtMktwRNCbdeCAJTulGw6LaUjTgdG1DLzhigNqOGOH89PYgl+JNk0vvrQnO0oClxWg5SSEUWTrjARyWO35y5w1Ww43WZbv0btNu0rXcq6MjJ2T3A2a2NwF9Ls918ALgEAX0oMn0uGvX8F6KdwOGHA2QRxSNI1YoLMZenGHSutqBOd5g2U2k5aVMeh/mPI2VAcNS8X7wg3FJzkSEHpWMcANYuScAAOr5laCj5TRSUzqh8BbEx4jeQcWudYjC+IINrgYLkudvWyoJLZCqhZxBqoze2AsGaTv1dqbRvOSuWKGeaMQtY2ZpBGayzi0e3d2FxiNW/Xhon5XooCTJLTRvuc65YHXub3HtXuvnJkxabtJaRexabHvBummU6b4k3J1naSdaze2pcfQFXzn5PZh8ozvcZI7uIbZVFXz00jb5kU8nY1g8XE+C4qHcUmG8pxi866jV8+Dj+rpQPflLvBrB5qqqeeCtf7IhjB+rHnH+NxHgsGXW0WCK03Gkq5E5Vo6jnAr36amQD7GbH+BoVVPlSWTGSV7vee53mSoI7UoRnR2uH9E7Ox/NBB39yXWqJAfjqV5yWhz3TAW6sMpJsNbM1uOn2joWeHYtdybd0NLI+3Wluf8ATjcxncXyHuUqxlClc5GyhDmyyNH0XuHYDh4WQAqiXHIb6/IIgf6/ohx3xHZinBvAIPB/qyv8gxZtLVyODiAIgLYW+cGg7zYYbCoGT+T9TNbo4ZX31hhA/eIstpkzkpKaepgkIikcKaJrXOuBa77ktva5voxxUque1Uxe4l2k9lhsA1BAK6lRczQ/bVJO6Nlv4nk+SvqLmxoYxjG6Q7ZHk+DbDwTTHD2j1+SsKXk/USD5uCV28RuI77LvlFkSnh/VQRM3tYAe+11OLk0x8uX0kXxTbHZ67U4SY+15pjnt3qoQ33euCFJxTwb6B34psoIOgeCB9LSl7gBscbk2ADWlziSNQAJ7FreW5BoMn5uLc14Gm1g1gwBx26VlcnPf0jQ03LwYwMT+saYzYbbOK6JzlZIYyigjYCDSsaO0NYJb77vbf3FKscvvqFkgNhpTWjckN9yqHufqF03s2JHO2lNAG9QEzt4W6oKInIdQxrg/OqY3NLTYEDMvi8Cxvq7rrCAbl0zJ8ckOQJTmlhz2vBc0gnOlaAQCBawxBRY5tLAWktc0tLbgg4EHYUwdiIBxKYW7kQoKY/tTkN77qhzcdiODhpQo4zs70aMXwvjuQetxS2GpWlDyXqZv1dPK6+vMIHe6wWjoOaWrd7fRx+87OPc0HzQxi2+rJWhdTouZlmHS1LjujYGjvdfyWgydzX0EemN0p2yPJ8G2b4KauOINH9FtpMkTOLqeKJziymjiaALZ7ulZJKWk2BsTidVlvOVEFLR0zQ2KOMSSsYcxgBzQc9+IF7FrbfeRKTLdO+qpyyZhayFwvfN6xIwOdbE2vZBz+j5AVFaemj6NrHhty9xBzg0BwzQCdI8VoqDmWbpmqSd0TAB+88nyUjIlTWRT1MNKyKSKOZ7i1zg09dxLCw3ALS23crw8rJ4xeahmaBpcyzx/DfzQNoua+hjteN0hH948kdzbDwV9RZDp4f1UMTN7WAHvtdUdNzjUb8C8sOxwt5IlRy3iA+ba6ThYDvJv4KK091jMq1jg1sjdDqjpXe46QxR/gYVCq+XkpwY1jDqvd53ac0Xuo3KeoLGysBwYYocNZijD/wAePFTYuOgyVjQLlwAIvibear5+UsDf2gd7vW8sFzvKNf172vcNcCcfaAOG691AfX312WL5VcdAqOW7B7Mbj71m+V1WT8upfosjHG5+IWJlyhbX8FHflT1pU5VcZJzDf2UzOItoAv60L2btKaRuXdyITv8AXahnWPW1EeOxN7UGs5rcliSubI8fN0zHTu+6Orp3+SuqrKJqGU7pPZqvlRxP15NmqzbegouQz8lyLUz6H1bxAw68we2R4qryrUllHkx2odLjxf1rjhbv3IMnUxlrnNdpa4tPEGxQiFe8rKW1RnjRK1r+21nfxC/aqRjCTYXJOoC57ggQhOzVc0XJKqm/V00mOtzcwd77BaCh5pat1i8xR8XFx7mj4qauMdR2z23BLc4X924v4XXWYMjOlyJUPuS+qkfO0HH2XmRo7QLdoUSn5pmhpM05NgSQxoF/vOJ8lrstVDaaJkDAPmBT51tVyc4214NF+ITTHBmx3sOOhTKPktUyn5unkcNpbmjvdYLu9Bk+KNo6KNjBb6LQ3yCl3U1cccouaSsf7ZiiG92ee5ot4rQZP5mIxjLUPduY0MHe7OK6JnJOlCmmM3S82VCzTEXn7b3HwBA8FoKLI8EItFFGz3WgeICjVPKCCP2pWDgbnubcqsqOXcLfZD38AAO9x+CauNRnJc9YOp5eyfQjYN7nFx7hYeKpqvllUO/aEe6A3yx8VORjqpnA0myh1HKSnj9qVg3A3Pc25XIZsrOces7O94l3mUL5b2LPKrjoeVsuwzSNkzTLHDYWLRZz3nOOD9jWNx+2VRZQqaeZxeKeNgDQ2wBbckuOd83mY2Cpsp1PRwwMvi4Omdt65zWfwNB7VAGVrMLTrIOJ2Ai3irqYnUshbLIGyPjAALc118CbG+sY6rqTLlCYm7pOk9+/xuqSnr7yYaSx48LjxCEa2+i+PYpfKrIvzlK4tI08QQ4dxQmiB+LXNBO4s8WqkYHG1m3I0ayO0o8dE8k3NteJspy/i42vJjk5M6aN9yYGPDnkvBFm9awBFzoVVlTKxdF0tmu6WolOzABljhrxtdS+SefBFWOEhzBBYgE5ue8hrDxAJKgMow6CJrW55D5cLEm3UAvbeCt70ziJXTkxU7xraWH7h/IqE2CQk2Bt3LQGheyFwcAwteHNGF7EWOFyRjY4qCYb6STxxWPKdtRAbk/6zh33PgpLaVn2j3BSWwJ4gOxTFYLMOz12rzoyRp1/kut0vNJGB87M93uAMHjnFXFLzeUMdj0IeRrkJf4E28F31yxwgRXNhcnYNPcFbUfJKqk9mnkta93NzR3vsF3inoI4xaONjB9lob5IOVg7onNZbOcCMTYAAFziTqs0FNXGSy5yLknhpqWNzGR0rBnl18ZXAOJDWjHA7daEzm/ZNHDTyyECmDwCywLy55vcOBzQABt0nYr6nrKhjQTE5wf1jYhx6wGJAOde1tq9Q5VZ0ryXWLvonqlp0kEHFVGbnyfSwTCOpiErY3ZsZfqDm5zSb2Bva2Ota3J9TTNFo2sj3Bob4twPeqzLkf8A9iGZjc8DqvAF8AbtJG8F47l6traEXxaCP7q4PczC/FZv9WNK2QEXBB4Lxeuf1PKANI6EyH/MAH8TSD4IjOWZtZxc3eLO88VOv1e28ibnPY36zhfgOsfAFU9fJG6SodIWtEga3OdYWDhKBYnRhm/uhRuStaSypqTO6QRxlrc4Zoa93AAbMbLLzUL20UozQ+TpWEFvWNjnFxB042HcrdGli5TMip43vuc4W6nWxAx14d+1VdTzinHMi7Xu+DfzVFSSOloJ2EEPhIlAIsbD2tP2S7uWTkrztWPLVjZVnLWof+0DB9gAeJuVVVOWS/23uf77i7wvZZl1fuPcgvqnbQPFYVoH1o/ooz8ohuuwVMJ3FL0evxTRZ/pe+glCflPco0cBO1EdRgHT8ToxwCBr8pE6kTJpfNNHGPpuDe82TWwN2E+tim5JcIpWyAEFjg4Wx0EHG6sRK5TTOlq5cy+Y13Rs2ZsYDB5KvZk86yBxKlyYk2JsdunHHG29KxnBAlHTgOaWPAc0g4jqnaLn1irN8MbXWDQbaw4kd+5Q2BGaFVSWv4Dh+ac1oQmNRmKYNJRT9Bk8nNDjPNm2cLjNjbe9veKhS5Ve5rQHEabgdUYnq2DbaApfKDqR0kP1YekPvSku8rKqY9at+JBqQdcj67HN7R1m+RTmx3TLkWe0E5jg42HYeGtSXNx120g7tRCfCezWxorR6KQMT2jesq6UXJj3BYKq5ZTO9nNZwFz3uPwVTVZae8daR7u3DuFgtcjHQavLMUftyNadhIv3aVX12WWOp5JQSWm0IIwuXuvJa/2G2v8AaXPXT20D+aueVk5ihpqcGxawyvt9aT+Ss8vqWLKs5aYdQAccfyVNlDK5MTHuIJkL77DYiyzE1RbWh1WVS5jGWFo72tpNzfE3ss8jFs3lE9h6jiN18O43U6o5V5r82WJkrbAgkC9j68FiJa07AFOylL0kEMgJwuw27x5OVnlcqWNN8voJtJfTn3sP4rjyRYuQ7p7fJ6iOS+gOu094zgVzyxJvsU7JVTM2ZnQOcyTPaGlpt1iQBxF9qcpfcMdL5T0bsm5GEDy0y1E3WzTcWHXsCQL4Bo7VlaPKTm5MfK09cVDWg6bAg3GzGw+GtXnPFVOknggJzjDEHONrAyP0nDAaPFZ2CMfot4P+Ib5bL2Ogad+1PtErkpyodLUNZMAQ5rm30XB0gjhdZLKeTXRSyRf3b3N7AbDvFj2qZk8Fr2lrXFwIIDR5AC5wWi5bUrmyRygZomYL3Fjnss03BxGGal2ztfVYwQk6bp0dKdZt63KV0ROkkpwgWMUBkDRrv4J7AfogeakMgRWwK4Iwjdr1JRHtUttOitp1RDbGiMiUxtMUZlMgiNgRmUymMpkZtOggNo8b5zuGFvAKSynUxsCI2PcoIjacqTR0mc9rcMSL4gYa7X08EZrEVkCCZyna58+cWlrSyNo+7G0Edhuq+OnUgRbAjMgVpAI6exvj2YeSkYnSSeJJ80RkKeRuUA2wp/ydOula7corJTT4YlR3VOy58PNRZJT9XvURz8SCbC9wOI3cFBouTcPyisij1Z2c73W4m/gFD5V5dE9XM8EkZ5a22HVb1QB3KbyPjNN8onLTfoHNZ7xaSMd5zQs3DSOvZwIcCbi2vfda+J9BkmJ0Nt4oXWN/grZtFjj4+rJwphs7lMVUnJpI/NXGTMkE08jHOZZ2IGcBmkYg47xbtSiFOMa1OmarvkQaSLA233B4WWk5vMl9LlCEZozWEykAfUFx42VZ0K2XISIQQVlUfoR9G073Y+earJ2X0gcqKemmqpppavB7sGRNz3AAWAJuWg4JjamljpCYoHSsbKBaZ2lxGktbh2LPGE3RA12bm3dm3va+F9ttqupiZJytntmxZkDdkLA3xNz5Ij3uqKRxe4ufE4Pu43OboOncb9ir44cPR8VZ5F6r7O9mQFjuBSUqjbAishVi+lzSWnS0kd2Ce2BZaV4pk9tKrAU/809kPrQggNpUVlKp7YU/oroIbKdFbCpbYERtPtQQxGiMgUxsVvXCyK2HcghCmRm02Hr0FI6AH+SP0KgishRm0wR2tCW6gG2ADUnttrSFyHJUAbfXwRT3HYmEaUrpQDa4uDYjZindIL20duns1oGZmjQvEbAew49tlINjq0HwSxt9aVGmBbTAaid5N8eCcaYaxpUvo0oi3LWM6WKula3NEsmbszz4Y4IJhucfFSOh2jySiNVEb5MkMSmCJKIEEIMXuhVg2DcEpg2KiAIFr62PockxM0GokLzvA0fBZ+ClznBoGkgd50q85ZVIIpmDQ2E4b85w8m+Ks9VmsyIAnGJGZFxUhlMo0gCDtRIKTOJF83WCbAfvXwKnin2n12IzYUgBXwXdnZzXF1rhuONrXvoxtoQWU+xWLYUog9FKiE2BFZTqW2P0U8QqKiiBE6NSRCniFBFbAiMhUgRJQFAJsSeI04J4bx8kA81eaE+3rSmOdst56wg8Gpr3AY30dicATqvcdiPBSgaQAdo8FFQptwOq5sbjvTm0otjp0iwGvVvU7MAvawv61Jmbt3avIpoihh1kk93rakcy+B8lNEI14cMcEpGPxsoqC2EjQez1vUhryRq9cFIYMMCmiIcLoMcI08Ro4GlNbpXRkwRpwjRyNHrYkOhUCzU8R4I1sD61JWt9dqAQiTmsCLm6F5ox7/NEFoqqSE3jfmX0izXA9jwR2hPrK18tukINtjWjbpsOKeWDSm5ouktMRxHuXhCpAb5oj29XtsigtgRAzwSkJ4bgoG27E5owTm60SNQJ0YShia4+uxK38vigeI7HxXrJ1/NPYPgoGBq8BoXgNCcqEzfWlLm+tvrHuSsGndf4p8Iw71BHe31p/okdSkY9um/hoXqjX603R3vOA3/EKVQW0tyDc37vgjF1wddsNO7QnA9UHXp8SEsIvp227MfyCimA6ho06cPXBKG43sOPwuLeSccNG/zXomoEzPH1gnMiHo3v/NFzcCmRYkdnkge1lykdHfgn36x9bURovbg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1270" name="AutoShape 6" descr="data:image/jpeg;base64,/9j/4AAQSkZJRgABAQAAAQABAAD/2wCEAAkGBhQSERQUExQVFRUUFhgVGBgWGB8XGhcXGBgXGBcXFxcXGyYeFxojGRwWHy8gJCcpLCwsFx4xNTAqNSYrLCkBCQoKDgwNFA8PFykcHBwpKSwpKSwpKSkpKSwpKSkpKSkpKSkpKSksLCkpKSksLCwpLCkpKSkpKSwpLCw1KSkpKf/AABEIALsBDgMBIgACEQEDEQH/xAAcAAABBQEBAQAAAAAAAAAAAAADAQIEBQYHAAj/xABJEAABAwIBBwkDCAcIAgMAAAABAAIDBBEhBRIxQVFhcQYHEyKBkaGx8DJywRQjQlJigrLRFTNDkqLh8RZTVHODs8LDRNMXJGP/xAAXAQEBAQEAAAAAAAAAAAAAAAAAAQID/8QAHhEBAQEAAgMBAQEAAAAAAAAAAAEREiECMUFRYSL/2gAMAwEAAhEDEQA/AMTkKKYtnz433dEQ3qOxwOAwxN13+jdeq40MP+5J+am9FWa5qcf6MnxnUaODMmdNNUROJjEVg0RAAPL74yOublZzGnzbLpKSIIjnAudhrPmUgWozTnbEOyM2G+koogA2X4qojCJFbBtRo4+CKBwQQDGRvWo5s5A3KUBdoGfck2A6pxJOpUZtwVnyZym2mqo5i0PDc4FpwBBa5uOB230akHSYuTDG52fWUpzr2u7FpJOP6wX0+CDLyUgLC12UIbG+gB2kWOHSnUnN50GAAtghAP2/KzQmO52n6mwjtefiFjGkL/47ozh8uc73YifK6lM5vKPD5+qdbZTvP/UUOXnVmws6FuI0Ncb30aXqPNzrTD6bOyL8yVOM/BcQ8iKVrmuzq1xYWkfMOAOaQRf5kawFF5zXE5Pc4tc3OrQ4B7S05pa4AkHEaCqh3OnOf2luEbfiFTcoOV7qtnRzSPcy4cAA0C4uAcBvKuGscdKYXFHljAdYXtvwTuhGrxW2QWOtrXnFFMASBlkDWN2lEtvTC7evAoHhl10jmpqomQTiSWBnzoI6ZmcT1Bi27hYLm4w2rwqnNc3rZoJ222d6lWPoA5ep2/8Al049yH+ZTP7V03+MP3YR/wCsrhMuWbftR++PzQm5Ybrkv2k+Syru7+WdMP8Aypjwib/6lzjnLro6iSn6DPeyJjw5zhY3e8OuQLX16AsbLlRuPWJ4Bx+CHHW5zsA7DdbzVHnYnUisFtiRjL46UQDctMtLyM5Xw0fSiSPP6QsA67mAWzvqg3vfXsWnk5z4NVNH96Rx/wCK5PVxG7SBex0HDah9PJsZ3lZxrXWDznxaqWn7bn/iqLlNyvbWRCLMihaJBJ82w3JDXNxxscHFYRssn2fH80oc/wCsBwH80w1onZZJ+i3RrufND/Sl9LWaPqrNfKpnaGDvJTy+fYwdhPmVciLOslabEho3gWQ2NuhxQvzQXEEncBwT2OdfSPD4KoVzwNGKR0m5IW/a9YLzSNZwQEiJw6t0U30Zthv/AKqIHDf67Ua4tjfSgUngmucA1xcQLA4DHURqTWyDYU5sd8bWvf1igjsyvG1rRnjC206uCCctMwAcTa+hp19iecni+jSddkrae2zwQIctAjBrziD7NtHEob8rEgfNv17FJFxoNuH9E17N6CP+kX6o9d8XfyRI55HEdVoGGslODE9gF0Dr9/rei3uEM8E+27xQeHq69dJZOzNeCBDfcEgGq6IG4JbIBlMqIQQLi/FGB3ErzhuQQfkjR9EBOYzgjFvBMsdF0Ds1EjZpNjbgltvKKxnH0UHomcdqIBY+GlMzbbL8e9FzRYaNe/ggjSx4Hig5uGpTJggEIBhvqy81uy6e1Pa3ggiNj2nzRjE03OPC3YvMF8LeakOiI+raw2fFB64sNOCA4AWw8VJ1fRsEBxx0lANzb6B5rzm7vXaihIGXQCDTbV4JSScLpbbk9jdgxuLejvsqAorGi23Um5nBGAOkYKBrIbm1jp9akhgOwouGjHSnBtttx62IACHgk6A7kd1tgx3o0NM9/stJ4NJ8roIIjSltsVZjIk39y/iWkeLgAmuyNJ9Lo2+9LG3wL7oKsC+1esp5ye0e1PANwc534GOCT5PDrqB9yN5/EGhFyobRuT2BSc6mH053e7G1viZD5Jgq4AcIpncZGjyiKmxeNDJTw3Tin/pOMaKZv3pHn8Jak/S5ODYaccGF5/jc5NhxoBbZKQrCClrJC0tpy62jNpRbHbaOxHFSDyUrCSXQZlyT182EC+wPeLBDipH9iDrWj/sq8e3LSM41DD4R5xTRyciB61ZD9xkr/Ho2jxVTFPmbbooZrt4qdLk+IPs2a7ces6JwsdWAJJHrFCYzA3zb+tqGVGGGxKDjp7gndGccDxAXnN43G0280QOQ8UJ4Vlk2jEk0UZ0Pe1pscbFwBt4r3KSgZBVTRMJLI3lozrE2FtNgAUFYAjNPHuQj2+Se0cPXBAMkY+u3SnEjDScLobr7PD809ryNJthh8NCB4fqsdKY8btaTO3phfa4vr/kgsv0PMA0uieGvtmkiwN7ZuOq++yfJkh7TZ74Y9z5o2n93Pv4Kxh5wJgxkZALG42vYu1nOI9rrYjhZWldlmIxwy1EHVnaSwtdfBpDXAg3sb7rYoMs+khHtVMA90vf+CMjxQelpm6ah5t9SFx/GWrRinybIL2zATa5aBjpsCM0Xtj/VFbyPpJCAyawOgj4hwOvD2ka6ZT5bSD/Ev+7HH5uenHLFP9GCU+9MP+EQ81tKTmviddxmL2hxaA0hriRpA6rtYOKNW8jqaD2aOabe6pzPwxAeKna/5YZuXQPZpoR7xkd/2AeCV3KGXUynbwhYT3vzitI54Z7GSoOL3ST/APZbwUc8qJ2YNhpItzaaMEfvNJRqZ+KOPLdU7BkhG6Nob/ttCnNyZlKYezWvHCUjxwWj5MZcq6qpZDJUysY6/wCpLYsRo9hoVNl6eQVE0ZmmeGSPYC+RziQ0kC+Kgiu5A1hxkjzN80kcf43grzeRZHt1VEz/AFw890TXJtNkaST2I3P4NJ8grKHkRWv0U8n3hm/iIRUH+ztM3266M/5cMj/F2YERtDk9umWqk92KOMd7nuPgrqm5sax2lsbPeePJl1ZQ80sn0p4x7rXO881QZbpaEezSzP8Afna3vEcY80rMowj2KGAb3ull85APBbin5qYh7c8jvda1vmXKzg5uKMDFkj/ekNv4bJyMc6/TDvoMpI/dpo7jteHFedyiqtAqnN3MtH/tgLpDskZNg9plK3/MeCe6RxTHcrsmw+zLAD/+cd+7o2JyRzfo6mfTJPLffI/yUmDkNUuP6iTiWZvi8hbWo52aNuDenfwZYfxuHkoUXO1G92aynf7L3AuePojOtZoPfdDVXTc2tSdTG+88f8QVPj5rJPpTRjgHO881VNRzv1Lj83FCziHPPi4DwVZNzk1zzbpgwfYY1vjmk+KZU5NzT81UX05pHe61rfPOUxvNzQx4yF59+UNHgGrlk/Kapk9upmd993lcKFI4uON3bz+ZVypydhFJkaH2jSXH1n9Ie4lyLBysyWzO6IMPRsdIejgt1W2viWi5xC4sMNg8VZZGb83VH6tOdH2pIwmJrXVvORG6UfM58IcHhzmgSNcCTnNs62wWWG5QV4nqppW3DZJHOF8DYnC4vgosxuBpQgtMktwRNCbdeCAJTulGw6LaUjTgdG1DLzhigNqOGOH89PYgl+JNk0vvrQnO0oClxWg5SSEUWTrjARyWO35y5w1Ww43WZbv0btNu0rXcq6MjJ2T3A2a2NwF9Ls918ALgEAX0oMn0uGvX8F6KdwOGHA2QRxSNI1YoLMZenGHSutqBOd5g2U2k5aVMeh/mPI2VAcNS8X7wg3FJzkSEHpWMcANYuScAAOr5laCj5TRSUzqh8BbEx4jeQcWudYjC+IINrgYLkudvWyoJLZCqhZxBqoze2AsGaTv1dqbRvOSuWKGeaMQtY2ZpBGayzi0e3d2FxiNW/Xhon5XooCTJLTRvuc65YHXub3HtXuvnJkxabtJaRexabHvBummU6b4k3J1naSdaze2pcfQFXzn5PZh8ozvcZI7uIbZVFXz00jb5kU8nY1g8XE+C4qHcUmG8pxi866jV8+Dj+rpQPflLvBrB5qqqeeCtf7IhjB+rHnH+NxHgsGXW0WCK03Gkq5E5Vo6jnAr36amQD7GbH+BoVVPlSWTGSV7vee53mSoI7UoRnR2uH9E7Ox/NBB39yXWqJAfjqV5yWhz3TAW6sMpJsNbM1uOn2joWeHYtdybd0NLI+3Wluf8ATjcxncXyHuUqxlClc5GyhDmyyNH0XuHYDh4WQAqiXHIb6/IIgf6/ohx3xHZinBvAIPB/qyv8gxZtLVyODiAIgLYW+cGg7zYYbCoGT+T9TNbo4ZX31hhA/eIstpkzkpKaepgkIikcKaJrXOuBa77ktva5voxxUque1Uxe4l2k9lhsA1BAK6lRczQ/bVJO6Nlv4nk+SvqLmxoYxjG6Q7ZHk+DbDwTTHD2j1+SsKXk/USD5uCV28RuI77LvlFkSnh/VQRM3tYAe+11OLk0x8uX0kXxTbHZ67U4SY+15pjnt3qoQ33euCFJxTwb6B34psoIOgeCB9LSl7gBscbk2ADWlziSNQAJ7FreW5BoMn5uLc14Gm1g1gwBx26VlcnPf0jQ03LwYwMT+saYzYbbOK6JzlZIYyigjYCDSsaO0NYJb77vbf3FKscvvqFkgNhpTWjckN9yqHufqF03s2JHO2lNAG9QEzt4W6oKInIdQxrg/OqY3NLTYEDMvi8Cxvq7rrCAbl0zJ8ckOQJTmlhz2vBc0gnOlaAQCBawxBRY5tLAWktc0tLbgg4EHYUwdiIBxKYW7kQoKY/tTkN77qhzcdiODhpQo4zs70aMXwvjuQetxS2GpWlDyXqZv1dPK6+vMIHe6wWjoOaWrd7fRx+87OPc0HzQxi2+rJWhdTouZlmHS1LjujYGjvdfyWgydzX0EemN0p2yPJ8G2b4KauOINH9FtpMkTOLqeKJziymjiaALZ7ulZJKWk2BsTidVlvOVEFLR0zQ2KOMSSsYcxgBzQc9+IF7FrbfeRKTLdO+qpyyZhayFwvfN6xIwOdbE2vZBz+j5AVFaemj6NrHhty9xBzg0BwzQCdI8VoqDmWbpmqSd0TAB+88nyUjIlTWRT1MNKyKSKOZ7i1zg09dxLCw3ALS23crw8rJ4xeahmaBpcyzx/DfzQNoua+hjteN0hH948kdzbDwV9RZDp4f1UMTN7WAHvtdUdNzjUb8C8sOxwt5IlRy3iA+ba6ThYDvJv4KK091jMq1jg1sjdDqjpXe46QxR/gYVCq+XkpwY1jDqvd53ac0Xuo3KeoLGysBwYYocNZijD/wAePFTYuOgyVjQLlwAIvibear5+UsDf2gd7vW8sFzvKNf172vcNcCcfaAOG691AfX312WL5VcdAqOW7B7Mbj71m+V1WT8upfosjHG5+IWJlyhbX8FHflT1pU5VcZJzDf2UzOItoAv60L2btKaRuXdyITv8AXahnWPW1EeOxN7UGs5rcliSubI8fN0zHTu+6Orp3+SuqrKJqGU7pPZqvlRxP15NmqzbegouQz8lyLUz6H1bxAw68we2R4qryrUllHkx2odLjxf1rjhbv3IMnUxlrnNdpa4tPEGxQiFe8rKW1RnjRK1r+21nfxC/aqRjCTYXJOoC57ggQhOzVc0XJKqm/V00mOtzcwd77BaCh5pat1i8xR8XFx7mj4qauMdR2z23BLc4X924v4XXWYMjOlyJUPuS+qkfO0HH2XmRo7QLdoUSn5pmhpM05NgSQxoF/vOJ8lrstVDaaJkDAPmBT51tVyc4214NF+ITTHBmx3sOOhTKPktUyn5unkcNpbmjvdYLu9Bk+KNo6KNjBb6LQ3yCl3U1cccouaSsf7ZiiG92ee5ot4rQZP5mIxjLUPduY0MHe7OK6JnJOlCmmM3S82VCzTEXn7b3HwBA8FoKLI8EItFFGz3WgeICjVPKCCP2pWDgbnubcqsqOXcLfZD38AAO9x+CauNRnJc9YOp5eyfQjYN7nFx7hYeKpqvllUO/aEe6A3yx8VORjqpnA0myh1HKSnj9qVg3A3Pc25XIZsrOces7O94l3mUL5b2LPKrjoeVsuwzSNkzTLHDYWLRZz3nOOD9jWNx+2VRZQqaeZxeKeNgDQ2wBbckuOd83mY2Cpsp1PRwwMvi4Omdt65zWfwNB7VAGVrMLTrIOJ2Ai3irqYnUshbLIGyPjAALc118CbG+sY6rqTLlCYm7pOk9+/xuqSnr7yYaSx48LjxCEa2+i+PYpfKrIvzlK4tI08QQ4dxQmiB+LXNBO4s8WqkYHG1m3I0ayO0o8dE8k3NteJspy/i42vJjk5M6aN9yYGPDnkvBFm9awBFzoVVlTKxdF0tmu6WolOzABljhrxtdS+SefBFWOEhzBBYgE5ue8hrDxAJKgMow6CJrW55D5cLEm3UAvbeCt70ziJXTkxU7xraWH7h/IqE2CQk2Bt3LQGheyFwcAwteHNGF7EWOFyRjY4qCYb6STxxWPKdtRAbk/6zh33PgpLaVn2j3BSWwJ4gOxTFYLMOz12rzoyRp1/kut0vNJGB87M93uAMHjnFXFLzeUMdj0IeRrkJf4E28F31yxwgRXNhcnYNPcFbUfJKqk9mnkta93NzR3vsF3inoI4xaONjB9lob5IOVg7onNZbOcCMTYAAFziTqs0FNXGSy5yLknhpqWNzGR0rBnl18ZXAOJDWjHA7daEzm/ZNHDTyyECmDwCywLy55vcOBzQABt0nYr6nrKhjQTE5wf1jYhx6wGJAOde1tq9Q5VZ0ryXWLvonqlp0kEHFVGbnyfSwTCOpiErY3ZsZfqDm5zSb2Bva2Ota3J9TTNFo2sj3Bob4twPeqzLkf8A9iGZjc8DqvAF8AbtJG8F47l6traEXxaCP7q4PczC/FZv9WNK2QEXBB4Lxeuf1PKANI6EyH/MAH8TSD4IjOWZtZxc3eLO88VOv1e28ibnPY36zhfgOsfAFU9fJG6SodIWtEga3OdYWDhKBYnRhm/uhRuStaSypqTO6QRxlrc4Zoa93AAbMbLLzUL20UozQ+TpWEFvWNjnFxB042HcrdGli5TMip43vuc4W6nWxAx14d+1VdTzinHMi7Xu+DfzVFSSOloJ2EEPhIlAIsbD2tP2S7uWTkrztWPLVjZVnLWof+0DB9gAeJuVVVOWS/23uf77i7wvZZl1fuPcgvqnbQPFYVoH1o/ooz8ohuuwVMJ3FL0evxTRZ/pe+glCflPco0cBO1EdRgHT8ToxwCBr8pE6kTJpfNNHGPpuDe82TWwN2E+tim5JcIpWyAEFjg4Wx0EHG6sRK5TTOlq5cy+Y13Rs2ZsYDB5KvZk86yBxKlyYk2JsdunHHG29KxnBAlHTgOaWPAc0g4jqnaLn1irN8MbXWDQbaw4kd+5Q2BGaFVSWv4Dh+ac1oQmNRmKYNJRT9Bk8nNDjPNm2cLjNjbe9veKhS5Ve5rQHEabgdUYnq2DbaApfKDqR0kP1YekPvSku8rKqY9at+JBqQdcj67HN7R1m+RTmx3TLkWe0E5jg42HYeGtSXNx120g7tRCfCezWxorR6KQMT2jesq6UXJj3BYKq5ZTO9nNZwFz3uPwVTVZae8daR7u3DuFgtcjHQavLMUftyNadhIv3aVX12WWOp5JQSWm0IIwuXuvJa/2G2v8AaXPXT20D+aueVk5ihpqcGxawyvt9aT+Ss8vqWLKs5aYdQAccfyVNlDK5MTHuIJkL77DYiyzE1RbWh1WVS5jGWFo72tpNzfE3ss8jFs3lE9h6jiN18O43U6o5V5r82WJkrbAgkC9j68FiJa07AFOylL0kEMgJwuw27x5OVnlcqWNN8voJtJfTn3sP4rjyRYuQ7p7fJ6iOS+gOu094zgVzyxJvsU7JVTM2ZnQOcyTPaGlpt1iQBxF9qcpfcMdL5T0bsm5GEDy0y1E3WzTcWHXsCQL4Bo7VlaPKTm5MfK09cVDWg6bAg3GzGw+GtXnPFVOknggJzjDEHONrAyP0nDAaPFZ2CMfot4P+Ib5bL2Ogad+1PtErkpyodLUNZMAQ5rm30XB0gjhdZLKeTXRSyRf3b3N7AbDvFj2qZk8Fr2lrXFwIIDR5AC5wWi5bUrmyRygZomYL3Fjnss03BxGGal2ztfVYwQk6bp0dKdZt63KV0ROkkpwgWMUBkDRrv4J7AfogeakMgRWwK4Iwjdr1JRHtUttOitp1RDbGiMiUxtMUZlMgiNgRmUymMpkZtOggNo8b5zuGFvAKSynUxsCI2PcoIjacqTR0mc9rcMSL4gYa7X08EZrEVkCCZyna58+cWlrSyNo+7G0Edhuq+OnUgRbAjMgVpAI6exvj2YeSkYnSSeJJ80RkKeRuUA2wp/ydOula7corJTT4YlR3VOy58PNRZJT9XvURz8SCbC9wOI3cFBouTcPyisij1Z2c73W4m/gFD5V5dE9XM8EkZ5a22HVb1QB3KbyPjNN8onLTfoHNZ7xaSMd5zQs3DSOvZwIcCbi2vfda+J9BkmJ0Nt4oXWN/grZtFjj4+rJwphs7lMVUnJpI/NXGTMkE08jHOZZ2IGcBmkYg47xbtSiFOMa1OmarvkQaSLA233B4WWk5vMl9LlCEZozWEykAfUFx42VZ0K2XISIQQVlUfoR9G073Y+earJ2X0gcqKemmqpppavB7sGRNz3AAWAJuWg4JjamljpCYoHSsbKBaZ2lxGktbh2LPGE3RA12bm3dm3va+F9ttqupiZJytntmxZkDdkLA3xNz5Ij3uqKRxe4ufE4Pu43OboOncb9ir44cPR8VZ5F6r7O9mQFjuBSUqjbAishVi+lzSWnS0kd2Ce2BZaV4pk9tKrAU/809kPrQggNpUVlKp7YU/oroIbKdFbCpbYERtPtQQxGiMgUxsVvXCyK2HcghCmRm02Hr0FI6AH+SP0KgishRm0wR2tCW6gG2ADUnttrSFyHJUAbfXwRT3HYmEaUrpQDa4uDYjZindIL20duns1oGZmjQvEbAew49tlINjq0HwSxt9aVGmBbTAaid5N8eCcaYaxpUvo0oi3LWM6WKula3NEsmbszz4Y4IJhucfFSOh2jySiNVEb5MkMSmCJKIEEIMXuhVg2DcEpg2KiAIFr62PockxM0GokLzvA0fBZ+ClznBoGkgd50q85ZVIIpmDQ2E4b85w8m+Ks9VmsyIAnGJGZFxUhlMo0gCDtRIKTOJF83WCbAfvXwKnin2n12IzYUgBXwXdnZzXF1rhuONrXvoxtoQWU+xWLYUog9FKiE2BFZTqW2P0U8QqKiiBE6NSRCniFBFbAiMhUgRJQFAJsSeI04J4bx8kA81eaE+3rSmOdst56wg8Gpr3AY30dicATqvcdiPBSgaQAdo8FFQptwOq5sbjvTm0otjp0iwGvVvU7MAvawv61Jmbt3avIpoihh1kk93rakcy+B8lNEI14cMcEpGPxsoqC2EjQez1vUhryRq9cFIYMMCmiIcLoMcI08Ro4GlNbpXRkwRpwjRyNHrYkOhUCzU8R4I1sD61JWt9dqAQiTmsCLm6F5ox7/NEFoqqSE3jfmX0izXA9jwR2hPrK18tukINtjWjbpsOKeWDSm5ouktMRxHuXhCpAb5oj29XtsigtgRAzwSkJ4bgoG27E5owTm60SNQJ0YShia4+uxK38vigeI7HxXrJ1/NPYPgoGBq8BoXgNCcqEzfWlLm+tvrHuSsGndf4p8Iw71BHe31p/okdSkY9um/hoXqjX603R3vOA3/EKVQW0tyDc37vgjF1wddsNO7QnA9UHXp8SEsIvp227MfyCimA6ho06cPXBKG43sOPwuLeSccNG/zXomoEzPH1gnMiHo3v/NFzcCmRYkdnkge1lykdHfgn36x9bURovbgo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pic>
        <p:nvPicPr>
          <p:cNvPr id="11272" name="Picture 8" descr="http://f.building-supply.dk/25u3hgddp1nn6swb.jpg"/>
          <p:cNvPicPr>
            <a:picLocks noChangeAspect="1" noChangeArrowheads="1"/>
          </p:cNvPicPr>
          <p:nvPr/>
        </p:nvPicPr>
        <p:blipFill>
          <a:blip r:embed="rId2" cstate="print"/>
          <a:srcRect/>
          <a:stretch>
            <a:fillRect/>
          </a:stretch>
        </p:blipFill>
        <p:spPr bwMode="auto">
          <a:xfrm>
            <a:off x="161510" y="2483895"/>
            <a:ext cx="2422632" cy="2312939"/>
          </a:xfrm>
          <a:prstGeom prst="rect">
            <a:avLst/>
          </a:prstGeom>
          <a:noFill/>
        </p:spPr>
      </p:pic>
      <p:sp>
        <p:nvSpPr>
          <p:cNvPr id="10" name="Rektangel 9"/>
          <p:cNvSpPr/>
          <p:nvPr/>
        </p:nvSpPr>
        <p:spPr>
          <a:xfrm>
            <a:off x="746574" y="2123855"/>
            <a:ext cx="1755195" cy="3150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Bukkestillads</a:t>
            </a:r>
            <a:endParaRPr lang="da-DK" dirty="0"/>
          </a:p>
        </p:txBody>
      </p:sp>
      <p:pic>
        <p:nvPicPr>
          <p:cNvPr id="11274" name="Picture 10" descr="https://encrypted-tbn3.gstatic.com/images?q=tbn:ANd9GcTTbUL7pf83br6Kxo9A2wJN4jY5hxCmUIzVa1b422J2_DheQLTX"/>
          <p:cNvPicPr>
            <a:picLocks noChangeAspect="1" noChangeArrowheads="1"/>
          </p:cNvPicPr>
          <p:nvPr/>
        </p:nvPicPr>
        <p:blipFill>
          <a:blip r:embed="rId3" cstate="print"/>
          <a:srcRect/>
          <a:stretch>
            <a:fillRect/>
          </a:stretch>
        </p:blipFill>
        <p:spPr bwMode="auto">
          <a:xfrm>
            <a:off x="6190785" y="1583795"/>
            <a:ext cx="2953215" cy="2953215"/>
          </a:xfrm>
          <a:prstGeom prst="rect">
            <a:avLst/>
          </a:prstGeom>
          <a:noFill/>
        </p:spPr>
      </p:pic>
      <p:sp>
        <p:nvSpPr>
          <p:cNvPr id="12" name="Rektangel 11"/>
          <p:cNvSpPr/>
          <p:nvPr/>
        </p:nvSpPr>
        <p:spPr>
          <a:xfrm>
            <a:off x="6912260" y="1178750"/>
            <a:ext cx="2025225" cy="49505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Rullestillads</a:t>
            </a:r>
            <a:endParaRPr lang="da-DK" dirty="0"/>
          </a:p>
        </p:txBody>
      </p:sp>
      <p:pic>
        <p:nvPicPr>
          <p:cNvPr id="11276" name="Picture 12" descr="https://encrypted-tbn3.gstatic.com/images?q=tbn:ANd9GcSKM5ICMCwi_gS1j4MNaiDcTkeAKpz4RIDqSenEAxaFMlameugl"/>
          <p:cNvPicPr>
            <a:picLocks noChangeAspect="1" noChangeArrowheads="1"/>
          </p:cNvPicPr>
          <p:nvPr/>
        </p:nvPicPr>
        <p:blipFill>
          <a:blip r:embed="rId4" cstate="print"/>
          <a:srcRect/>
          <a:stretch>
            <a:fillRect/>
          </a:stretch>
        </p:blipFill>
        <p:spPr bwMode="auto">
          <a:xfrm>
            <a:off x="0" y="5143500"/>
            <a:ext cx="2676525" cy="1714500"/>
          </a:xfrm>
          <a:prstGeom prst="rect">
            <a:avLst/>
          </a:prstGeom>
          <a:noFill/>
        </p:spPr>
      </p:pic>
      <p:sp>
        <p:nvSpPr>
          <p:cNvPr id="14" name="Rektangel 13"/>
          <p:cNvSpPr/>
          <p:nvPr/>
        </p:nvSpPr>
        <p:spPr>
          <a:xfrm>
            <a:off x="476545" y="4959170"/>
            <a:ext cx="1980220" cy="1800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Rammestillads</a:t>
            </a:r>
            <a:endParaRPr lang="da-DK" dirty="0"/>
          </a:p>
        </p:txBody>
      </p:sp>
      <p:sp>
        <p:nvSpPr>
          <p:cNvPr id="11278" name="AutoShape 14" descr="data:image/jpeg;base64,/9j/4AAQSkZJRgABAQAAAQABAAD/2wCEAAkGBhQSERUSExQWFRUUFBkVFBcXFRgXFRQVHRUWGRcVFRUYHCcfFxkmHBUVHy8gIycpLCwsFh4xNTAqNSYrLCkBCQoKDgwOFA8PGikcFB4pNikpKSkpNikpKSkpKSkpKSwpKSkpKSkpKSwpLCkpKSwpLCkpKSkpKSkpKSkpKSkpKf/AABEIALwBDAMBIgACEQEDEQH/xAAbAAEAAgMBAQAAAAAAAAAAAAAABAUBAgMGB//EAEkQAAEDAwICBQcHCAkEAwAAAAEAAhEDEiEEMQVBEyJRcZEGFDJSYYGhIzNCkrHB0RVTYnKCstLwFiRDY3OTo8LhNGSD4qKzw//EABYBAQEBAAAAAAAAAAAAAAAAAAABAv/EABsRAQEAAwEBAQAAAAAAAAAAAAABAhETElED/9oADAMBAAIRAxEAPwD7IiIjIiIgIiICIiAiIgIiICIiAiIgIiICIiAiLCDKJChaXVOdWqsIwy204jIyMZmUE1ERARFH1utbSbc4iLg3JjcgT7t/cgkIsBZQEREBERAREQEREBFxfqQH2nHVuHjEfYt+lHt+q77YhBui06T9Fx9wH3qHR1zrXOLCbajmbgfTtH2hBPRcpf2NH7RP+0Ja71gO5v4lBtVqhoLjgDdbwqzjencdPVh7psPqge+GqS3QiMuecZmo/fxQSoXN+oaN3NHe4D7Suf5Pp82A/rS796VuzSsGzGjuaB9gQcX8WpD+0b7jd+7Kg8U46wUnW9J7HdFUDRnm8gAeKuQYVb5R0rtNVBz1Z8DP8+9BvT4o52W0KsHIuDGj4vn4LfziqdqIH61Vv+0FSKLYa0ARDQI7MDC3QRbqx5Um/tPd/tasdFWP9pTHdSJ+16mIgh+Z1DvXf+yym37WuWPyZO9Ssf8AyFv7gCmrCCF+RqR3aXfrPeftcqLh+nqs1tSlTcGU7S75u5vpgtGSIMOPPMFeqVdo6QGpru5kU5yewoOnQ1x/a0z30T91RLNR69E/+OoP/wBCpyIIU6json31B9xVT5ScRq06bQ9lOH1AJa97iIl02mmMY7V6NVXlLTnTnJHWZtv6Q/FBalCjtz3ogIiICIiAiIgIiIIWo0zTWY50YY+AdplnI45rv0FP1WeDVE4kYqUiRI64OSOTYyNtlt0rfV/1Cs3KRqY2pDmUxyZ4NVXVo0iyqAWy2qXAiJBBa6MclLOpHqf6hVe3T9IK7BLS6oHtNxxhuNsiW/cp0xXnkvDXHt9zXH7k6Ydjvqn71jp+7xWDqP1fFTpivPJH4nqAKNSWuiw8h2d67UtQ4tBDDkA+k0ct91G19W+m9hLes0iJncH2rnw3XmxrTaLWtHw9p9idcTnknGo/1B9f/wBUuqeqz6x/hWg1ftb4/wDKHV4MOZI9v/KdcTnk3mp2M8XH7lC4y6oKFQ9Qi3IAdMSAYM9kqQ/WdhYe0AiftUXWau5j23M6zSBseW2++VO2K8skjROqPpsfe0XNacMJ3HtcuwpP/OD/ACx/EofC9b8iwEtkMAPLYAbThSHa4es0fz3p1xOWToaL/wA4fcxv3ynmzvzr/Bn8C089HrN8Qjtc0GC9g94U7YnLJv5ofzlTxaPsaFjzL9Op/mO+5aDXNP02eLfxRusB+m3O2QnbE5VseHt9ap/mP/iVBoq1VmuqUGFsOa58vueYaWxBuB2f8FfHUgfTb4tXleJahjNWa/SNvbTNkuaWkkAER7hgKz9sTlXqbdR61H6j/wCNIr9tH6r/AOJR2eUlCBNQTAnwWT5S6f8AOfArfqMea721/Wo/Uf8Axqn8pKtdtNjSabhUqtabWOBaIJukuPMBT/6T6f8AOf8Axd+Cg8Y4/QfSgOOHMf6LgOq4H34BxzT1DzXoyiqqXlNRe8NbeS4wPknxntMYVorLKlljKIiqCIiAiIgIiIKjj2jNQ0QAw/KEG9tzY6N847exRqnk0TIDdOARHzZn0bdwRjE95KtOIE3UY/PCccix4+9S0VQnyYmZFETM2teNy0gjrbiMd5VbX4XY/UxSD2sDHjrENaLXOcwXPBgxmJ39y9iqqoJqalnrUGEe2WVG48FNQ3VZT4FcA7zenkTmodiBAw44GVv/AEawR0FAS0NB6R+DnrDq75+CuuEE+b0Z36KnPfYFKTUN15vU+TUioeiotubiHPNpAORgZ28FXcM4eKlCk/zUvMF5Jx0sgxc672gg9yutS5+rltJ7qVBszVpmKlVw+jSPKmCMu57DmV38l2xpKOSepuTJJkz7pnCahtVN4NAA8zB65dPSMHVLi6zLptzHcs/0fm4DSNbcQQfOMjacCew+K9Siaht4/jHk0BRrPbSFM9C62ys8lrgHOvAMAnAEE8lvS8nWebgnTy4svDhWdg+k0wXcsduy9Fxb5itz+SqfuOUJtap5jTdSa1zjQZ1X4BHRidv5708w3Xm+EMo1NL1mVDUcHi+5903OAMB22MdsKZV0lAhhbp64hzXOEViS3MtgnByr3ybc7zamHWAhsAMJtaOTTPPtjCsk1DdeUbw+iHiNLqbbSCB0kTIg5qdgI96kUuC0SXONDU5OJe/AgY+dxkE+9ejRPMN15XQcP0z3VAKWoc6nUcx5uqiDvb6YmGuGfit9DwKk2m0Pp6gvAy4OqDMmItcFP4BUmrrB2aoz76NH8Fcp5nxfV+vKaHgFIU2iqNSX/SIdVIOcbeyFXcB0RZqTS6NtQlr3B1YvNolpHpNOSCO7tXvFT/k9j9XUc8B0UmBoIEAEmfi0J5ibrdtJweWFmnbDQ6bT2kRy7FybqSXPHS6Zga4NBsmRY0zmqIy6Pcp44VR/NU/qN/BdW6SmNqbB3Mb+CahuvPv4x8iXjU0BUDXENDGbgmBBeTmFD8otcS2mGag1Qa7A5optAt62Q5rRBkCMr2LRG2O7CrfKMTQzn5Smc5z0jVRZlyIURBERAREQEREBERBB4t6LDExXpH/Vb+KmqDxx5bQcW7gsI55FRhGOaj1dRqGwC0EZkhgxnGzyNvYgt1XCPOnjEnTt7zFSoPv7Oahs4lVMA+mXDqg0wYJO4c0EYafeQuHSudqAby0vodQGQQLhk2syJg+yN8oLjg5J09EnfomT32iVHqTqSWgkUBhzgYNc82NPKnvLvpbDEk+e4YG1aTKZrBjWtDajp69ZwJva2INnIu3OQNpVw9xZAY9+eq0NFQjeYAcx30QRE8vYgui21sAAANgAQAABgAcgq7yZdOlpT2H992VEPFawu6ryGXXA0mzFoc0TcwnBzjs7ly8m+IEaengQbzm5tvWJgktjn2oPSIoNLiktutPo3G1zHEDukGfYur9e1s3B7Y3ljoHZkAhB01LZY4drTuJGx5c1F4Q2dJRHbQYMDf5MDYyuz9bTIIL2jGbjbg9od71x4GQNPRAIMU2DEcgOQ2QQeAadw01J7PSsyDADxJiQNjGx8Vb6fUB4kYIwQdwewhQ/J7/pmZmLhkg7PcOXcpVfTSb2m1458nDsd2hBIWFx0+pukEWuG7T9o7Qu6Cl4E0DUa2CM12OPViJos3PPnn8VdKo4ST5xq/8AEpxkH+xbyAxsPBW6AquhWnWVG4xRZO8zJj2bO+IVmqrTn+u1cjFFgAgesSc7zt49yC2REQFTeVbSdOQIzUpjPteAPfJ+KuVVeUhPQYLRNSn6W3zjfb7/AHHbdBalFjvWUBERAREQEREBERBC406KFQ9jZ8CD9ymkqNxP5mp/hu/dKkNMie3KDD2AiCAR2ESPAry2t07a2t6BrXsZTp/LOY5rLg/LW2zdZ1SCQJkx2r1areJVHNq0nMbN17XDm5obcB34Md6CNwrgjRSiSMGmfRPVZVfaAIxEnaNys6bybZTADQ1wBJyXhxwRFwce3sU3hNS6nPI1KkdxqOIU1BTU+Elpb1ZgEOPUeXHEH5Qd/NVHAuNuYHUQ+iLKttjrg6CR6uOZ8F7BVXk8IFYTkaipPbuN0EWvxZ7roZTdEYDXPdvnsyAPisVWScsqgRLg2k1picHfbdXr6QduAe8A/aufmTeUt/VJHw2QUj6F7XjpXg1BAL64BItwHC3IyfFdOAcII01IdQ9WSH02ugkkkXAgnMqzdocth5Nk2hwDgJBaZiJEFVnBtF8mHhjDcTiS0iDZggHsndBy4Lw6o2k6CDNSpbbUfTth7mwG5ESJ96sLagP9qBH91UzJ7cxEKg4Jqn3VWGpWZbWcLWU+ka3mWzBkZ3hSq2tr9GZfUFSCLbGU2TMAh5g7QefcgmaqrUhhmHhwBJovbYMySQYIxt7V103GiXOYRTNoBJ6UAO7pGP8An2FRxRqOtBp3G7E6lzg4BrsEZA5bTstamiuc4OpBhLGg20jUgS4g3h3bOCOQQOD8aa+vqA1jyS5p6oa70WimTIdnIxHIyrRvFWSR1wWmDNN+DAMEgRsR4qg4NpqFOtXuIkkOuh1O0RJbOI3Bj/gm/oaNuTTqPFxk2vDwTET1pnYeCDanxai7aqz6wH2qHpqjXa2pFpPQMEjP0jifeF3HC3Cn0YqS2CIfTDomZ2I7Sqmpwxx1JFtEgU2OIANMEXnsByYIPLKD0qKpOmeC2KdVoE3WV55YgOcPsWrtS8VALqzadhkvpBxvkQJDdou8EFwqnyoaTQABIuq0xgTu8fz7lhvFXdKGCpSc2wuucCyHXAWnrbwSduSicY4zFSjQcGS+oxwLKl0WvaYtgHONvag9GUREBERAREQEREBERBx1bZpvHax37pW2mdLGntaPsC2eJBHaCqTR8einSaaZktYNxttMATsCThBeqDxB0VKB/vSPGlU/BaN11R11jQQALTDnBxM4klkRj6yi8QFYmiTgdI2fQBuItGetjrO7dwg66Mupl7yZY6s8H9DrYf3cj7j2q2VLodG+6t189KZEk70mYJgAiTOWhdGaqpSIY5st2YScmGkxLQROIAICC1VRwBsO1I/7l/7rVNpcRaRmW7TOwnYXCR8VD4KfldUBkdMHDmOswfggt0REAKFwh00hHrVB4VXqaofC2wwj+8q//a9Bz4M0BtQCMV6m3bdKsFWcFaQa4M/9Q/eOxvYrNBxfo2HdjfCD4haeZCZDng+x0/B0qSiCjoadxrahktI+TJLmzcSzcWkWnC1p6LoWhrqNNwLibmmDkk5JEzJ/nZWGljzit+rS/ddzU1zZEHIO47UFRpKBa3rdM03OILXF4DS4loEFwwIG3JVXDuL1BrX03A1HPDhTktZFNhDgXY7HHlK9AQaPaafiWe32t+xUhraetrpNQEinYxoc5rr56wMEH0Rz5EoLWtraofa40aQtulzi7nEZsE+KjUNcXueDWqOAcA3oKWHNtaT1g13Nzhv9HdWdHhtJmW02A9tou+scqSg827hzqtG11Go5+JdWqiJDgfRudGB6oXDi/ASX6d4p0KduoZIpggkE832gGI9VerVZxqtb0G2dQwZMet4oqzRERBERAREQEREBERBhQuGUwaLAYdbIkDsc4YzhTUQRH8PG7SQf/W0ZGSBjGdlA4xqX06Yc9tzWVKbuU4c2TdsM9oGCrtQOOUwdPUBAItEgmAQHAkE+5BHbxdrXEERe76Ra0Aim3FwJnA5LNbVPqMeA0fow17g4wC1zX9UDOPcp40TAQWtDY2tgAYI2GNpXB3Dy0dQwbYEG3PIkbHluEEVrKj3Q6Zbk+gwnItcCGudyzHNROD8PLa2oYX5vZUkEkgOLnW3YPKFP1dZ7QXQJaRYSIJmAQYwRyO20qHpOMM88e17XUi6m0TUhrXlriJYSes2DAI3tKC2a2oDvIu5w6Gx24Jz3rDdfkBzTJnYzt7DB+1bflBhwHXHsYC/xtBj3rhX4q21rrCWuIALyxoyYkhxmM9iCTS1rHRDhkSJwSO4wVx4W2BUH99U5/pz96gCrc4BoADW4LG1KrRJMtGAweiPFQ+A6au1lf0g4Vnhoui3Y+gZbBuHNQW/C6kv1A9WufixisVTcNrFtXUScmo0w7qH5tu24+Knt4g2ATLZ2uEA/tbfFUSkWGuBEgyO0ZHio+s4jTpem4AnZu7nHsa0ZPuQcNNTjU1j2spdv6Y7uSlarVsptuqODGjm4wP8AlUtLUVquoqBg6EGnTk1Ggvi6pBawHBOfSOIGFY6bg1Nrg901Knr1Dc4fq8mfsgIOP5Rq1fmKdrfztYFre9tP0n++B7VT8E4GKOuqDpC49GKpgCmLnEggsYILYIIBJ7d162VV06f9ccf+3by/Tdz93x9iC0REQFV8bo3HTiQP6w07Ts1xx4K0VVxqpFTTDOdQOU/Rdv4lBaogQoCIiAiIgIiICIiAiIgLV7ARBAI7CJHgtkQYRZRBhUup4e3zxpBDCaD49Ekm8T1HAyCCZ7ldqJV0hNZlWWwxrmwWy4hxacOnHojl2oK6nwZ9O1rXOtB6xaTLhBDZpnGDGxyF30tUMEWMJuthjbXxJAJY7O0c+atVzq0Guw4A9k8u48kGtHWNeYByMFpw4ey05Ubhulcx1a4YfUvb1y4wWgERENyCffHJNTwyWua12HcnC6DESHekDAHM7BaF1Rjhu1kG7eq2cWwfSaN90GOHunUalu+aRjPOnHPHJNZqaNN0Cek5MpSXn9huB3kALzdDjFWrrqtF4c1loLvN7nl4aMHpMOa3rchmd1e6LW02BzadNlINIuNRwZJInIEuc7GbiCg4u4dqHyW20JcXYg1nTyc5vUb3Q5dtPo+gfLW4IcX1KoudMtgdK3MGXb7QEZrqtRktLrjMCnShozj5Srg4g4jdSHaJznNdAET8491Qmf0fRBHsKKi6fizfOnNiXOpMjoyKghrnkmRn6Y5Sralq2OMBwn1dnDvachU9DQt8+fcZd5u046lvyhHVDTge881Yu4dkmQ66JFRt0wIEEbfFETFWUqv9de3+4bODjrnnt9KUZQfTaYvnrEWuD25JLW2uyAMDAUSlqHDVl2Hk0WNgQwgmo7keYI7RgoL9FFdxFgID5YTtcIBiJh23Mc+akNeCJBkdoyPgg2VXxgTU03+PjP6DlaKo4y75fSDHzx3mfQOyC3QohQEREBERAREQEREBERAREQEREBERAREQEREFBW4Yx2vc5zy0mg21rXuYXG54c4wesQLe6VJpcDFO6xrXXG6XYqAxGKg+9SBon+cdL0gtssLLMwHEjrz2kqciqllapTa0OeXO6rXCo3BJLQS2o3kJJzOymHXWkB7S0kEgjrNIESZGQOsNxzUkjkuHmTQZbLDkdXbMT1TjkPBEcqeia6t07XuJssgOFluTkRvJndTFXv0JDnPLbi6MsNjhE8pzv28lz0moqy4FzSQ8hjanVe5kAg3Dc5PLkgtVTAB2ue0iR5uzcCMP5ePZ7MRmXp+LNcCSHNtcWOJEtuaYIuGPee1R6Bada9wM/wBXZzkfOP28AfHtQTToRIc1zmkAgZuABiRDpx1RzUN3DXCqahEgsDYpuNMghzjfEwTBjJ5Kxr6hrBL3Bo7XEAfFRG8VDw40mOeGzJPUaCBJy7J9zSgjM1dQVXNLg1ga2zpmwXOJNzbwQMCO3dcdTxK7V0KJbDgS+QbmEFjwIODMg8kqcQfVa2ypdJbcyg26GGC4OqOkAx+qoL+D267S1W020xFRpF9zyAwuuedickYJ33QesQoiAiIgIiICIiAiIgIiICIiAiIgIiICIiAiIgIiICIiDCw+mHCCAR2HIWyIIrdDb824szMek0ntg/cQvK6ek6hr6rSahFRl8UWSXEuaQNjY0dbJjvXtFT0JGvq9X0qFMyCMAOeBM5mZECdsoNdLoKnSGo1jaUtDZqONWrILjdgxJkbuO3uUynwhmS8uqS643Hq3YzYIby5hTVlBhrQBAEAbAYA7gFU8S0VV2oo1GBltMm6Xua43CCYa0ggchz5q3RAQoiAiIgIiICIiAiIgIiICIiAiIgIiICIiAiIgIiICIiAiIgKAzgdEVunDPlMm653PfExB7FPRBhZ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1280" name="AutoShape 16" descr="data:image/jpeg;base64,/9j/4AAQSkZJRgABAQAAAQABAAD/2wCEAAkGBhQSERUSExQWFRUUFBkVFBcXFRgXFRQVHRUWGRcVFRUYHCcfFxkmHBUVHy8gIycpLCwsFh4xNTAqNSYrLCkBCQoKDgwOFA8PGikcFB4pNikpKSkpNikpKSkpKSkpKSwpKSkpKSkpKSwpLCkpKSwpLCkpKSkpKSkpKSkpKSkpKf/AABEIALwBDAMBIgACEQEDEQH/xAAbAAEAAgMBAQAAAAAAAAAAAAAABAUBAgMGB//EAEkQAAEDAwICBQcHCAkEAwAAAAEAAhEDEiEEMQVBEyJRcZEGFDJSYYGhIzNCkrHB0RVTYnKCstLwFiRDY3OTo8LhNGSD4qKzw//EABYBAQEBAAAAAAAAAAAAAAAAAAABAv/EABsRAQEAAwEBAQAAAAAAAAAAAAABAhETElED/9oADAMBAAIRAxEAPwD7IiIjIiIgIiICIiAiIgIiICIiAiIgIiICIiAiLCDKJChaXVOdWqsIwy204jIyMZmUE1ERARFH1utbSbc4iLg3JjcgT7t/cgkIsBZQEREBERAREQEREBFxfqQH2nHVuHjEfYt+lHt+q77YhBui06T9Fx9wH3qHR1zrXOLCbajmbgfTtH2hBPRcpf2NH7RP+0Ja71gO5v4lBtVqhoLjgDdbwqzjencdPVh7psPqge+GqS3QiMuecZmo/fxQSoXN+oaN3NHe4D7Suf5Pp82A/rS796VuzSsGzGjuaB9gQcX8WpD+0b7jd+7Kg8U46wUnW9J7HdFUDRnm8gAeKuQYVb5R0rtNVBz1Z8DP8+9BvT4o52W0KsHIuDGj4vn4LfziqdqIH61Vv+0FSKLYa0ARDQI7MDC3QRbqx5Um/tPd/tasdFWP9pTHdSJ+16mIgh+Z1DvXf+yym37WuWPyZO9Ssf8AyFv7gCmrCCF+RqR3aXfrPeftcqLh+nqs1tSlTcGU7S75u5vpgtGSIMOPPMFeqVdo6QGpru5kU5yewoOnQ1x/a0z30T91RLNR69E/+OoP/wBCpyIIU6json31B9xVT5ScRq06bQ9lOH1AJa97iIl02mmMY7V6NVXlLTnTnJHWZtv6Q/FBalCjtz3ogIiICIiAiIgIiIIWo0zTWY50YY+AdplnI45rv0FP1WeDVE4kYqUiRI64OSOTYyNtlt0rfV/1Cs3KRqY2pDmUxyZ4NVXVo0iyqAWy2qXAiJBBa6MclLOpHqf6hVe3T9IK7BLS6oHtNxxhuNsiW/cp0xXnkvDXHt9zXH7k6Ydjvqn71jp+7xWDqP1fFTpivPJH4nqAKNSWuiw8h2d67UtQ4tBDDkA+k0ct91G19W+m9hLes0iJncH2rnw3XmxrTaLWtHw9p9idcTnknGo/1B9f/wBUuqeqz6x/hWg1ftb4/wDKHV4MOZI9v/KdcTnk3mp2M8XH7lC4y6oKFQ9Qi3IAdMSAYM9kqQ/WdhYe0AiftUXWau5j23M6zSBseW2++VO2K8skjROqPpsfe0XNacMJ3HtcuwpP/OD/ACx/EofC9b8iwEtkMAPLYAbThSHa4es0fz3p1xOWToaL/wA4fcxv3ynmzvzr/Bn8C089HrN8Qjtc0GC9g94U7YnLJv5ofzlTxaPsaFjzL9Op/mO+5aDXNP02eLfxRusB+m3O2QnbE5VseHt9ap/mP/iVBoq1VmuqUGFsOa58vueYaWxBuB2f8FfHUgfTb4tXleJahjNWa/SNvbTNkuaWkkAER7hgKz9sTlXqbdR61H6j/wCNIr9tH6r/AOJR2eUlCBNQTAnwWT5S6f8AOfArfqMea721/Wo/Uf8Axqn8pKtdtNjSabhUqtabWOBaIJukuPMBT/6T6f8AOf8Axd+Cg8Y4/QfSgOOHMf6LgOq4H34BxzT1DzXoyiqqXlNRe8NbeS4wPknxntMYVorLKlljKIiqCIiAiIgIiIKjj2jNQ0QAw/KEG9tzY6N847exRqnk0TIDdOARHzZn0bdwRjE95KtOIE3UY/PCccix4+9S0VQnyYmZFETM2teNy0gjrbiMd5VbX4XY/UxSD2sDHjrENaLXOcwXPBgxmJ39y9iqqoJqalnrUGEe2WVG48FNQ3VZT4FcA7zenkTmodiBAw44GVv/AEawR0FAS0NB6R+DnrDq75+CuuEE+b0Z36KnPfYFKTUN15vU+TUioeiotubiHPNpAORgZ28FXcM4eKlCk/zUvMF5Jx0sgxc672gg9yutS5+rltJ7qVBszVpmKlVw+jSPKmCMu57DmV38l2xpKOSepuTJJkz7pnCahtVN4NAA8zB65dPSMHVLi6zLptzHcs/0fm4DSNbcQQfOMjacCew+K9Siaht4/jHk0BRrPbSFM9C62ys8lrgHOvAMAnAEE8lvS8nWebgnTy4svDhWdg+k0wXcsduy9Fxb5itz+SqfuOUJtap5jTdSa1zjQZ1X4BHRidv5708w3Xm+EMo1NL1mVDUcHi+5903OAMB22MdsKZV0lAhhbp64hzXOEViS3MtgnByr3ybc7zamHWAhsAMJtaOTTPPtjCsk1DdeUbw+iHiNLqbbSCB0kTIg5qdgI96kUuC0SXONDU5OJe/AgY+dxkE+9ejRPMN15XQcP0z3VAKWoc6nUcx5uqiDvb6YmGuGfit9DwKk2m0Pp6gvAy4OqDMmItcFP4BUmrrB2aoz76NH8Fcp5nxfV+vKaHgFIU2iqNSX/SIdVIOcbeyFXcB0RZqTS6NtQlr3B1YvNolpHpNOSCO7tXvFT/k9j9XUc8B0UmBoIEAEmfi0J5ibrdtJweWFmnbDQ6bT2kRy7FybqSXPHS6Zga4NBsmRY0zmqIy6Pcp44VR/NU/qN/BdW6SmNqbB3Mb+CahuvPv4x8iXjU0BUDXENDGbgmBBeTmFD8otcS2mGag1Qa7A5optAt62Q5rRBkCMr2LRG2O7CrfKMTQzn5Smc5z0jVRZlyIURBERAREQEREBERBB4t6LDExXpH/Vb+KmqDxx5bQcW7gsI55FRhGOaj1dRqGwC0EZkhgxnGzyNvYgt1XCPOnjEnTt7zFSoPv7Oahs4lVMA+mXDqg0wYJO4c0EYafeQuHSudqAby0vodQGQQLhk2syJg+yN8oLjg5J09EnfomT32iVHqTqSWgkUBhzgYNc82NPKnvLvpbDEk+e4YG1aTKZrBjWtDajp69ZwJva2INnIu3OQNpVw9xZAY9+eq0NFQjeYAcx30QRE8vYgui21sAAANgAQAABgAcgq7yZdOlpT2H992VEPFawu6ryGXXA0mzFoc0TcwnBzjs7ly8m+IEaengQbzm5tvWJgktjn2oPSIoNLiktutPo3G1zHEDukGfYur9e1s3B7Y3ljoHZkAhB01LZY4drTuJGx5c1F4Q2dJRHbQYMDf5MDYyuz9bTIIL2jGbjbg9od71x4GQNPRAIMU2DEcgOQ2QQeAadw01J7PSsyDADxJiQNjGx8Vb6fUB4kYIwQdwewhQ/J7/pmZmLhkg7PcOXcpVfTSb2m1458nDsd2hBIWFx0+pukEWuG7T9o7Qu6Cl4E0DUa2CM12OPViJos3PPnn8VdKo4ST5xq/8AEpxkH+xbyAxsPBW6AquhWnWVG4xRZO8zJj2bO+IVmqrTn+u1cjFFgAgesSc7zt49yC2REQFTeVbSdOQIzUpjPteAPfJ+KuVVeUhPQYLRNSn6W3zjfb7/AHHbdBalFjvWUBERAREQEREBERBC406KFQ9jZ8CD9ymkqNxP5mp/hu/dKkNMie3KDD2AiCAR2ESPAry2t07a2t6BrXsZTp/LOY5rLg/LW2zdZ1SCQJkx2r1areJVHNq0nMbN17XDm5obcB34Md6CNwrgjRSiSMGmfRPVZVfaAIxEnaNys6bybZTADQ1wBJyXhxwRFwce3sU3hNS6nPI1KkdxqOIU1BTU+Elpb1ZgEOPUeXHEH5Qd/NVHAuNuYHUQ+iLKttjrg6CR6uOZ8F7BVXk8IFYTkaipPbuN0EWvxZ7roZTdEYDXPdvnsyAPisVWScsqgRLg2k1picHfbdXr6QduAe8A/aufmTeUt/VJHw2QUj6F7XjpXg1BAL64BItwHC3IyfFdOAcII01IdQ9WSH02ugkkkXAgnMqzdocth5Nk2hwDgJBaZiJEFVnBtF8mHhjDcTiS0iDZggHsndBy4Lw6o2k6CDNSpbbUfTth7mwG5ESJ96sLagP9qBH91UzJ7cxEKg4Jqn3VWGpWZbWcLWU+ka3mWzBkZ3hSq2tr9GZfUFSCLbGU2TMAh5g7QefcgmaqrUhhmHhwBJovbYMySQYIxt7V103GiXOYRTNoBJ6UAO7pGP8An2FRxRqOtBp3G7E6lzg4BrsEZA5bTstamiuc4OpBhLGg20jUgS4g3h3bOCOQQOD8aa+vqA1jyS5p6oa70WimTIdnIxHIyrRvFWSR1wWmDNN+DAMEgRsR4qg4NpqFOtXuIkkOuh1O0RJbOI3Bj/gm/oaNuTTqPFxk2vDwTET1pnYeCDanxai7aqz6wH2qHpqjXa2pFpPQMEjP0jifeF3HC3Cn0YqS2CIfTDomZ2I7Sqmpwxx1JFtEgU2OIANMEXnsByYIPLKD0qKpOmeC2KdVoE3WV55YgOcPsWrtS8VALqzadhkvpBxvkQJDdou8EFwqnyoaTQABIuq0xgTu8fz7lhvFXdKGCpSc2wuucCyHXAWnrbwSduSicY4zFSjQcGS+oxwLKl0WvaYtgHONvag9GUREBERAREQEREBERBx1bZpvHax37pW2mdLGntaPsC2eJBHaCqTR8einSaaZktYNxttMATsCThBeqDxB0VKB/vSPGlU/BaN11R11jQQALTDnBxM4klkRj6yi8QFYmiTgdI2fQBuItGetjrO7dwg66Mupl7yZY6s8H9DrYf3cj7j2q2VLodG+6t189KZEk70mYJgAiTOWhdGaqpSIY5st2YScmGkxLQROIAICC1VRwBsO1I/7l/7rVNpcRaRmW7TOwnYXCR8VD4KfldUBkdMHDmOswfggt0REAKFwh00hHrVB4VXqaofC2wwj+8q//a9Bz4M0BtQCMV6m3bdKsFWcFaQa4M/9Q/eOxvYrNBxfo2HdjfCD4haeZCZDng+x0/B0qSiCjoadxrahktI+TJLmzcSzcWkWnC1p6LoWhrqNNwLibmmDkk5JEzJ/nZWGljzit+rS/ddzU1zZEHIO47UFRpKBa3rdM03OILXF4DS4loEFwwIG3JVXDuL1BrX03A1HPDhTktZFNhDgXY7HHlK9AQaPaafiWe32t+xUhraetrpNQEinYxoc5rr56wMEH0Rz5EoLWtraofa40aQtulzi7nEZsE+KjUNcXueDWqOAcA3oKWHNtaT1g13Nzhv9HdWdHhtJmW02A9tou+scqSg827hzqtG11Go5+JdWqiJDgfRudGB6oXDi/ASX6d4p0KduoZIpggkE832gGI9VerVZxqtb0G2dQwZMet4oqzRERBERAREQEREBERBhQuGUwaLAYdbIkDsc4YzhTUQRH8PG7SQf/W0ZGSBjGdlA4xqX06Yc9tzWVKbuU4c2TdsM9oGCrtQOOUwdPUBAItEgmAQHAkE+5BHbxdrXEERe76Ra0Aim3FwJnA5LNbVPqMeA0fow17g4wC1zX9UDOPcp40TAQWtDY2tgAYI2GNpXB3Dy0dQwbYEG3PIkbHluEEVrKj3Q6Zbk+gwnItcCGudyzHNROD8PLa2oYX5vZUkEkgOLnW3YPKFP1dZ7QXQJaRYSIJmAQYwRyO20qHpOMM88e17XUi6m0TUhrXlriJYSes2DAI3tKC2a2oDvIu5w6Gx24Jz3rDdfkBzTJnYzt7DB+1bflBhwHXHsYC/xtBj3rhX4q21rrCWuIALyxoyYkhxmM9iCTS1rHRDhkSJwSO4wVx4W2BUH99U5/pz96gCrc4BoADW4LG1KrRJMtGAweiPFQ+A6au1lf0g4Vnhoui3Y+gZbBuHNQW/C6kv1A9WufixisVTcNrFtXUScmo0w7qH5tu24+Knt4g2ATLZ2uEA/tbfFUSkWGuBEgyO0ZHio+s4jTpem4AnZu7nHsa0ZPuQcNNTjU1j2spdv6Y7uSlarVsptuqODGjm4wP8AlUtLUVquoqBg6EGnTk1Ggvi6pBawHBOfSOIGFY6bg1Nrg901Knr1Dc4fq8mfsgIOP5Rq1fmKdrfztYFre9tP0n++B7VT8E4GKOuqDpC49GKpgCmLnEggsYILYIIBJ7d162VV06f9ccf+3by/Tdz93x9iC0REQFV8bo3HTiQP6w07Ts1xx4K0VVxqpFTTDOdQOU/Rdv4lBaogQoCIiAiIgIiICIiAiIgLV7ARBAI7CJHgtkQYRZRBhUup4e3zxpBDCaD49Ekm8T1HAyCCZ7ldqJV0hNZlWWwxrmwWy4hxacOnHojl2oK6nwZ9O1rXOtB6xaTLhBDZpnGDGxyF30tUMEWMJuthjbXxJAJY7O0c+atVzq0Guw4A9k8u48kGtHWNeYByMFpw4ey05Ubhulcx1a4YfUvb1y4wWgERENyCffHJNTwyWua12HcnC6DESHekDAHM7BaF1Rjhu1kG7eq2cWwfSaN90GOHunUalu+aRjPOnHPHJNZqaNN0Cek5MpSXn9huB3kALzdDjFWrrqtF4c1loLvN7nl4aMHpMOa3rchmd1e6LW02BzadNlINIuNRwZJInIEuc7GbiCg4u4dqHyW20JcXYg1nTyc5vUb3Q5dtPo+gfLW4IcX1KoudMtgdK3MGXb7QEZrqtRktLrjMCnShozj5Srg4g4jdSHaJznNdAET8491Qmf0fRBHsKKi6fizfOnNiXOpMjoyKghrnkmRn6Y5Sralq2OMBwn1dnDvachU9DQt8+fcZd5u046lvyhHVDTge881Yu4dkmQ66JFRt0wIEEbfFETFWUqv9de3+4bODjrnnt9KUZQfTaYvnrEWuD25JLW2uyAMDAUSlqHDVl2Hk0WNgQwgmo7keYI7RgoL9FFdxFgID5YTtcIBiJh23Mc+akNeCJBkdoyPgg2VXxgTU03+PjP6DlaKo4y75fSDHzx3mfQOyC3QohQEREBERAREQEREBERAREQEREBERAREQEREFBW4Yx2vc5zy0mg21rXuYXG54c4wesQLe6VJpcDFO6xrXXG6XYqAxGKg+9SBon+cdL0gtssLLMwHEjrz2kqciqllapTa0OeXO6rXCo3BJLQS2o3kJJzOymHXWkB7S0kEgjrNIESZGQOsNxzUkjkuHmTQZbLDkdXbMT1TjkPBEcqeia6t07XuJssgOFluTkRvJndTFXv0JDnPLbi6MsNjhE8pzv28lz0moqy4FzSQ8hjanVe5kAg3Dc5PLkgtVTAB2ue0iR5uzcCMP5ePZ7MRmXp+LNcCSHNtcWOJEtuaYIuGPee1R6Bada9wM/wBXZzkfOP28AfHtQTToRIc1zmkAgZuABiRDpx1RzUN3DXCqahEgsDYpuNMghzjfEwTBjJ5Kxr6hrBL3Bo7XEAfFRG8VDw40mOeGzJPUaCBJy7J9zSgjM1dQVXNLg1ga2zpmwXOJNzbwQMCO3dcdTxK7V0KJbDgS+QbmEFjwIODMg8kqcQfVa2ypdJbcyg26GGC4OqOkAx+qoL+D267S1W020xFRpF9zyAwuuedickYJ33QesQoiAiIgIiICIiAiIgIiICIiAiIgIiICIiAiIgIiICIiDCw+mHCCAR2HIWyIIrdDb824szMek0ntg/cQvK6ek6hr6rSahFRl8UWSXEuaQNjY0dbJjvXtFT0JGvq9X0qFMyCMAOeBM5mZECdsoNdLoKnSGo1jaUtDZqONWrILjdgxJkbuO3uUynwhmS8uqS643Hq3YzYIby5hTVlBhrQBAEAbAYA7gFU8S0VV2oo1GBltMm6Xua43CCYa0ggchz5q3RAQoiAiIgIiICIiAiIgIiICIiAiIgIiICIiAiIgIiICIiAiIgKAzgdEVunDPlMm653PfExB7FPRBhZ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1282" name="AutoShape 18" descr="data:image/jpeg;base64,/9j/4AAQSkZJRgABAQAAAQABAAD/2wCEAAkGBhMSERUQEhQWEBUUFBoWFRgXGBcXFRcWFhUZGBYWFxUXHSYfGBojGRYYHy8gIycpLCwsFh4xNTAqNSYrLCkBCQoKDgwMFA8PFCocFBwpKSkpKSwpKiksLCwpKSkpMCktKSkpKSwsNSkpKSkpNSwsLCwsKSkpKSkpKSkpKSkpKf/AABEIAOEA4QMBIgACEQEDEQH/xAAbAAEAAgMBAQAAAAAAAAAAAAAABAUCAwYBB//EAEoQAAIBAgQCBgYFCAgEBwAAAAECAAMRBBIhMQVBBhMiUWFxFCMyQoGRUqGxwdEVM1NicoKS0iRDg5OisrPhFmPw8SU0VHOEwuL/xAAXAQEBAQEAAAAAAAAAAAAAAAAAAQID/8QAHhEBAAICAgMBAAAAAAAAAAAAABFRAhIBA1KR8EH/2gAMAwEAAhEDEQA/APuEREBERAREQEREBERAREQEREBERAREQEREBERAREQEREBERAREQEREBERAREQEREBERAREQEREBERAREQEREBERAREQEREBERAREQEREBERAREQEREBERAREQETwmacHixUUkC1nZf4HK/dA3xNdTEKvtMq+ZA+2Rm43hxvWp/xrf5XgTYkD8t0jsWf9mnUf8AyqYPF/o0qzf2ZX/UywSnxK88Qqn2cPU/eekPscn6o67EnalSX9qqx+paf3wiVXxSoUB99so88pOvh2frE3TkOknEHpNRbErTZFcP2FZiCrop1bfR72AubS9XjqfQrj/49f7kMErKJXHj9Ib9YPOjWH2pH/EWH51VX9q6/wCYCFlYzxWB2N/9t5XnpFhf/UUR/aIPtM0dGKuam7B+tBqvY6WsTm0IGt81/jbS1oFxERAREQE8LT2V/HM/Vg0/aFRLct2A++BYRIa4R+b3/iH2MJ76IeZB885+1oG30kZyh0IUN4WJI+764ONpjTOv8Q/GVbYK2I0VPzJt2NLhx476yXwIHqEuApsQQNgQxB+yBI9NXldvJWb7BMTizypuf4R/mYGSYgUvBuI1aiG1O9qjrdnts50sA2wIEn5q592mv7zN/wDUTDhCgK47q1Tw3cn75Lauo3YD4iBGNGuf6xB5Uzf5lz9k8OBqHevUH7K0h9qE/XNp4hS/SJ/Ev4zH8p0v0ifxCBobgin2qtdv7V0/0yspujPAqbLUNZetZapUZix0VVGqsbam5+M6A8TpfTU+Rv8AZKzgvEKS9aFub13bso7b23yqbHzhFjT4PQX2aNMeSKPukpKYGwA8tJH/ACiv0an91U+9Y/KA5JUP7jD7bQqVEienHlSqfJR9rQcY/wChqfOl/PAlxIfpdT9C3xan9zGeekVuVEfGoB9imElXdLMCKq0UYAq1dVbUg2bQ2I8JegTmuP8AFmptR69VpoKgclXZyAjKDpkGnbGvhLUdIKH0z/A/8sCxiVw6QUPp/wCF/wAI/wCIKH0/8L/hCp7rcEd8oehOF6ug9PUBazqLkE2AUX07yCZOPSGh9Jv7up/LIvRHErUpVHQ5las7Ke8Gx++BeREQEREBIPGa2SkW0FmQ63t+cXu1k6VnSVrYSs3dTLHe1l1O2uwgbw9TmyfP/wDM8NVvpoP3h/JOXPESLEVKJBvY5H1GltLm1xc+GW3OYjHMdjRbtAWy1FNi+UH2TsvanOcqbjG1zVrP6SgzixpPrmTcMht7HdrtN/Bnz0QzMyEs+Zcw0Odri67+fOc76RVFWkCKILZwGu4UZQbkgpzABFu/WbxxeuRcHDaDUZnuDzQ9j2hzjbLxSMbdQaafSP8AeN9zTBkpczm82Y/aZzf5VrA2NTCDtWHbew7N8xuu19JgeLVTl9dhBmdlPb2C5rMf1TlFv2xJtnSxjax4KKINZHyMRXbLdbnIQCo1G28t1NEbBB+6PwnF4bHVWas6tQvSJPtH1hAYDq9Oa2/iBllTr4gtk63Cns3zZjlvexXbfY/GTbspYwt04r0x3fL/AGnnpyd/hsfwnLri8TdD1mFUMt+05uDocp7G+v1GYNjcVYENhSC+S3WG/t5M35vRdCfIxt2URhbqm4gg57+Dfh4So6P1USpiRc61swBUjRhuNO+/yHfKTh2OxVZ6qKtCkaTlTmdhchiMynqrEEAEHucc7ge8NqYp69Wmq0s6j1jFm6snMQuT1d9vKTbs8V1wt2Zxid/1H8I9NTv+ozm6YxrZ7LQARivttc5bHbqfvmqnUx3VJWy0SrBDbOQ3bsLEdVbc30PfG3Z4kYX96dT6avj8jPPTV8flOer0seMqhKN2JAIqHTQm5Bo66D5zW9PiGcKFo3sW/OaWBtv1O+vd3xt2URhf3p0np6+Pyg49fH5Tm8+ONVqWSlmVFe+fQByw09WCdUO88OMxxqGj1NPMqBzaoCLMSBYmmLm4jbsojC3nT/1uGyopLZtNha4Pedf+06PhmPFVL+8tg41sr5VYjXf2hOE47jsSGFCsqUAwzByyEL2rAmy7DX8JZUMKqX/8Rp3YgnKE1YgLsG52AtNY85/vCc8YfnLtYnKGmBYHG1Tc2XLTY3NibAAG5sCdO4zAUwWy+k4ssBewoVgbbX9jabnmmY4t1rLcW75S9EMMKeHNMaBKjqNb6K1hrYXNgDKynTDXy1se+VsrWVlsbA2OYDkR85p6LcMGKodd1+JVXdrBahQEaC+W1we/xvE80RxbtImvD0ciKly2UAXY3Y2Frk8z4zZNMkREBIPHAPRq19uqf/IZOmjHU81N1Ol0YfNSIGyk+ZQw2IuPI6zOROE1c1Ck2napIdNtVB0kuBVcXoK1bDBwGHWPYHUX6l9bHQmwPzkXgeBpFsSppU+xiXX2UOhRH7tu3tJnGB28M3diPH3qVReXnznvCrdbibfpwT8cPRgTFwaDZFHko/Ca8fjqdCmajnKq9wuSToqqo1ZidABqSZnjcalJDUc2AtyJJJNgqqNWYnQAakmQMFw96jjE4gWZfzNLQiiCLZiRo1UjdhooOVebMFPwCh6RiMTUr4d6DE0+y76jsGwtTNiLWNzexLDlL4dH8Nr6mmb73UG99733kbhtvTcVb6NC/wDA+3fvLmBBHAsOP6ij/dp+E3Lw+kNBTQeSr+EkRA57guBo9ZjL00sMVfVRoDhqDHcbXJMq+H4DDV8dXNOqt8iBUpqlgq+2Srq1jmIGgB+cuuBUgMRjbe9XRjoRqcPS5k2O3L8JGwZNLF4kUqYyjqmYBbFsynUG/aIttYb25CwSl6JUbkkub76gbC2mVRbTuno6JYe1rOf7Wt9ziWuHxCuoZTcGbIFZT6N0F2VvjUqn7XlXxXhiDGYRRnVWFcModwGIRSubXW2tp0853j6H07h7cg9cHRueHNtRoNuf4wLMcEpb9sf2tX+fxg8Fp3v6y/f1tW/lfPtJ8QOT6ZcCVqAVM7O7rTGZ3cWe41zNoOfmBLmvhsQ6hc1JACp2dvZYMOa9086QVAqUyTa1ekfk4v8AVf5S0ECqrYDEMUJrUxkYsLUW3Ksmt6pvo5nn5Iqls5xLBrZezTpDS9/eDc5bRAqqfA2BJGJrdpszaUBc2AvpS7lEi9CsEKWHNMa5a1Rb94V8o/wqJfyj6JV81KodCPSKtrX5tfmB3wLyIiAiIgJ4RPYgUfBeM0lw9JSWXJTRTdKlr2yizZbG5UgW7pOpcYpsSEzOQAdFbY3tqQByMh8H4RSOHQMgJFwTsSVc6krbnM6nRqn7unmqN7uXcjNse+BE43xdStBgCPX02FzTGmpIN37PZJ3HhpeR8N0gy1MS4TsipTBOpLMaSCymmGDH2QBuSbTDjnDmw9HOp0FSkQKeYMbOoCJTJZSxNiOd5Fw2FxL4lqrI1NhlIB6tzTpslRc2ps1UlQCeSlwN7sE/DcSZnFevSIb+qp5lvSDErqr5b1SPaa5yg2GmYtbLx+na7B10v7BYWBte6Zha8o6uJxZLq91UKcrktTubG3ZVCL7H2pjWwwJLFQQg7RFV6oYNzI6xOY2gTeH42mMdiDmAzJS3uuqggghra7eM6FHB1BB8tZxeFpUqOJrU6tRqYqopt2gO4jUvppff3pbWw184rUmzkNqtNibWGmSx937YHQROcZwBmQswzH2RiUBvcZbgEe0R8p6mIxC5Vy1vaZic1AjJc2A6yxuMyDW17GBN4YCMTir7F6ZGh/QqOeh25TzCrbG19DrSom99N6o0F/Du5eMpuE8XrNicQCMoGTXqzU1y6AmixA05iZJxcrjjfI2eiov2qQGUsdS4OvK3iPGwX1fCMrGrS3PtLsr+Pg3j85IwuLWoLjQjQg6EHuIkVOLm2bqnIzZbqabC+bL9K+/hI+JxaZs656VRQL3p1LEG9g9lII0OvhAuZR8e/wDM4I3I9c4sCtjehU3Da/LkTztJeA47SqqGzqp7iw+o8x4iaOL0w1bCMCDas3K+9CpseW0C4iIgUnSu/V07Ej+kU9gTftaDT5/DlLsSl6UqTTp2YKRXp2uL65u6421Pwl0ICIiAMpOilRTTqZTm/pFW+w3qG1wPC3yl3KPolXLUnJvpXq2uAPfvtfvJ7oF5ERAREQERBgQOCUstLKOVSr/rvJ8g8ISy1B3Vqn+Jy3f+tJ0Ch6WcJp1VpVavaSg+dkIDKysMjAqRuAbg8rHa8nYVlNdytiDRpEEcwGq2+2OkKg4Wve1uqc6+Ck/dIgqLRxWxy1KY1tol6jW1+iWb4Fh3wLuaquFRvaVW8wD9s2xA5bF8KzcQUU3ahbDliVCnN28tu0Dbv+Alk/AL29azW+kqEG2bWyqv02+c1V6luI0x9LDuPk9/j8JeQKFejuUWChrm5tVqrcZsxGW5HhvNVTheQOVpNmsTTzLTqi+XQE9p7FvHnOjiBzVHFGniGsaQzqgYsppWsKlrgn4X8R3TCtxvJjAGTrS9CwFI9Z7Lk6iwPPa0t6NIelVT30aX1PVlXxHgi1MdTOZqQFB29WcpYh1Ha0sQA55X18IG18dh2JHozlwAxXqbOASQGvpYXB58pqw+LVyepBQg5TmxAG3LKDU2va1t7yxPR5N89XNYAt1jZiBcgMfeAJOh75HPRlQGCrSbNm1emC923Oe97690Clq07pSPWUlC9VlQlarqt10ICqeyDfW+3nIHEsLVqYqgAETM5Xso9FbCzC7DVswBF7DYjmROqqcLYWtSUWYEmk5QkDce5v5yBxanZ6AzV6SmpZsxzkdhiMrdq+o2udBtpcBMrYKrmQhKiKCc4p1ybgjSwcqNDrtMc9YVCM+IRMotmppUOe5uDkUm1rc5qw3GKvXGl1tErlJBYEMSCNNGFtL3uLjxuCbD8p1RUFI0lclC90fSwYLswGuo5wKHjvEWNOzV1stZCB1TI5Asc2pOgJPu+7LujxiqaZq5KbqASclW5st76FAOXfInSDio9XRdHpu9VGAaxUhXUt2lJA07++WGOTCL+eFBSfp9WD9esDKvxjq1NSpSqIo1J7DAfBGJ+qZvxmkou5akBuXR0UebMLfXKrEHCEBFFZg5ygUxXyMbFrD3NlJ17prxVKrWzYdRWsUDEVXohbFiBqiu+6+EC+pcTpMbLUQnuDLf5XkLoxTtQ0JN6tU6kn+tbmT4Sg4pjKtWhWpVa2EQ9tMpUs7Zfo3can9iWvQNycDSJtftbG49s7d3lA6CIiAiIgIiIEHh2jVhfaqT8GRGG/nN9TH010Z0U9xYA/K8pH4MtatiNSrB0N8o/RBRqRcjQ7G23hNg4a1IKLF1pjsAEi1kCixp2NyM26ncawJHFeI02oVQCzAoyXCORmYZQL5bXuRK/wDKal0vTzhsKcwOW5UFDbS++bZsok49QwYMgQm4u4DDNbU59fDW4Mx4TR0wrDT+jEGw0JIonU8vZMDZgOJqvq3awHsMxGoAuVLXIJUW1vqLc7y1DX1GsreJUMO2jsiPY2a6q4vuRzPlKzD1gO0rNmD9vIrAMTemDdQFCk2OoNiDfnAl402x+H8aVUcuVjtLucfU4i5xuGR9WRHOuXUshB/NlrezfYHWdFS4qDbMrKSC22awUgG+XUbjcDeBOia6WIVvZYHyP3TZArUB9MY8jQXu3FR/jzmFdyMbSFjY0KmttPbpne/gP+jNhqf0sL30CeXu1B4/rd0wxVMemUG59XWH+n/v84FpERASq43Ru+GOmmIU6j/lvtrpLWVXHXscP44lBuBuG79/KBY18OrrlYXH/XPlKVcAlFgGWyE2V0uhF9g+S3z/AOwvphVtY5rWtrfa3jeByXTnhAbDZlZnb2Euc/5wWsDa4uba3ljS4TV6sU1pYfD+zci7klSDqqqnMfSnNdIuKtnpphKrVKOezEIGpq+YZFFViFzZh+tzLWsb97gA3VJ1l8+UZr5b5ra3y9m9+7SBCqcJqOVapXa6G69WqIASpX3g52Y8+cyPR6iTmdWqm1vWO7i17+yxK7+EsogaaGESmLIi0x+qAo+oSD0ZUDDU7AAdo6bau0squx8pT9Dj/QqX73LL/WNyIH+++u8C6iIgIiICIiBopYch3fNfMBpbbLfnz3m+Igaa2EVtxrtfY66bicrwvo9UbDWDIB6wKBn+kQpa7FSwy2OgGpt3zsDIvDcGaSZCVPaZuyuUDO5e1rnmx1gVXorI2Yg6dlcuWkbMVzaoLHVRzG09q4egbMBlcMbCrchyCcy3YlTrfY6HWX00PgUJuBlI1001IsdNjp3iBU47KzYWogCha9iLAEFqbqR4WOhHlLqpSDbgGcf0o4H1aJVQtmFVACCVF3q37SAhXNyADpbTxkqrxiursGLZEXMbItJ2AQlrLVvcgj3TsdoF5ieGK4OttAORsBe1r6jc7ESDinejmPWqNsis4AB8RUN7HwYTThxnchmAJtZKxqFh3+rJVWv4aaSVh+j4VVTrGAS1si001UWBJClifjArz0gHptNMuYmkwBAye0wO1TQ/myAQSCWm/E49XxWGYZlsaytmXKAQmozHxX3SZ7iMCi42jdS5alVUs7ZtLoQLOSdLnYe/MuJYVEr4YJ6vNUqDQ6fmXv2Dp8hAvQYlXV4fUBZkIuRplJp2Ivrl1Vt+Y5TTieLmhY1WVVsbmr2DcWsoZLhibnQDlAupWcerhFpuxsoroSeQGtyTyHjIDdIatRM9On6PT1vWrAkCxsbU110PN8omrGcJpsKdU1DinGIpXZmzBfWAELTUhU+V/OBP/LT1dMLSNQfpal6dHzGmap+6LeM8Xo91hzYqocSfoWyUB5Uge1++WlyIgUXSylbDoq9kCtT0Vb6ZhYAAaa25crc5eyq6RuBSW5t66lv4VFJ+oE/CWsBERAxqNYE+ErujLXwlE/qCTsSLow71Phy7+UreiS2wVD/2xzvuSd4FvERAREQEREBERAREQERECp6T1MtC+ZVIqUyCwzDs1Va+UEE2AJtflLFqSuvaAcHvFx8jNsQINXhnNTytlcZ0t3WJuPgZCp0KtLKLsqhbEi9ZCRaxyntrzvbTxl3EClpY9G9fUpI3VkjrFAcqASL2IzqDe9hfeRukXGqFNsPUaqFyVixUWzkGlUX2LZtyBt73xF1iuHU6l86g3Fr7G3dca28JyHT3gV+oqgtUcVkRbZVqnMRYCp2fo8yLAsbwOgNTFVtgMGne1qlYjwUdin8S3kJhhaWFpPmDdfWtqxJrVv8ADcoN9FAEqsRhanXUy6GmguSa7tXS+Syg20GpO7HVb915mHIzt1j1AVVVY0QFo5dWWxp3cDtHUkQJOOro1Ko4pHKA2bMwpA5L3GlyTccxKXpJnempR1qMa1NQ6oRkzNlB9IFge0QNBz+M6fBYOh7dMI+vtXztf9skm/xkXpOjmkopo9QitSYhMpOVKqs3tsBsDbxtfS8DyqaqFcvWKM3azeuULY6ix6ze252Jm2jxZi+TKKvZLZqbDkQLFWIsddrmWatcXtbwO4+U11sKj+0oPjzHkdxAoek/EFaiFDMrCtTutiG9sG2vmDcHu1G86O857pFhRTpAqTZq9IsGu4NnXUk9rZRz5Wm6rgKlOmRTUhwrZWpvYZtSC1NrLa/nAu4lJieLNSW+YVTmVQjqadQ53C3vaxtmubLsDJdbi4pi9ZWpC4F9GW5NgLpc6nTUCBKxb2pudNFJ10GgO55SB0WN8HQt+iX7JJq4pKlJ8jqwyMDYhrdk7j7jNPRtLYSgN/UofmoPLzgWUREBERAREQEREBERAREQEREBERASl6VYkJSTtFD11MghWe1qikmyjkNfhLqIGNNgQD3jmCPmDtI7cOW90vSJ3KaX819k/ESVECmrcLdUKqFY2OVwclQEm9+46nvHlMmxroVVWzFmtlqgqwFibhwNRcW2O+8t5i9MEWIBHcRcfKBBbjKqwSqppMwJF+0pA3IZeQuN7bybSrKwupDA8wbj5iRG4SoYOhKMoIX3lAa1wFOwNhtbaQK/DXFZauXQKwbqSVLFipVytxcjKR73tQPemFMmgoAJ9fS2Nt6gGuo0uRt4d0vJxfSXjZp9UhY1ENVWclCKlPq3VwCABmLa20Hs85e47jFRUzilkXMilqrBQM9RUzZRc2Ga9my7QLV6YIsQCO46j5Sp4lQw4srOUIZXVEJJzKbqVo2a9iAdFkNqz1XUrUqYpDmzCkBSo7DLapcFhe97VG8pKwnB6iszKyYZXy3WkoZuzfXrHFrm+vYv4wKHpNiKlTCvVCrlWxWo/qaps4BVQCx1AIscnlOn6ONfCUD/AMlP8gkLivCqFDDVXyqSKb2aoSx7QNwGY6XLHQWBJkzo46nC0ctgBTUWBVgMqgWuul9OUCyiIgIiICIiAiIgIiICIiAiIgIiICIiAiIgIiICIiBzvTbCipRpodC2IpKG0zLma11B3Ive0saHAKSkMwNZx71VjUYeWbRf3QJD6WYStVpqlKktXthjmfJbKQbd9mF1NjoDLjDXyLdchsLre9jbUX5274G20REDCtQVxlZQw7iAR8jPMPh1RQiKqKNgoCgeQGk2RAREQEREBERAREQEREBERAREQEREBERAREQEREBERAREQEREBERAREQEREBERAREQEREBERAREQEREBERAREQEREBERAREQEREBERAREQERE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1284" name="AutoShape 20" descr="data:image/jpeg;base64,/9j/4AAQSkZJRgABAQAAAQABAAD/2wCEAAkGBhQSERUSExQWFRUUFBkVFBcXFRgXFRQVHRUWGRcVFRUYHCcfFxkmHBUVHy8gIycpLCwsFh4xNTAqNSYrLCkBCQoKDgwOFA8PGikcFB4pNikpKSkpNikpKSkpKSkpKSwpKSkpKSkpKSwpLCkpKSwpLCkpKSkpKSkpKSkpKSkpKf/AABEIALwBDAMBIgACEQEDEQH/xAAbAAEAAgMBAQAAAAAAAAAAAAAABAUBAgMGB//EAEkQAAEDAwICBQcHCAkEAwAAAAEAAhEDEiEEMQVBEyJRcZEGFDJSYYGhIzNCkrHB0RVTYnKCstLwFiRDY3OTo8LhNGSD4qKzw//EABYBAQEBAAAAAAAAAAAAAAAAAAABAv/EABsRAQEAAwEBAQAAAAAAAAAAAAABAhETElED/9oADAMBAAIRAxEAPwD7IiIjIiIgIiICIiAiIgIiICIiAiIgIiICIiAiLCDKJChaXVOdWqsIwy204jIyMZmUE1ERARFH1utbSbc4iLg3JjcgT7t/cgkIsBZQEREBERAREQEREBFxfqQH2nHVuHjEfYt+lHt+q77YhBui06T9Fx9wH3qHR1zrXOLCbajmbgfTtH2hBPRcpf2NH7RP+0Ja71gO5v4lBtVqhoLjgDdbwqzjencdPVh7psPqge+GqS3QiMuecZmo/fxQSoXN+oaN3NHe4D7Suf5Pp82A/rS796VuzSsGzGjuaB9gQcX8WpD+0b7jd+7Kg8U46wUnW9J7HdFUDRnm8gAeKuQYVb5R0rtNVBz1Z8DP8+9BvT4o52W0KsHIuDGj4vn4LfziqdqIH61Vv+0FSKLYa0ARDQI7MDC3QRbqx5Um/tPd/tasdFWP9pTHdSJ+16mIgh+Z1DvXf+yym37WuWPyZO9Ssf8AyFv7gCmrCCF+RqR3aXfrPeftcqLh+nqs1tSlTcGU7S75u5vpgtGSIMOPPMFeqVdo6QGpru5kU5yewoOnQ1x/a0z30T91RLNR69E/+OoP/wBCpyIIU6json31B9xVT5ScRq06bQ9lOH1AJa97iIl02mmMY7V6NVXlLTnTnJHWZtv6Q/FBalCjtz3ogIiICIiAiIgIiIIWo0zTWY50YY+AdplnI45rv0FP1WeDVE4kYqUiRI64OSOTYyNtlt0rfV/1Cs3KRqY2pDmUxyZ4NVXVo0iyqAWy2qXAiJBBa6MclLOpHqf6hVe3T9IK7BLS6oHtNxxhuNsiW/cp0xXnkvDXHt9zXH7k6Ydjvqn71jp+7xWDqP1fFTpivPJH4nqAKNSWuiw8h2d67UtQ4tBDDkA+k0ct91G19W+m9hLes0iJncH2rnw3XmxrTaLWtHw9p9idcTnknGo/1B9f/wBUuqeqz6x/hWg1ftb4/wDKHV4MOZI9v/KdcTnk3mp2M8XH7lC4y6oKFQ9Qi3IAdMSAYM9kqQ/WdhYe0AiftUXWau5j23M6zSBseW2++VO2K8skjROqPpsfe0XNacMJ3HtcuwpP/OD/ACx/EofC9b8iwEtkMAPLYAbThSHa4es0fz3p1xOWToaL/wA4fcxv3ynmzvzr/Bn8C089HrN8Qjtc0GC9g94U7YnLJv5ofzlTxaPsaFjzL9Op/mO+5aDXNP02eLfxRusB+m3O2QnbE5VseHt9ap/mP/iVBoq1VmuqUGFsOa58vueYaWxBuB2f8FfHUgfTb4tXleJahjNWa/SNvbTNkuaWkkAER7hgKz9sTlXqbdR61H6j/wCNIr9tH6r/AOJR2eUlCBNQTAnwWT5S6f8AOfArfqMea721/Wo/Uf8Axqn8pKtdtNjSabhUqtabWOBaIJukuPMBT/6T6f8AOf8Axd+Cg8Y4/QfSgOOHMf6LgOq4H34BxzT1DzXoyiqqXlNRe8NbeS4wPknxntMYVorLKlljKIiqCIiAiIgIiIKjj2jNQ0QAw/KEG9tzY6N847exRqnk0TIDdOARHzZn0bdwRjE95KtOIE3UY/PCccix4+9S0VQnyYmZFETM2teNy0gjrbiMd5VbX4XY/UxSD2sDHjrENaLXOcwXPBgxmJ39y9iqqoJqalnrUGEe2WVG48FNQ3VZT4FcA7zenkTmodiBAw44GVv/AEawR0FAS0NB6R+DnrDq75+CuuEE+b0Z36KnPfYFKTUN15vU+TUioeiotubiHPNpAORgZ28FXcM4eKlCk/zUvMF5Jx0sgxc672gg9yutS5+rltJ7qVBszVpmKlVw+jSPKmCMu57DmV38l2xpKOSepuTJJkz7pnCahtVN4NAA8zB65dPSMHVLi6zLptzHcs/0fm4DSNbcQQfOMjacCew+K9Siaht4/jHk0BRrPbSFM9C62ys8lrgHOvAMAnAEE8lvS8nWebgnTy4svDhWdg+k0wXcsduy9Fxb5itz+SqfuOUJtap5jTdSa1zjQZ1X4BHRidv5708w3Xm+EMo1NL1mVDUcHi+5903OAMB22MdsKZV0lAhhbp64hzXOEViS3MtgnByr3ybc7zamHWAhsAMJtaOTTPPtjCsk1DdeUbw+iHiNLqbbSCB0kTIg5qdgI96kUuC0SXONDU5OJe/AgY+dxkE+9ejRPMN15XQcP0z3VAKWoc6nUcx5uqiDvb6YmGuGfit9DwKk2m0Pp6gvAy4OqDMmItcFP4BUmrrB2aoz76NH8Fcp5nxfV+vKaHgFIU2iqNSX/SIdVIOcbeyFXcB0RZqTS6NtQlr3B1YvNolpHpNOSCO7tXvFT/k9j9XUc8B0UmBoIEAEmfi0J5ibrdtJweWFmnbDQ6bT2kRy7FybqSXPHS6Zga4NBsmRY0zmqIy6Pcp44VR/NU/qN/BdW6SmNqbB3Mb+CahuvPv4x8iXjU0BUDXENDGbgmBBeTmFD8otcS2mGag1Qa7A5optAt62Q5rRBkCMr2LRG2O7CrfKMTQzn5Smc5z0jVRZlyIURBERAREQEREBERBB4t6LDExXpH/Vb+KmqDxx5bQcW7gsI55FRhGOaj1dRqGwC0EZkhgxnGzyNvYgt1XCPOnjEnTt7zFSoPv7Oahs4lVMA+mXDqg0wYJO4c0EYafeQuHSudqAby0vodQGQQLhk2syJg+yN8oLjg5J09EnfomT32iVHqTqSWgkUBhzgYNc82NPKnvLvpbDEk+e4YG1aTKZrBjWtDajp69ZwJva2INnIu3OQNpVw9xZAY9+eq0NFQjeYAcx30QRE8vYgui21sAAANgAQAABgAcgq7yZdOlpT2H992VEPFawu6ryGXXA0mzFoc0TcwnBzjs7ly8m+IEaengQbzm5tvWJgktjn2oPSIoNLiktutPo3G1zHEDukGfYur9e1s3B7Y3ljoHZkAhB01LZY4drTuJGx5c1F4Q2dJRHbQYMDf5MDYyuz9bTIIL2jGbjbg9od71x4GQNPRAIMU2DEcgOQ2QQeAadw01J7PSsyDADxJiQNjGx8Vb6fUB4kYIwQdwewhQ/J7/pmZmLhkg7PcOXcpVfTSb2m1458nDsd2hBIWFx0+pukEWuG7T9o7Qu6Cl4E0DUa2CM12OPViJos3PPnn8VdKo4ST5xq/8AEpxkH+xbyAxsPBW6AquhWnWVG4xRZO8zJj2bO+IVmqrTn+u1cjFFgAgesSc7zt49yC2REQFTeVbSdOQIzUpjPteAPfJ+KuVVeUhPQYLRNSn6W3zjfb7/AHHbdBalFjvWUBERAREQEREBERBC406KFQ9jZ8CD9ymkqNxP5mp/hu/dKkNMie3KDD2AiCAR2ESPAry2t07a2t6BrXsZTp/LOY5rLg/LW2zdZ1SCQJkx2r1areJVHNq0nMbN17XDm5obcB34Md6CNwrgjRSiSMGmfRPVZVfaAIxEnaNys6bybZTADQ1wBJyXhxwRFwce3sU3hNS6nPI1KkdxqOIU1BTU+Elpb1ZgEOPUeXHEH5Qd/NVHAuNuYHUQ+iLKttjrg6CR6uOZ8F7BVXk8IFYTkaipPbuN0EWvxZ7roZTdEYDXPdvnsyAPisVWScsqgRLg2k1picHfbdXr6QduAe8A/aufmTeUt/VJHw2QUj6F7XjpXg1BAL64BItwHC3IyfFdOAcII01IdQ9WSH02ugkkkXAgnMqzdocth5Nk2hwDgJBaZiJEFVnBtF8mHhjDcTiS0iDZggHsndBy4Lw6o2k6CDNSpbbUfTth7mwG5ESJ96sLagP9qBH91UzJ7cxEKg4Jqn3VWGpWZbWcLWU+ka3mWzBkZ3hSq2tr9GZfUFSCLbGU2TMAh5g7QefcgmaqrUhhmHhwBJovbYMySQYIxt7V103GiXOYRTNoBJ6UAO7pGP8An2FRxRqOtBp3G7E6lzg4BrsEZA5bTstamiuc4OpBhLGg20jUgS4g3h3bOCOQQOD8aa+vqA1jyS5p6oa70WimTIdnIxHIyrRvFWSR1wWmDNN+DAMEgRsR4qg4NpqFOtXuIkkOuh1O0RJbOI3Bj/gm/oaNuTTqPFxk2vDwTET1pnYeCDanxai7aqz6wH2qHpqjXa2pFpPQMEjP0jifeF3HC3Cn0YqS2CIfTDomZ2I7Sqmpwxx1JFtEgU2OIANMEXnsByYIPLKD0qKpOmeC2KdVoE3WV55YgOcPsWrtS8VALqzadhkvpBxvkQJDdou8EFwqnyoaTQABIuq0xgTu8fz7lhvFXdKGCpSc2wuucCyHXAWnrbwSduSicY4zFSjQcGS+oxwLKl0WvaYtgHONvag9GUREBERAREQEREBERBx1bZpvHax37pW2mdLGntaPsC2eJBHaCqTR8einSaaZktYNxttMATsCThBeqDxB0VKB/vSPGlU/BaN11R11jQQALTDnBxM4klkRj6yi8QFYmiTgdI2fQBuItGetjrO7dwg66Mupl7yZY6s8H9DrYf3cj7j2q2VLodG+6t189KZEk70mYJgAiTOWhdGaqpSIY5st2YScmGkxLQROIAICC1VRwBsO1I/7l/7rVNpcRaRmW7TOwnYXCR8VD4KfldUBkdMHDmOswfggt0REAKFwh00hHrVB4VXqaofC2wwj+8q//a9Bz4M0BtQCMV6m3bdKsFWcFaQa4M/9Q/eOxvYrNBxfo2HdjfCD4haeZCZDng+x0/B0qSiCjoadxrahktI+TJLmzcSzcWkWnC1p6LoWhrqNNwLibmmDkk5JEzJ/nZWGljzit+rS/ddzU1zZEHIO47UFRpKBa3rdM03OILXF4DS4loEFwwIG3JVXDuL1BrX03A1HPDhTktZFNhDgXY7HHlK9AQaPaafiWe32t+xUhraetrpNQEinYxoc5rr56wMEH0Rz5EoLWtraofa40aQtulzi7nEZsE+KjUNcXueDWqOAcA3oKWHNtaT1g13Nzhv9HdWdHhtJmW02A9tou+scqSg827hzqtG11Go5+JdWqiJDgfRudGB6oXDi/ASX6d4p0KduoZIpggkE832gGI9VerVZxqtb0G2dQwZMet4oqzRERBERAREQEREBERBhQuGUwaLAYdbIkDsc4YzhTUQRH8PG7SQf/W0ZGSBjGdlA4xqX06Yc9tzWVKbuU4c2TdsM9oGCrtQOOUwdPUBAItEgmAQHAkE+5BHbxdrXEERe76Ra0Aim3FwJnA5LNbVPqMeA0fow17g4wC1zX9UDOPcp40TAQWtDY2tgAYI2GNpXB3Dy0dQwbYEG3PIkbHluEEVrKj3Q6Zbk+gwnItcCGudyzHNROD8PLa2oYX5vZUkEkgOLnW3YPKFP1dZ7QXQJaRYSIJmAQYwRyO20qHpOMM88e17XUi6m0TUhrXlriJYSes2DAI3tKC2a2oDvIu5w6Gx24Jz3rDdfkBzTJnYzt7DB+1bflBhwHXHsYC/xtBj3rhX4q21rrCWuIALyxoyYkhxmM9iCTS1rHRDhkSJwSO4wVx4W2BUH99U5/pz96gCrc4BoADW4LG1KrRJMtGAweiPFQ+A6au1lf0g4Vnhoui3Y+gZbBuHNQW/C6kv1A9WufixisVTcNrFtXUScmo0w7qH5tu24+Knt4g2ATLZ2uEA/tbfFUSkWGuBEgyO0ZHio+s4jTpem4AnZu7nHsa0ZPuQcNNTjU1j2spdv6Y7uSlarVsptuqODGjm4wP8AlUtLUVquoqBg6EGnTk1Ggvi6pBawHBOfSOIGFY6bg1Nrg901Knr1Dc4fq8mfsgIOP5Rq1fmKdrfztYFre9tP0n++B7VT8E4GKOuqDpC49GKpgCmLnEggsYILYIIBJ7d162VV06f9ccf+3by/Tdz93x9iC0REQFV8bo3HTiQP6w07Ts1xx4K0VVxqpFTTDOdQOU/Rdv4lBaogQoCIiAiIgIiICIiAiIgLV7ARBAI7CJHgtkQYRZRBhUup4e3zxpBDCaD49Ekm8T1HAyCCZ7ldqJV0hNZlWWwxrmwWy4hxacOnHojl2oK6nwZ9O1rXOtB6xaTLhBDZpnGDGxyF30tUMEWMJuthjbXxJAJY7O0c+atVzq0Guw4A9k8u48kGtHWNeYByMFpw4ey05Ubhulcx1a4YfUvb1y4wWgERENyCffHJNTwyWua12HcnC6DESHekDAHM7BaF1Rjhu1kG7eq2cWwfSaN90GOHunUalu+aRjPOnHPHJNZqaNN0Cek5MpSXn9huB3kALzdDjFWrrqtF4c1loLvN7nl4aMHpMOa3rchmd1e6LW02BzadNlINIuNRwZJInIEuc7GbiCg4u4dqHyW20JcXYg1nTyc5vUb3Q5dtPo+gfLW4IcX1KoudMtgdK3MGXb7QEZrqtRktLrjMCnShozj5Srg4g4jdSHaJznNdAET8491Qmf0fRBHsKKi6fizfOnNiXOpMjoyKghrnkmRn6Y5Sralq2OMBwn1dnDvachU9DQt8+fcZd5u046lvyhHVDTge881Yu4dkmQ66JFRt0wIEEbfFETFWUqv9de3+4bODjrnnt9KUZQfTaYvnrEWuD25JLW2uyAMDAUSlqHDVl2Hk0WNgQwgmo7keYI7RgoL9FFdxFgID5YTtcIBiJh23Mc+akNeCJBkdoyPgg2VXxgTU03+PjP6DlaKo4y75fSDHzx3mfQOyC3QohQEREBERAREQEREBERAREQEREBERAREQEREFBW4Yx2vc5zy0mg21rXuYXG54c4wesQLe6VJpcDFO6xrXXG6XYqAxGKg+9SBon+cdL0gtssLLMwHEjrz2kqciqllapTa0OeXO6rXCo3BJLQS2o3kJJzOymHXWkB7S0kEgjrNIESZGQOsNxzUkjkuHmTQZbLDkdXbMT1TjkPBEcqeia6t07XuJssgOFluTkRvJndTFXv0JDnPLbi6MsNjhE8pzv28lz0moqy4FzSQ8hjanVe5kAg3Dc5PLkgtVTAB2ue0iR5uzcCMP5ePZ7MRmXp+LNcCSHNtcWOJEtuaYIuGPee1R6Bada9wM/wBXZzkfOP28AfHtQTToRIc1zmkAgZuABiRDpx1RzUN3DXCqahEgsDYpuNMghzjfEwTBjJ5Kxr6hrBL3Bo7XEAfFRG8VDw40mOeGzJPUaCBJy7J9zSgjM1dQVXNLg1ga2zpmwXOJNzbwQMCO3dcdTxK7V0KJbDgS+QbmEFjwIODMg8kqcQfVa2ypdJbcyg26GGC4OqOkAx+qoL+D267S1W020xFRpF9zyAwuuedickYJ33QesQoiAiIgIiICIiAiIgIiICIiAiIgIiICIiAiIgIiICIiDCw+mHCCAR2HIWyIIrdDb824szMek0ntg/cQvK6ek6hr6rSahFRl8UWSXEuaQNjY0dbJjvXtFT0JGvq9X0qFMyCMAOeBM5mZECdsoNdLoKnSGo1jaUtDZqONWrILjdgxJkbuO3uUynwhmS8uqS643Hq3YzYIby5hTVlBhrQBAEAbAYA7gFU8S0VV2oo1GBltMm6Xua43CCYa0ggchz5q3RAQoiAiIgIiICIiAiIgIiICIiAiIgIiICIiAiIgIiICIiAiIgKAzgdEVunDPlMm653PfExB7FPRBhZREBERAREQEREBER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pic>
        <p:nvPicPr>
          <p:cNvPr id="11288" name="Picture 24" descr="https://encrypted-tbn1.gstatic.com/images?q=tbn:ANd9GcT_As_4bqWFU-hGuR52hhteMrcsEaM8ITI7tFhmCbMQYV5ui_OQCg"/>
          <p:cNvPicPr>
            <a:picLocks noChangeAspect="1" noChangeArrowheads="1"/>
          </p:cNvPicPr>
          <p:nvPr/>
        </p:nvPicPr>
        <p:blipFill>
          <a:blip r:embed="rId5" cstate="print"/>
          <a:srcRect/>
          <a:stretch>
            <a:fillRect/>
          </a:stretch>
        </p:blipFill>
        <p:spPr bwMode="auto">
          <a:xfrm>
            <a:off x="2651168" y="3654025"/>
            <a:ext cx="4059728" cy="3040879"/>
          </a:xfrm>
          <a:prstGeom prst="rect">
            <a:avLst/>
          </a:prstGeom>
          <a:noFill/>
        </p:spPr>
      </p:pic>
      <p:sp>
        <p:nvSpPr>
          <p:cNvPr id="21" name="Rektangel 20"/>
          <p:cNvSpPr/>
          <p:nvPr/>
        </p:nvSpPr>
        <p:spPr>
          <a:xfrm>
            <a:off x="3491880" y="3248980"/>
            <a:ext cx="3105345"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Murerstillads</a:t>
            </a:r>
            <a:endParaRPr lang="da-DK" dirty="0"/>
          </a:p>
        </p:txBody>
      </p:sp>
      <p:pic>
        <p:nvPicPr>
          <p:cNvPr id="11290" name="Picture 26" descr="https://encrypted-tbn3.gstatic.com/images?q=tbn:ANd9GcQ6TDQbgBWOGd0DO5u78J_QIlubBknsqpQvsOkCvPaiJ0wMx09crJSw5N77"/>
          <p:cNvPicPr>
            <a:picLocks noChangeAspect="1" noChangeArrowheads="1"/>
          </p:cNvPicPr>
          <p:nvPr/>
        </p:nvPicPr>
        <p:blipFill>
          <a:blip r:embed="rId6" cstate="print"/>
          <a:srcRect/>
          <a:stretch>
            <a:fillRect/>
          </a:stretch>
        </p:blipFill>
        <p:spPr bwMode="auto">
          <a:xfrm>
            <a:off x="7092280" y="4419110"/>
            <a:ext cx="781050" cy="2266951"/>
          </a:xfrm>
          <a:prstGeom prst="rect">
            <a:avLst/>
          </a:prstGeom>
          <a:noFill/>
        </p:spPr>
      </p:pic>
      <p:sp>
        <p:nvSpPr>
          <p:cNvPr id="23" name="Rektangel 22"/>
          <p:cNvSpPr/>
          <p:nvPr/>
        </p:nvSpPr>
        <p:spPr>
          <a:xfrm>
            <a:off x="6462210" y="5364215"/>
            <a:ext cx="765085" cy="5400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Stiger</a:t>
            </a:r>
            <a:endParaRPr lang="da-DK" dirty="0"/>
          </a:p>
        </p:txBody>
      </p:sp>
      <p:sp>
        <p:nvSpPr>
          <p:cNvPr id="2" name="Tekstboks 1"/>
          <p:cNvSpPr txBox="1"/>
          <p:nvPr/>
        </p:nvSpPr>
        <p:spPr>
          <a:xfrm>
            <a:off x="3969118" y="1624266"/>
            <a:ext cx="2610290" cy="923330"/>
          </a:xfrm>
          <a:prstGeom prst="rect">
            <a:avLst/>
          </a:prstGeom>
          <a:noFill/>
        </p:spPr>
        <p:txBody>
          <a:bodyPr wrap="square" rtlCol="0">
            <a:spAutoFit/>
          </a:bodyPr>
          <a:lstStyle/>
          <a:p>
            <a:r>
              <a:rPr lang="da-DK" sz="5400" dirty="0" smtClean="0"/>
              <a:t>I dag</a:t>
            </a:r>
            <a:endParaRPr lang="da-DK" sz="5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466655" y="683695"/>
            <a:ext cx="7110790" cy="584775"/>
          </a:xfrm>
          <a:prstGeom prst="rect">
            <a:avLst/>
          </a:prstGeom>
          <a:noFill/>
        </p:spPr>
        <p:txBody>
          <a:bodyPr wrap="square" rtlCol="0">
            <a:spAutoFit/>
          </a:bodyPr>
          <a:lstStyle/>
          <a:p>
            <a:r>
              <a:rPr lang="da-DK" sz="3200" dirty="0" smtClean="0">
                <a:solidFill>
                  <a:srgbClr val="FF0000"/>
                </a:solidFill>
              </a:rPr>
              <a:t>Hvad må man bygge af stilladser: </a:t>
            </a:r>
            <a:endParaRPr lang="da-DK" sz="3200" dirty="0">
              <a:solidFill>
                <a:srgbClr val="FF0000"/>
              </a:solidFill>
            </a:endParaRPr>
          </a:p>
        </p:txBody>
      </p:sp>
      <p:sp>
        <p:nvSpPr>
          <p:cNvPr id="3" name="Tekstboks 2"/>
          <p:cNvSpPr txBox="1"/>
          <p:nvPr/>
        </p:nvSpPr>
        <p:spPr>
          <a:xfrm>
            <a:off x="881590" y="1718810"/>
            <a:ext cx="4050450" cy="646331"/>
          </a:xfrm>
          <a:prstGeom prst="rect">
            <a:avLst/>
          </a:prstGeom>
          <a:noFill/>
        </p:spPr>
        <p:txBody>
          <a:bodyPr wrap="square" rtlCol="0">
            <a:spAutoFit/>
          </a:bodyPr>
          <a:lstStyle/>
          <a:p>
            <a:r>
              <a:rPr lang="da-DK" u="sng" dirty="0" smtClean="0"/>
              <a:t>Uden</a:t>
            </a:r>
            <a:r>
              <a:rPr lang="da-DK" dirty="0" smtClean="0"/>
              <a:t> stillads bevis må man bygge op til </a:t>
            </a:r>
            <a:r>
              <a:rPr lang="da-DK" dirty="0"/>
              <a:t>2</a:t>
            </a:r>
            <a:r>
              <a:rPr lang="da-DK" dirty="0" smtClean="0"/>
              <a:t> meter.</a:t>
            </a:r>
            <a:endParaRPr lang="da-DK" dirty="0"/>
          </a:p>
        </p:txBody>
      </p:sp>
      <p:sp>
        <p:nvSpPr>
          <p:cNvPr id="4" name="Tekstboks 3"/>
          <p:cNvSpPr txBox="1"/>
          <p:nvPr/>
        </p:nvSpPr>
        <p:spPr>
          <a:xfrm>
            <a:off x="881590" y="2618910"/>
            <a:ext cx="5985665" cy="646331"/>
          </a:xfrm>
          <a:prstGeom prst="rect">
            <a:avLst/>
          </a:prstGeom>
          <a:noFill/>
        </p:spPr>
        <p:txBody>
          <a:bodyPr wrap="square" rtlCol="0">
            <a:spAutoFit/>
          </a:bodyPr>
          <a:lstStyle/>
          <a:p>
            <a:r>
              <a:rPr lang="da-DK" dirty="0" smtClean="0"/>
              <a:t>Med et ”Bukke og rullestillads bevis” man bygge op til 8 meter udendørs og 12 meter indendørs.</a:t>
            </a:r>
            <a:endParaRPr lang="da-DK" dirty="0"/>
          </a:p>
        </p:txBody>
      </p:sp>
      <p:sp>
        <p:nvSpPr>
          <p:cNvPr id="5" name="Tekstboks 4"/>
          <p:cNvSpPr txBox="1"/>
          <p:nvPr/>
        </p:nvSpPr>
        <p:spPr>
          <a:xfrm>
            <a:off x="881590" y="3654025"/>
            <a:ext cx="4320480" cy="1200329"/>
          </a:xfrm>
          <a:prstGeom prst="rect">
            <a:avLst/>
          </a:prstGeom>
          <a:noFill/>
        </p:spPr>
        <p:txBody>
          <a:bodyPr wrap="square" rtlCol="0">
            <a:spAutoFit/>
          </a:bodyPr>
          <a:lstStyle/>
          <a:p>
            <a:r>
              <a:rPr lang="da-DK" dirty="0" smtClean="0"/>
              <a:t>Med et 3 ugers stillads kursus må man bygge forankringsstillads  op til tagrenden eller 30 m  Desuden må man udfylde stillads skilte osv.</a:t>
            </a:r>
            <a:endParaRPr lang="da-DK" dirty="0"/>
          </a:p>
        </p:txBody>
      </p:sp>
      <p:sp>
        <p:nvSpPr>
          <p:cNvPr id="6" name="Tekstfelt 5"/>
          <p:cNvSpPr txBox="1"/>
          <p:nvPr/>
        </p:nvSpPr>
        <p:spPr>
          <a:xfrm>
            <a:off x="904092" y="5139190"/>
            <a:ext cx="5940660" cy="646331"/>
          </a:xfrm>
          <a:prstGeom prst="rect">
            <a:avLst/>
          </a:prstGeom>
          <a:noFill/>
        </p:spPr>
        <p:txBody>
          <a:bodyPr wrap="square" rtlCol="0">
            <a:spAutoFit/>
          </a:bodyPr>
          <a:lstStyle/>
          <a:p>
            <a:r>
              <a:rPr lang="da-DK" dirty="0" smtClean="0"/>
              <a:t>Med en toårig stilladsuddannelse må man bygge alt slags stilladser + overdækning og arbejde </a:t>
            </a:r>
            <a:r>
              <a:rPr lang="da-DK" dirty="0" err="1" smtClean="0"/>
              <a:t>offshor</a:t>
            </a:r>
            <a:r>
              <a:rPr lang="da-DK" dirty="0" smtClean="0"/>
              <a:t>.  </a:t>
            </a:r>
            <a:endParaRPr lang="da-DK" dirty="0"/>
          </a:p>
        </p:txBody>
      </p:sp>
      <p:pic>
        <p:nvPicPr>
          <p:cNvPr id="7" name="Billede 6"/>
          <p:cNvPicPr>
            <a:picLocks noChangeAspect="1"/>
          </p:cNvPicPr>
          <p:nvPr/>
        </p:nvPicPr>
        <p:blipFill>
          <a:blip r:embed="rId2"/>
          <a:stretch>
            <a:fillRect/>
          </a:stretch>
        </p:blipFill>
        <p:spPr>
          <a:xfrm>
            <a:off x="6642230" y="5447433"/>
            <a:ext cx="1935215" cy="1083720"/>
          </a:xfrm>
          <a:prstGeom prst="rect">
            <a:avLst/>
          </a:prstGeom>
        </p:spPr>
      </p:pic>
      <p:pic>
        <p:nvPicPr>
          <p:cNvPr id="8" name="Billede 7"/>
          <p:cNvPicPr>
            <a:picLocks noChangeAspect="1"/>
          </p:cNvPicPr>
          <p:nvPr/>
        </p:nvPicPr>
        <p:blipFill>
          <a:blip r:embed="rId3"/>
          <a:stretch>
            <a:fillRect/>
          </a:stretch>
        </p:blipFill>
        <p:spPr>
          <a:xfrm>
            <a:off x="6627247" y="3427073"/>
            <a:ext cx="1788790" cy="1550285"/>
          </a:xfrm>
          <a:prstGeom prst="rect">
            <a:avLst/>
          </a:prstGeom>
        </p:spPr>
      </p:pic>
      <p:pic>
        <p:nvPicPr>
          <p:cNvPr id="9" name="Billede 8"/>
          <p:cNvPicPr>
            <a:picLocks noChangeAspect="1"/>
          </p:cNvPicPr>
          <p:nvPr/>
        </p:nvPicPr>
        <p:blipFill>
          <a:blip r:embed="rId4"/>
          <a:stretch>
            <a:fillRect/>
          </a:stretch>
        </p:blipFill>
        <p:spPr>
          <a:xfrm>
            <a:off x="6953142" y="1334328"/>
            <a:ext cx="1624303" cy="1415293"/>
          </a:xfrm>
          <a:prstGeom prst="rect">
            <a:avLst/>
          </a:prstGeom>
        </p:spPr>
      </p:pic>
    </p:spTree>
    <p:extLst>
      <p:ext uri="{BB962C8B-B14F-4D97-AF65-F5344CB8AC3E}">
        <p14:creationId xmlns:p14="http://schemas.microsoft.com/office/powerpoint/2010/main" val="835911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625" y="998730"/>
            <a:ext cx="2286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C:\Users\Steffen Færch\AppData\Local\Microsoft\Windows\Temporary Internet Files\Content.IE5\LWA4L7D4\MC90043474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77271">
            <a:off x="3393019" y="914637"/>
            <a:ext cx="2073187" cy="2073187"/>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3"/>
          <p:cNvSpPr txBox="1"/>
          <p:nvPr/>
        </p:nvSpPr>
        <p:spPr>
          <a:xfrm>
            <a:off x="5202070" y="1403775"/>
            <a:ext cx="3555395" cy="369332"/>
          </a:xfrm>
          <a:prstGeom prst="rect">
            <a:avLst/>
          </a:prstGeom>
          <a:noFill/>
        </p:spPr>
        <p:txBody>
          <a:bodyPr wrap="square" rtlCol="0">
            <a:spAutoFit/>
          </a:bodyPr>
          <a:lstStyle/>
          <a:p>
            <a:r>
              <a:rPr lang="da-DK" dirty="0" smtClean="0"/>
              <a:t>Stilladsbekendtgørelsen</a:t>
            </a:r>
            <a:endParaRPr lang="da-DK" dirty="0"/>
          </a:p>
        </p:txBody>
      </p:sp>
      <p:pic>
        <p:nvPicPr>
          <p:cNvPr id="5" name="MS90009750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1341630"/>
            <a:ext cx="609600" cy="609600"/>
          </a:xfrm>
          <a:prstGeom prst="rect">
            <a:avLst/>
          </a:prstGeom>
        </p:spPr>
      </p:pic>
      <p:sp>
        <p:nvSpPr>
          <p:cNvPr id="2" name="Tekstboks 1"/>
          <p:cNvSpPr txBox="1"/>
          <p:nvPr/>
        </p:nvSpPr>
        <p:spPr>
          <a:xfrm>
            <a:off x="1331640" y="3474005"/>
            <a:ext cx="6345705" cy="369332"/>
          </a:xfrm>
          <a:prstGeom prst="rect">
            <a:avLst/>
          </a:prstGeom>
          <a:noFill/>
        </p:spPr>
        <p:txBody>
          <a:bodyPr wrap="square" rtlCol="0">
            <a:spAutoFit/>
          </a:bodyPr>
          <a:lstStyle/>
          <a:p>
            <a:r>
              <a:rPr lang="da-DK" dirty="0" smtClean="0"/>
              <a:t>Hvad er stilladsbekendtgørelsen ?????                                      </a:t>
            </a:r>
            <a:endParaRPr lang="da-DK" dirty="0"/>
          </a:p>
        </p:txBody>
      </p:sp>
      <p:sp>
        <p:nvSpPr>
          <p:cNvPr id="3" name="Tekstboks 2"/>
          <p:cNvSpPr txBox="1"/>
          <p:nvPr/>
        </p:nvSpPr>
        <p:spPr>
          <a:xfrm>
            <a:off x="1871700" y="4329100"/>
            <a:ext cx="4410490" cy="646331"/>
          </a:xfrm>
          <a:prstGeom prst="rect">
            <a:avLst/>
          </a:prstGeom>
          <a:noFill/>
        </p:spPr>
        <p:txBody>
          <a:bodyPr wrap="square" rtlCol="0">
            <a:spAutoFit/>
          </a:bodyPr>
          <a:lstStyle/>
          <a:p>
            <a:r>
              <a:rPr lang="da-DK" dirty="0" smtClean="0"/>
              <a:t>Europa Parlamentet har udstedt et direktiv 2001/45/</a:t>
            </a:r>
            <a:r>
              <a:rPr lang="da-DK" dirty="0" err="1" smtClean="0"/>
              <a:t>Ef</a:t>
            </a:r>
            <a:r>
              <a:rPr lang="da-DK" dirty="0" smtClean="0"/>
              <a:t> af 27.juni 2001.</a:t>
            </a:r>
            <a:endParaRPr lang="da-DK" dirty="0"/>
          </a:p>
        </p:txBody>
      </p:sp>
      <p:sp>
        <p:nvSpPr>
          <p:cNvPr id="7" name="Tekstboks 6"/>
          <p:cNvSpPr txBox="1"/>
          <p:nvPr/>
        </p:nvSpPr>
        <p:spPr>
          <a:xfrm>
            <a:off x="2006715" y="5409220"/>
            <a:ext cx="5130570" cy="923330"/>
          </a:xfrm>
          <a:prstGeom prst="rect">
            <a:avLst/>
          </a:prstGeom>
          <a:noFill/>
        </p:spPr>
        <p:txBody>
          <a:bodyPr wrap="square" rtlCol="0">
            <a:spAutoFit/>
          </a:bodyPr>
          <a:lstStyle/>
          <a:p>
            <a:r>
              <a:rPr lang="da-DK" dirty="0" smtClean="0"/>
              <a:t>Kort og godt -  det er en beskrivelse af hvordan med minimums krav bygger et stillads, så ikke vi kommer til skade nu og her og på lang sigt.</a:t>
            </a:r>
            <a:endParaRPr lang="da-DK" dirty="0"/>
          </a:p>
        </p:txBody>
      </p:sp>
    </p:spTree>
    <p:extLst>
      <p:ext uri="{BB962C8B-B14F-4D97-AF65-F5344CB8AC3E}">
        <p14:creationId xmlns:p14="http://schemas.microsoft.com/office/powerpoint/2010/main" val="35673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97"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635" y="593685"/>
            <a:ext cx="3260608" cy="243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4977045" y="1313765"/>
            <a:ext cx="3330370" cy="923330"/>
          </a:xfrm>
          <a:prstGeom prst="rect">
            <a:avLst/>
          </a:prstGeom>
          <a:noFill/>
        </p:spPr>
        <p:txBody>
          <a:bodyPr wrap="square" rtlCol="0">
            <a:spAutoFit/>
          </a:bodyPr>
          <a:lstStyle/>
          <a:p>
            <a:r>
              <a:rPr lang="da-DK" dirty="0" smtClean="0"/>
              <a:t>Nå vi arbejder i højderne skal vi altid anvende det tekniske hjælpemiddel der er bedst egnet. </a:t>
            </a:r>
            <a:endParaRPr lang="da-DK" dirty="0"/>
          </a:p>
        </p:txBody>
      </p:sp>
      <p:sp>
        <p:nvSpPr>
          <p:cNvPr id="3" name="Tekstboks 2"/>
          <p:cNvSpPr txBox="1"/>
          <p:nvPr/>
        </p:nvSpPr>
        <p:spPr>
          <a:xfrm>
            <a:off x="4977045" y="3026600"/>
            <a:ext cx="3465385" cy="1200329"/>
          </a:xfrm>
          <a:prstGeom prst="rect">
            <a:avLst/>
          </a:prstGeom>
          <a:noFill/>
        </p:spPr>
        <p:txBody>
          <a:bodyPr wrap="square" rtlCol="0">
            <a:spAutoFit/>
          </a:bodyPr>
          <a:lstStyle/>
          <a:p>
            <a:r>
              <a:rPr lang="da-DK" dirty="0" smtClean="0"/>
              <a:t>Det tekniske hjælpemiddel skal være dimensioneret til arbejdets art, så vi kan færdes og arbejde i sikkerhed. </a:t>
            </a:r>
            <a:endParaRPr lang="da-DK" dirty="0"/>
          </a:p>
        </p:txBody>
      </p:sp>
      <p:sp>
        <p:nvSpPr>
          <p:cNvPr id="4" name="Tekstboks 3"/>
          <p:cNvSpPr txBox="1"/>
          <p:nvPr/>
        </p:nvSpPr>
        <p:spPr>
          <a:xfrm>
            <a:off x="1106615" y="3789040"/>
            <a:ext cx="3600400" cy="2800767"/>
          </a:xfrm>
          <a:prstGeom prst="rect">
            <a:avLst/>
          </a:prstGeom>
          <a:noFill/>
        </p:spPr>
        <p:txBody>
          <a:bodyPr wrap="square" rtlCol="0">
            <a:spAutoFit/>
          </a:bodyPr>
          <a:lstStyle/>
          <a:p>
            <a:r>
              <a:rPr lang="da-DK" sz="4400" i="1" dirty="0" smtClean="0">
                <a:solidFill>
                  <a:srgbClr val="FF0000"/>
                </a:solidFill>
              </a:rPr>
              <a:t>Hvad kan der menes med det? Kom med nogle bud.</a:t>
            </a:r>
            <a:endParaRPr lang="da-DK" sz="4400" i="1" dirty="0">
              <a:solidFill>
                <a:srgbClr val="FF0000"/>
              </a:solidFill>
            </a:endParaRPr>
          </a:p>
        </p:txBody>
      </p:sp>
    </p:spTree>
    <p:extLst>
      <p:ext uri="{BB962C8B-B14F-4D97-AF65-F5344CB8AC3E}">
        <p14:creationId xmlns:p14="http://schemas.microsoft.com/office/powerpoint/2010/main" val="3373898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691680" y="953725"/>
            <a:ext cx="5760640" cy="646331"/>
          </a:xfrm>
          <a:prstGeom prst="rect">
            <a:avLst/>
          </a:prstGeom>
          <a:noFill/>
        </p:spPr>
        <p:txBody>
          <a:bodyPr wrap="square" rtlCol="0">
            <a:spAutoFit/>
          </a:bodyPr>
          <a:lstStyle/>
          <a:p>
            <a:r>
              <a:rPr lang="da-DK" dirty="0" smtClean="0"/>
              <a:t>Et stillads skal altid være anbragt på et plant og bæredygtigt underlag.</a:t>
            </a:r>
            <a:endParaRPr lang="da-DK"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645" y="1594646"/>
            <a:ext cx="3645405" cy="261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110" y="4350812"/>
            <a:ext cx="24765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5472100" y="2451888"/>
            <a:ext cx="3372772" cy="646331"/>
          </a:xfrm>
          <a:prstGeom prst="rect">
            <a:avLst/>
          </a:prstGeom>
          <a:noFill/>
        </p:spPr>
        <p:txBody>
          <a:bodyPr wrap="square" rtlCol="0">
            <a:spAutoFit/>
          </a:bodyPr>
          <a:lstStyle/>
          <a:p>
            <a:r>
              <a:rPr lang="da-DK" dirty="0" smtClean="0"/>
              <a:t>Et underlag må ikke være højere end 20 cm.</a:t>
            </a:r>
            <a:endParaRPr lang="da-DK" dirty="0"/>
          </a:p>
        </p:txBody>
      </p:sp>
      <p:cxnSp>
        <p:nvCxnSpPr>
          <p:cNvPr id="5" name="Lige pilforbindelse 4"/>
          <p:cNvCxnSpPr/>
          <p:nvPr/>
        </p:nvCxnSpPr>
        <p:spPr>
          <a:xfrm flipH="1">
            <a:off x="3761911" y="2901606"/>
            <a:ext cx="1620180" cy="527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kstboks 8"/>
          <p:cNvSpPr txBox="1"/>
          <p:nvPr/>
        </p:nvSpPr>
        <p:spPr>
          <a:xfrm>
            <a:off x="1196625" y="4554125"/>
            <a:ext cx="4050450" cy="1200329"/>
          </a:xfrm>
          <a:prstGeom prst="rect">
            <a:avLst/>
          </a:prstGeom>
          <a:noFill/>
        </p:spPr>
        <p:txBody>
          <a:bodyPr wrap="square" rtlCol="0">
            <a:spAutoFit/>
          </a:bodyPr>
          <a:lstStyle/>
          <a:p>
            <a:r>
              <a:rPr lang="da-DK" dirty="0" smtClean="0">
                <a:solidFill>
                  <a:srgbClr val="FF0000"/>
                </a:solidFill>
              </a:rPr>
              <a:t>Her er et rullestillads, der skal bygges op i 8 meter Hvad vil der ske?</a:t>
            </a:r>
          </a:p>
          <a:p>
            <a:r>
              <a:rPr lang="da-DK" dirty="0" smtClean="0">
                <a:solidFill>
                  <a:srgbClr val="FF0000"/>
                </a:solidFill>
              </a:rPr>
              <a:t>Er asfalt et bæredygtige underlag?</a:t>
            </a:r>
          </a:p>
          <a:p>
            <a:endParaRPr lang="da-DK" dirty="0"/>
          </a:p>
        </p:txBody>
      </p:sp>
    </p:spTree>
    <p:extLst>
      <p:ext uri="{BB962C8B-B14F-4D97-AF65-F5344CB8AC3E}">
        <p14:creationId xmlns:p14="http://schemas.microsoft.com/office/powerpoint/2010/main" val="84246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74022" y="863715"/>
            <a:ext cx="8595955" cy="6247864"/>
          </a:xfrm>
          <a:prstGeom prst="rect">
            <a:avLst/>
          </a:prstGeom>
          <a:noFill/>
        </p:spPr>
        <p:txBody>
          <a:bodyPr wrap="square" rtlCol="0">
            <a:spAutoFit/>
          </a:bodyPr>
          <a:lstStyle/>
          <a:p>
            <a:r>
              <a:rPr lang="da-DK" sz="3200" i="1" u="sng" dirty="0" smtClean="0"/>
              <a:t>Rygning er forbudt på skolens område.</a:t>
            </a:r>
          </a:p>
          <a:p>
            <a:r>
              <a:rPr lang="da-DK" sz="3200" i="1" u="sng" dirty="0" smtClean="0"/>
              <a:t>Hvis dette ikke bliver overholdt - så er det bortvisnings grund.</a:t>
            </a:r>
          </a:p>
          <a:p>
            <a:endParaRPr lang="da-DK" sz="3200" dirty="0" smtClean="0"/>
          </a:p>
          <a:p>
            <a:r>
              <a:rPr lang="da-DK" sz="3200" i="1" u="sng" dirty="0" smtClean="0"/>
              <a:t>I pauser eller efter aftale, må man ryge udenfor skolens område.</a:t>
            </a:r>
          </a:p>
          <a:p>
            <a:endParaRPr lang="da-DK" sz="3200" i="1" u="sng" dirty="0" smtClean="0"/>
          </a:p>
          <a:p>
            <a:r>
              <a:rPr lang="da-DK" sz="3200" i="1" u="sng" dirty="0" smtClean="0"/>
              <a:t>Øl og spiritus er forbudt.</a:t>
            </a:r>
          </a:p>
          <a:p>
            <a:endParaRPr lang="da-DK" sz="3200" i="1" u="sng" dirty="0" smtClean="0"/>
          </a:p>
          <a:p>
            <a:r>
              <a:rPr lang="da-DK" sz="3200" i="1" u="sng" dirty="0" smtClean="0"/>
              <a:t>Narko og andre euforiserende stoffer er forbudt, og hvis det forekommer, bliver man bortvist og politi anmeldt. </a:t>
            </a:r>
          </a:p>
          <a:p>
            <a:endParaRPr lang="da-DK" sz="16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191" y="3654025"/>
            <a:ext cx="1181810" cy="131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646675" y="458670"/>
            <a:ext cx="6840760" cy="1384995"/>
          </a:xfrm>
          <a:prstGeom prst="rect">
            <a:avLst/>
          </a:prstGeom>
          <a:noFill/>
        </p:spPr>
        <p:txBody>
          <a:bodyPr wrap="square" rtlCol="0">
            <a:spAutoFit/>
          </a:bodyPr>
          <a:lstStyle/>
          <a:p>
            <a:r>
              <a:rPr lang="da-DK" sz="2800" dirty="0" smtClean="0"/>
              <a:t>Foranstaltning til kollektiv beskyttelse skal altid gå forud for foranstaltninger til individuel beskyttelse.</a:t>
            </a:r>
            <a:endParaRPr lang="da-DK"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625" y="3023955"/>
            <a:ext cx="2610290" cy="24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Lige pilforbindelse 3"/>
          <p:cNvCxnSpPr/>
          <p:nvPr/>
        </p:nvCxnSpPr>
        <p:spPr>
          <a:xfrm flipH="1">
            <a:off x="4072719" y="4239090"/>
            <a:ext cx="2200254" cy="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180" y="316752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6027558" y="2368914"/>
            <a:ext cx="1260140" cy="369332"/>
          </a:xfrm>
          <a:prstGeom prst="rect">
            <a:avLst/>
          </a:prstGeom>
          <a:noFill/>
        </p:spPr>
        <p:txBody>
          <a:bodyPr wrap="square" rtlCol="0">
            <a:spAutoFit/>
          </a:bodyPr>
          <a:lstStyle/>
          <a:p>
            <a:r>
              <a:rPr lang="da-DK" dirty="0" smtClean="0"/>
              <a:t>MIG </a:t>
            </a:r>
            <a:r>
              <a:rPr lang="da-DK" dirty="0" err="1" smtClean="0"/>
              <a:t>MIG</a:t>
            </a:r>
            <a:endParaRPr lang="da-DK" dirty="0"/>
          </a:p>
        </p:txBody>
      </p:sp>
      <p:sp>
        <p:nvSpPr>
          <p:cNvPr id="6" name="Rektangel 5"/>
          <p:cNvSpPr/>
          <p:nvPr/>
        </p:nvSpPr>
        <p:spPr>
          <a:xfrm>
            <a:off x="7762392" y="2882963"/>
            <a:ext cx="1039067" cy="369332"/>
          </a:xfrm>
          <a:prstGeom prst="rect">
            <a:avLst/>
          </a:prstGeom>
        </p:spPr>
        <p:txBody>
          <a:bodyPr wrap="none">
            <a:spAutoFit/>
          </a:bodyPr>
          <a:lstStyle/>
          <a:p>
            <a:r>
              <a:rPr lang="da-DK" dirty="0" smtClean="0"/>
              <a:t>MIG </a:t>
            </a:r>
            <a:r>
              <a:rPr lang="da-DK" dirty="0" err="1" smtClean="0"/>
              <a:t>MIG</a:t>
            </a:r>
            <a:endParaRPr lang="da-DK" dirty="0"/>
          </a:p>
        </p:txBody>
      </p:sp>
      <p:sp>
        <p:nvSpPr>
          <p:cNvPr id="7" name="Rektangel 6"/>
          <p:cNvSpPr/>
          <p:nvPr/>
        </p:nvSpPr>
        <p:spPr>
          <a:xfrm>
            <a:off x="7497325" y="5308118"/>
            <a:ext cx="1039067" cy="369332"/>
          </a:xfrm>
          <a:prstGeom prst="rect">
            <a:avLst/>
          </a:prstGeom>
        </p:spPr>
        <p:txBody>
          <a:bodyPr wrap="none">
            <a:spAutoFit/>
          </a:bodyPr>
          <a:lstStyle/>
          <a:p>
            <a:r>
              <a:rPr lang="da-DK" dirty="0" smtClean="0"/>
              <a:t>MIG </a:t>
            </a:r>
            <a:r>
              <a:rPr lang="da-DK" dirty="0" err="1" smtClean="0"/>
              <a:t>MIG</a:t>
            </a:r>
            <a:endParaRPr lang="da-DK" dirty="0"/>
          </a:p>
        </p:txBody>
      </p:sp>
      <p:sp>
        <p:nvSpPr>
          <p:cNvPr id="8" name="Rektangel 7"/>
          <p:cNvSpPr/>
          <p:nvPr/>
        </p:nvSpPr>
        <p:spPr>
          <a:xfrm>
            <a:off x="5434256" y="3263572"/>
            <a:ext cx="1039067" cy="369332"/>
          </a:xfrm>
          <a:prstGeom prst="rect">
            <a:avLst/>
          </a:prstGeom>
        </p:spPr>
        <p:txBody>
          <a:bodyPr wrap="none">
            <a:spAutoFit/>
          </a:bodyPr>
          <a:lstStyle/>
          <a:p>
            <a:r>
              <a:rPr lang="da-DK" dirty="0" smtClean="0"/>
              <a:t>MIG </a:t>
            </a:r>
            <a:r>
              <a:rPr lang="da-DK" dirty="0" err="1" smtClean="0"/>
              <a:t>MIG</a:t>
            </a:r>
            <a:endParaRPr lang="da-DK" dirty="0"/>
          </a:p>
        </p:txBody>
      </p:sp>
      <p:sp>
        <p:nvSpPr>
          <p:cNvPr id="9" name="Tekstboks 8"/>
          <p:cNvSpPr txBox="1"/>
          <p:nvPr/>
        </p:nvSpPr>
        <p:spPr>
          <a:xfrm>
            <a:off x="2276745" y="2353526"/>
            <a:ext cx="1845205" cy="769441"/>
          </a:xfrm>
          <a:prstGeom prst="rect">
            <a:avLst/>
          </a:prstGeom>
          <a:noFill/>
        </p:spPr>
        <p:txBody>
          <a:bodyPr wrap="square" rtlCol="0">
            <a:spAutoFit/>
          </a:bodyPr>
          <a:lstStyle/>
          <a:p>
            <a:r>
              <a:rPr lang="da-DK" sz="4400" dirty="0" smtClean="0"/>
              <a:t>OS</a:t>
            </a:r>
            <a:endParaRPr lang="da-DK" sz="4400" dirty="0"/>
          </a:p>
        </p:txBody>
      </p:sp>
      <p:sp>
        <p:nvSpPr>
          <p:cNvPr id="3" name="Rektangel 2"/>
          <p:cNvSpPr/>
          <p:nvPr/>
        </p:nvSpPr>
        <p:spPr>
          <a:xfrm>
            <a:off x="5099971" y="5312971"/>
            <a:ext cx="1039067" cy="369332"/>
          </a:xfrm>
          <a:prstGeom prst="rect">
            <a:avLst/>
          </a:prstGeom>
        </p:spPr>
        <p:txBody>
          <a:bodyPr wrap="none">
            <a:spAutoFit/>
          </a:bodyPr>
          <a:lstStyle/>
          <a:p>
            <a:r>
              <a:rPr lang="da-DK" dirty="0"/>
              <a:t>MIG </a:t>
            </a:r>
            <a:r>
              <a:rPr lang="da-DK" dirty="0" err="1"/>
              <a:t>MIG</a:t>
            </a:r>
            <a:endParaRPr lang="da-DK" dirty="0"/>
          </a:p>
        </p:txBody>
      </p:sp>
      <p:sp>
        <p:nvSpPr>
          <p:cNvPr id="10" name="Tekstboks 9"/>
          <p:cNvSpPr txBox="1"/>
          <p:nvPr/>
        </p:nvSpPr>
        <p:spPr>
          <a:xfrm>
            <a:off x="1061610" y="5994285"/>
            <a:ext cx="6955248" cy="369332"/>
          </a:xfrm>
          <a:prstGeom prst="rect">
            <a:avLst/>
          </a:prstGeom>
          <a:noFill/>
        </p:spPr>
        <p:txBody>
          <a:bodyPr wrap="square" rtlCol="0">
            <a:spAutoFit/>
          </a:bodyPr>
          <a:lstStyle/>
          <a:p>
            <a:r>
              <a:rPr lang="da-DK" dirty="0" smtClean="0"/>
              <a:t>Eks hvis du fjerner et rækværk skal du erstatte med et andet.       </a:t>
            </a:r>
            <a:endParaRPr lang="da-DK" dirty="0"/>
          </a:p>
        </p:txBody>
      </p:sp>
    </p:spTree>
    <p:extLst>
      <p:ext uri="{BB962C8B-B14F-4D97-AF65-F5344CB8AC3E}">
        <p14:creationId xmlns:p14="http://schemas.microsoft.com/office/powerpoint/2010/main" val="176304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511660" y="458670"/>
            <a:ext cx="6120680" cy="646331"/>
          </a:xfrm>
          <a:prstGeom prst="rect">
            <a:avLst/>
          </a:prstGeom>
          <a:noFill/>
        </p:spPr>
        <p:txBody>
          <a:bodyPr wrap="square" rtlCol="0">
            <a:spAutoFit/>
          </a:bodyPr>
          <a:lstStyle/>
          <a:p>
            <a:r>
              <a:rPr lang="da-DK" dirty="0" smtClean="0"/>
              <a:t>Stilladset må kun være gennembrudt på steder med adgang til og fra stiger.</a:t>
            </a:r>
            <a:endParaRPr lang="da-DK"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115" y="131376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1061610" y="2708920"/>
            <a:ext cx="3645405" cy="646331"/>
          </a:xfrm>
          <a:prstGeom prst="rect">
            <a:avLst/>
          </a:prstGeom>
          <a:noFill/>
        </p:spPr>
        <p:txBody>
          <a:bodyPr wrap="square" rtlCol="0">
            <a:spAutoFit/>
          </a:bodyPr>
          <a:lstStyle/>
          <a:p>
            <a:r>
              <a:rPr lang="da-DK" dirty="0" smtClean="0"/>
              <a:t>Bukkestillads stige for enden eller midt på.</a:t>
            </a:r>
            <a:endParaRPr lang="da-DK"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220" y="3686193"/>
            <a:ext cx="2600224" cy="245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6905" y="3775646"/>
            <a:ext cx="25971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Lige forbindelse 4"/>
          <p:cNvCxnSpPr/>
          <p:nvPr/>
        </p:nvCxnSpPr>
        <p:spPr>
          <a:xfrm>
            <a:off x="6147175" y="3892471"/>
            <a:ext cx="0" cy="23388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Lige forbindelse 11"/>
          <p:cNvCxnSpPr/>
          <p:nvPr/>
        </p:nvCxnSpPr>
        <p:spPr>
          <a:xfrm>
            <a:off x="6642230" y="3892471"/>
            <a:ext cx="0" cy="23388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Lige forbindelse 7"/>
          <p:cNvCxnSpPr/>
          <p:nvPr/>
        </p:nvCxnSpPr>
        <p:spPr>
          <a:xfrm>
            <a:off x="6147175" y="4194085"/>
            <a:ext cx="4500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p:nvCxnSpPr>
        <p:spPr>
          <a:xfrm>
            <a:off x="6147175" y="4599130"/>
            <a:ext cx="4500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a:off x="6175928" y="5075862"/>
            <a:ext cx="45005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80" y="5634245"/>
            <a:ext cx="450850" cy="3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6575" y="2933946"/>
            <a:ext cx="450850" cy="51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Lige forbindelse 20"/>
          <p:cNvCxnSpPr/>
          <p:nvPr/>
        </p:nvCxnSpPr>
        <p:spPr>
          <a:xfrm>
            <a:off x="6174466" y="6039290"/>
            <a:ext cx="4500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Lige forbindelse 12"/>
          <p:cNvCxnSpPr/>
          <p:nvPr/>
        </p:nvCxnSpPr>
        <p:spPr>
          <a:xfrm flipH="1">
            <a:off x="3045083" y="4069960"/>
            <a:ext cx="1035115" cy="201180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6031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3311860" y="668309"/>
            <a:ext cx="2475275" cy="830997"/>
          </a:xfrm>
          <a:prstGeom prst="rect">
            <a:avLst/>
          </a:prstGeom>
          <a:noFill/>
        </p:spPr>
        <p:txBody>
          <a:bodyPr wrap="square" rtlCol="0">
            <a:spAutoFit/>
          </a:bodyPr>
          <a:lstStyle/>
          <a:p>
            <a:r>
              <a:rPr lang="da-DK" sz="4800" dirty="0" smtClean="0"/>
              <a:t>Stiger</a:t>
            </a:r>
            <a:endParaRPr lang="da-DK" sz="4800" dirty="0"/>
          </a:p>
        </p:txBody>
      </p:sp>
      <p:sp>
        <p:nvSpPr>
          <p:cNvPr id="3" name="Tekstboks 2"/>
          <p:cNvSpPr txBox="1"/>
          <p:nvPr/>
        </p:nvSpPr>
        <p:spPr>
          <a:xfrm>
            <a:off x="926595" y="1718810"/>
            <a:ext cx="4050450" cy="923330"/>
          </a:xfrm>
          <a:prstGeom prst="rect">
            <a:avLst/>
          </a:prstGeom>
          <a:noFill/>
        </p:spPr>
        <p:txBody>
          <a:bodyPr wrap="square" rtlCol="0">
            <a:spAutoFit/>
          </a:bodyPr>
          <a:lstStyle/>
          <a:p>
            <a:r>
              <a:rPr lang="da-DK" dirty="0" smtClean="0"/>
              <a:t>Stiger skal sikres mod udskridning -</a:t>
            </a:r>
          </a:p>
          <a:p>
            <a:r>
              <a:rPr lang="da-DK" dirty="0"/>
              <a:t>e</a:t>
            </a:r>
            <a:r>
              <a:rPr lang="da-DK" dirty="0" smtClean="0"/>
              <a:t>nten ved et beslag eller bindetråd, reb etc.</a:t>
            </a:r>
            <a:endParaRPr lang="da-DK" dirty="0"/>
          </a:p>
        </p:txBody>
      </p:sp>
      <p:sp>
        <p:nvSpPr>
          <p:cNvPr id="4" name="Tekstboks 3"/>
          <p:cNvSpPr txBox="1"/>
          <p:nvPr/>
        </p:nvSpPr>
        <p:spPr>
          <a:xfrm>
            <a:off x="5562110" y="853154"/>
            <a:ext cx="3348880" cy="646331"/>
          </a:xfrm>
          <a:prstGeom prst="rect">
            <a:avLst/>
          </a:prstGeom>
          <a:noFill/>
        </p:spPr>
        <p:txBody>
          <a:bodyPr wrap="square" rtlCol="0">
            <a:spAutoFit/>
          </a:bodyPr>
          <a:lstStyle/>
          <a:p>
            <a:r>
              <a:rPr lang="da-DK" dirty="0" smtClean="0"/>
              <a:t>En stige skal rage mindst  1m over indgangs niveauet</a:t>
            </a:r>
            <a:endParaRPr lang="da-DK" dirty="0"/>
          </a:p>
        </p:txBody>
      </p:sp>
      <p:sp>
        <p:nvSpPr>
          <p:cNvPr id="5" name="Tekstboks 4"/>
          <p:cNvSpPr txBox="1"/>
          <p:nvPr/>
        </p:nvSpPr>
        <p:spPr>
          <a:xfrm>
            <a:off x="4842030" y="2642140"/>
            <a:ext cx="3330370" cy="1200329"/>
          </a:xfrm>
          <a:prstGeom prst="rect">
            <a:avLst/>
          </a:prstGeom>
          <a:noFill/>
        </p:spPr>
        <p:txBody>
          <a:bodyPr wrap="square" rtlCol="0">
            <a:spAutoFit/>
          </a:bodyPr>
          <a:lstStyle/>
          <a:p>
            <a:r>
              <a:rPr lang="da-DK" dirty="0" smtClean="0"/>
              <a:t>Stiger skal efterses hver gang de  benyttes og ellers hver 12. måned.  Dette skal gøres af en særlig sagkyndig person.      </a:t>
            </a:r>
            <a:endParaRPr lang="da-DK" dirty="0"/>
          </a:p>
        </p:txBody>
      </p:sp>
      <p:sp>
        <p:nvSpPr>
          <p:cNvPr id="6" name="Tekstboks 5"/>
          <p:cNvSpPr txBox="1"/>
          <p:nvPr/>
        </p:nvSpPr>
        <p:spPr>
          <a:xfrm>
            <a:off x="926595" y="3242304"/>
            <a:ext cx="3150350" cy="646331"/>
          </a:xfrm>
          <a:prstGeom prst="rect">
            <a:avLst/>
          </a:prstGeom>
          <a:noFill/>
        </p:spPr>
        <p:txBody>
          <a:bodyPr wrap="square" rtlCol="0">
            <a:spAutoFit/>
          </a:bodyPr>
          <a:lstStyle/>
          <a:p>
            <a:r>
              <a:rPr lang="da-DK" dirty="0" smtClean="0"/>
              <a:t>Der må transporteres lette og håndterlige byrder på en stige. </a:t>
            </a:r>
            <a:endParaRPr lang="da-DK" dirty="0"/>
          </a:p>
        </p:txBody>
      </p:sp>
      <p:sp>
        <p:nvSpPr>
          <p:cNvPr id="7" name="Tekstboks 6"/>
          <p:cNvSpPr txBox="1"/>
          <p:nvPr/>
        </p:nvSpPr>
        <p:spPr>
          <a:xfrm>
            <a:off x="1511660" y="4679555"/>
            <a:ext cx="3870430" cy="646331"/>
          </a:xfrm>
          <a:prstGeom prst="rect">
            <a:avLst/>
          </a:prstGeom>
          <a:noFill/>
        </p:spPr>
        <p:txBody>
          <a:bodyPr wrap="square" rtlCol="0">
            <a:spAutoFit/>
          </a:bodyPr>
          <a:lstStyle/>
          <a:p>
            <a:r>
              <a:rPr lang="da-DK" dirty="0" smtClean="0"/>
              <a:t>Når der arbejdes på en stige, skal der forefindes en kollega i området.   </a:t>
            </a:r>
            <a:endParaRPr lang="da-DK" dirty="0"/>
          </a:p>
        </p:txBody>
      </p:sp>
      <p:sp>
        <p:nvSpPr>
          <p:cNvPr id="8" name="Tekstboks 7"/>
          <p:cNvSpPr txBox="1"/>
          <p:nvPr/>
        </p:nvSpPr>
        <p:spPr>
          <a:xfrm>
            <a:off x="5382090" y="5499230"/>
            <a:ext cx="3375375" cy="646331"/>
          </a:xfrm>
          <a:prstGeom prst="rect">
            <a:avLst/>
          </a:prstGeom>
          <a:noFill/>
        </p:spPr>
        <p:txBody>
          <a:bodyPr wrap="square" rtlCol="0">
            <a:spAutoFit/>
          </a:bodyPr>
          <a:lstStyle/>
          <a:p>
            <a:r>
              <a:rPr lang="da-DK" dirty="0" smtClean="0"/>
              <a:t>Ved arbejde på en stige over 5m, skal der være en fodmand</a:t>
            </a:r>
            <a:endParaRPr lang="da-DK" dirty="0"/>
          </a:p>
        </p:txBody>
      </p:sp>
      <p:sp>
        <p:nvSpPr>
          <p:cNvPr id="9" name="Tekstboks 8"/>
          <p:cNvSpPr txBox="1"/>
          <p:nvPr/>
        </p:nvSpPr>
        <p:spPr>
          <a:xfrm>
            <a:off x="926595" y="5634245"/>
            <a:ext cx="3150350" cy="646331"/>
          </a:xfrm>
          <a:prstGeom prst="rect">
            <a:avLst/>
          </a:prstGeom>
          <a:noFill/>
        </p:spPr>
        <p:txBody>
          <a:bodyPr wrap="square" rtlCol="0">
            <a:spAutoFit/>
          </a:bodyPr>
          <a:lstStyle/>
          <a:p>
            <a:r>
              <a:rPr lang="da-DK" dirty="0" smtClean="0"/>
              <a:t>Man må ikke bruge de sidste 3 trin på en stige.</a:t>
            </a:r>
            <a:endParaRPr lang="da-DK" dirty="0"/>
          </a:p>
        </p:txBody>
      </p:sp>
      <p:pic>
        <p:nvPicPr>
          <p:cNvPr id="1026" name="Picture 2" descr="http://www.chr-andersen.no/images/581020%20WES%20Y-2_1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244" y="2339201"/>
            <a:ext cx="360040" cy="8675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165" y="1464552"/>
            <a:ext cx="450050" cy="108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993" y="3888635"/>
            <a:ext cx="360363"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33805">
            <a:off x="6119472" y="3923729"/>
            <a:ext cx="641376" cy="153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753" y="5282933"/>
            <a:ext cx="360363" cy="43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0723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331640" y="548680"/>
            <a:ext cx="6435715" cy="646331"/>
          </a:xfrm>
          <a:prstGeom prst="rect">
            <a:avLst/>
          </a:prstGeom>
          <a:noFill/>
        </p:spPr>
        <p:txBody>
          <a:bodyPr wrap="square" rtlCol="0">
            <a:spAutoFit/>
          </a:bodyPr>
          <a:lstStyle/>
          <a:p>
            <a:r>
              <a:rPr lang="da-DK" dirty="0" smtClean="0"/>
              <a:t>Midlertidigt arbejde i højden må kun udføres når vejrforholdene ikke udgør en risiko for dig og andre.</a:t>
            </a:r>
            <a:endParaRPr lang="da-DK"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075" y="1743075"/>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1432149" y="1583795"/>
            <a:ext cx="3285365" cy="707886"/>
          </a:xfrm>
          <a:prstGeom prst="rect">
            <a:avLst/>
          </a:prstGeom>
          <a:noFill/>
        </p:spPr>
        <p:txBody>
          <a:bodyPr wrap="square" rtlCol="0">
            <a:spAutoFit/>
          </a:bodyPr>
          <a:lstStyle/>
          <a:p>
            <a:r>
              <a:rPr lang="da-DK" sz="2000" dirty="0" smtClean="0"/>
              <a:t>Pas på i tordenvejr - metal tiltrækker strøm.</a:t>
            </a:r>
            <a:endParaRPr lang="da-DK" sz="20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2322" y="4104076"/>
            <a:ext cx="2914606" cy="193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017" y="2586037"/>
            <a:ext cx="2949330" cy="371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Lige forbindelse 4"/>
          <p:cNvCxnSpPr/>
          <p:nvPr/>
        </p:nvCxnSpPr>
        <p:spPr>
          <a:xfrm>
            <a:off x="1330017" y="4644135"/>
            <a:ext cx="29493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73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1331640" y="773705"/>
            <a:ext cx="6300700" cy="646331"/>
          </a:xfrm>
          <a:prstGeom prst="rect">
            <a:avLst/>
          </a:prstGeom>
          <a:noFill/>
        </p:spPr>
        <p:txBody>
          <a:bodyPr wrap="square" rtlCol="0">
            <a:spAutoFit/>
          </a:bodyPr>
          <a:lstStyle/>
          <a:p>
            <a:r>
              <a:rPr lang="da-DK" dirty="0" smtClean="0"/>
              <a:t>Til opstilling af et stillads, må der kun bruges dele, der hører til samme stillads type.</a:t>
            </a:r>
            <a:endParaRPr lang="da-DK" dirty="0"/>
          </a:p>
        </p:txBody>
      </p:sp>
      <p:sp>
        <p:nvSpPr>
          <p:cNvPr id="6" name="Tekstboks 5"/>
          <p:cNvSpPr txBox="1"/>
          <p:nvPr/>
        </p:nvSpPr>
        <p:spPr>
          <a:xfrm>
            <a:off x="1331640" y="1808820"/>
            <a:ext cx="6750750" cy="369332"/>
          </a:xfrm>
          <a:prstGeom prst="rect">
            <a:avLst/>
          </a:prstGeom>
          <a:noFill/>
        </p:spPr>
        <p:txBody>
          <a:bodyPr wrap="square" rtlCol="0">
            <a:spAutoFit/>
          </a:bodyPr>
          <a:lstStyle/>
          <a:p>
            <a:r>
              <a:rPr lang="da-DK" dirty="0" smtClean="0">
                <a:solidFill>
                  <a:srgbClr val="FF0000"/>
                </a:solidFill>
              </a:rPr>
              <a:t>Hvorfor må der ikke bruges andre dele</a:t>
            </a:r>
            <a:r>
              <a:rPr lang="da-DK" dirty="0"/>
              <a:t>?</a:t>
            </a:r>
          </a:p>
        </p:txBody>
      </p:sp>
      <p:sp>
        <p:nvSpPr>
          <p:cNvPr id="7" name="Tekstboks 6"/>
          <p:cNvSpPr txBox="1"/>
          <p:nvPr/>
        </p:nvSpPr>
        <p:spPr>
          <a:xfrm>
            <a:off x="1331640" y="2663915"/>
            <a:ext cx="4770530" cy="923330"/>
          </a:xfrm>
          <a:prstGeom prst="rect">
            <a:avLst/>
          </a:prstGeom>
          <a:noFill/>
        </p:spPr>
        <p:txBody>
          <a:bodyPr wrap="square" rtlCol="0">
            <a:spAutoFit/>
          </a:bodyPr>
          <a:lstStyle/>
          <a:p>
            <a:r>
              <a:rPr lang="da-DK" dirty="0" smtClean="0"/>
              <a:t>Rullestilladser skal være forsynet med passende anordninger, som forhindrer utilsigtede bevægelser.</a:t>
            </a:r>
            <a:endParaRPr lang="da-DK" dirty="0"/>
          </a:p>
        </p:txBody>
      </p:sp>
      <p:sp>
        <p:nvSpPr>
          <p:cNvPr id="8" name="Tekstboks 7"/>
          <p:cNvSpPr txBox="1"/>
          <p:nvPr/>
        </p:nvSpPr>
        <p:spPr>
          <a:xfrm>
            <a:off x="1421650" y="3744035"/>
            <a:ext cx="3195355" cy="369332"/>
          </a:xfrm>
          <a:prstGeom prst="rect">
            <a:avLst/>
          </a:prstGeom>
          <a:noFill/>
        </p:spPr>
        <p:txBody>
          <a:bodyPr wrap="square" rtlCol="0">
            <a:spAutoFit/>
          </a:bodyPr>
          <a:lstStyle/>
          <a:p>
            <a:r>
              <a:rPr lang="da-DK" dirty="0" smtClean="0">
                <a:solidFill>
                  <a:srgbClr val="FF0000"/>
                </a:solidFill>
              </a:rPr>
              <a:t>Hvad kunne det være?</a:t>
            </a:r>
            <a:endParaRPr lang="da-DK" dirty="0">
              <a:solidFill>
                <a:srgbClr val="FF0000"/>
              </a:solidFill>
            </a:endParaRPr>
          </a:p>
        </p:txBody>
      </p:sp>
      <p:sp>
        <p:nvSpPr>
          <p:cNvPr id="9" name="Tekstboks 8"/>
          <p:cNvSpPr txBox="1"/>
          <p:nvPr/>
        </p:nvSpPr>
        <p:spPr>
          <a:xfrm>
            <a:off x="1504020" y="4329100"/>
            <a:ext cx="4590510" cy="2308324"/>
          </a:xfrm>
          <a:prstGeom prst="rect">
            <a:avLst/>
          </a:prstGeom>
          <a:noFill/>
        </p:spPr>
        <p:txBody>
          <a:bodyPr wrap="square" rtlCol="0">
            <a:spAutoFit/>
          </a:bodyPr>
          <a:lstStyle/>
          <a:p>
            <a:r>
              <a:rPr lang="da-DK" sz="2400" dirty="0" smtClean="0"/>
              <a:t>Alle stilladser skal være forsynet med rækværk.</a:t>
            </a:r>
          </a:p>
          <a:p>
            <a:r>
              <a:rPr lang="da-DK" sz="2400" dirty="0" smtClean="0"/>
              <a:t>En håndliste i 1 meters højde.</a:t>
            </a:r>
          </a:p>
          <a:p>
            <a:r>
              <a:rPr lang="da-DK" sz="2400" dirty="0" smtClean="0"/>
              <a:t>En knæliste i 0,5 meters højde.</a:t>
            </a:r>
          </a:p>
          <a:p>
            <a:r>
              <a:rPr lang="da-DK" sz="2400" dirty="0"/>
              <a:t>o</a:t>
            </a:r>
            <a:r>
              <a:rPr lang="da-DK" sz="2400" dirty="0" smtClean="0"/>
              <a:t>g  fodlister der er mindst 15 cm høje.</a:t>
            </a:r>
          </a:p>
        </p:txBody>
      </p:sp>
    </p:spTree>
    <p:extLst>
      <p:ext uri="{BB962C8B-B14F-4D97-AF65-F5344CB8AC3E}">
        <p14:creationId xmlns:p14="http://schemas.microsoft.com/office/powerpoint/2010/main" val="19214910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511660" y="953725"/>
            <a:ext cx="6975775" cy="923330"/>
          </a:xfrm>
          <a:prstGeom prst="rect">
            <a:avLst/>
          </a:prstGeom>
          <a:noFill/>
        </p:spPr>
        <p:txBody>
          <a:bodyPr wrap="square" rtlCol="0">
            <a:spAutoFit/>
          </a:bodyPr>
          <a:lstStyle/>
          <a:p>
            <a:r>
              <a:rPr lang="da-DK" dirty="0" smtClean="0"/>
              <a:t>Rækværk på med det samme.</a:t>
            </a:r>
          </a:p>
          <a:p>
            <a:r>
              <a:rPr lang="da-DK" dirty="0" smtClean="0"/>
              <a:t>Man kan kun undlade rækværk, hvis der er mindre en 0,30 meter ind til en fast bygningsdel.</a:t>
            </a:r>
            <a:endParaRPr lang="da-DK"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7225" y="1894601"/>
            <a:ext cx="17430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Lige pilforbindelse 3"/>
          <p:cNvCxnSpPr/>
          <p:nvPr/>
        </p:nvCxnSpPr>
        <p:spPr>
          <a:xfrm>
            <a:off x="3536885" y="1894601"/>
            <a:ext cx="3195355" cy="121936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Tekstboks 5"/>
          <p:cNvSpPr txBox="1"/>
          <p:nvPr/>
        </p:nvSpPr>
        <p:spPr>
          <a:xfrm>
            <a:off x="1511660" y="3204288"/>
            <a:ext cx="3060340" cy="369332"/>
          </a:xfrm>
          <a:prstGeom prst="rect">
            <a:avLst/>
          </a:prstGeom>
          <a:noFill/>
        </p:spPr>
        <p:txBody>
          <a:bodyPr wrap="square" rtlCol="0">
            <a:spAutoFit/>
          </a:bodyPr>
          <a:lstStyle/>
          <a:p>
            <a:r>
              <a:rPr lang="da-DK" dirty="0" smtClean="0">
                <a:solidFill>
                  <a:srgbClr val="FF0000"/>
                </a:solidFill>
              </a:rPr>
              <a:t>Hvad tænker du om det ?</a:t>
            </a:r>
            <a:endParaRPr lang="da-DK" dirty="0">
              <a:solidFill>
                <a:srgbClr val="FF0000"/>
              </a:solidFill>
            </a:endParaRPr>
          </a:p>
        </p:txBody>
      </p:sp>
      <p:sp>
        <p:nvSpPr>
          <p:cNvPr id="7" name="Tekstboks 6"/>
          <p:cNvSpPr txBox="1"/>
          <p:nvPr/>
        </p:nvSpPr>
        <p:spPr>
          <a:xfrm>
            <a:off x="1511660" y="4239090"/>
            <a:ext cx="3622902" cy="646331"/>
          </a:xfrm>
          <a:prstGeom prst="rect">
            <a:avLst/>
          </a:prstGeom>
          <a:noFill/>
        </p:spPr>
        <p:txBody>
          <a:bodyPr wrap="square" rtlCol="0">
            <a:spAutoFit/>
          </a:bodyPr>
          <a:lstStyle/>
          <a:p>
            <a:r>
              <a:rPr lang="da-DK" dirty="0" smtClean="0"/>
              <a:t>På stilladsdæk  må der ikke  arbejde fra stiger, skamler og andre løsdele.   </a:t>
            </a:r>
            <a:endParaRPr lang="da-DK"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504918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335" y="4394091"/>
            <a:ext cx="7810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4044" y="492535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0403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511660" y="683695"/>
            <a:ext cx="5760640" cy="923330"/>
          </a:xfrm>
          <a:prstGeom prst="rect">
            <a:avLst/>
          </a:prstGeom>
          <a:noFill/>
        </p:spPr>
        <p:txBody>
          <a:bodyPr wrap="square" rtlCol="0">
            <a:spAutoFit/>
          </a:bodyPr>
          <a:lstStyle/>
          <a:p>
            <a:r>
              <a:rPr lang="da-DK" dirty="0" smtClean="0"/>
              <a:t>Hvor der er risiko for at genstande eller materialer kan falde ned fra stilladset, skal der træffes passende foranstaltninger til sikring af omgivelserne.</a:t>
            </a:r>
            <a:endParaRPr lang="da-DK" dirty="0"/>
          </a:p>
        </p:txBody>
      </p:sp>
      <p:sp>
        <p:nvSpPr>
          <p:cNvPr id="3" name="Tekstboks 2"/>
          <p:cNvSpPr txBox="1"/>
          <p:nvPr/>
        </p:nvSpPr>
        <p:spPr>
          <a:xfrm>
            <a:off x="1579167" y="1853825"/>
            <a:ext cx="5985665" cy="646331"/>
          </a:xfrm>
          <a:prstGeom prst="rect">
            <a:avLst/>
          </a:prstGeom>
          <a:noFill/>
        </p:spPr>
        <p:txBody>
          <a:bodyPr wrap="square" rtlCol="0">
            <a:spAutoFit/>
          </a:bodyPr>
          <a:lstStyle/>
          <a:p>
            <a:r>
              <a:rPr lang="da-DK" dirty="0" smtClean="0">
                <a:solidFill>
                  <a:srgbClr val="FF0000"/>
                </a:solidFill>
              </a:rPr>
              <a:t>Hvis der er risiko for påkørsel af stilladset – hvilke foranstaltninger kan så foretages? </a:t>
            </a:r>
            <a:endParaRPr lang="da-DK" dirty="0">
              <a:solidFill>
                <a:srgbClr val="FF0000"/>
              </a:solidFill>
            </a:endParaRPr>
          </a:p>
        </p:txBody>
      </p:sp>
      <p:sp>
        <p:nvSpPr>
          <p:cNvPr id="4" name="Tekstboks 3"/>
          <p:cNvSpPr txBox="1"/>
          <p:nvPr/>
        </p:nvSpPr>
        <p:spPr>
          <a:xfrm>
            <a:off x="1579167" y="2978950"/>
            <a:ext cx="5693133" cy="1200329"/>
          </a:xfrm>
          <a:prstGeom prst="rect">
            <a:avLst/>
          </a:prstGeom>
          <a:noFill/>
        </p:spPr>
        <p:txBody>
          <a:bodyPr wrap="square" rtlCol="0">
            <a:spAutoFit/>
          </a:bodyPr>
          <a:lstStyle/>
          <a:p>
            <a:pPr algn="just"/>
            <a:r>
              <a:rPr lang="da-DK" dirty="0" smtClean="0"/>
              <a:t>Når der bygges i byer og andre steder på veje,  stier og fortove kan myndighederne også blive involveret. Da skal man have tilladelse af Teknisk </a:t>
            </a:r>
            <a:r>
              <a:rPr lang="da-DK" dirty="0"/>
              <a:t>F</a:t>
            </a:r>
            <a:r>
              <a:rPr lang="da-DK" dirty="0" smtClean="0"/>
              <a:t>orvaltning  og under særlige forhold skal politiet også give deres tilladelse.    </a:t>
            </a:r>
            <a:endParaRPr lang="da-DK"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509120"/>
            <a:ext cx="1620180" cy="135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104" y="4601970"/>
            <a:ext cx="20288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75003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620" y="5094185"/>
            <a:ext cx="1694553" cy="127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020" y="5184195"/>
            <a:ext cx="1695450"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745" y="4459978"/>
            <a:ext cx="1695450"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165" y="4467078"/>
            <a:ext cx="1695450" cy="126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Lige forbindelse 2"/>
          <p:cNvCxnSpPr/>
          <p:nvPr/>
        </p:nvCxnSpPr>
        <p:spPr>
          <a:xfrm flipV="1">
            <a:off x="1961710" y="4783350"/>
            <a:ext cx="1120848" cy="72297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Lige forbindelse 4"/>
          <p:cNvCxnSpPr/>
          <p:nvPr/>
        </p:nvCxnSpPr>
        <p:spPr>
          <a:xfrm flipV="1">
            <a:off x="5599745" y="4869160"/>
            <a:ext cx="1305145" cy="7650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Lige forbindelse 6"/>
          <p:cNvCxnSpPr/>
          <p:nvPr/>
        </p:nvCxnSpPr>
        <p:spPr>
          <a:xfrm>
            <a:off x="3107199" y="4783350"/>
            <a:ext cx="3797691" cy="858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2047443" y="5506329"/>
            <a:ext cx="3552302" cy="1279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Lige forbindelse 11"/>
          <p:cNvCxnSpPr/>
          <p:nvPr/>
        </p:nvCxnSpPr>
        <p:spPr>
          <a:xfrm flipH="1" flipV="1">
            <a:off x="1961710" y="2753925"/>
            <a:ext cx="37186" cy="27524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Lige forbindelse 14"/>
          <p:cNvCxnSpPr/>
          <p:nvPr/>
        </p:nvCxnSpPr>
        <p:spPr>
          <a:xfrm flipH="1" flipV="1">
            <a:off x="3082558" y="2438890"/>
            <a:ext cx="49282" cy="22573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flipV="1">
            <a:off x="1961710" y="2438890"/>
            <a:ext cx="1120848" cy="3150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Lige forbindelse 20"/>
          <p:cNvCxnSpPr/>
          <p:nvPr/>
        </p:nvCxnSpPr>
        <p:spPr>
          <a:xfrm flipV="1">
            <a:off x="1998896" y="4130127"/>
            <a:ext cx="1083662" cy="56741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p:nvCxnSpPr>
        <p:spPr>
          <a:xfrm flipV="1">
            <a:off x="1998896" y="3567565"/>
            <a:ext cx="1083662" cy="4465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Lige forbindelse 24"/>
          <p:cNvCxnSpPr/>
          <p:nvPr/>
        </p:nvCxnSpPr>
        <p:spPr>
          <a:xfrm flipV="1">
            <a:off x="1961710" y="3023955"/>
            <a:ext cx="1120848" cy="40504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Lige forbindelse 28"/>
          <p:cNvCxnSpPr/>
          <p:nvPr/>
        </p:nvCxnSpPr>
        <p:spPr>
          <a:xfrm flipV="1">
            <a:off x="6904890" y="2438890"/>
            <a:ext cx="0" cy="243027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Lige forbindelse 30"/>
          <p:cNvCxnSpPr/>
          <p:nvPr/>
        </p:nvCxnSpPr>
        <p:spPr>
          <a:xfrm flipV="1">
            <a:off x="5599745" y="2843935"/>
            <a:ext cx="0" cy="272635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23" name="Lige forbindelse 9222"/>
          <p:cNvCxnSpPr/>
          <p:nvPr/>
        </p:nvCxnSpPr>
        <p:spPr>
          <a:xfrm flipV="1">
            <a:off x="5599745" y="2438890"/>
            <a:ext cx="1305145" cy="40504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26" name="Lige forbindelse 9225"/>
          <p:cNvCxnSpPr/>
          <p:nvPr/>
        </p:nvCxnSpPr>
        <p:spPr>
          <a:xfrm flipV="1">
            <a:off x="5599745" y="4169606"/>
            <a:ext cx="1305145" cy="69955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28" name="Lige forbindelse 9227"/>
          <p:cNvCxnSpPr/>
          <p:nvPr/>
        </p:nvCxnSpPr>
        <p:spPr>
          <a:xfrm flipV="1">
            <a:off x="5599745" y="3567565"/>
            <a:ext cx="1305145" cy="56256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31" name="Lige forbindelse 9230"/>
          <p:cNvCxnSpPr/>
          <p:nvPr/>
        </p:nvCxnSpPr>
        <p:spPr>
          <a:xfrm flipV="1">
            <a:off x="5599745" y="3023955"/>
            <a:ext cx="1305144" cy="40504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37" name="Lige forbindelse 9236"/>
          <p:cNvCxnSpPr/>
          <p:nvPr/>
        </p:nvCxnSpPr>
        <p:spPr>
          <a:xfrm>
            <a:off x="3082558" y="2438890"/>
            <a:ext cx="3822331" cy="243027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240" name="Lige forbindelse 9239"/>
          <p:cNvCxnSpPr/>
          <p:nvPr/>
        </p:nvCxnSpPr>
        <p:spPr>
          <a:xfrm flipH="1">
            <a:off x="3131840" y="2438890"/>
            <a:ext cx="3773049" cy="234446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241" name="Tekstboks 9240"/>
          <p:cNvSpPr txBox="1"/>
          <p:nvPr/>
        </p:nvSpPr>
        <p:spPr>
          <a:xfrm>
            <a:off x="1961710" y="548680"/>
            <a:ext cx="5895655" cy="646331"/>
          </a:xfrm>
          <a:prstGeom prst="rect">
            <a:avLst/>
          </a:prstGeom>
          <a:noFill/>
        </p:spPr>
        <p:txBody>
          <a:bodyPr wrap="square" rtlCol="0">
            <a:spAutoFit/>
          </a:bodyPr>
          <a:lstStyle/>
          <a:p>
            <a:r>
              <a:rPr lang="da-DK" dirty="0" smtClean="0"/>
              <a:t>Når vi starter med at bygge et rullestillads, så skal vi sørge for, at bunden er fuldstændig vandret. </a:t>
            </a:r>
            <a:endParaRPr lang="da-DK" dirty="0"/>
          </a:p>
        </p:txBody>
      </p:sp>
      <p:pic>
        <p:nvPicPr>
          <p:cNvPr id="92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9912">
            <a:off x="2308526" y="5577718"/>
            <a:ext cx="2904930" cy="60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44" name="Tekstboks 9243"/>
          <p:cNvSpPr txBox="1"/>
          <p:nvPr/>
        </p:nvSpPr>
        <p:spPr>
          <a:xfrm>
            <a:off x="2295299" y="1313765"/>
            <a:ext cx="4628144" cy="923330"/>
          </a:xfrm>
          <a:prstGeom prst="rect">
            <a:avLst/>
          </a:prstGeom>
          <a:noFill/>
        </p:spPr>
        <p:txBody>
          <a:bodyPr wrap="square" rtlCol="0">
            <a:spAutoFit/>
          </a:bodyPr>
          <a:lstStyle/>
          <a:p>
            <a:r>
              <a:rPr lang="da-DK" dirty="0"/>
              <a:t>V</a:t>
            </a:r>
            <a:r>
              <a:rPr lang="da-DK" dirty="0" smtClean="0"/>
              <a:t>i lægger stilladsdækkene  for hver 1 meter og forskudt til næste lad således, at rækværk kan monteres først.</a:t>
            </a:r>
            <a:endParaRPr lang="da-DK" dirty="0"/>
          </a:p>
        </p:txBody>
      </p:sp>
      <p:sp>
        <p:nvSpPr>
          <p:cNvPr id="2" name="Tekstboks 1"/>
          <p:cNvSpPr txBox="1"/>
          <p:nvPr/>
        </p:nvSpPr>
        <p:spPr>
          <a:xfrm>
            <a:off x="386535" y="2237095"/>
            <a:ext cx="1260140" cy="923330"/>
          </a:xfrm>
          <a:prstGeom prst="rect">
            <a:avLst/>
          </a:prstGeom>
          <a:noFill/>
        </p:spPr>
        <p:txBody>
          <a:bodyPr wrap="square" rtlCol="0">
            <a:spAutoFit/>
          </a:bodyPr>
          <a:lstStyle/>
          <a:p>
            <a:r>
              <a:rPr lang="da-DK" dirty="0" smtClean="0"/>
              <a:t>Husk at låse hjulene</a:t>
            </a:r>
            <a:endParaRPr lang="da-DK" dirty="0"/>
          </a:p>
        </p:txBody>
      </p:sp>
      <p:cxnSp>
        <p:nvCxnSpPr>
          <p:cNvPr id="6" name="Lige pilforbindelse 5"/>
          <p:cNvCxnSpPr/>
          <p:nvPr/>
        </p:nvCxnSpPr>
        <p:spPr>
          <a:xfrm>
            <a:off x="926595" y="3226477"/>
            <a:ext cx="855095" cy="259192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kstboks 8"/>
          <p:cNvSpPr txBox="1"/>
          <p:nvPr/>
        </p:nvSpPr>
        <p:spPr>
          <a:xfrm>
            <a:off x="7182290" y="1628800"/>
            <a:ext cx="1845205" cy="646331"/>
          </a:xfrm>
          <a:prstGeom prst="rect">
            <a:avLst/>
          </a:prstGeom>
          <a:noFill/>
        </p:spPr>
        <p:txBody>
          <a:bodyPr wrap="square" rtlCol="0">
            <a:spAutoFit/>
          </a:bodyPr>
          <a:lstStyle/>
          <a:p>
            <a:r>
              <a:rPr lang="da-DK" dirty="0" smtClean="0"/>
              <a:t>Husk diagonalerne</a:t>
            </a:r>
            <a:endParaRPr lang="da-DK" dirty="0"/>
          </a:p>
        </p:txBody>
      </p:sp>
      <p:cxnSp>
        <p:nvCxnSpPr>
          <p:cNvPr id="13" name="Lige pilforbindelse 12"/>
          <p:cNvCxnSpPr/>
          <p:nvPr/>
        </p:nvCxnSpPr>
        <p:spPr>
          <a:xfrm flipH="1">
            <a:off x="4256965" y="2123855"/>
            <a:ext cx="2925325" cy="81009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a:off x="6904889" y="2438890"/>
            <a:ext cx="1672556" cy="22573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8442430" y="4696240"/>
            <a:ext cx="31503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Tekstboks 23"/>
          <p:cNvSpPr txBox="1"/>
          <p:nvPr/>
        </p:nvSpPr>
        <p:spPr>
          <a:xfrm>
            <a:off x="6687235" y="5881330"/>
            <a:ext cx="1665185" cy="646331"/>
          </a:xfrm>
          <a:prstGeom prst="rect">
            <a:avLst/>
          </a:prstGeom>
          <a:noFill/>
        </p:spPr>
        <p:txBody>
          <a:bodyPr wrap="square" rtlCol="0">
            <a:spAutoFit/>
          </a:bodyPr>
          <a:lstStyle/>
          <a:p>
            <a:r>
              <a:rPr lang="da-DK" dirty="0" smtClean="0"/>
              <a:t>Husk alle 4 støtteben</a:t>
            </a:r>
            <a:endParaRPr lang="da-DK" dirty="0"/>
          </a:p>
        </p:txBody>
      </p:sp>
      <p:cxnSp>
        <p:nvCxnSpPr>
          <p:cNvPr id="27" name="Lige pilforbindelse 26"/>
          <p:cNvCxnSpPr/>
          <p:nvPr/>
        </p:nvCxnSpPr>
        <p:spPr>
          <a:xfrm flipV="1">
            <a:off x="7857365" y="4413833"/>
            <a:ext cx="247527" cy="162545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654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866" y="1019910"/>
            <a:ext cx="3483737" cy="285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kstboks 19"/>
          <p:cNvSpPr txBox="1"/>
          <p:nvPr/>
        </p:nvSpPr>
        <p:spPr>
          <a:xfrm>
            <a:off x="1376645" y="548680"/>
            <a:ext cx="2520280" cy="369332"/>
          </a:xfrm>
          <a:prstGeom prst="rect">
            <a:avLst/>
          </a:prstGeom>
          <a:noFill/>
        </p:spPr>
        <p:txBody>
          <a:bodyPr wrap="square" rtlCol="0">
            <a:spAutoFit/>
          </a:bodyPr>
          <a:lstStyle/>
          <a:p>
            <a:r>
              <a:rPr lang="da-DK" dirty="0" smtClean="0"/>
              <a:t>Husk de 4 støtteben.</a:t>
            </a:r>
            <a:endParaRPr lang="da-DK" dirty="0"/>
          </a:p>
        </p:txBody>
      </p:sp>
      <p:cxnSp>
        <p:nvCxnSpPr>
          <p:cNvPr id="22" name="Lige pilforbindelse 21"/>
          <p:cNvCxnSpPr/>
          <p:nvPr/>
        </p:nvCxnSpPr>
        <p:spPr>
          <a:xfrm flipH="1" flipV="1">
            <a:off x="3311860" y="1763815"/>
            <a:ext cx="4005446" cy="9001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5" name="Tekstboks 24"/>
          <p:cNvSpPr txBox="1"/>
          <p:nvPr/>
        </p:nvSpPr>
        <p:spPr>
          <a:xfrm>
            <a:off x="4932040" y="1048829"/>
            <a:ext cx="3015335" cy="461665"/>
          </a:xfrm>
          <a:prstGeom prst="rect">
            <a:avLst/>
          </a:prstGeom>
          <a:noFill/>
        </p:spPr>
        <p:txBody>
          <a:bodyPr wrap="square" rtlCol="0">
            <a:spAutoFit/>
          </a:bodyPr>
          <a:lstStyle/>
          <a:p>
            <a:r>
              <a:rPr lang="da-DK" sz="2400" dirty="0" smtClean="0"/>
              <a:t>Husk fodspark.</a:t>
            </a:r>
            <a:endParaRPr lang="da-DK" sz="2400" dirty="0"/>
          </a:p>
        </p:txBody>
      </p:sp>
      <p:sp>
        <p:nvSpPr>
          <p:cNvPr id="26" name="Tekstboks 25"/>
          <p:cNvSpPr txBox="1"/>
          <p:nvPr/>
        </p:nvSpPr>
        <p:spPr>
          <a:xfrm>
            <a:off x="4932040" y="2449480"/>
            <a:ext cx="3375375" cy="923330"/>
          </a:xfrm>
          <a:prstGeom prst="rect">
            <a:avLst/>
          </a:prstGeom>
          <a:noFill/>
        </p:spPr>
        <p:txBody>
          <a:bodyPr wrap="square" rtlCol="0">
            <a:spAutoFit/>
          </a:bodyPr>
          <a:lstStyle/>
          <a:p>
            <a:r>
              <a:rPr lang="da-DK" u="sng" dirty="0" smtClean="0"/>
              <a:t>Lovlig byggehøjde for rullestillads</a:t>
            </a:r>
            <a:r>
              <a:rPr lang="da-DK" dirty="0" smtClean="0"/>
              <a:t>:</a:t>
            </a:r>
          </a:p>
          <a:p>
            <a:r>
              <a:rPr lang="da-DK" dirty="0"/>
              <a:t>U</a:t>
            </a:r>
            <a:r>
              <a:rPr lang="da-DK" dirty="0" smtClean="0"/>
              <a:t>de    8 meter.</a:t>
            </a:r>
          </a:p>
          <a:p>
            <a:r>
              <a:rPr lang="da-DK" dirty="0" smtClean="0"/>
              <a:t>Inde 12 meter.</a:t>
            </a:r>
            <a:endParaRPr lang="da-DK" dirty="0"/>
          </a:p>
        </p:txBody>
      </p:sp>
      <p:sp>
        <p:nvSpPr>
          <p:cNvPr id="27" name="Tekstboks 26"/>
          <p:cNvSpPr txBox="1"/>
          <p:nvPr/>
        </p:nvSpPr>
        <p:spPr>
          <a:xfrm>
            <a:off x="5022050" y="3909549"/>
            <a:ext cx="3555395" cy="646331"/>
          </a:xfrm>
          <a:prstGeom prst="rect">
            <a:avLst/>
          </a:prstGeom>
          <a:noFill/>
        </p:spPr>
        <p:txBody>
          <a:bodyPr wrap="square" rtlCol="0">
            <a:spAutoFit/>
          </a:bodyPr>
          <a:lstStyle/>
          <a:p>
            <a:r>
              <a:rPr lang="da-DK" dirty="0" smtClean="0"/>
              <a:t>Man må kun kravle op i et rullestillads Indvendigt.</a:t>
            </a:r>
            <a:endParaRPr lang="da-DK" dirty="0"/>
          </a:p>
        </p:txBody>
      </p:sp>
      <p:cxnSp>
        <p:nvCxnSpPr>
          <p:cNvPr id="29" name="Lige pilforbindelse 28"/>
          <p:cNvCxnSpPr/>
          <p:nvPr/>
        </p:nvCxnSpPr>
        <p:spPr>
          <a:xfrm flipV="1">
            <a:off x="2096725" y="3564016"/>
            <a:ext cx="900100" cy="10801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240" name="Tekstboks 10239"/>
          <p:cNvSpPr txBox="1"/>
          <p:nvPr/>
        </p:nvSpPr>
        <p:spPr>
          <a:xfrm>
            <a:off x="1511660" y="4824155"/>
            <a:ext cx="2700300" cy="1477328"/>
          </a:xfrm>
          <a:prstGeom prst="rect">
            <a:avLst/>
          </a:prstGeom>
          <a:noFill/>
        </p:spPr>
        <p:txBody>
          <a:bodyPr wrap="square" rtlCol="0">
            <a:spAutoFit/>
          </a:bodyPr>
          <a:lstStyle/>
          <a:p>
            <a:r>
              <a:rPr lang="da-DK" dirty="0" smtClean="0"/>
              <a:t>Hjul skal være punktér fri og være forsynet med ”EN 1004” og have påstemplet oplysning om Tilladt Belastning.</a:t>
            </a:r>
            <a:endParaRPr lang="da-DK" dirty="0"/>
          </a:p>
        </p:txBody>
      </p:sp>
      <p:sp>
        <p:nvSpPr>
          <p:cNvPr id="10241" name="Tekstboks 10240"/>
          <p:cNvSpPr txBox="1"/>
          <p:nvPr/>
        </p:nvSpPr>
        <p:spPr>
          <a:xfrm>
            <a:off x="5427095" y="5004175"/>
            <a:ext cx="2970330" cy="1200329"/>
          </a:xfrm>
          <a:prstGeom prst="rect">
            <a:avLst/>
          </a:prstGeom>
          <a:solidFill>
            <a:schemeClr val="accent2"/>
          </a:solidFill>
        </p:spPr>
        <p:txBody>
          <a:bodyPr wrap="square" rtlCol="0">
            <a:spAutoFit/>
          </a:bodyPr>
          <a:lstStyle/>
          <a:p>
            <a:r>
              <a:rPr lang="da-DK" sz="3600" dirty="0" smtClean="0"/>
              <a:t>Pas på dig selv og andre.</a:t>
            </a:r>
            <a:endParaRPr lang="da-DK" sz="3600" dirty="0"/>
          </a:p>
        </p:txBody>
      </p:sp>
    </p:spTree>
    <p:extLst>
      <p:ext uri="{BB962C8B-B14F-4D97-AF65-F5344CB8AC3E}">
        <p14:creationId xmlns:p14="http://schemas.microsoft.com/office/powerpoint/2010/main" val="1523166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1780" y="503675"/>
            <a:ext cx="3960440" cy="275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1421650" y="3699030"/>
            <a:ext cx="2610290" cy="1200329"/>
          </a:xfrm>
          <a:prstGeom prst="rect">
            <a:avLst/>
          </a:prstGeom>
          <a:noFill/>
        </p:spPr>
        <p:txBody>
          <a:bodyPr wrap="square" rtlCol="0">
            <a:spAutoFit/>
          </a:bodyPr>
          <a:lstStyle/>
          <a:p>
            <a:r>
              <a:rPr lang="da-DK" dirty="0" smtClean="0"/>
              <a:t>Samme regler bukkene skal stå i lod og vatter.</a:t>
            </a:r>
          </a:p>
          <a:p>
            <a:r>
              <a:rPr lang="da-DK" dirty="0" smtClean="0"/>
              <a:t>Diagonal ved brug af forhøjer</a:t>
            </a:r>
            <a:endParaRPr lang="da-DK" dirty="0"/>
          </a:p>
        </p:txBody>
      </p:sp>
      <p:sp>
        <p:nvSpPr>
          <p:cNvPr id="3" name="Tekstboks 2"/>
          <p:cNvSpPr txBox="1"/>
          <p:nvPr/>
        </p:nvSpPr>
        <p:spPr>
          <a:xfrm>
            <a:off x="6462210" y="818710"/>
            <a:ext cx="1710190" cy="369332"/>
          </a:xfrm>
          <a:prstGeom prst="rect">
            <a:avLst/>
          </a:prstGeom>
          <a:noFill/>
        </p:spPr>
        <p:txBody>
          <a:bodyPr wrap="square" rtlCol="0">
            <a:spAutoFit/>
          </a:bodyPr>
          <a:lstStyle/>
          <a:p>
            <a:r>
              <a:rPr lang="da-DK" dirty="0" smtClean="0"/>
              <a:t>Husk rækværk</a:t>
            </a:r>
            <a:endParaRPr lang="da-DK" dirty="0"/>
          </a:p>
        </p:txBody>
      </p:sp>
      <p:sp>
        <p:nvSpPr>
          <p:cNvPr id="4" name="Tekstboks 3"/>
          <p:cNvSpPr txBox="1"/>
          <p:nvPr/>
        </p:nvSpPr>
        <p:spPr>
          <a:xfrm>
            <a:off x="5247075" y="4059070"/>
            <a:ext cx="2925325" cy="923330"/>
          </a:xfrm>
          <a:prstGeom prst="rect">
            <a:avLst/>
          </a:prstGeom>
          <a:noFill/>
        </p:spPr>
        <p:txBody>
          <a:bodyPr wrap="square" rtlCol="0">
            <a:spAutoFit/>
          </a:bodyPr>
          <a:lstStyle/>
          <a:p>
            <a:r>
              <a:rPr lang="da-DK" dirty="0" smtClean="0"/>
              <a:t>Opgang til stillads (stige).</a:t>
            </a:r>
          </a:p>
          <a:p>
            <a:r>
              <a:rPr lang="da-DK" dirty="0" smtClean="0"/>
              <a:t>Mindst 1 meter over indstigningens  sted.</a:t>
            </a:r>
            <a:endParaRPr lang="da-DK" dirty="0"/>
          </a:p>
        </p:txBody>
      </p:sp>
      <p:sp>
        <p:nvSpPr>
          <p:cNvPr id="5" name="Tekstboks 4"/>
          <p:cNvSpPr txBox="1"/>
          <p:nvPr/>
        </p:nvSpPr>
        <p:spPr>
          <a:xfrm>
            <a:off x="6912260" y="3023955"/>
            <a:ext cx="1395155" cy="646331"/>
          </a:xfrm>
          <a:prstGeom prst="rect">
            <a:avLst/>
          </a:prstGeom>
          <a:noFill/>
        </p:spPr>
        <p:txBody>
          <a:bodyPr wrap="square" rtlCol="0">
            <a:spAutoFit/>
          </a:bodyPr>
          <a:lstStyle/>
          <a:p>
            <a:r>
              <a:rPr lang="da-DK" dirty="0" smtClean="0"/>
              <a:t>Husk tryk udligner</a:t>
            </a:r>
            <a:endParaRPr lang="da-DK" dirty="0"/>
          </a:p>
        </p:txBody>
      </p:sp>
    </p:spTree>
    <p:extLst>
      <p:ext uri="{BB962C8B-B14F-4D97-AF65-F5344CB8AC3E}">
        <p14:creationId xmlns:p14="http://schemas.microsoft.com/office/powerpoint/2010/main" val="4265640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81590" y="728700"/>
            <a:ext cx="6975775" cy="148516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2800" dirty="0" smtClean="0"/>
              <a:t>Det  første vi skal gøre når vi skal bygge stillads:</a:t>
            </a:r>
            <a:endParaRPr lang="da-DK" sz="2800" dirty="0"/>
          </a:p>
        </p:txBody>
      </p:sp>
      <p:sp>
        <p:nvSpPr>
          <p:cNvPr id="14338" name="AutoShape 2" descr="data:image/jpeg;base64,/9j/4AAQSkZJRgABAQAAAQABAAD/2wCEAAkGBhAQDw8QEA8PDxAQDw8PDw8PDw8QDQ8PFBAVFRQQEhIXHCYeFxkjGRISHy8gIycpLCwsFR4xNTAqNSYrLCkBCQoKDgwOFw8PGjUdHBwpLCksKSkpKSksKSksKSksKSwpLCkpKSkpKSkpLCkpKSkpKSkpKSwpKSksKSwpKSkpKf/AABEIAOUA3AMBIgACEQEDEQH/xAAbAAEAAgMBAQAAAAAAAAAAAAAAAQMCBAYFB//EADoQAAIBAgMFBgMFBwUAAAAAAAABAgMRBBIhBTFBUXEGEyIyYZFSgbEjQkPB0TNTYnKSoaIUFoLh8P/EABsBAQACAwEBAAAAAAAAAAAAAAABAwIEBQYH/8QALBEAAgIBAwMDAgYDAAAAAAAAAAECAxEEBTESIUETMlFxgQYUIkKR4TRhof/aAAwDAQACEQMRAD8A+4gAAAAAAAAAAAAi5DkRkGRBoYjbNOO5ub5R3e559XblSXlUYr3ZoXbjp6uZZ+hbGqUvB7xEqiW9pdWkcvUxVWW+pL3sv7FElffd9dTlW/iGmPtjktWmflnTVNq0Y76kflr9CmW36POT6RZzrViGaL/EFr9sUWLTR+ToV2go85r/AIMthtqg/wARLqmvqcvZkNMmO/3eYol6aJ2dPEQl5ZRl0aZYjhrNarR807M3MNtqvT3vPHlPf7nRo3yuTxYsFUtM/B1wPNwO3KdSyfgl8Mtz6Piejc7ld0LVmDyazi1ySAC0gAAAAAAAAAAAAAAAENhs8naG098YP0cuPRGrqtVXpodc3/ZlGLk8I2cZtOMNF4pclw6vgeLicZOo9XpyWkSu1zJRseJ1u7W3trOF8I34UxiYKmTYybIynEcnLkuMG+SIyFhizHqwSYWRFjLKGh1MFbRi0WWMXElElbRiWWIsWJoFUjawe2KlKyUs0fhnd+z4FLRVOmblGpnU8weDGUVLk6zAbZhV08s/hf5Pib6Zwcfbk0dBsnbN7QqP0jPn6SPYaDc/WXTZz8mhbT090e6CESdw1wAAAAAAAAARckpxNZQjKT4IwnJQi5PhEpZ7GjtTG28EX/M+S5HkoTqNtt727vqLnzbcNdLU2uXjwdKuvoRkhIJlncO12aShKXHczKlEhsORiVMyDABAIsYssykZGZKDYKyC7uSHSM/TkMlDMWi/umYOBj0tElViGjNoxMkwYSiYp26FjMWjYqulB5RDSZ0WxdpZ1kk/EvK+a5dT1zhqVVxkmnZp3TOu2fjFVgpcd0lyZ7vbdctRDpfKOddV0vJtgA65QAAAAAAQeVtqtpGHN3fRHqs5zaNfNUk+C0XRHF3vUelpmlzLsX0RzL6GuQQLnzo6Jdh9ZJepsbQna0SnArxonHO8+iOrV+nSSa5bK33ka6YuY3IucosM8wzGFyLgk2IMtSNWEzZhI6FLyYMyUScpMTNI341pmOSpxK50jaymEoidKYyefUiVM3asDUmjl219JYnkwMZIyZBUjIqmj0dhY3JUSfll4X14M0JGEZWdzp7fqHTapFdkOqODvESa+Br56cJcWlfrxLz6JF9STOS+xIAMgACACjG1ssJP006nMt3PZ25W8MY83d9Dxbnh/wARX9Vsa1+039NHCyACLnmTaNvZ61b5Irr6tsuwK8Mma9V7zqySWmjH7la9xU2RcMxbOWywm5FyLkXCQM1IvpTNRMtps2KniQZvRZamasZ6FsZnXrkVNF6MWYqRGcvbRGDCojSrG5UkaVZnN1JZErIIuDnlhDKpFrKplkOQdJ2arXpyj8Mr/JntHM9mKn2klzj9H/2dMfRtvn16eLOTdHE2AAb5UQzS2jju7Voq8nu5Jc2brPE2rJ97pwhH6tnP3C+VFLlHktqipSwzQxGIlN3lvRUTJ31IPm99srbHOTyzpRWF2IDA4lSWXgk3qatS6mpf6mzi5WjFdDShLmdO+WMQ+EYxRE2YtiUityNBruZmTZjmMXIhslRBmpFkJGtmLIzLIrDBuQmWKZqxmZqZuxkQ0bOclzNbvCuVYzdmCMGzOZrVDF1TCUzVsl1GaRFyUzC5KZr4MiWV1GZtlU2ZxQPT7Oz+3j6qS/sdacd2ff28Pn9Gdie82d506+pzNT7yCHI1sdj1TXOT3R/N+h4eIxk6j8Unb4Voi3VbhVp+z7v4K66nM9ivtaEdF436bl8zx8TiHOUpOyzWVvRFNweU3Dc5aiPT4N2ulQ7jKYtGYsefwXlTZnQjeS6hwL8FS1b5Iuog5WJGL7Iox0/FbkWwwsVHxSs3wXA1dZVfS930QxGMa4X1NqUsNyazngjnsjKpQ5O5RKkyFtBcUZxxsHxsab6s8GZRNWKJVDenXjzUuaPJnVWZpbrl0E2icGx3hMZmtmMoyM0hg3VUHfGmqhkpGaZODadb3MO8K7i5ixgt7wZitGFarlyv+JL5cTFLLMi/MTFkZeW41sLiLzqx1spLL7WYUc5JwbdyuozJswmImB6HZ/8Abw+f0Z2RxuwKijWi5Oy1V3zasjsFI9zs/wDj/c5up95z21pPvpJ8o26WNVHvbT2cqsdNJryv8mc/LNCTjNNNf+v6o85vGmtqtc+YsvpmnHHkzsAnck4DeTZBFiQY5AsW08RlTVt5VcgzrslW8xIayTS0zWjq1a/pyNHFbzeTMKtNS37+Zl6uUskpHluJi4I3p4TkymdBrWxkppkmnHiaSvmfU9vBYb70lZcE97ZlUwcG27Wvy3GypKKyyTyImUT1Vs+HMyWyYcJBfq4GTyzKJ6a2SviIeyOTRl6chlHnMm5vvZT5owezZenuYuDROUa9Kzkk9zaWgx+F0TTfhd2Z4vByiotfFfTXgX1K0bJ33rVGEk44ZGTWpTeWPQzjNsrcraJ6cBCrrqYjJkyuTLdGYuJlEkiLst1zsNiTcqEG235kr6uydkjk4xtvOv2JG2Hp9L+7Z6HZsytl8YNPU+1G+a2KwcKitJX5PiujNkHq5wjNdMllGgnjg5vFbFqQ1p+Ncvve3E0VXs7STT46Wa+R2NinEYOE/NFP14+553VbBXP9VT6f9eDZhqGvd3Ocgs3lafpfX2EoNb00b9fs3F/s5uL5PVe5rPAYqG7LUXW/11OJZs90OY/ddy9XRZrgVcTb9pRnB+idij/X0+dupzLdLOsuUky8XKVi4fEh/qo817ms4P4Mi25FypV4v7y9zGeIgt84/UlVSfCJL3YxZqy2jT4OUuiMoVqk/Jh6kvVp2L46S2fCIylyXAtp7NxcvwqcF/FLX8zap9n6781aEfSEL/ob1e06mXEWYO6C8mir+plll6r5npf7a01rVJPqkma09jQXBvmpN3N6Gx6h8vH3K/zEDUd+Ml/UjByXxR/qLpYeK+4l8iFVtwTXRGwthb90yPzC8IpbXO/RNlFXBVHJtU5tX08ErF9fFuV9XlWiV97M8LtKpCyjOXSXig/fcXQ2SuPZyZHrvwjWjsys1fup2WusWjHB7OnWllha6V3d2SR0OF2/mj9pC3rF3XWzLuz8Id3mSWZtqTtrpuRtQ2SjPLZW9TM82HZirxnT/wAmS+y9X95D2kdODaWz6Vft/wClX5iz5OZh2WqX1qxt6RbZ0GGo5IRhe+VJXfEuIsbmn0lWnz6axkrnZKfJIANowAAAIsCQARlKp4OnLzQhLrFMuBi4p8onJ51TYGGlvow+Sy/QqfZfC/uv8p/qesCp6ap8xX8E9cvk8qPZnCr8Jf1S/UuhsPDrdRh81f6m+AtPUuIr+B1y+SmnhKcfLCMekUixRMgWqKXCMckWFiQZAixXWw0Zb9/Nby0DAPGxWzpK+mdem9fI8fG0squuOluNzsTn+0FF54zyvKk9YrTNwzf2MJRMos598fTT58TCNR2b+LRfy319y6VB2530utdWY5LvTctF0RRguyZxnpZcfodDsfHRio0sure9c3zR4FCGp0OxcD+JLpBenxFkEYSaPYRIBcVAAAAAAAAAAAAAAAAAAAAAAAAAAAAAAAhokAHm4vYdOd3H7OT4x8r6xPMqbDnD7t1zj+h0oMelE5Zzezdmuc3mVoxfi/RHRxjZWFiSUsDIABJAAAAAAAAAAAAAAAAAAAAAAAAAAAAAAAAAAAAAAAAAAAAAAAAAAAAAAAAAAAAAAAAAAAAAAAAAAIbsASCieI5K/rwKnUbIyDbTJNSlOz+ptJkgkAAAAAAAAAAAAAAAAjMASDHOO86kZBkDHOM6GQZAjMiSQAAAACGwCSitqyxmLiQChoWLcgyAkrUS6k+BGQzjEAzABJAAAAAAAAAAIsAQBlFgABYWAIAsLAADKMoAAsACQBYAkCwsAAMosAQBYlAEgAAAAA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4340" name="AutoShape 4" descr="data:image/jpeg;base64,/9j/4AAQSkZJRgABAQAAAQABAAD/2wCEAAkGBhAQDw8QEA8PDxAQDw8PDw8PDw8QDQ8PFBAVFRQQEhIXHCYeFxkjGRISHy8gIycpLCwsFR4xNTAqNSYrLCkBCQoKDgwOFw8PGjUdHBwpLCksKSkpKSksKSksKSksKSwpLCkpKSkpKSkpLCkpKSkpKSkpKSwpKSksKSwpKSkpKf/AABEIAOUA3AMBIgACEQEDEQH/xAAbAAEAAgMBAQAAAAAAAAAAAAAAAQMCBAYFB//EADoQAAIBAgMFBgMFBwUAAAAAAAABAgMRBBIhBTFBUXEGEyIyYZFSgbEjQkPB0TNTYnKSoaIUFoLh8P/EABsBAQACAwEBAAAAAAAAAAAAAAABAwIEBQYH/8QALBEAAgIBAwMDAgYDAAAAAAAAAAECAxEEBTESIUETMlFxgQYUIkKR4TRhof/aAAwDAQACEQMRAD8A+4gAAAAAAAAAAAAi5DkRkGRBoYjbNOO5ub5R3e559XblSXlUYr3ZoXbjp6uZZ+hbGqUvB7xEqiW9pdWkcvUxVWW+pL3sv7FElffd9dTlW/iGmPtjktWmflnTVNq0Y76kflr9CmW36POT6RZzrViGaL/EFr9sUWLTR+ToV2go85r/AIMthtqg/wARLqmvqcvZkNMmO/3eYol6aJ2dPEQl5ZRl0aZYjhrNarR807M3MNtqvT3vPHlPf7nRo3yuTxYsFUtM/B1wPNwO3KdSyfgl8Mtz6Piejc7ld0LVmDyazi1ySAC0gAAAAAAAAAAAAAAAENhs8naG098YP0cuPRGrqtVXpodc3/ZlGLk8I2cZtOMNF4pclw6vgeLicZOo9XpyWkSu1zJRseJ1u7W3trOF8I34UxiYKmTYybIynEcnLkuMG+SIyFhizHqwSYWRFjLKGh1MFbRi0WWMXElElbRiWWIsWJoFUjawe2KlKyUs0fhnd+z4FLRVOmblGpnU8weDGUVLk6zAbZhV08s/hf5Pib6Zwcfbk0dBsnbN7QqP0jPn6SPYaDc/WXTZz8mhbT090e6CESdw1wAAAAAAAAARckpxNZQjKT4IwnJQi5PhEpZ7GjtTG28EX/M+S5HkoTqNtt727vqLnzbcNdLU2uXjwdKuvoRkhIJlncO12aShKXHczKlEhsORiVMyDABAIsYssykZGZKDYKyC7uSHSM/TkMlDMWi/umYOBj0tElViGjNoxMkwYSiYp26FjMWjYqulB5RDSZ0WxdpZ1kk/EvK+a5dT1zhqVVxkmnZp3TOu2fjFVgpcd0lyZ7vbdctRDpfKOddV0vJtgA65QAAAAAAQeVtqtpGHN3fRHqs5zaNfNUk+C0XRHF3vUelpmlzLsX0RzL6GuQQLnzo6Jdh9ZJepsbQna0SnArxonHO8+iOrV+nSSa5bK33ka6YuY3IucosM8wzGFyLgk2IMtSNWEzZhI6FLyYMyUScpMTNI341pmOSpxK50jaymEoidKYyefUiVM3asDUmjl219JYnkwMZIyZBUjIqmj0dhY3JUSfll4X14M0JGEZWdzp7fqHTapFdkOqODvESa+Br56cJcWlfrxLz6JF9STOS+xIAMgACACjG1ssJP006nMt3PZ25W8MY83d9Dxbnh/wARX9Vsa1+039NHCyACLnmTaNvZ61b5Irr6tsuwK8Mma9V7zqySWmjH7la9xU2RcMxbOWywm5FyLkXCQM1IvpTNRMtps2KniQZvRZamasZ6FsZnXrkVNF6MWYqRGcvbRGDCojSrG5UkaVZnN1JZErIIuDnlhDKpFrKplkOQdJ2arXpyj8Mr/JntHM9mKn2klzj9H/2dMfRtvn16eLOTdHE2AAb5UQzS2jju7Voq8nu5Jc2brPE2rJ97pwhH6tnP3C+VFLlHktqipSwzQxGIlN3lvRUTJ31IPm99srbHOTyzpRWF2IDA4lSWXgk3qatS6mpf6mzi5WjFdDShLmdO+WMQ+EYxRE2YtiUityNBruZmTZjmMXIhslRBmpFkJGtmLIzLIrDBuQmWKZqxmZqZuxkQ0bOclzNbvCuVYzdmCMGzOZrVDF1TCUzVsl1GaRFyUzC5KZr4MiWV1GZtlU2ZxQPT7Oz+3j6qS/sdacd2ff28Pn9Gdie82d506+pzNT7yCHI1sdj1TXOT3R/N+h4eIxk6j8Unb4Voi3VbhVp+z7v4K66nM9ivtaEdF436bl8zx8TiHOUpOyzWVvRFNweU3Dc5aiPT4N2ulQ7jKYtGYsefwXlTZnQjeS6hwL8FS1b5Iuog5WJGL7Iox0/FbkWwwsVHxSs3wXA1dZVfS930QxGMa4X1NqUsNyazngjnsjKpQ5O5RKkyFtBcUZxxsHxsab6s8GZRNWKJVDenXjzUuaPJnVWZpbrl0E2icGx3hMZmtmMoyM0hg3VUHfGmqhkpGaZODadb3MO8K7i5ixgt7wZitGFarlyv+JL5cTFLLMi/MTFkZeW41sLiLzqx1spLL7WYUc5JwbdyuozJswmImB6HZ/8Abw+f0Z2RxuwKijWi5Oy1V3zasjsFI9zs/wDj/c5up95z21pPvpJ8o26WNVHvbT2cqsdNJryv8mc/LNCTjNNNf+v6o85vGmtqtc+YsvpmnHHkzsAnck4DeTZBFiQY5AsW08RlTVt5VcgzrslW8xIayTS0zWjq1a/pyNHFbzeTMKtNS37+Zl6uUskpHluJi4I3p4TkymdBrWxkppkmnHiaSvmfU9vBYb70lZcE97ZlUwcG27Wvy3GypKKyyTyImUT1Vs+HMyWyYcJBfq4GTyzKJ6a2SviIeyOTRl6chlHnMm5vvZT5owezZenuYuDROUa9Kzkk9zaWgx+F0TTfhd2Z4vByiotfFfTXgX1K0bJ33rVGEk44ZGTWpTeWPQzjNsrcraJ6cBCrrqYjJkyuTLdGYuJlEkiLst1zsNiTcqEG235kr6uydkjk4xtvOv2JG2Hp9L+7Z6HZsytl8YNPU+1G+a2KwcKitJX5PiujNkHq5wjNdMllGgnjg5vFbFqQ1p+Ncvve3E0VXs7STT46Wa+R2NinEYOE/NFP14+553VbBXP9VT6f9eDZhqGvd3Ocgs3lafpfX2EoNb00b9fs3F/s5uL5PVe5rPAYqG7LUXW/11OJZs90OY/ddy9XRZrgVcTb9pRnB+idij/X0+dupzLdLOsuUky8XKVi4fEh/qo817ms4P4Mi25FypV4v7y9zGeIgt84/UlVSfCJL3YxZqy2jT4OUuiMoVqk/Jh6kvVp2L46S2fCIylyXAtp7NxcvwqcF/FLX8zap9n6781aEfSEL/ob1e06mXEWYO6C8mir+plll6r5npf7a01rVJPqkma09jQXBvmpN3N6Gx6h8vH3K/zEDUd+Ml/UjByXxR/qLpYeK+4l8iFVtwTXRGwthb90yPzC8IpbXO/RNlFXBVHJtU5tX08ErF9fFuV9XlWiV97M8LtKpCyjOXSXig/fcXQ2SuPZyZHrvwjWjsys1fup2WusWjHB7OnWllha6V3d2SR0OF2/mj9pC3rF3XWzLuz8Id3mSWZtqTtrpuRtQ2SjPLZW9TM82HZirxnT/wAmS+y9X95D2kdODaWz6Vft/wClX5iz5OZh2WqX1qxt6RbZ0GGo5IRhe+VJXfEuIsbmn0lWnz6axkrnZKfJIANowAAAIsCQARlKp4OnLzQhLrFMuBi4p8onJ51TYGGlvow+Sy/QqfZfC/uv8p/qesCp6ap8xX8E9cvk8qPZnCr8Jf1S/UuhsPDrdRh81f6m+AtPUuIr+B1y+SmnhKcfLCMekUixRMgWqKXCMckWFiQZAixXWw0Zb9/Nby0DAPGxWzpK+mdem9fI8fG0squuOluNzsTn+0FF54zyvKk9YrTNwzf2MJRMos598fTT58TCNR2b+LRfy319y6VB2530utdWY5LvTctF0RRguyZxnpZcfodDsfHRio0sure9c3zR4FCGp0OxcD+JLpBenxFkEYSaPYRIBcVAAAAAAAAAAAAAAAAAAAAAAAAAAAAAAAhokAHm4vYdOd3H7OT4x8r6xPMqbDnD7t1zj+h0oMelE5Zzezdmuc3mVoxfi/RHRxjZWFiSUsDIABJAAAAAAAAAAAAAAAAAAAAAAAAAAAAAAAAAAAAAAAAAAAAAAAAAAAAAAAAAAAAAAAAAAAAAAAAAAIbsASCieI5K/rwKnUbIyDbTJNSlOz+ptJkgkAAAAAAAAAAAAAAAAjMASDHOO86kZBkDHOM6GQZAjMiSQAAAACGwCSitqyxmLiQChoWLcgyAkrUS6k+BGQzjEAzABJAAAAAAAAAAIsAQBlFgABYWAIAsLAADKMoAAsACQBYAkCwsAAMosAQBYlAEgAAAAA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sp>
        <p:nvSpPr>
          <p:cNvPr id="14342" name="AutoShape 6" descr="data:image/jpeg;base64,/9j/4AAQSkZJRgABAQAAAQABAAD/2wCEAAkGBhAQDxQUEBAQDw8PDw8QDxANDw8PDw8PFBAVFRUQEhQXGyYeFxkjGRQUHy8gIycpLCwsFR4xNTAqNSYrLCkBCQoKDgwOFw8PFykcHBwpKSkpKSkpKSkpKSkpKSkpKSkpKSkpKSksLDUpKSwpKSksKSkpKSkpKSkpKSkpKSopKf/AABEIANIA2QMBIgACEQEDEQH/xAAcAAABBQEBAQAAAAAAAAAAAAAAAgMEBQYBBwj/xABAEAACAQIDBAcFBwEGBwAAAAABAgADEQQSIQUxQVEGEyJhcYGRMkJSobEjM2JywdHwQwcVU9Lh8RQkY3OCorL/xAAYAQEBAQEBAAAAAAAAAAAAAAAAAQIDBP/EAB0RAQEBAQADAQEBAAAAAAAAAAABEQISITFBUSL/2gAMAwEAAhEDEQA/APcYQhAIQhAIQhAIQiKtVVUsxAVRck7gIC4SgxPSlb/ZoSPiYG3kBI/98GroapAPBOx8xrDN6kaecJlFSpNvWrWXvD5x6NcRNTZrVPvKz1AODZbeagWMuJ5xana1Af1UPgwb6RS7TondVTzYD6ysp7PUe8foPlHW2ed6OD+FjcH1hPNbK4IuCCOY1E7KXD0aRNmp9XUH+GShPeLb5JV2T2XLj4au/wAnA+oMNTpYwkVdpUzoSQeKlTcekdpYlG9lgTyBF/TfI0dhCEAhCEAhCEAhCEAhCEAhCEAhCEAhCVO19tCl2Es1YjcdQg5t+ggTcbjlpLdtT7qi2Zj3fvM/iMTUr/eGyX+7W+XzPvRVGhmGes5J4XPabuHIRKmHK9HaVICFXYqVeGVuDL/NYK0s8JwlYZ44ivgnAqjNTJ0b3WH6GaHD4qnVXMh8RxBj20KCVKZV1DKRqP1HIzE9a+CrWuWpNuJ3MvI98nxuyfGyNj4xEjYXGK4DKbg/yxkpucrmZxFLMORGqniDE4bEZgb6Opsw7+fnHbyHiwUIqAbtHHNYEqpRDbxrwPEecbalwbtAbib5l8CNR5R+iMy5hqI5RsdD5QsNrjHp7waqcba1VHO3vjw18ZOw2KWooZGDK24j5juI5RpsKLdk94ld1bUmNWkLgn/mKQGrgaZ1/GPmBblZ9dZb8q7hEUaodQykMrAEEbiDxi5GxCEIBCEIBCEIBCEIBCEbxGIWmjM5sqAsxPAAQIW2tp9RTuoBqOctNTuJ4se4CZmiNSzHM7HMzHeSY3WxrV36x9L3CJ8CX0HieM7nhz6v4kmpFLUkQ1J1akMJ1OprLjZ1QE+Uzy1I9TxTDcbQLvG4rW0odr4YVUIO/eDyMd64neZxm0gUGxdptSfK269jNvgqobTg0wG3KGV843Hf4y76M7XvYE6rMy5cas3203VHNb+eMnLQGWxFwRY98ULb+cL237ptZJFPs0mjWak246oTxHCTMSmVrj+GRNubldfapm9/w3jrYoOoYe8AYZtSaVex/C3yPKFfsOGG5tD485CDx04m65TqOfEQnl6SMOwR8vuvdqfcfeT9fMyZKl6rZRY9pT/7D9xLHDVw6hhx4ciN4h15unYQhI0IQhAIQhAIQhAJmemeO7KUQdXIdx/0wdAfFv8A5mmnm+28Z1mJqtwD9Wv5U7P7nzkqV2nW4cosVZX06sX1smsYm9ZOipIgqRYeVEtasdWrIIeLFSETxViutkFakX1kKa2nTzoR5jxlBgsUabg8jrNDVbSZvGplc+N5nprl6dsraoqUgeIt6SZXxVxPPuj20yvZvNPSxuZd81KzZUqu9wRwIIlXgsXluhOqkgR58YBxlPtBhnzKd++3OKki/SvHc8ztGubb5aYbFgqLsL9+kul5WKvv7xfzXT6GJweONKqFIulRwp/AxHZbwJ08xIlSvaxHP66RGJXOpF9SCLjgeBB7jYwc+mshGMDiOspK3EqL/mGhHqDH4dhCEIBCEIBCEIDWJq5EZvhVm9BeeSmtuufaux8Sbz1faC3o1AN5p1B6oZ4+XvbwH0malSQ8WKkhq8cFSRMTVqRxXkEVI6lWESxUig8hipHFqSiWrxwPIivHVaEPO8ptqruPlLQtIO0Uuh7tYqxF2a9nl9SxTKCBxmf2f7cuhMxqlvVJjRMVEmVDlJ7Rxa8YWBl01MGK0tfQjjJOBqk37pVZpO2YdT4S6labo8/3i8MyuO7MLH5rfzMupmdk4grXUcHzI3oWU+qkec00rU+CEIQohCEAhCECDtuvkw1U8eqcAcSxUgD1M8hU6fKer9I1vRAtftg+FgZ5ltLC5CSu7MdOWukz0m+0YzmeIV4gvMCQtSLFSQ88WtSUTVeOK8hLUjq1IRORo8rSElSOrVlRKzRnEC4PhOh5xjAgbOHblzaVOCH2h8ZbyRquTk7OSo6BOTogTATJ2zTqfCQpKwJ3wlWKVMrgj3WRvR1v8rzZzD57Zj+A+s24Ok0vLsIQlaEIQgE4TOyLtHF9Wl7AkkAA6DvJ7rXgZjaGIeoG7RJDZsoJyso5CZ3F2N+86xir0hZgLDKfeykix/D3SGmP3k+94zGsZSamFXvkOqhElVMUDxHzkd6g4kESNmbzueIbunLyB8PFq8jBo4rQJaVI+lSQUaPI8qJyvFhpGRo4GgGDH2hlnK3B/eGWMRK7OTsLSgnJ2chBJGGNryPeP0NxgSHY5Wt8P+s3tI9keA+kwaNYHw/gE3ibh4Cai8lQhCVoQhCASk29VOZBbs2LA33m40t6esu5T9JKRyLUGopt2/yNoT5GxhL8eW4zDZKrDhmJXwJvIxXQec1m1dkFiGUXB4iU9XZ9lsQfGY8UnSnIiCJNbCnu9bxipTsZnG0ciEWVicsI5FAzmWdAgOKY8hjCCOpKJKGPKYwkeWEPYL2mkmrjqaGzuqk20J+vKR9njVvGUWLoVKlTKARUVVDDLmWoz1rvmb4cqj1tLErXXnMw5/SZp9nVW3ioeuFe5Zj9kS4FMHXQAXbxiqeBxRfMaa5sqqxeoO2OsJI0vpYJ5XlxFvS2mrEktTWn2gpLdpspszcsv7RdTaFJSAXUEsVF/iF7g8tx9JUP0eqFUANNWFHJU0JBbrFbTuNiJIxGwM5e9TSplbQdoVArDNfldibQHcTthAhNMlnzZAMp0c5QCRy7S698tsFTKpYsXIPtNa59BKYbBGcOaj3ujMFChWZTcHuG7TuEvKO7zgSsOAXUE2BZbnfxE3gMxmy6BLZuA49/KarZ9W62+HSWHN94lQhCVsQhCASNtKtTSjUar90lOo1T/thSW+V5JlZ0npZsDiVuBmwtcXO4fZtqYGM6D9IaWMpldVysyhWN2UX7Kk8dLay32jsq3hwP7zxPojtWpQxalD2WvmHMAXv4z3TA4sV6QYHfvHIxL+OXcz2yeN2WRulPWwxWeg18IDKnF7KB4RYk6Y004/s3CB6yKxAUt2ifhG+WeI2OeEgPhyl+Gn6zGOm63lTo1s+omgAawF6bFTfnbdKHGdBh/Sq+Tj9RKKhtKom5j6yyw/SaoN+s1sZy/iNV6LYhfdDflMitsyqvtU2HkZpKPSke8vpLDCbdpMe/gDzjIb0xYQiOCTdqsGrMbAXN9JDYaTLR/Zo0PjJ4Eh7NXsybaIC06BC07KgKzlo5EyhvLH6I0843HaakjTnIF4TabI5XevLlNHspmVc3F2J7iNwHjMnTonrTzvNdhSVUeG7haWM9LijUzC/r3GOSsWsLhl0I3rz7xLFHBFxxlb5ulQhCGhIu1MCK9CpSJKitSemWXUqGUi49ZKhA+bNobDrbNxuWqt+ra+m6pTOmdCd4sfXQzXdDul6LimpE/ZPbqydNLagjn/rPUOkfR2jjqDUqotfVKgAL0n4MpP8ADPKNof2PbQpPmw70awVsyEOaNTTddWFr+cmD1Fkvu1BjRoXlN0R2xUZeoxKNRxFPQpUGVvLmDvBGk0uSbl157MqvfZoMyvSPBGnwNjxtpN6Ej60EK2ZQRyYaRYvP140VnBPSdp9EMM+qrkP4Db5TOYroaw9h/Jh+0x4t+UZxTLLZY7YhV6P119zN+U3krZeAqB9UYeIkxdMYrVz4yPVGk0p2Nc7o4/Rd3U5Qp/8AJZcTyUWAXsyXJuF6O1x2ShBHp6yyo9Fn94gRhqgtFBTNXS6N0xvN/Kd/4JF3CXxZ8mYTDsfdPpFjAOfdPnaaXqxyhaXE8mdXZlTl85MwGz2F8wtLuhUymP4ioCukYaqf7vTMGI1EkEzpMSZWReSMLiirC/ssQp/CTubwvp5iRbzga0LLjQQjODrZ0BO/cfEaX/Xzj0y9AhCEAhCECt2zscV07NlrJrSqW1VhrYn4TxEh7I2j1oKuMlamctVDvDDj4S+lF0g2W9xiMOPt6Y7Sj+tTHu97Dh6R8SzVpTpx5jYSu2JtlMRTBU68RxB5SXVea+uXyGKtv9pHdY87RomVg2aQikS07OiBzIIsKJydvAk0q1uEcSoWMiAydh17PjJWuffomqshuknvEGlBZ7V1p20cqJrEWlZJInM06YkwOGJM6Ym8DhiTFGJaBP2TV9peVm9bj9JYys2ILhn4MQq94W9z6k+ks5ivRz8dhCEKIQhAIQhAyu3dj1KFQ4nCgnjXor73OogHHmPOSdm7dp4hQVPa4iaGZXbvRJs5rYMinV3vT9lKh5qfdb5Huk3EvM6WbGJvM7gek1m6vEK1Kqu8MCD5iXtOurC6kEd03LL8cbzZ9O3heJvC80yXedBiLzsgdTfLJBYSBhFu0nk2krpx69uGdbSCxuqZFvqajVYy0eeMMJpyIJibzpjb1AN5A8YHTOGRK+1aS+8D4SIm06lY2oU2qHmBoPFjoPWTY1ObVnUqhRcm0jYam+KayXWiDZ6u644qnM/SO4Xou72bE1O/qqR08Gb9vWaKlSCqFUBVUAAAWAHITO66TjBRpBVAUWCgADkBuEXCENiEIQCEIQCEIQCEIQIG1diUMStqqBreyw7Lr+VhqPpMpiuiOLw5vhanXJ8DkLUHd8LfKbqElg85HSirSOXEUmQ/jVkPz3ydQ6W0W33HhrNs9IMLMAw5MARIGI6O4Sp7eHpE88gB9RH+v6njzVHT6QUD73rHl2zRPvrJNToRgjupsn5KtUfUyO3QDDcHrr4VFP1WXy6Z8IkUNr0QfvF9ZNbbmHt96spx/Z/Q/wAav60/8seXoLhvirHv6wC/osbf4vhJ+px6Q4cf1AfCMVulFDgxPhEp0Kwo3io3car2+UfTongx/RB/Mzt9TG08YqsR0spDdfzMhnpI7/d02Y/hVm+gmso7Hw6ezQpL4U1v62ktVA3ADw0jaeEY1MLj6u6n1Y51CqfLU/KSaXQ+q2tbEeVIX+bftNVCTGsVGF6LYWnY9X1jD3qzFz6HT5S1SmALAAAbgAAB5RUJQQhCAQhCAQhCAQhCAQhCAQhCAQhCAQhCAQhCAQhCAQhCAQhCAQhCAQhCAQhCAQhC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dirty="0"/>
          </a:p>
        </p:txBody>
      </p:sp>
      <p:pic>
        <p:nvPicPr>
          <p:cNvPr id="14344" name="Picture 8" descr="https://encrypted-tbn1.gstatic.com/images?q=tbn:ANd9GcTvlzBdR422XHZfxrchBQ0a9GtJIIhwg061Up95wLYxt1MyZ-rqj_aDFNas"/>
          <p:cNvPicPr>
            <a:picLocks noChangeAspect="1" noChangeArrowheads="1"/>
          </p:cNvPicPr>
          <p:nvPr/>
        </p:nvPicPr>
        <p:blipFill>
          <a:blip r:embed="rId2" cstate="print"/>
          <a:srcRect/>
          <a:stretch>
            <a:fillRect/>
          </a:stretch>
        </p:blipFill>
        <p:spPr bwMode="auto">
          <a:xfrm>
            <a:off x="431540" y="2514600"/>
            <a:ext cx="2505075" cy="1828800"/>
          </a:xfrm>
          <a:prstGeom prst="rect">
            <a:avLst/>
          </a:prstGeom>
          <a:noFill/>
        </p:spPr>
      </p:pic>
      <p:sp>
        <p:nvSpPr>
          <p:cNvPr id="7" name="Rektangel 6"/>
          <p:cNvSpPr/>
          <p:nvPr/>
        </p:nvSpPr>
        <p:spPr>
          <a:xfrm>
            <a:off x="3266855" y="3068960"/>
            <a:ext cx="5355595" cy="8550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a-DK" dirty="0" smtClean="0"/>
              <a:t>Når vi bygger stillads, så har vi </a:t>
            </a:r>
            <a:r>
              <a:rPr lang="da-DK" dirty="0" smtClean="0">
                <a:solidFill>
                  <a:srgbClr val="FF0000"/>
                </a:solidFill>
              </a:rPr>
              <a:t>ALTID</a:t>
            </a:r>
            <a:r>
              <a:rPr lang="da-DK" dirty="0" smtClean="0"/>
              <a:t> hjelm på og det er </a:t>
            </a:r>
            <a:r>
              <a:rPr lang="da-DK" dirty="0" smtClean="0">
                <a:solidFill>
                  <a:srgbClr val="FF0000"/>
                </a:solidFill>
              </a:rPr>
              <a:t>ALTID.</a:t>
            </a:r>
            <a:endParaRPr lang="da-DK" dirty="0">
              <a:solidFill>
                <a:srgbClr val="FF0000"/>
              </a:solidFill>
            </a:endParaRPr>
          </a:p>
        </p:txBody>
      </p:sp>
      <p:pic>
        <p:nvPicPr>
          <p:cNvPr id="14346" name="Picture 10" descr="https://encrypted-tbn1.gstatic.com/images?q=tbn:ANd9GcQ3P7PMSKrcfCViG-xwYO1Zt3g953JsgGIRqfPOxBqr057PLMU50w"/>
          <p:cNvPicPr>
            <a:picLocks noChangeAspect="1" noChangeArrowheads="1"/>
          </p:cNvPicPr>
          <p:nvPr/>
        </p:nvPicPr>
        <p:blipFill>
          <a:blip r:embed="rId3" cstate="print"/>
          <a:srcRect/>
          <a:stretch>
            <a:fillRect/>
          </a:stretch>
        </p:blipFill>
        <p:spPr bwMode="auto">
          <a:xfrm>
            <a:off x="791580" y="4333874"/>
            <a:ext cx="1809750" cy="2524126"/>
          </a:xfrm>
          <a:prstGeom prst="rect">
            <a:avLst/>
          </a:prstGeom>
          <a:noFill/>
        </p:spPr>
      </p:pic>
      <p:sp>
        <p:nvSpPr>
          <p:cNvPr id="9" name="Rektangel 8"/>
          <p:cNvSpPr/>
          <p:nvPr/>
        </p:nvSpPr>
        <p:spPr>
          <a:xfrm>
            <a:off x="3356865" y="4644135"/>
            <a:ext cx="5445605" cy="153017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t>Vi har </a:t>
            </a:r>
            <a:r>
              <a:rPr lang="da-DK" dirty="0" smtClean="0">
                <a:solidFill>
                  <a:srgbClr val="FF0000"/>
                </a:solidFill>
              </a:rPr>
              <a:t>ALTID</a:t>
            </a:r>
            <a:r>
              <a:rPr lang="da-DK" dirty="0" smtClean="0"/>
              <a:t> sikkerhedssko på, når vi bygger stillads</a:t>
            </a:r>
            <a:endParaRPr lang="da-DK"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Belastningskrav</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EA25F36D-ECF3-4804-AF31-488BFFCE891B}" type="slidenum">
              <a:rPr lang="en-US"/>
              <a:pPr>
                <a:defRPr/>
              </a:pPr>
              <a:t>30</a:t>
            </a:fld>
            <a:endParaRPr lang="en-US"/>
          </a:p>
        </p:txBody>
      </p:sp>
      <p:graphicFrame>
        <p:nvGraphicFramePr>
          <p:cNvPr id="10" name="Group 172"/>
          <p:cNvGraphicFramePr>
            <a:graphicFrameLocks/>
          </p:cNvGraphicFramePr>
          <p:nvPr/>
        </p:nvGraphicFramePr>
        <p:xfrm>
          <a:off x="714375" y="1500188"/>
          <a:ext cx="7929617" cy="4714906"/>
        </p:xfrm>
        <a:graphic>
          <a:graphicData uri="http://schemas.openxmlformats.org/drawingml/2006/table">
            <a:tbl>
              <a:tblPr>
                <a:tableStyleId>{69CF1AB2-1976-4502-BF36-3FF5EA218861}</a:tableStyleId>
              </a:tblPr>
              <a:tblGrid>
                <a:gridCol w="714109"/>
                <a:gridCol w="778508"/>
                <a:gridCol w="714110"/>
                <a:gridCol w="779938"/>
                <a:gridCol w="714110"/>
                <a:gridCol w="778508"/>
                <a:gridCol w="714109"/>
                <a:gridCol w="871528"/>
                <a:gridCol w="815716"/>
                <a:gridCol w="1048981"/>
              </a:tblGrid>
              <a:tr h="1193574">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a-DK" sz="1600" u="none" strike="noStrike" cap="none" normalizeH="0" baseline="0" dirty="0" smtClean="0">
                        <a:ln>
                          <a:noFill/>
                        </a:ln>
                        <a:effectLst/>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Belastnings klasse</a:t>
                      </a:r>
                      <a:endParaRPr kumimoji="0" lang="da-DK" sz="1400" b="0" i="0" u="none" strike="noStrike" cap="none" normalizeH="0" baseline="0" dirty="0" smtClean="0">
                        <a:ln>
                          <a:noFill/>
                        </a:ln>
                        <a:solidFill>
                          <a:schemeClr val="tx1"/>
                        </a:solidFill>
                        <a:effectLst/>
                        <a:latin typeface="+mn-lt"/>
                        <a:cs typeface="Times New Roman" pitchFamily="18" charset="0"/>
                      </a:endParaRPr>
                    </a:p>
                  </a:txBody>
                  <a:tcPr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800" u="none" strike="noStrike" cap="none" normalizeH="0" baseline="0" dirty="0" smtClean="0">
                          <a:ln>
                            <a:noFill/>
                          </a:ln>
                          <a:effectLst/>
                        </a:rPr>
                        <a:t>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Jævnt fordelt last</a:t>
                      </a:r>
                      <a:endParaRPr kumimoji="0" lang="da-DK" sz="1400" b="0" i="0" u="none" strike="noStrike" cap="none" normalizeH="0" baseline="0" dirty="0" smtClean="0">
                        <a:ln>
                          <a:noFill/>
                        </a:ln>
                        <a:solidFill>
                          <a:schemeClr val="tx1"/>
                        </a:solidFill>
                        <a:effectLst/>
                        <a:latin typeface="+mn-lt"/>
                        <a:cs typeface="Times New Roman" pitchFamily="18" charset="0"/>
                      </a:endParaRPr>
                    </a:p>
                  </a:txBody>
                  <a:tcPr horzOverflow="overflow"/>
                </a:tc>
                <a:tc hMerge="1">
                  <a:txBody>
                    <a:bodyPr/>
                    <a:lstStyle/>
                    <a:p>
                      <a:endParaRPr lang="da-DK"/>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800" u="none" strike="noStrike" cap="none" normalizeH="0" baseline="0" dirty="0" smtClean="0">
                          <a:ln>
                            <a:noFill/>
                          </a:ln>
                          <a:effectLst/>
                        </a:rPr>
                        <a:t>B</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Koncentreret last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500 x 500 mm</a:t>
                      </a:r>
                      <a:endParaRPr kumimoji="0" lang="da-DK" sz="1400" b="0" i="0" u="none" strike="noStrike" cap="none" normalizeH="0" baseline="0" dirty="0" smtClean="0">
                        <a:ln>
                          <a:noFill/>
                        </a:ln>
                        <a:solidFill>
                          <a:schemeClr val="tx1"/>
                        </a:solidFill>
                        <a:effectLst/>
                        <a:latin typeface="+mn-lt"/>
                        <a:cs typeface="Times New Roman" pitchFamily="18" charset="0"/>
                      </a:endParaRPr>
                    </a:p>
                  </a:txBody>
                  <a:tcPr horzOverflow="overflow"/>
                </a:tc>
                <a:tc hMerge="1">
                  <a:txBody>
                    <a:bodyPr/>
                    <a:lstStyle/>
                    <a:p>
                      <a:endParaRPr lang="da-DK"/>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800" u="none" strike="noStrike" cap="none" normalizeH="0" baseline="0" dirty="0" smtClean="0">
                          <a:ln>
                            <a:noFill/>
                          </a:ln>
                          <a:effectLst/>
                        </a:rPr>
                        <a:t>C</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Koncentreret last</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200 x 200 mm</a:t>
                      </a:r>
                      <a:endParaRPr kumimoji="0" lang="da-DK" sz="1400" b="0" i="0" u="none" strike="noStrike" cap="none" normalizeH="0" baseline="0" dirty="0" smtClean="0">
                        <a:ln>
                          <a:noFill/>
                        </a:ln>
                        <a:solidFill>
                          <a:schemeClr val="tx1"/>
                        </a:solidFill>
                        <a:effectLst/>
                        <a:latin typeface="+mn-lt"/>
                        <a:cs typeface="Times New Roman" pitchFamily="18" charset="0"/>
                      </a:endParaRPr>
                    </a:p>
                  </a:txBody>
                  <a:tcPr horzOverflow="overflow"/>
                </a:tc>
                <a:tc hMerge="1">
                  <a:txBody>
                    <a:bodyPr/>
                    <a:lstStyle/>
                    <a:p>
                      <a:endParaRPr lang="da-DK"/>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800" u="none" strike="noStrike" cap="none" normalizeH="0" baseline="0" dirty="0" smtClean="0">
                          <a:ln>
                            <a:noFill/>
                          </a:ln>
                          <a:effectLst/>
                        </a:rPr>
                        <a:t>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Last på delareal</a:t>
                      </a:r>
                      <a:endParaRPr kumimoji="0" lang="da-DK" sz="1400" b="0" i="0" u="none" strike="noStrike" cap="none" normalizeH="0" baseline="0" dirty="0" smtClean="0">
                        <a:ln>
                          <a:noFill/>
                        </a:ln>
                        <a:solidFill>
                          <a:schemeClr val="tx1"/>
                        </a:solidFill>
                        <a:effectLst/>
                        <a:latin typeface="+mn-lt"/>
                        <a:cs typeface="Times New Roman" pitchFamily="18" charset="0"/>
                      </a:endParaRPr>
                    </a:p>
                  </a:txBody>
                  <a:tcPr horzOverflow="overflow"/>
                </a:tc>
                <a:tc hMerge="1">
                  <a:txBody>
                    <a:bodyPr/>
                    <a:lstStyle/>
                    <a:p>
                      <a:endParaRPr lang="da-DK"/>
                    </a:p>
                  </a:txBody>
                  <a:tcPr/>
                </a:tc>
                <a:tc hMerge="1">
                  <a:txBody>
                    <a:bodyPr/>
                    <a:lstStyle/>
                    <a:p>
                      <a:endParaRPr lang="da-DK"/>
                    </a:p>
                  </a:txBody>
                  <a:tcPr/>
                </a:tc>
              </a:tr>
              <a:tr h="497323">
                <a:tc vMerge="1">
                  <a:txBody>
                    <a:bodyPr/>
                    <a:lstStyle/>
                    <a:p>
                      <a:endParaRPr lang="da-DK"/>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KN/m</a:t>
                      </a:r>
                      <a:r>
                        <a:rPr kumimoji="0" lang="da-DK" sz="1400" u="none" strike="noStrike" cap="none" normalizeH="0" baseline="30000" dirty="0" smtClean="0">
                          <a:ln>
                            <a:noFill/>
                          </a:ln>
                          <a:effectLst/>
                        </a:rPr>
                        <a:t>2</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Kg/m</a:t>
                      </a:r>
                      <a:r>
                        <a:rPr kumimoji="0" lang="da-DK" sz="1400" u="none" strike="noStrike" cap="none" normalizeH="0" baseline="30000" dirty="0" smtClean="0">
                          <a:ln>
                            <a:noFill/>
                          </a:ln>
                          <a:effectLst/>
                        </a:rPr>
                        <a:t>2</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KN</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Kg</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KN</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Kg</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KN/m</a:t>
                      </a:r>
                      <a:r>
                        <a:rPr kumimoji="0" lang="da-DK" sz="1400" u="none" strike="noStrike" cap="none" normalizeH="0" baseline="30000" dirty="0" smtClean="0">
                          <a:ln>
                            <a:noFill/>
                          </a:ln>
                          <a:effectLst/>
                        </a:rPr>
                        <a:t>2</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Kg/m</a:t>
                      </a:r>
                      <a:r>
                        <a:rPr kumimoji="0" lang="da-DK" sz="1400" u="none" strike="noStrike" cap="none" normalizeH="0" baseline="30000" dirty="0" smtClean="0">
                          <a:ln>
                            <a:noFill/>
                          </a:ln>
                          <a:effectLst/>
                        </a:rPr>
                        <a:t>2</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400" u="none" strike="noStrike" cap="none" normalizeH="0" baseline="0" dirty="0" smtClean="0">
                          <a:ln>
                            <a:noFill/>
                          </a:ln>
                          <a:effectLst/>
                        </a:rPr>
                        <a:t>Delareal m</a:t>
                      </a:r>
                      <a:r>
                        <a:rPr kumimoji="0" lang="da-DK" sz="1400" u="none" strike="noStrike" cap="none" normalizeH="0" baseline="30000" dirty="0" smtClean="0">
                          <a:ln>
                            <a:noFill/>
                          </a:ln>
                          <a:effectLst/>
                        </a:rPr>
                        <a:t>2</a:t>
                      </a:r>
                      <a:endParaRPr kumimoji="0" lang="da-DK" sz="1400" b="0" i="0" u="none" strike="noStrike" cap="none" normalizeH="0" baseline="30000" dirty="0" smtClean="0">
                        <a:ln>
                          <a:noFill/>
                        </a:ln>
                        <a:solidFill>
                          <a:schemeClr val="tx1"/>
                        </a:solidFill>
                        <a:effectLst/>
                        <a:latin typeface="+mn-lt"/>
                        <a:cs typeface="Times New Roman" pitchFamily="18" charset="0"/>
                      </a:endParaRPr>
                    </a:p>
                  </a:txBody>
                  <a:tcPr horzOverflow="overflow"/>
                </a:tc>
              </a:tr>
              <a:tr h="5004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0,75</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75</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1,5</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150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100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rowSpan="3"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da-DK" sz="1800" u="none" strike="noStrike" cap="none" normalizeH="0" baseline="0" dirty="0" smtClean="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Ikke relevant</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rowSpan="3" hMerge="1">
                  <a:txBody>
                    <a:bodyPr/>
                    <a:lstStyle/>
                    <a:p>
                      <a:endParaRPr lang="da-DK"/>
                    </a:p>
                  </a:txBody>
                  <a:tcPr/>
                </a:tc>
                <a:tc rowSpan="3" hMerge="1">
                  <a:txBody>
                    <a:bodyPr/>
                    <a:lstStyle/>
                    <a:p>
                      <a:endParaRPr lang="da-DK"/>
                    </a:p>
                  </a:txBody>
                  <a:tcPr/>
                </a:tc>
              </a:tr>
              <a:tr h="52016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2</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1,5</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150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1,5</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150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100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gridSpan="3" vMerge="1">
                  <a:txBody>
                    <a:bodyPr/>
                    <a:lstStyle/>
                    <a:p>
                      <a:endParaRPr lang="da-DK"/>
                    </a:p>
                  </a:txBody>
                  <a:tcPr/>
                </a:tc>
                <a:tc hMerge="1" vMerge="1">
                  <a:txBody>
                    <a:bodyPr/>
                    <a:lstStyle/>
                    <a:p>
                      <a:endParaRPr lang="da-DK"/>
                    </a:p>
                  </a:txBody>
                  <a:tcPr/>
                </a:tc>
                <a:tc hMerge="1" vMerge="1">
                  <a:txBody>
                    <a:bodyPr/>
                    <a:lstStyle/>
                    <a:p>
                      <a:endParaRPr lang="da-DK"/>
                    </a:p>
                  </a:txBody>
                  <a:tcPr/>
                </a:tc>
              </a:tr>
              <a:tr h="5004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3</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2,0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200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1,5</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150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100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gridSpan="3" vMerge="1">
                  <a:txBody>
                    <a:bodyPr/>
                    <a:lstStyle/>
                    <a:p>
                      <a:endParaRPr lang="da-DK"/>
                    </a:p>
                  </a:txBody>
                  <a:tcPr/>
                </a:tc>
                <a:tc hMerge="1" vMerge="1">
                  <a:txBody>
                    <a:bodyPr/>
                    <a:lstStyle/>
                    <a:p>
                      <a:endParaRPr lang="da-DK"/>
                    </a:p>
                  </a:txBody>
                  <a:tcPr/>
                </a:tc>
                <a:tc hMerge="1" vMerge="1">
                  <a:txBody>
                    <a:bodyPr/>
                    <a:lstStyle/>
                    <a:p>
                      <a:endParaRPr lang="da-DK"/>
                    </a:p>
                  </a:txBody>
                  <a:tcPr/>
                </a:tc>
              </a:tr>
              <a:tr h="5004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4</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3,0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5,0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500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0,4 x A</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r>
              <a:tr h="50189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5</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4,5</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450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7,5</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750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0,4 x A</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r>
              <a:tr h="50048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6</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6,0</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600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300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smtClean="0">
                          <a:ln>
                            <a:noFill/>
                          </a:ln>
                          <a:effectLst/>
                        </a:rPr>
                        <a:t>1000</a:t>
                      </a:r>
                      <a:endParaRPr kumimoji="0" lang="da-DK" sz="1800" b="0" i="0" u="none" strike="noStrike" cap="none" normalizeH="0" baseline="0" smtClean="0">
                        <a:ln>
                          <a:noFill/>
                        </a:ln>
                        <a:solidFill>
                          <a:schemeClr val="tx1"/>
                        </a:solidFill>
                        <a:effectLst/>
                        <a:latin typeface="+mn-lt"/>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1800" u="none" strike="noStrike" cap="none" normalizeH="0" baseline="0" dirty="0" smtClean="0">
                          <a:ln>
                            <a:noFill/>
                          </a:ln>
                          <a:effectLst/>
                        </a:rPr>
                        <a:t>0,5 x A</a:t>
                      </a:r>
                      <a:endParaRPr kumimoji="0" lang="da-DK" sz="1800" b="0" i="0" u="none" strike="noStrike" cap="none" normalizeH="0" baseline="0" dirty="0" smtClean="0">
                        <a:ln>
                          <a:noFill/>
                        </a:ln>
                        <a:solidFill>
                          <a:schemeClr val="tx1"/>
                        </a:solidFill>
                        <a:effectLst/>
                        <a:latin typeface="+mn-lt"/>
                        <a:cs typeface="Times New Roman" pitchFamily="18" charset="0"/>
                      </a:endParaRPr>
                    </a:p>
                  </a:txBody>
                  <a:tcPr horzOverflow="overflow"/>
                </a:tc>
              </a:tr>
            </a:tbl>
          </a:graphicData>
        </a:graphic>
      </p:graphicFrame>
    </p:spTree>
    <p:extLst>
      <p:ext uri="{BB962C8B-B14F-4D97-AF65-F5344CB8AC3E}">
        <p14:creationId xmlns:p14="http://schemas.microsoft.com/office/powerpoint/2010/main" val="287956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Belastningsklasser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CD064FF3-87A6-489C-A947-831D590BFBE8}" type="slidenum">
              <a:rPr lang="en-US"/>
              <a:pPr>
                <a:defRPr/>
              </a:pPr>
              <a:t>31</a:t>
            </a:fld>
            <a:endParaRPr lang="en-US"/>
          </a:p>
        </p:txBody>
      </p:sp>
      <p:graphicFrame>
        <p:nvGraphicFramePr>
          <p:cNvPr id="6" name="Tabel 5"/>
          <p:cNvGraphicFramePr>
            <a:graphicFrameLocks noGrp="1"/>
          </p:cNvGraphicFramePr>
          <p:nvPr/>
        </p:nvGraphicFramePr>
        <p:xfrm>
          <a:off x="762000" y="2286000"/>
          <a:ext cx="6096000" cy="323088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400" b="0" i="0" u="none" strike="noStrike" cap="none" normalizeH="0" baseline="0" dirty="0" smtClean="0">
                          <a:ln>
                            <a:noFill/>
                          </a:ln>
                          <a:solidFill>
                            <a:schemeClr val="tx1"/>
                          </a:solidFill>
                          <a:effectLst/>
                          <a:latin typeface="+mj-lt"/>
                        </a:rPr>
                        <a:t>Breddeklasse</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400" b="0" i="0" u="none" strike="noStrike" cap="none" normalizeH="0" baseline="0" dirty="0" smtClean="0">
                          <a:ln>
                            <a:noFill/>
                          </a:ln>
                          <a:solidFill>
                            <a:schemeClr val="tx1"/>
                          </a:solidFill>
                          <a:effectLst/>
                          <a:latin typeface="+mj-lt"/>
                        </a:rPr>
                        <a:t>        Bredde i meter</a:t>
                      </a: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dirty="0" smtClean="0">
                          <a:ln>
                            <a:noFill/>
                          </a:ln>
                          <a:solidFill>
                            <a:schemeClr val="tx1"/>
                          </a:solidFill>
                          <a:effectLst/>
                          <a:latin typeface="+mn-lt"/>
                        </a:rPr>
                        <a:t>W 06</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dirty="0" smtClean="0">
                          <a:ln>
                            <a:noFill/>
                          </a:ln>
                          <a:solidFill>
                            <a:schemeClr val="tx1"/>
                          </a:solidFill>
                          <a:effectLst/>
                          <a:latin typeface="+mn-lt"/>
                        </a:rPr>
                        <a:t>         0,6 ≤ W &lt; 0,9</a:t>
                      </a:r>
                      <a:endParaRPr kumimoji="0" lang="da-DK" sz="2000" b="0" i="0" u="none" strike="noStrike" cap="none" normalizeH="0" baseline="0" dirty="0" smtClean="0">
                        <a:ln>
                          <a:noFill/>
                        </a:ln>
                        <a:solidFill>
                          <a:schemeClr val="tx1"/>
                        </a:solidFill>
                        <a:effectLst/>
                        <a:latin typeface="+mn-lt"/>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dirty="0" smtClean="0">
                          <a:ln>
                            <a:noFill/>
                          </a:ln>
                          <a:solidFill>
                            <a:schemeClr val="tx1"/>
                          </a:solidFill>
                          <a:effectLst/>
                          <a:latin typeface="+mn-lt"/>
                        </a:rPr>
                        <a:t>W 09</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dirty="0" smtClean="0">
                          <a:ln>
                            <a:noFill/>
                          </a:ln>
                          <a:solidFill>
                            <a:schemeClr val="tx1"/>
                          </a:solidFill>
                          <a:effectLst/>
                          <a:latin typeface="+mn-lt"/>
                        </a:rPr>
                        <a:t>         0,9 ≤ W &lt; 1,2</a:t>
                      </a:r>
                      <a:endParaRPr kumimoji="0" lang="da-DK" sz="2000" b="0" i="0" u="none" strike="noStrike" cap="none" normalizeH="0" baseline="0" dirty="0" smtClean="0">
                        <a:ln>
                          <a:noFill/>
                        </a:ln>
                        <a:solidFill>
                          <a:schemeClr val="tx1"/>
                        </a:solidFill>
                        <a:effectLst/>
                        <a:latin typeface="+mn-lt"/>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dirty="0" smtClean="0">
                          <a:ln>
                            <a:noFill/>
                          </a:ln>
                          <a:solidFill>
                            <a:schemeClr val="tx1"/>
                          </a:solidFill>
                          <a:effectLst/>
                          <a:latin typeface="+mn-lt"/>
                        </a:rPr>
                        <a:t>W 12</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dirty="0" smtClean="0">
                          <a:ln>
                            <a:noFill/>
                          </a:ln>
                          <a:solidFill>
                            <a:schemeClr val="tx1"/>
                          </a:solidFill>
                          <a:effectLst/>
                          <a:latin typeface="+mn-lt"/>
                        </a:rPr>
                        <a:t>         1,2 ≤ W &lt; 1,5</a:t>
                      </a:r>
                      <a:endParaRPr kumimoji="0" lang="da-DK" sz="2000" b="0" i="0" u="none" strike="noStrike" cap="none" normalizeH="0" baseline="0" dirty="0" smtClean="0">
                        <a:ln>
                          <a:noFill/>
                        </a:ln>
                        <a:solidFill>
                          <a:schemeClr val="tx1"/>
                        </a:solidFill>
                        <a:effectLst/>
                        <a:latin typeface="+mn-lt"/>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smtClean="0">
                          <a:ln>
                            <a:noFill/>
                          </a:ln>
                          <a:solidFill>
                            <a:schemeClr val="tx1"/>
                          </a:solidFill>
                          <a:effectLst/>
                          <a:latin typeface="+mn-lt"/>
                        </a:rPr>
                        <a:t>W 15</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smtClean="0">
                          <a:ln>
                            <a:noFill/>
                          </a:ln>
                          <a:solidFill>
                            <a:schemeClr val="tx1"/>
                          </a:solidFill>
                          <a:effectLst/>
                          <a:latin typeface="+mn-lt"/>
                        </a:rPr>
                        <a:t>         1,5 ≤ W &lt; 1,8</a:t>
                      </a:r>
                      <a:endParaRPr kumimoji="0" lang="da-DK" sz="2000" b="0" i="0" u="none" strike="noStrike" cap="none" normalizeH="0" baseline="0" smtClean="0">
                        <a:ln>
                          <a:noFill/>
                        </a:ln>
                        <a:solidFill>
                          <a:schemeClr val="tx1"/>
                        </a:solidFill>
                        <a:effectLst/>
                        <a:latin typeface="+mn-lt"/>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smtClean="0">
                          <a:ln>
                            <a:noFill/>
                          </a:ln>
                          <a:solidFill>
                            <a:schemeClr val="tx1"/>
                          </a:solidFill>
                          <a:effectLst/>
                          <a:latin typeface="+mn-lt"/>
                        </a:rPr>
                        <a:t>W 18</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dirty="0" smtClean="0">
                          <a:ln>
                            <a:noFill/>
                          </a:ln>
                          <a:solidFill>
                            <a:schemeClr val="tx1"/>
                          </a:solidFill>
                          <a:effectLst/>
                          <a:latin typeface="+mn-lt"/>
                        </a:rPr>
                        <a:t>         1,8 ≤ W &lt; 2,1</a:t>
                      </a:r>
                      <a:endParaRPr kumimoji="0" lang="da-DK" sz="2000" b="0" i="0" u="none" strike="noStrike" cap="none" normalizeH="0" baseline="0" dirty="0" smtClean="0">
                        <a:ln>
                          <a:noFill/>
                        </a:ln>
                        <a:solidFill>
                          <a:schemeClr val="tx1"/>
                        </a:solidFill>
                        <a:effectLst/>
                        <a:latin typeface="+mn-lt"/>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dirty="0" smtClean="0">
                          <a:ln>
                            <a:noFill/>
                          </a:ln>
                          <a:solidFill>
                            <a:schemeClr val="tx1"/>
                          </a:solidFill>
                          <a:effectLst/>
                          <a:latin typeface="+mn-lt"/>
                        </a:rPr>
                        <a:t>W 21</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dirty="0" smtClean="0">
                          <a:ln>
                            <a:noFill/>
                          </a:ln>
                          <a:solidFill>
                            <a:schemeClr val="tx1"/>
                          </a:solidFill>
                          <a:effectLst/>
                          <a:latin typeface="+mn-lt"/>
                        </a:rPr>
                        <a:t>         2,1 ≤ W &lt; 2,4</a:t>
                      </a:r>
                      <a:endParaRPr kumimoji="0" lang="da-DK" sz="2000" b="0" i="0" u="none" strike="noStrike" cap="none" normalizeH="0" baseline="0" dirty="0" smtClean="0">
                        <a:ln>
                          <a:noFill/>
                        </a:ln>
                        <a:solidFill>
                          <a:schemeClr val="tx1"/>
                        </a:solidFill>
                        <a:effectLst/>
                        <a:latin typeface="+mn-lt"/>
                      </a:endParaRPr>
                    </a:p>
                  </a:txBody>
                  <a:tcPr horzOverflow="overflow"/>
                </a:tc>
              </a:tr>
              <a:tr h="370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da-DK" sz="2000" b="0" i="0" u="none" strike="noStrike" cap="none" normalizeH="0" baseline="0" smtClean="0">
                          <a:ln>
                            <a:noFill/>
                          </a:ln>
                          <a:solidFill>
                            <a:schemeClr val="tx1"/>
                          </a:solidFill>
                          <a:effectLst/>
                          <a:latin typeface="+mn-lt"/>
                        </a:rPr>
                        <a:t>W 24</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000" b="0" i="0" u="none" strike="noStrike" cap="none" normalizeH="0" baseline="0" dirty="0" smtClean="0">
                          <a:ln>
                            <a:noFill/>
                          </a:ln>
                          <a:solidFill>
                            <a:schemeClr val="tx1"/>
                          </a:solidFill>
                          <a:effectLst/>
                          <a:latin typeface="+mn-lt"/>
                        </a:rPr>
                        <a:t>         2,4 ≤ W</a:t>
                      </a:r>
                      <a:r>
                        <a:rPr kumimoji="0" lang="da-DK" sz="2000" b="0" i="0" u="none" strike="noStrike" cap="none" normalizeH="0" baseline="0" dirty="0" smtClean="0">
                          <a:ln>
                            <a:noFill/>
                          </a:ln>
                          <a:solidFill>
                            <a:schemeClr val="tx1"/>
                          </a:solidFill>
                          <a:effectLst/>
                          <a:latin typeface="+mn-lt"/>
                        </a:rPr>
                        <a:t> </a:t>
                      </a:r>
                    </a:p>
                  </a:txBody>
                  <a:tcPr horzOverflow="overflow"/>
                </a:tc>
              </a:tr>
            </a:tbl>
          </a:graphicData>
        </a:graphic>
      </p:graphicFrame>
      <p:sp>
        <p:nvSpPr>
          <p:cNvPr id="7" name="Tekstboks 6"/>
          <p:cNvSpPr txBox="1"/>
          <p:nvPr/>
        </p:nvSpPr>
        <p:spPr>
          <a:xfrm>
            <a:off x="714375" y="1214438"/>
            <a:ext cx="7858125" cy="1077912"/>
          </a:xfrm>
          <a:prstGeom prst="rect">
            <a:avLst/>
          </a:prstGeom>
          <a:noFill/>
        </p:spPr>
        <p:txBody>
          <a:bodyPr lIns="0" tIns="0" rIns="0" bIns="0">
            <a:spAutoFit/>
          </a:bodyPr>
          <a:lstStyle/>
          <a:p>
            <a:pPr>
              <a:defRPr/>
            </a:pPr>
            <a:r>
              <a:rPr lang="da-DK" sz="3000" dirty="0">
                <a:latin typeface="+mj-lt"/>
              </a:rPr>
              <a:t>Breddeklasser</a:t>
            </a:r>
          </a:p>
          <a:p>
            <a:pPr>
              <a:defRPr/>
            </a:pPr>
            <a:r>
              <a:rPr lang="da-DK" sz="2200" dirty="0"/>
              <a:t>Breddeklasser i henhold til DS/EN 12811-1</a:t>
            </a:r>
            <a:endParaRPr lang="da-DK" sz="2200" b="1" dirty="0"/>
          </a:p>
          <a:p>
            <a:pPr>
              <a:defRPr/>
            </a:pPr>
            <a:endParaRPr lang="da-DK" dirty="0"/>
          </a:p>
        </p:txBody>
      </p:sp>
    </p:spTree>
    <p:extLst>
      <p:ext uri="{BB962C8B-B14F-4D97-AF65-F5344CB8AC3E}">
        <p14:creationId xmlns:p14="http://schemas.microsoft.com/office/powerpoint/2010/main" val="1253024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881590" y="593685"/>
            <a:ext cx="7200800" cy="2339102"/>
          </a:xfrm>
          <a:prstGeom prst="rect">
            <a:avLst/>
          </a:prstGeom>
          <a:noFill/>
        </p:spPr>
        <p:txBody>
          <a:bodyPr wrap="square" rtlCol="0">
            <a:spAutoFit/>
          </a:bodyPr>
          <a:lstStyle/>
          <a:p>
            <a:r>
              <a:rPr lang="da-DK" sz="3200" dirty="0" smtClean="0">
                <a:solidFill>
                  <a:srgbClr val="0070C0"/>
                </a:solidFill>
              </a:rPr>
              <a:t>Den først januar 2014 er det bestemt, at når vi bygger, så skal vi have rækværk på med det samme, hvis der er fare for at komme til skade.</a:t>
            </a:r>
          </a:p>
          <a:p>
            <a:endParaRPr lang="da-DK" dirty="0"/>
          </a:p>
        </p:txBody>
      </p:sp>
      <p:pic>
        <p:nvPicPr>
          <p:cNvPr id="1026" name="Picture 2" descr="https://encrypted-tbn0.gstatic.com/images?q=tbn:ANd9GcSmEkXhfcL4OMVCSc3FkLYu2wjzd4o9j1BDRzngqVDHPayI2Y3WY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3609020"/>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110" y="2843936"/>
            <a:ext cx="3045228" cy="253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225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2276745" y="863715"/>
            <a:ext cx="4860540" cy="584775"/>
          </a:xfrm>
          <a:prstGeom prst="rect">
            <a:avLst/>
          </a:prstGeom>
          <a:noFill/>
        </p:spPr>
        <p:txBody>
          <a:bodyPr wrap="square" rtlCol="0">
            <a:spAutoFit/>
          </a:bodyPr>
          <a:lstStyle/>
          <a:p>
            <a:r>
              <a:rPr lang="da-DK" sz="3200" dirty="0" smtClean="0"/>
              <a:t>Op sætning af rullestillads</a:t>
            </a:r>
            <a:r>
              <a:rPr lang="da-DK" dirty="0" smtClean="0"/>
              <a:t>.</a:t>
            </a:r>
            <a:endParaRPr lang="da-DK" dirty="0"/>
          </a:p>
        </p:txBody>
      </p:sp>
      <p:sp>
        <p:nvSpPr>
          <p:cNvPr id="2" name="Tekstboks 1"/>
          <p:cNvSpPr txBox="1"/>
          <p:nvPr/>
        </p:nvSpPr>
        <p:spPr>
          <a:xfrm>
            <a:off x="1376645" y="1988840"/>
            <a:ext cx="3870430" cy="584775"/>
          </a:xfrm>
          <a:prstGeom prst="rect">
            <a:avLst/>
          </a:prstGeom>
          <a:noFill/>
        </p:spPr>
        <p:txBody>
          <a:bodyPr wrap="square" rtlCol="0">
            <a:spAutoFit/>
          </a:bodyPr>
          <a:lstStyle/>
          <a:p>
            <a:r>
              <a:rPr lang="da-DK" sz="3200" dirty="0" smtClean="0">
                <a:solidFill>
                  <a:schemeClr val="accent2">
                    <a:lumMod val="75000"/>
                  </a:schemeClr>
                </a:solidFill>
              </a:rPr>
              <a:t>Den gamle måde .</a:t>
            </a:r>
            <a:endParaRPr lang="da-DK" sz="3200" dirty="0">
              <a:solidFill>
                <a:schemeClr val="accent2">
                  <a:lumMod val="75000"/>
                </a:schemeClr>
              </a:solidFill>
            </a:endParaRPr>
          </a:p>
        </p:txBody>
      </p:sp>
      <p:sp>
        <p:nvSpPr>
          <p:cNvPr id="3" name="Tekstboks 2"/>
          <p:cNvSpPr txBox="1"/>
          <p:nvPr/>
        </p:nvSpPr>
        <p:spPr>
          <a:xfrm>
            <a:off x="3806915" y="3260802"/>
            <a:ext cx="4455495" cy="646331"/>
          </a:xfrm>
          <a:prstGeom prst="rect">
            <a:avLst/>
          </a:prstGeom>
          <a:noFill/>
        </p:spPr>
        <p:txBody>
          <a:bodyPr wrap="square" rtlCol="0">
            <a:spAutoFit/>
          </a:bodyPr>
          <a:lstStyle/>
          <a:p>
            <a:r>
              <a:rPr lang="da-DK" sz="3600" dirty="0" smtClean="0"/>
              <a:t>Den nye måde.</a:t>
            </a:r>
            <a:endParaRPr lang="da-DK" sz="3600" dirty="0"/>
          </a:p>
        </p:txBody>
      </p:sp>
      <p:sp>
        <p:nvSpPr>
          <p:cNvPr id="5" name="Tekstboks 4"/>
          <p:cNvSpPr txBox="1"/>
          <p:nvPr/>
        </p:nvSpPr>
        <p:spPr>
          <a:xfrm>
            <a:off x="926595" y="4494020"/>
            <a:ext cx="3150350" cy="1200329"/>
          </a:xfrm>
          <a:prstGeom prst="rect">
            <a:avLst/>
          </a:prstGeom>
          <a:noFill/>
        </p:spPr>
        <p:txBody>
          <a:bodyPr wrap="square" rtlCol="0">
            <a:spAutoFit/>
          </a:bodyPr>
          <a:lstStyle/>
          <a:p>
            <a:r>
              <a:rPr lang="da-DK" sz="3600" dirty="0" smtClean="0">
                <a:solidFill>
                  <a:srgbClr val="FF0000"/>
                </a:solidFill>
              </a:rPr>
              <a:t>Den alternative måde.</a:t>
            </a:r>
            <a:endParaRPr lang="da-DK" sz="3600" dirty="0">
              <a:solidFill>
                <a:srgbClr val="FF0000"/>
              </a:solidFill>
            </a:endParaRPr>
          </a:p>
        </p:txBody>
      </p:sp>
      <p:pic>
        <p:nvPicPr>
          <p:cNvPr id="1026" name="Picture 2" descr="C:\Program Files\Microsoft Office\MEDIA\CAGCAT10\j03029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650" y="4185881"/>
            <a:ext cx="1529269" cy="2143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103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tfa.EUCSJ\Desktop\stillads 1 2 3 undervisning\stillads steffen 3\Billeder rullestillads engelsk metode\DSCN0654  ST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9775" y="-1371600"/>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2698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fa.EUCSJ\Desktop\stillads 1 2 3 undervisning\stillads steffen 3\Billeder rullestillads engelsk metode\DSCN0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0600" y="-941388"/>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4424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tfa.EUCSJ\Desktop\stillads 1 2 3 undervisning\stillads steffen 3\Billeder rullestillads engelsk metode\DSCN06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5588" y="-600075"/>
            <a:ext cx="11118851"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794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tfa.EUCSJ\Desktop\stillads 1 2 3 undervisning\stillads steffen 3\Billeder rullestillads engelsk metode\DSCN06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75" y="-762000"/>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68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fa.EUCSJ\Desktop\stillads 1 2 3 undervisning\stillads steffen 3\Billeder rullestillads engelsk metode\DSCN06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6625" y="-941388"/>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66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tfa.EUCSJ\Desktop\stillads 1 2 3 undervisning\stillads steffen 3\Billeder rullestillads engelsk metode\DSCN06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3475" y="-887413"/>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75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106617" y="368660"/>
            <a:ext cx="3465384" cy="646331"/>
          </a:xfrm>
          <a:prstGeom prst="rect">
            <a:avLst/>
          </a:prstGeom>
          <a:noFill/>
        </p:spPr>
        <p:txBody>
          <a:bodyPr wrap="square" rtlCol="0">
            <a:spAutoFit/>
          </a:bodyPr>
          <a:lstStyle/>
          <a:p>
            <a:r>
              <a:rPr lang="da-DK" dirty="0" smtClean="0"/>
              <a:t>Når vi går og bygger tænker vi os om.</a:t>
            </a:r>
            <a:endParaRPr lang="da-DK" dirty="0"/>
          </a:p>
        </p:txBody>
      </p:sp>
      <p:pic>
        <p:nvPicPr>
          <p:cNvPr id="15362" name="Picture 2" descr="https://encrypted-tbn3.gstatic.com/images?q=tbn:ANd9GcT65x9JQ_BMh7Kq7V4lUrnljzXLZHqkmIr-oHTQx1qyZw-zPmgKFUy_UucV"/>
          <p:cNvPicPr>
            <a:picLocks noChangeAspect="1" noChangeArrowheads="1"/>
          </p:cNvPicPr>
          <p:nvPr/>
        </p:nvPicPr>
        <p:blipFill>
          <a:blip r:embed="rId2" cstate="print"/>
          <a:srcRect/>
          <a:stretch>
            <a:fillRect/>
          </a:stretch>
        </p:blipFill>
        <p:spPr bwMode="auto">
          <a:xfrm>
            <a:off x="198781" y="1141875"/>
            <a:ext cx="4005445" cy="5499230"/>
          </a:xfrm>
          <a:prstGeom prst="rect">
            <a:avLst/>
          </a:prstGeom>
          <a:noFill/>
        </p:spPr>
      </p:pic>
      <p:sp>
        <p:nvSpPr>
          <p:cNvPr id="4" name="Tekstboks 3"/>
          <p:cNvSpPr txBox="1"/>
          <p:nvPr/>
        </p:nvSpPr>
        <p:spPr>
          <a:xfrm>
            <a:off x="2456765" y="1583795"/>
            <a:ext cx="1080119" cy="923330"/>
          </a:xfrm>
          <a:prstGeom prst="rect">
            <a:avLst/>
          </a:prstGeom>
          <a:noFill/>
        </p:spPr>
        <p:txBody>
          <a:bodyPr wrap="square" rtlCol="0">
            <a:spAutoFit/>
          </a:bodyPr>
          <a:lstStyle/>
          <a:p>
            <a:r>
              <a:rPr lang="da-DK" dirty="0" smtClean="0"/>
              <a:t>Pas på dig selv og andre</a:t>
            </a:r>
            <a:endParaRPr lang="da-DK" dirty="0"/>
          </a:p>
        </p:txBody>
      </p:sp>
      <p:sp>
        <p:nvSpPr>
          <p:cNvPr id="6" name="Tekstboks 5"/>
          <p:cNvSpPr txBox="1"/>
          <p:nvPr/>
        </p:nvSpPr>
        <p:spPr>
          <a:xfrm>
            <a:off x="5337085" y="188640"/>
            <a:ext cx="3600400" cy="6740307"/>
          </a:xfrm>
          <a:prstGeom prst="rect">
            <a:avLst/>
          </a:prstGeom>
          <a:noFill/>
        </p:spPr>
        <p:txBody>
          <a:bodyPr wrap="square" rtlCol="0">
            <a:spAutoFit/>
          </a:bodyPr>
          <a:lstStyle/>
          <a:p>
            <a:r>
              <a:rPr lang="da-DK" dirty="0" smtClean="0"/>
              <a:t>Et fald fra bare en 1m kan give benbrud, hjernerystelser, og andre ting, der er langt værre.</a:t>
            </a:r>
          </a:p>
          <a:p>
            <a:endParaRPr lang="da-DK" dirty="0" smtClean="0"/>
          </a:p>
          <a:p>
            <a:r>
              <a:rPr lang="da-DK" dirty="0" smtClean="0"/>
              <a:t>Vær hele tiden opmærksom på dine omgivelser.</a:t>
            </a:r>
          </a:p>
          <a:p>
            <a:endParaRPr lang="da-DK" dirty="0" smtClean="0"/>
          </a:p>
          <a:p>
            <a:r>
              <a:rPr lang="da-DK" dirty="0" smtClean="0"/>
              <a:t>Ingen råben og skrigen.</a:t>
            </a:r>
          </a:p>
          <a:p>
            <a:endParaRPr lang="da-DK" dirty="0" smtClean="0"/>
          </a:p>
          <a:p>
            <a:r>
              <a:rPr lang="da-DK" dirty="0" smtClean="0"/>
              <a:t>Der må ikke kastes med stillads dele</a:t>
            </a:r>
          </a:p>
          <a:p>
            <a:r>
              <a:rPr lang="da-DK" dirty="0" smtClean="0"/>
              <a:t>.</a:t>
            </a:r>
          </a:p>
          <a:p>
            <a:r>
              <a:rPr lang="da-DK" dirty="0" smtClean="0"/>
              <a:t>Der må ikke hoppes og springes på stilladset.</a:t>
            </a:r>
          </a:p>
          <a:p>
            <a:endParaRPr lang="da-DK" dirty="0" smtClean="0"/>
          </a:p>
          <a:p>
            <a:r>
              <a:rPr lang="da-DK" dirty="0" smtClean="0"/>
              <a:t>Hvis du er i tvivl,  så stop og spørg.</a:t>
            </a:r>
          </a:p>
          <a:p>
            <a:endParaRPr lang="da-DK" dirty="0" smtClean="0">
              <a:solidFill>
                <a:srgbClr val="FF0000"/>
              </a:solidFill>
            </a:endParaRPr>
          </a:p>
          <a:p>
            <a:r>
              <a:rPr lang="da-DK" smtClean="0">
                <a:solidFill>
                  <a:srgbClr val="FF0000"/>
                </a:solidFill>
              </a:rPr>
              <a:t>Stilladslærers  ord er LOV,  </a:t>
            </a:r>
            <a:r>
              <a:rPr lang="da-DK" dirty="0" smtClean="0">
                <a:solidFill>
                  <a:srgbClr val="FF0000"/>
                </a:solidFill>
              </a:rPr>
              <a:t>og han har til enhver tid lov til at bortvise en elev, der ikke retter sig efter reglerne.</a:t>
            </a:r>
          </a:p>
          <a:p>
            <a:endParaRPr lang="da-DK" dirty="0" smtClean="0"/>
          </a:p>
          <a:p>
            <a:endParaRPr lang="da-DK" dirty="0" smtClean="0"/>
          </a:p>
          <a:p>
            <a:endParaRPr lang="da-DK" dirty="0" smtClean="0"/>
          </a:p>
          <a:p>
            <a:endParaRPr lang="da-DK"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tfa.EUCSJ\Desktop\stillads 1 2 3 undervisning\stillads steffen 3\Billeder rullestillads engelsk metode\DSCN06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9375" y="-995363"/>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41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tfa.EUCSJ\Desktop\stillads 1 2 3 undervisning\stillads steffen 3\Billeder rullestillads engelsk metode\DSCN06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8338" y="-1192213"/>
            <a:ext cx="11118851"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925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tfa.EUCSJ\Desktop\stillads 1 2 3 undervisning\stillads steffen 3\Billeder rullestillads engelsk metode\DSCN06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7050" y="-1354138"/>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456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tfa.EUCSJ\Desktop\stillads 1 2 3 undervisning\stillads steffen 3\Billeder rullestillads engelsk metode\DSCN06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763" y="-1246188"/>
            <a:ext cx="11118851"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21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tfa.EUCSJ\Desktop\stillads 1 2 3 undervisning\stillads steffen 3\Billeder rullestillads engelsk metode\DSCN06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9713" y="-1120775"/>
            <a:ext cx="11118851"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7193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tfa.EUCSJ\Desktop\stillads 1 2 3 undervisning\stillads steffen 3\Billeder rullestillads engelsk metode\DSCN06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6650" y="-708025"/>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626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stfa.EUCSJ\Desktop\stillads 1 2 3 undervisning\stillads steffen 3\Billeder rullestillads engelsk metode\DSCN06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2463" y="-2178050"/>
            <a:ext cx="11118851"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8675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stfa.EUCSJ\Desktop\stillads 1 2 3 undervisning\stillads steffen 3\Billeder rullestillads engelsk metode\DSCN0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1900" y="-15311438"/>
            <a:ext cx="26060400" cy="3474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1973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stfa.EUCSJ\Desktop\stillads 1 2 3 undervisning\stillads steffen 3\Billeder rullestillads engelsk metode\DSCN06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950" y="-1300163"/>
            <a:ext cx="11118850" cy="833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303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a-ams.xx.fbcdn.net/hphotos-frc3/t1.0-9/969940_10203380941034519_841883540439798992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830" y="-14186"/>
            <a:ext cx="507682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801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ggGEAkIBwgKCQkKDRYODRQMDRoTFBAWHxwhIB8cHh4XJzIkGCUvJR4eKzMrLDM1ODg4ISo9OTwwNTItLysBCQoKBQUFDQUFDSkYEhgpKSkpKSkpKSkpKSkpKSkpKSkpKSkpKSkpKSkpKSkpKSkpKSkpKSkpKSkpKSkpKSkpKf/AABEIAOEA4QMBIgACEQEDEQH/xAAaAAEBAQEBAQEAAAAAAAAAAAAABwYIBQQD/8QAOxABAAAEAgYJAgMGBwAAAAAAAAECAwUEBgcIETWz0hIWGFVWdYOTlCExE1FhF0FGhKTDFCIyQnGBkf/EABQBAQAAAAAAAAAAAAAAAAAAAAD/xAAUEQEAAAAAAAAAAAAAAAAAAAAA/9oADAMBAAIRAxEAPwC4gAAAAAAAAAAAD4LnmC0WWNOW63TA4CapCMZIYnESUozQh99nTjDa+Lr3lXxLZvn0uYHuDw+veVfEtm+fS5n02/M9ju8/+Htt5t2Nr9GM3Qw+Kp1JtkPvHZLGMdgPTAAAAAAAAAAAAAAAAAAAAAAAAABzjrHb1wPldPi1UqVXWO3rgfK6fFqpUA3OhLftm9fgVGGbnQlv2zevwKgOqgAAAAAAAAAAAAAAAAAAAAAAAAAc46x29cD5XT4tVKlV1jt64HyunxaqVANzoS37ZvX4FRhm50Jb9s3r8CoDqoAAAAAAAAAAAAAAAAAAE309Xq42O2YarasbXwVWtj6dKeehPGSeMvQqTbOlL9YfWWH2/IFIHHPXvNXiW8/Pq8x17zV4lvPz6vMDsYcc9e81eJbz8+rzHXvNXiW8/Pq8wOxhxz17zV4lvPz6vMde81eJbz8+rzA3GsdvXA+V0+LVSp9dyu1wvM8te6Y7FY6tLL0JZsTWmqTQl2xjs2zRjHZtjH6fq+QBudCW/bN6/AqMM/fA4/FWypJisBia2ExNPb0J6FSMk8u2GyOyaX6w+kYw/wCwduDjnr3mrxLefn1eY695q8S3n59XmB2MOOeveavEt5+fV5jr3mrxLefn1eYHYw45695q8S3n59XmOveavEt5+fV5gdjCPavOYrtfJb9Tu1yxePlw81Cal/ias1SMnS/E6WyM22OyPRl+n6f8rCAAAAAAAAAAAlWsdurA+aU+FVVVKtY7dWB80p8KqDnEAAAAAAAAAAAAAAAFy1Zf4k/lf7y4odqy/wASfyv95cQAAAAAAAAAAHgZ1yZgM9YaW2XOpXpUpK0teSahNCE0s0IRh/uhGEfpNGH2/e98BJ+zhlrvK7+5S5Ds4Za7yu/uUuRWAEn7OGWu8rv7lLkOzhlrvK7+5S5FYASfs4Za7yu/uUuQ7OGWu8rv7lLkVgByhpXyTgch43DW2218TXpVcHLiIxxE0sZulGeeXZ/lhCGzZLBi1V1jt64HyunxaqVANHo8y3hs3XK32bHVK1LD4r8TpzUYwhPDo05p4bOlCMPvLD9zONzoS37ZvX4FQFS7OGWu8rv7lLkOzhlrvK7+5S5FYASfs4Za7yu/uUuQ7OGWu8rv7lLkVgBJ+zhlrvK7+5S5Ds4Za7yu/uUuRWAGVyJo6tej+XGS2utiq02NjJGpNiJ5Yx2S7dkIdGEIQ/1R/wDWqAAAAAAAAAAAAAAAAAAAHOOsdvXA+V0+LVSpVdY7euB8rp8WqlQDc6Et+2b1+BUYZudCW/bN6/AqA6qAAAAAAAAAAAAAAAAAAAAAAAAABzjrHb1wPldPi1UqVXWO3rgfK6fFqpUA3OhLftm9fgVGGbnQlv2zevwKgOqgAAAAAAAAAAAAAAAAAAAAAAAAAc46x29cD5XT4tVKlV1jt64HyunxaqVANzoS37ZvX4FRhm50Jb9s3r8CoDqoAAAAAAAAAAAAAAAAAAAAAAAAAHOOsdvXA+V0+LVSpVdY7euB8rp8WqlQDc6Et+2b1+BUYZudCW/bN6/AqA6qAAAAAAAAAAAAAAAAAAAAAAAAABzjrHb1wPldPi1UqVXWO3rgfK6fFqpUA3OhLftm9fgVGGbnQlv2zevwKgOqgAAAAAAAAAAAAAAAAAAAAAAAAAc46x29cD5XT4tVKlV1jt64HyunxaqVANzoS37ZvX4FRhm50Jb9s3r8CoDqoAAAAAAAAAAAAAAAAAAAAAAAAAHOOsdvXA+V0+LVSpVdY7euB8rp8WqlQDc6Et+2b1+BUYZudCW/bN6/AqA6qAAAAAAAAAAAAAAAAAAAAAAAAABnsy6P8uZvnpYm+2yXFV6Mn4ck34tSnGEu3bsj+HNDbDbGP3/OP5vH/YlkTuL+sr87cgMN+xLIncX9ZX53o2HRllTLNeS42i0y4fF05YyyTxr1akZdsNkdkKk0YQjs2w2/rFqAAAAAAAAAAAAAAAAAAAAAAAAAAAAAAAAAAAAAAAAAAAAA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90" y="279893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155" y="36671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04" y="16033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245" y="2798929"/>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525" y="160337"/>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107" y="450056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41" y="5179218"/>
            <a:ext cx="938213"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294141" y="2168860"/>
            <a:ext cx="4035719" cy="646331"/>
          </a:xfrm>
          <a:prstGeom prst="rect">
            <a:avLst/>
          </a:prstGeom>
          <a:noFill/>
        </p:spPr>
        <p:txBody>
          <a:bodyPr wrap="square" rtlCol="0">
            <a:spAutoFit/>
          </a:bodyPr>
          <a:lstStyle/>
          <a:p>
            <a:r>
              <a:rPr lang="da-DK" dirty="0" smtClean="0">
                <a:solidFill>
                  <a:srgbClr val="FF0000"/>
                </a:solidFill>
              </a:rPr>
              <a:t>Pas på din krop det er det eneste sted hvori du kan leve.</a:t>
            </a:r>
            <a:endParaRPr lang="da-DK" dirty="0">
              <a:solidFill>
                <a:srgbClr val="FF0000"/>
              </a:solidFill>
            </a:endParaRPr>
          </a:p>
        </p:txBody>
      </p:sp>
    </p:spTree>
    <p:extLst>
      <p:ext uri="{BB962C8B-B14F-4D97-AF65-F5344CB8AC3E}">
        <p14:creationId xmlns:p14="http://schemas.microsoft.com/office/powerpoint/2010/main" val="181661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ppt_x"/>
                                          </p:val>
                                        </p:tav>
                                        <p:tav tm="100000">
                                          <p:val>
                                            <p:strVal val="#ppt_x"/>
                                          </p:val>
                                        </p:tav>
                                      </p:tavLst>
                                    </p:anim>
                                    <p:anim calcmode="lin" valueType="num">
                                      <p:cBhvr additive="base">
                                        <p:cTn id="20"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5"/>
                                        </p:tgtEl>
                                        <p:attrNameLst>
                                          <p:attrName>style.visibility</p:attrName>
                                        </p:attrNameLst>
                                      </p:cBhvr>
                                      <p:to>
                                        <p:strVal val="visible"/>
                                      </p:to>
                                    </p:set>
                                    <p:anim calcmode="lin" valueType="num">
                                      <p:cBhvr additive="base">
                                        <p:cTn id="31" dur="500" fill="hold"/>
                                        <p:tgtEl>
                                          <p:spTgt spid="3075"/>
                                        </p:tgtEl>
                                        <p:attrNameLst>
                                          <p:attrName>ppt_x</p:attrName>
                                        </p:attrNameLst>
                                      </p:cBhvr>
                                      <p:tavLst>
                                        <p:tav tm="0">
                                          <p:val>
                                            <p:strVal val="#ppt_x"/>
                                          </p:val>
                                        </p:tav>
                                        <p:tav tm="100000">
                                          <p:val>
                                            <p:strVal val="#ppt_x"/>
                                          </p:val>
                                        </p:tav>
                                      </p:tavLst>
                                    </p:anim>
                                    <p:anim calcmode="lin" valueType="num">
                                      <p:cBhvr additive="base">
                                        <p:cTn id="3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ppt_x"/>
                                          </p:val>
                                        </p:tav>
                                        <p:tav tm="100000">
                                          <p:val>
                                            <p:strVal val="#ppt_x"/>
                                          </p:val>
                                        </p:tav>
                                      </p:tavLst>
                                    </p:anim>
                                    <p:anim calcmode="lin" valueType="num">
                                      <p:cBhvr additive="base">
                                        <p:cTn id="3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81"/>
                                        </p:tgtEl>
                                        <p:attrNameLst>
                                          <p:attrName>style.visibility</p:attrName>
                                        </p:attrNameLst>
                                      </p:cBhvr>
                                      <p:to>
                                        <p:strVal val="visible"/>
                                      </p:to>
                                    </p:set>
                                    <p:anim calcmode="lin" valueType="num">
                                      <p:cBhvr additive="base">
                                        <p:cTn id="43" dur="500" fill="hold"/>
                                        <p:tgtEl>
                                          <p:spTgt spid="3081"/>
                                        </p:tgtEl>
                                        <p:attrNameLst>
                                          <p:attrName>ppt_x</p:attrName>
                                        </p:attrNameLst>
                                      </p:cBhvr>
                                      <p:tavLst>
                                        <p:tav tm="0">
                                          <p:val>
                                            <p:strVal val="#ppt_x"/>
                                          </p:val>
                                        </p:tav>
                                        <p:tav tm="100000">
                                          <p:val>
                                            <p:strVal val="#ppt_x"/>
                                          </p:val>
                                        </p:tav>
                                      </p:tavLst>
                                    </p:anim>
                                    <p:anim calcmode="lin" valueType="num">
                                      <p:cBhvr additive="base">
                                        <p:cTn id="44"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82"/>
                                        </p:tgtEl>
                                        <p:attrNameLst>
                                          <p:attrName>style.visibility</p:attrName>
                                        </p:attrNameLst>
                                      </p:cBhvr>
                                      <p:to>
                                        <p:strVal val="visible"/>
                                      </p:to>
                                    </p:set>
                                    <p:anim calcmode="lin" valueType="num">
                                      <p:cBhvr additive="base">
                                        <p:cTn id="49" dur="500" fill="hold"/>
                                        <p:tgtEl>
                                          <p:spTgt spid="3082"/>
                                        </p:tgtEl>
                                        <p:attrNameLst>
                                          <p:attrName>ppt_x</p:attrName>
                                        </p:attrNameLst>
                                      </p:cBhvr>
                                      <p:tavLst>
                                        <p:tav tm="0">
                                          <p:val>
                                            <p:strVal val="#ppt_x"/>
                                          </p:val>
                                        </p:tav>
                                        <p:tav tm="100000">
                                          <p:val>
                                            <p:strVal val="#ppt_x"/>
                                          </p:val>
                                        </p:tav>
                                      </p:tavLst>
                                    </p:anim>
                                    <p:anim calcmode="lin" valueType="num">
                                      <p:cBhvr additive="base">
                                        <p:cTn id="50" dur="500" fill="hold"/>
                                        <p:tgtEl>
                                          <p:spTgt spid="308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1000" fill="hold"/>
                                        <p:tgtEl>
                                          <p:spTgt spid="3"/>
                                        </p:tgtEl>
                                        <p:attrNameLst>
                                          <p:attrName>ppt_w</p:attrName>
                                        </p:attrNameLst>
                                      </p:cBhvr>
                                      <p:tavLst>
                                        <p:tav tm="0">
                                          <p:val>
                                            <p:fltVal val="0"/>
                                          </p:val>
                                        </p:tav>
                                        <p:tav tm="100000">
                                          <p:val>
                                            <p:strVal val="#ppt_w"/>
                                          </p:val>
                                        </p:tav>
                                      </p:tavLst>
                                    </p:anim>
                                    <p:anim calcmode="lin" valueType="num">
                                      <p:cBhvr>
                                        <p:cTn id="56" dur="1000" fill="hold"/>
                                        <p:tgtEl>
                                          <p:spTgt spid="3"/>
                                        </p:tgtEl>
                                        <p:attrNameLst>
                                          <p:attrName>ppt_h</p:attrName>
                                        </p:attrNameLst>
                                      </p:cBhvr>
                                      <p:tavLst>
                                        <p:tav tm="0">
                                          <p:val>
                                            <p:fltVal val="0"/>
                                          </p:val>
                                        </p:tav>
                                        <p:tav tm="100000">
                                          <p:val>
                                            <p:strVal val="#ppt_h"/>
                                          </p:val>
                                        </p:tav>
                                      </p:tavLst>
                                    </p:anim>
                                    <p:anim calcmode="lin" valueType="num">
                                      <p:cBhvr>
                                        <p:cTn id="57" dur="1000" fill="hold"/>
                                        <p:tgtEl>
                                          <p:spTgt spid="3"/>
                                        </p:tgtEl>
                                        <p:attrNameLst>
                                          <p:attrName>style.rotation</p:attrName>
                                        </p:attrNameLst>
                                      </p:cBhvr>
                                      <p:tavLst>
                                        <p:tav tm="0">
                                          <p:val>
                                            <p:fltVal val="90"/>
                                          </p:val>
                                        </p:tav>
                                        <p:tav tm="100000">
                                          <p:val>
                                            <p:fltVal val="0"/>
                                          </p:val>
                                        </p:tav>
                                      </p:tavLst>
                                    </p:anim>
                                    <p:animEffect transition="in" filter="fade">
                                      <p:cBhvr>
                                        <p:cTn id="5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10553" y="335845"/>
            <a:ext cx="2394519" cy="6186309"/>
          </a:xfrm>
          <a:prstGeom prst="rect">
            <a:avLst/>
          </a:prstGeom>
          <a:noFill/>
        </p:spPr>
        <p:txBody>
          <a:bodyPr wrap="square" rtlCol="0">
            <a:spAutoFit/>
          </a:bodyPr>
          <a:lstStyle/>
          <a:p>
            <a:r>
              <a:rPr lang="da-DK" sz="6600" dirty="0" smtClean="0"/>
              <a:t>En lille film.</a:t>
            </a:r>
          </a:p>
          <a:p>
            <a:r>
              <a:rPr lang="da-DK" sz="6600" dirty="0" smtClean="0"/>
              <a:t>Den rigtige måde.</a:t>
            </a:r>
            <a:endParaRPr lang="da-DK" sz="6600" dirty="0"/>
          </a:p>
        </p:txBody>
      </p:sp>
      <p:pic>
        <p:nvPicPr>
          <p:cNvPr id="2" name="ypVKbDuxxHU">
            <a:hlinkClick r:id="rId3"/>
          </p:cNvPr>
          <p:cNvPicPr>
            <a:picLocks noRot="1" noChangeAspect="1"/>
          </p:cNvPicPr>
          <p:nvPr>
            <a:videoFile r:link="rId1"/>
          </p:nvPr>
        </p:nvPicPr>
        <p:blipFill>
          <a:blip r:embed="rId4"/>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9499853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321750" y="728700"/>
            <a:ext cx="5625625" cy="646331"/>
          </a:xfrm>
          <a:prstGeom prst="rect">
            <a:avLst/>
          </a:prstGeom>
          <a:noFill/>
        </p:spPr>
        <p:txBody>
          <a:bodyPr wrap="square" rtlCol="0">
            <a:spAutoFit/>
          </a:bodyPr>
          <a:lstStyle/>
          <a:p>
            <a:r>
              <a:rPr lang="da-DK" sz="3600" i="1" dirty="0" smtClean="0"/>
              <a:t>Opsætning af bukkestillads.</a:t>
            </a:r>
            <a:endParaRPr lang="da-DK" sz="3600" i="1" dirty="0"/>
          </a:p>
        </p:txBody>
      </p:sp>
      <p:sp>
        <p:nvSpPr>
          <p:cNvPr id="3" name="Tekstboks 2"/>
          <p:cNvSpPr txBox="1"/>
          <p:nvPr/>
        </p:nvSpPr>
        <p:spPr>
          <a:xfrm>
            <a:off x="902216" y="1905301"/>
            <a:ext cx="5535615" cy="646331"/>
          </a:xfrm>
          <a:prstGeom prst="rect">
            <a:avLst/>
          </a:prstGeom>
          <a:noFill/>
        </p:spPr>
        <p:txBody>
          <a:bodyPr wrap="square" rtlCol="0">
            <a:spAutoFit/>
          </a:bodyPr>
          <a:lstStyle/>
          <a:p>
            <a:r>
              <a:rPr lang="da-DK" sz="3600" u="sng" dirty="0" smtClean="0">
                <a:solidFill>
                  <a:srgbClr val="002060"/>
                </a:solidFill>
              </a:rPr>
              <a:t>Den gamle måde. </a:t>
            </a:r>
            <a:endParaRPr lang="da-DK" sz="3600" u="sng" dirty="0">
              <a:solidFill>
                <a:srgbClr val="002060"/>
              </a:solidFill>
            </a:endParaRPr>
          </a:p>
        </p:txBody>
      </p:sp>
      <p:sp>
        <p:nvSpPr>
          <p:cNvPr id="4" name="Tekstboks 3"/>
          <p:cNvSpPr txBox="1"/>
          <p:nvPr/>
        </p:nvSpPr>
        <p:spPr>
          <a:xfrm rot="10800000" flipH="1" flipV="1">
            <a:off x="2571632" y="4059070"/>
            <a:ext cx="5125860" cy="1077218"/>
          </a:xfrm>
          <a:prstGeom prst="rect">
            <a:avLst/>
          </a:prstGeom>
          <a:noFill/>
        </p:spPr>
        <p:txBody>
          <a:bodyPr wrap="square" rtlCol="0">
            <a:spAutoFit/>
          </a:bodyPr>
          <a:lstStyle/>
          <a:p>
            <a:r>
              <a:rPr lang="da-DK" sz="3200" u="sng" dirty="0" smtClean="0">
                <a:solidFill>
                  <a:schemeClr val="accent6">
                    <a:lumMod val="50000"/>
                  </a:schemeClr>
                </a:solidFill>
              </a:rPr>
              <a:t>Når vi kommer ud på pladsen viser jeg den nye måde.</a:t>
            </a:r>
            <a:endParaRPr lang="da-DK" sz="3200" u="sng" dirty="0">
              <a:solidFill>
                <a:schemeClr val="accent6">
                  <a:lumMod val="50000"/>
                </a:schemeClr>
              </a:solidFill>
            </a:endParaRPr>
          </a:p>
        </p:txBody>
      </p:sp>
      <p:pic>
        <p:nvPicPr>
          <p:cNvPr id="2050" name="Picture 2" descr="C:\Program Files\Microsoft Office\MEDIA\CAGCAT10\j023468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6575" y="5319210"/>
            <a:ext cx="1228725"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5919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B1252780-25E4-466E-A3DD-FFBFC5835037}" type="slidenum">
              <a:rPr lang="en-US"/>
              <a:pPr>
                <a:defRPr/>
              </a:pPr>
              <a:t>52</a:t>
            </a:fld>
            <a:endParaRPr lang="en-US"/>
          </a:p>
        </p:txBody>
      </p:sp>
      <p:pic>
        <p:nvPicPr>
          <p:cNvPr id="7173" name="Picture 3"/>
          <p:cNvPicPr>
            <a:picLocks noChangeAspect="1" noChangeArrowheads="1"/>
          </p:cNvPicPr>
          <p:nvPr/>
        </p:nvPicPr>
        <p:blipFill>
          <a:blip r:embed="rId2" cstate="print"/>
          <a:srcRect/>
          <a:stretch>
            <a:fillRect/>
          </a:stretch>
        </p:blipFill>
        <p:spPr bwMode="auto">
          <a:xfrm>
            <a:off x="1116013" y="1557338"/>
            <a:ext cx="4067175" cy="4200525"/>
          </a:xfrm>
          <a:prstGeom prst="rect">
            <a:avLst/>
          </a:prstGeom>
          <a:solidFill>
            <a:schemeClr val="bg1"/>
          </a:solidFill>
          <a:ln w="9525">
            <a:noFill/>
            <a:miter lim="800000"/>
            <a:headEnd/>
            <a:tailEnd/>
          </a:ln>
        </p:spPr>
      </p:pic>
      <p:cxnSp>
        <p:nvCxnSpPr>
          <p:cNvPr id="9" name="Lige pilforbindelse 8"/>
          <p:cNvCxnSpPr/>
          <p:nvPr/>
        </p:nvCxnSpPr>
        <p:spPr>
          <a:xfrm>
            <a:off x="4787900" y="5013325"/>
            <a:ext cx="1584325" cy="1588"/>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 name="Lige pilforbindelse 9"/>
          <p:cNvCxnSpPr/>
          <p:nvPr/>
        </p:nvCxnSpPr>
        <p:spPr>
          <a:xfrm flipV="1">
            <a:off x="4716463" y="4292600"/>
            <a:ext cx="1655762" cy="7302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2" name="Lige pilforbindelse 11"/>
          <p:cNvCxnSpPr/>
          <p:nvPr/>
        </p:nvCxnSpPr>
        <p:spPr>
          <a:xfrm>
            <a:off x="4716463" y="3355975"/>
            <a:ext cx="1655762" cy="1588"/>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Lige pilforbindelse 12"/>
          <p:cNvCxnSpPr/>
          <p:nvPr/>
        </p:nvCxnSpPr>
        <p:spPr>
          <a:xfrm flipV="1">
            <a:off x="4643438" y="2852738"/>
            <a:ext cx="1728787" cy="14446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4" name="Lige pilforbindelse 13"/>
          <p:cNvCxnSpPr/>
          <p:nvPr/>
        </p:nvCxnSpPr>
        <p:spPr>
          <a:xfrm>
            <a:off x="4140200" y="3860800"/>
            <a:ext cx="2232025" cy="1588"/>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5" name="Lige pilforbindelse 14"/>
          <p:cNvCxnSpPr/>
          <p:nvPr/>
        </p:nvCxnSpPr>
        <p:spPr>
          <a:xfrm flipV="1">
            <a:off x="4787900" y="2349500"/>
            <a:ext cx="1584325" cy="503238"/>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6" name="Lige pilforbindelse 15"/>
          <p:cNvCxnSpPr/>
          <p:nvPr/>
        </p:nvCxnSpPr>
        <p:spPr>
          <a:xfrm flipV="1">
            <a:off x="4716463" y="1844675"/>
            <a:ext cx="1655762" cy="720725"/>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7" name="Lige pilforbindelse 16"/>
          <p:cNvCxnSpPr/>
          <p:nvPr/>
        </p:nvCxnSpPr>
        <p:spPr>
          <a:xfrm flipV="1">
            <a:off x="4211638" y="1484313"/>
            <a:ext cx="2160587" cy="865187"/>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8" name="Lige pilforbindelse 17"/>
          <p:cNvCxnSpPr/>
          <p:nvPr/>
        </p:nvCxnSpPr>
        <p:spPr>
          <a:xfrm flipV="1">
            <a:off x="4356100" y="1341438"/>
            <a:ext cx="2016125" cy="43180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 name="Tekstboks 18"/>
          <p:cNvSpPr txBox="1"/>
          <p:nvPr/>
        </p:nvSpPr>
        <p:spPr>
          <a:xfrm>
            <a:off x="6443663" y="1196975"/>
            <a:ext cx="2232025" cy="5078413"/>
          </a:xfrm>
          <a:prstGeom prst="rect">
            <a:avLst/>
          </a:prstGeom>
          <a:noFill/>
        </p:spPr>
        <p:txBody>
          <a:bodyPr>
            <a:spAutoFit/>
          </a:bodyPr>
          <a:lstStyle/>
          <a:p>
            <a:pPr>
              <a:defRPr/>
            </a:pPr>
            <a:r>
              <a:rPr lang="da-DK" sz="1600" dirty="0">
                <a:latin typeface="+mn-lt"/>
              </a:rPr>
              <a:t>Rækværk</a:t>
            </a:r>
          </a:p>
          <a:p>
            <a:pPr>
              <a:defRPr/>
            </a:pPr>
            <a:endParaRPr lang="da-DK" sz="1600" dirty="0">
              <a:latin typeface="+mn-lt"/>
            </a:endParaRPr>
          </a:p>
          <a:p>
            <a:pPr>
              <a:defRPr/>
            </a:pPr>
            <a:r>
              <a:rPr lang="da-DK" sz="1600" dirty="0">
                <a:latin typeface="+mn-lt"/>
              </a:rPr>
              <a:t>Gelænderstolpe</a:t>
            </a:r>
          </a:p>
          <a:p>
            <a:pPr>
              <a:defRPr/>
            </a:pPr>
            <a:endParaRPr lang="da-DK" sz="1600" dirty="0">
              <a:latin typeface="+mn-lt"/>
            </a:endParaRPr>
          </a:p>
          <a:p>
            <a:pPr>
              <a:defRPr/>
            </a:pPr>
            <a:r>
              <a:rPr lang="da-DK" sz="1600" dirty="0">
                <a:latin typeface="+mn-lt"/>
              </a:rPr>
              <a:t>Fodliste</a:t>
            </a:r>
          </a:p>
          <a:p>
            <a:pPr>
              <a:defRPr/>
            </a:pPr>
            <a:endParaRPr lang="da-DK" sz="1600" dirty="0">
              <a:latin typeface="+mn-lt"/>
            </a:endParaRPr>
          </a:p>
          <a:p>
            <a:pPr>
              <a:defRPr/>
            </a:pPr>
            <a:r>
              <a:rPr lang="da-DK" sz="1600" dirty="0">
                <a:latin typeface="+mn-lt"/>
              </a:rPr>
              <a:t>Stilladsdæk</a:t>
            </a:r>
          </a:p>
          <a:p>
            <a:pPr>
              <a:defRPr/>
            </a:pPr>
            <a:endParaRPr lang="da-DK" dirty="0">
              <a:latin typeface="+mn-lt"/>
            </a:endParaRPr>
          </a:p>
          <a:p>
            <a:pPr>
              <a:defRPr/>
            </a:pPr>
            <a:r>
              <a:rPr lang="da-DK" sz="1600" dirty="0">
                <a:latin typeface="+mn-lt"/>
              </a:rPr>
              <a:t>Overligger</a:t>
            </a:r>
          </a:p>
          <a:p>
            <a:pPr>
              <a:defRPr/>
            </a:pPr>
            <a:endParaRPr lang="da-DK" sz="1600" dirty="0">
              <a:latin typeface="+mn-lt"/>
            </a:endParaRPr>
          </a:p>
          <a:p>
            <a:pPr>
              <a:defRPr/>
            </a:pPr>
            <a:r>
              <a:rPr lang="da-DK" sz="1600" dirty="0">
                <a:latin typeface="+mn-lt"/>
              </a:rPr>
              <a:t>Diagonal</a:t>
            </a:r>
          </a:p>
          <a:p>
            <a:pPr>
              <a:defRPr/>
            </a:pPr>
            <a:endParaRPr lang="da-DK" sz="1600" dirty="0">
              <a:latin typeface="+mn-lt"/>
            </a:endParaRPr>
          </a:p>
          <a:p>
            <a:pPr>
              <a:defRPr/>
            </a:pPr>
            <a:r>
              <a:rPr lang="da-DK" sz="1600" dirty="0">
                <a:latin typeface="+mn-lt"/>
              </a:rPr>
              <a:t>Forlængersektion</a:t>
            </a:r>
          </a:p>
          <a:p>
            <a:pPr>
              <a:defRPr/>
            </a:pPr>
            <a:endParaRPr lang="da-DK" sz="1600" dirty="0">
              <a:latin typeface="+mn-lt"/>
            </a:endParaRPr>
          </a:p>
          <a:p>
            <a:pPr>
              <a:defRPr/>
            </a:pPr>
            <a:endParaRPr lang="da-DK" sz="1600" dirty="0">
              <a:latin typeface="+mn-lt"/>
            </a:endParaRPr>
          </a:p>
          <a:p>
            <a:pPr>
              <a:defRPr/>
            </a:pPr>
            <a:r>
              <a:rPr lang="da-DK" sz="1600" dirty="0" err="1">
                <a:latin typeface="+mn-lt"/>
              </a:rPr>
              <a:t>Stilladsbuk</a:t>
            </a:r>
            <a:endParaRPr lang="da-DK" sz="1600" dirty="0">
              <a:latin typeface="+mn-lt"/>
            </a:endParaRPr>
          </a:p>
          <a:p>
            <a:pPr>
              <a:defRPr/>
            </a:pPr>
            <a:endParaRPr lang="da-DK" sz="1600" dirty="0">
              <a:latin typeface="+mn-lt"/>
            </a:endParaRPr>
          </a:p>
          <a:p>
            <a:pPr>
              <a:defRPr/>
            </a:pPr>
            <a:endParaRPr lang="da-DK" sz="1600" dirty="0">
              <a:latin typeface="+mn-lt"/>
            </a:endParaRPr>
          </a:p>
          <a:p>
            <a:pPr>
              <a:defRPr/>
            </a:pPr>
            <a:endParaRPr lang="da-DK" sz="1600" dirty="0">
              <a:latin typeface="+mn-lt"/>
            </a:endParaRPr>
          </a:p>
          <a:p>
            <a:pPr>
              <a:defRPr/>
            </a:pPr>
            <a:endParaRPr lang="da-DK" dirty="0">
              <a:latin typeface="+mn-lt"/>
            </a:endParaRPr>
          </a:p>
        </p:txBody>
      </p:sp>
    </p:spTree>
    <p:extLst>
      <p:ext uri="{BB962C8B-B14F-4D97-AF65-F5344CB8AC3E}">
        <p14:creationId xmlns:p14="http://schemas.microsoft.com/office/powerpoint/2010/main" val="12426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xEl>
                                              <p:pRg st="15" end="15"/>
                                            </p:txEl>
                                          </p:spTgt>
                                        </p:tgtEl>
                                        <p:attrNameLst>
                                          <p:attrName>style.visibility</p:attrName>
                                        </p:attrNameLst>
                                      </p:cBhvr>
                                      <p:to>
                                        <p:strVal val="visible"/>
                                      </p:to>
                                    </p:set>
                                    <p:anim calcmode="lin" valueType="num">
                                      <p:cBhvr additive="base">
                                        <p:cTn id="7" dur="500" fill="hold"/>
                                        <p:tgtEl>
                                          <p:spTgt spid="19">
                                            <p:txEl>
                                              <p:pRg st="15" end="1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xEl>
                                              <p:pRg st="12" end="12"/>
                                            </p:txEl>
                                          </p:spTgt>
                                        </p:tgtEl>
                                        <p:attrNameLst>
                                          <p:attrName>style.visibility</p:attrName>
                                        </p:attrNameLst>
                                      </p:cBhvr>
                                      <p:to>
                                        <p:strVal val="visible"/>
                                      </p:to>
                                    </p:set>
                                    <p:anim calcmode="lin" valueType="num">
                                      <p:cBhvr additive="base">
                                        <p:cTn id="13" dur="500" fill="hold"/>
                                        <p:tgtEl>
                                          <p:spTgt spid="19">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8" end="8"/>
                                            </p:txEl>
                                          </p:spTgt>
                                        </p:tgtEl>
                                        <p:attrNameLst>
                                          <p:attrName>style.visibility</p:attrName>
                                        </p:attrNameLst>
                                      </p:cBhvr>
                                      <p:to>
                                        <p:strVal val="visible"/>
                                      </p:to>
                                    </p:set>
                                    <p:anim calcmode="lin" valueType="num">
                                      <p:cBhvr additive="base">
                                        <p:cTn id="19" dur="500" fill="hold"/>
                                        <p:tgtEl>
                                          <p:spTgt spid="19">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xEl>
                                              <p:pRg st="10" end="10"/>
                                            </p:txEl>
                                          </p:spTgt>
                                        </p:tgtEl>
                                        <p:attrNameLst>
                                          <p:attrName>style.visibility</p:attrName>
                                        </p:attrNameLst>
                                      </p:cBhvr>
                                      <p:to>
                                        <p:strVal val="visible"/>
                                      </p:to>
                                    </p:set>
                                    <p:anim calcmode="lin" valueType="num">
                                      <p:cBhvr additive="base">
                                        <p:cTn id="25" dur="500" fill="hold"/>
                                        <p:tgtEl>
                                          <p:spTgt spid="19">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anim calcmode="lin" valueType="num">
                                      <p:cBhvr additive="base">
                                        <p:cTn id="31" dur="500" fill="hold"/>
                                        <p:tgtEl>
                                          <p:spTgt spid="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anim calcmode="lin" valueType="num">
                                      <p:cBhvr additive="base">
                                        <p:cTn id="37"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anim calcmode="lin" valueType="num">
                                      <p:cBhvr additive="base">
                                        <p:cTn id="43"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 calcmode="lin" valueType="num">
                                      <p:cBhvr additive="base">
                                        <p:cTn id="4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BE306281-8532-4DFF-8CF8-42049EE53601}" type="slidenum">
              <a:rPr lang="en-US"/>
              <a:pPr>
                <a:defRPr/>
              </a:pPr>
              <a:t>53</a:t>
            </a:fld>
            <a:endParaRPr lang="en-US"/>
          </a:p>
        </p:txBody>
      </p:sp>
      <p:pic>
        <p:nvPicPr>
          <p:cNvPr id="8197" name="Picture 4" descr="vaterpas2"/>
          <p:cNvPicPr>
            <a:picLocks noChangeAspect="1" noChangeArrowheads="1"/>
          </p:cNvPicPr>
          <p:nvPr/>
        </p:nvPicPr>
        <p:blipFill>
          <a:blip r:embed="rId2" cstate="print"/>
          <a:srcRect/>
          <a:stretch>
            <a:fillRect/>
          </a:stretch>
        </p:blipFill>
        <p:spPr bwMode="auto">
          <a:xfrm>
            <a:off x="684213" y="1341438"/>
            <a:ext cx="2362200" cy="2641600"/>
          </a:xfrm>
          <a:prstGeom prst="rect">
            <a:avLst/>
          </a:prstGeom>
          <a:noFill/>
          <a:ln w="9525">
            <a:noFill/>
            <a:miter lim="800000"/>
            <a:headEnd/>
            <a:tailEnd/>
          </a:ln>
        </p:spPr>
      </p:pic>
      <p:sp>
        <p:nvSpPr>
          <p:cNvPr id="10" name="Tekstboks 9"/>
          <p:cNvSpPr txBox="1"/>
          <p:nvPr/>
        </p:nvSpPr>
        <p:spPr>
          <a:xfrm>
            <a:off x="3132138" y="1196975"/>
            <a:ext cx="5761037" cy="3692525"/>
          </a:xfrm>
          <a:prstGeom prst="rect">
            <a:avLst/>
          </a:prstGeom>
          <a:noFill/>
        </p:spPr>
        <p:txBody>
          <a:bodyPr>
            <a:spAutoFit/>
          </a:bodyPr>
          <a:lstStyle/>
          <a:p>
            <a:pPr>
              <a:defRPr/>
            </a:pPr>
            <a:r>
              <a:rPr lang="da-DK" dirty="0" err="1">
                <a:latin typeface="+mn-lt"/>
              </a:rPr>
              <a:t>Murerbukkene</a:t>
            </a:r>
            <a:r>
              <a:rPr lang="da-DK" dirty="0">
                <a:latin typeface="+mn-lt"/>
              </a:rPr>
              <a:t> opstilles på et jævnt og plant underlag.  Ved evt. opklodsning anvendes træplader.</a:t>
            </a:r>
          </a:p>
          <a:p>
            <a:pPr>
              <a:defRPr/>
            </a:pPr>
            <a:endParaRPr lang="da-DK" dirty="0">
              <a:latin typeface="+mn-lt"/>
            </a:endParaRPr>
          </a:p>
          <a:p>
            <a:pPr>
              <a:defRPr/>
            </a:pPr>
            <a:r>
              <a:rPr lang="da-DK" dirty="0">
                <a:latin typeface="+mn-lt"/>
              </a:rPr>
              <a:t>Opstilles bukkene på løs sand, skal der anvendes trykudligner. (max 20 cm. opklodsning).</a:t>
            </a:r>
          </a:p>
          <a:p>
            <a:pPr>
              <a:defRPr/>
            </a:pPr>
            <a:endParaRPr lang="da-DK" dirty="0">
              <a:latin typeface="+mn-lt"/>
            </a:endParaRPr>
          </a:p>
          <a:p>
            <a:pPr>
              <a:defRPr/>
            </a:pPr>
            <a:r>
              <a:rPr lang="da-DK" dirty="0">
                <a:latin typeface="+mn-lt"/>
              </a:rPr>
              <a:t>Max. afstand til væg ved murerarbejde er 10 cm.</a:t>
            </a:r>
          </a:p>
          <a:p>
            <a:pPr>
              <a:defRPr/>
            </a:pPr>
            <a:endParaRPr lang="da-DK" dirty="0">
              <a:latin typeface="+mn-lt"/>
            </a:endParaRPr>
          </a:p>
          <a:p>
            <a:pPr>
              <a:defRPr/>
            </a:pPr>
            <a:r>
              <a:rPr lang="da-DK" dirty="0">
                <a:latin typeface="+mn-lt"/>
              </a:rPr>
              <a:t>Max. afstand ved mindre reparationsarbejder er 30 cm.</a:t>
            </a:r>
          </a:p>
          <a:p>
            <a:pPr>
              <a:defRPr/>
            </a:pPr>
            <a:endParaRPr lang="da-DK" dirty="0">
              <a:latin typeface="+mn-lt"/>
            </a:endParaRPr>
          </a:p>
          <a:p>
            <a:pPr>
              <a:defRPr/>
            </a:pPr>
            <a:r>
              <a:rPr lang="da-DK" dirty="0">
                <a:latin typeface="+mn-lt"/>
              </a:rPr>
              <a:t>Typisk er bukkestillads et </a:t>
            </a:r>
            <a:r>
              <a:rPr lang="da-DK" b="1" i="1" dirty="0">
                <a:latin typeface="+mn-lt"/>
              </a:rPr>
              <a:t>klasse 3 stillads</a:t>
            </a:r>
            <a:r>
              <a:rPr lang="da-DK" dirty="0">
                <a:latin typeface="+mn-lt"/>
              </a:rPr>
              <a:t>.</a:t>
            </a:r>
          </a:p>
          <a:p>
            <a:pPr>
              <a:defRPr/>
            </a:pPr>
            <a:endParaRPr lang="da-DK" dirty="0">
              <a:latin typeface="+mn-lt"/>
            </a:endParaRPr>
          </a:p>
          <a:p>
            <a:pPr>
              <a:defRPr/>
            </a:pPr>
            <a:endParaRPr lang="da-DK" dirty="0">
              <a:latin typeface="+mn-lt"/>
            </a:endParaRPr>
          </a:p>
        </p:txBody>
      </p:sp>
    </p:spTree>
    <p:extLst>
      <p:ext uri="{BB962C8B-B14F-4D97-AF65-F5344CB8AC3E}">
        <p14:creationId xmlns:p14="http://schemas.microsoft.com/office/powerpoint/2010/main" val="131580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 calcmode="lin" valueType="num">
                                      <p:cBhvr additive="base">
                                        <p:cTn id="31"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31F425C3-340F-477D-8EAA-91FDB3AA6B82}" type="slidenum">
              <a:rPr lang="en-US"/>
              <a:pPr>
                <a:defRPr/>
              </a:pPr>
              <a:t>54</a:t>
            </a:fld>
            <a:endParaRPr lang="en-US"/>
          </a:p>
        </p:txBody>
      </p:sp>
      <p:pic>
        <p:nvPicPr>
          <p:cNvPr id="9221" name="Picture 2" descr="overlægger3"/>
          <p:cNvPicPr>
            <a:picLocks noChangeAspect="1" noChangeArrowheads="1"/>
          </p:cNvPicPr>
          <p:nvPr/>
        </p:nvPicPr>
        <p:blipFill>
          <a:blip r:embed="rId2" cstate="print"/>
          <a:srcRect/>
          <a:stretch>
            <a:fillRect/>
          </a:stretch>
        </p:blipFill>
        <p:spPr bwMode="auto">
          <a:xfrm>
            <a:off x="684213" y="1268413"/>
            <a:ext cx="2311400" cy="3594100"/>
          </a:xfrm>
          <a:prstGeom prst="rect">
            <a:avLst/>
          </a:prstGeom>
          <a:noFill/>
          <a:ln w="9525">
            <a:noFill/>
            <a:miter lim="800000"/>
            <a:headEnd/>
            <a:tailEnd/>
          </a:ln>
        </p:spPr>
      </p:pic>
      <p:sp>
        <p:nvSpPr>
          <p:cNvPr id="8" name="Tekstboks 7"/>
          <p:cNvSpPr txBox="1"/>
          <p:nvPr/>
        </p:nvSpPr>
        <p:spPr>
          <a:xfrm>
            <a:off x="3132138" y="1196975"/>
            <a:ext cx="5832475" cy="2554288"/>
          </a:xfrm>
          <a:prstGeom prst="rect">
            <a:avLst/>
          </a:prstGeom>
          <a:noFill/>
        </p:spPr>
        <p:txBody>
          <a:bodyPr>
            <a:spAutoFit/>
          </a:bodyPr>
          <a:lstStyle/>
          <a:p>
            <a:pPr>
              <a:defRPr/>
            </a:pPr>
            <a:r>
              <a:rPr lang="da-DK" sz="1600" dirty="0">
                <a:latin typeface="+mn-lt"/>
              </a:rPr>
              <a:t>Montere overliggeren – højden på bukken kan nu reguleres typisk fra 1,0 m.  til 1,9 m.</a:t>
            </a:r>
          </a:p>
          <a:p>
            <a:pPr>
              <a:defRPr/>
            </a:pPr>
            <a:endParaRPr lang="da-DK" sz="1600" dirty="0">
              <a:latin typeface="+mn-lt"/>
            </a:endParaRPr>
          </a:p>
          <a:p>
            <a:pPr>
              <a:defRPr/>
            </a:pPr>
            <a:r>
              <a:rPr lang="da-DK" sz="1600" dirty="0">
                <a:latin typeface="+mn-lt"/>
              </a:rPr>
              <a:t>Der findes 2 typer overligger på henholdsvis 1,1 m. og 1,2 m.</a:t>
            </a:r>
          </a:p>
          <a:p>
            <a:pPr>
              <a:defRPr/>
            </a:pPr>
            <a:endParaRPr lang="da-DK" sz="1600" dirty="0">
              <a:latin typeface="+mn-lt"/>
            </a:endParaRPr>
          </a:p>
          <a:p>
            <a:pPr>
              <a:defRPr/>
            </a:pPr>
            <a:r>
              <a:rPr lang="da-DK" sz="1600" dirty="0">
                <a:latin typeface="+mn-lt"/>
              </a:rPr>
              <a:t>Overligger med en bredde på 1,1 m. er beregnet til stilladsgulve (3 stk. ”</a:t>
            </a:r>
            <a:r>
              <a:rPr lang="da-DK" sz="1600" dirty="0" err="1">
                <a:latin typeface="+mn-lt"/>
              </a:rPr>
              <a:t>Roldplader</a:t>
            </a:r>
            <a:r>
              <a:rPr lang="da-DK" sz="1600" dirty="0">
                <a:latin typeface="+mn-lt"/>
              </a:rPr>
              <a:t>”)</a:t>
            </a:r>
          </a:p>
          <a:p>
            <a:pPr>
              <a:defRPr/>
            </a:pPr>
            <a:endParaRPr lang="da-DK" sz="1600" dirty="0">
              <a:latin typeface="+mn-lt"/>
            </a:endParaRPr>
          </a:p>
          <a:p>
            <a:pPr>
              <a:defRPr/>
            </a:pPr>
            <a:r>
              <a:rPr lang="da-DK" sz="1600" dirty="0">
                <a:latin typeface="+mn-lt"/>
              </a:rPr>
              <a:t>Overligger hvis bredde er 1,2 m. er beregnet til 2 stk. </a:t>
            </a:r>
            <a:r>
              <a:rPr lang="da-DK" sz="1600" dirty="0" err="1">
                <a:latin typeface="+mn-lt"/>
              </a:rPr>
              <a:t>aludæk</a:t>
            </a:r>
            <a:r>
              <a:rPr lang="da-DK" sz="1600" dirty="0">
                <a:latin typeface="+mn-lt"/>
              </a:rPr>
              <a:t>.</a:t>
            </a:r>
          </a:p>
          <a:p>
            <a:pPr>
              <a:defRPr/>
            </a:pPr>
            <a:endParaRPr lang="da-DK" sz="1600" dirty="0">
              <a:latin typeface="+mn-lt"/>
            </a:endParaRPr>
          </a:p>
        </p:txBody>
      </p:sp>
      <p:pic>
        <p:nvPicPr>
          <p:cNvPr id="11" name="Picture 4" descr="gevindlås5"/>
          <p:cNvPicPr>
            <a:picLocks noChangeAspect="1" noChangeArrowheads="1"/>
          </p:cNvPicPr>
          <p:nvPr/>
        </p:nvPicPr>
        <p:blipFill>
          <a:blip r:embed="rId3" cstate="print"/>
          <a:srcRect/>
          <a:stretch>
            <a:fillRect/>
          </a:stretch>
        </p:blipFill>
        <p:spPr bwMode="auto">
          <a:xfrm>
            <a:off x="3276600" y="5084763"/>
            <a:ext cx="719138" cy="1081087"/>
          </a:xfrm>
          <a:prstGeom prst="rect">
            <a:avLst/>
          </a:prstGeom>
          <a:noFill/>
          <a:ln w="9525">
            <a:noFill/>
            <a:miter lim="800000"/>
            <a:headEnd/>
            <a:tailEnd/>
          </a:ln>
        </p:spPr>
      </p:pic>
      <p:pic>
        <p:nvPicPr>
          <p:cNvPr id="12" name="Picture 5" descr="split4"/>
          <p:cNvPicPr>
            <a:picLocks noChangeAspect="1" noChangeArrowheads="1"/>
          </p:cNvPicPr>
          <p:nvPr/>
        </p:nvPicPr>
        <p:blipFill>
          <a:blip r:embed="rId4" cstate="print"/>
          <a:srcRect/>
          <a:stretch>
            <a:fillRect/>
          </a:stretch>
        </p:blipFill>
        <p:spPr bwMode="auto">
          <a:xfrm>
            <a:off x="3276600" y="3716338"/>
            <a:ext cx="754063" cy="1139825"/>
          </a:xfrm>
          <a:prstGeom prst="rect">
            <a:avLst/>
          </a:prstGeom>
          <a:noFill/>
          <a:ln w="9525">
            <a:noFill/>
            <a:miter lim="800000"/>
            <a:headEnd/>
            <a:tailEnd/>
          </a:ln>
        </p:spPr>
      </p:pic>
      <p:sp>
        <p:nvSpPr>
          <p:cNvPr id="13" name="Tekstboks 12"/>
          <p:cNvSpPr txBox="1"/>
          <p:nvPr/>
        </p:nvSpPr>
        <p:spPr>
          <a:xfrm>
            <a:off x="3995738" y="4076700"/>
            <a:ext cx="2305050" cy="338138"/>
          </a:xfrm>
          <a:prstGeom prst="rect">
            <a:avLst/>
          </a:prstGeom>
          <a:noFill/>
        </p:spPr>
        <p:txBody>
          <a:bodyPr>
            <a:spAutoFit/>
          </a:bodyPr>
          <a:lstStyle/>
          <a:p>
            <a:pPr>
              <a:defRPr/>
            </a:pPr>
            <a:r>
              <a:rPr lang="da-DK" sz="1600" dirty="0">
                <a:latin typeface="+mn-lt"/>
              </a:rPr>
              <a:t>Montere låseboltene</a:t>
            </a:r>
          </a:p>
        </p:txBody>
      </p:sp>
      <p:sp>
        <p:nvSpPr>
          <p:cNvPr id="14" name="Tekstboks 13"/>
          <p:cNvSpPr txBox="1"/>
          <p:nvPr/>
        </p:nvSpPr>
        <p:spPr>
          <a:xfrm>
            <a:off x="4067175" y="5445125"/>
            <a:ext cx="2808288" cy="338138"/>
          </a:xfrm>
          <a:prstGeom prst="rect">
            <a:avLst/>
          </a:prstGeom>
          <a:noFill/>
        </p:spPr>
        <p:txBody>
          <a:bodyPr>
            <a:spAutoFit/>
          </a:bodyPr>
          <a:lstStyle/>
          <a:p>
            <a:pPr>
              <a:defRPr/>
            </a:pPr>
            <a:r>
              <a:rPr lang="da-DK" sz="1600" dirty="0">
                <a:latin typeface="+mn-lt"/>
              </a:rPr>
              <a:t>Spænd gevindhåndtagene</a:t>
            </a:r>
          </a:p>
        </p:txBody>
      </p:sp>
    </p:spTree>
    <p:extLst>
      <p:ext uri="{BB962C8B-B14F-4D97-AF65-F5344CB8AC3E}">
        <p14:creationId xmlns:p14="http://schemas.microsoft.com/office/powerpoint/2010/main" val="237879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75B5A948-130F-4BBB-8BE3-3B3E46BD1E81}" type="slidenum">
              <a:rPr lang="en-US"/>
              <a:pPr>
                <a:defRPr/>
              </a:pPr>
              <a:t>55</a:t>
            </a:fld>
            <a:endParaRPr lang="en-US"/>
          </a:p>
        </p:txBody>
      </p:sp>
      <p:pic>
        <p:nvPicPr>
          <p:cNvPr id="7" name="Picture 3"/>
          <p:cNvPicPr>
            <a:picLocks noChangeAspect="1" noChangeArrowheads="1"/>
          </p:cNvPicPr>
          <p:nvPr/>
        </p:nvPicPr>
        <p:blipFill>
          <a:blip r:embed="rId2" cstate="print"/>
          <a:srcRect/>
          <a:stretch>
            <a:fillRect/>
          </a:stretch>
        </p:blipFill>
        <p:spPr bwMode="auto">
          <a:xfrm>
            <a:off x="684213" y="1341438"/>
            <a:ext cx="1900237" cy="1871662"/>
          </a:xfrm>
          <a:prstGeom prst="rect">
            <a:avLst/>
          </a:prstGeom>
          <a:noFill/>
          <a:ln w="9525">
            <a:noFill/>
            <a:miter lim="800000"/>
            <a:headEnd/>
            <a:tailEnd/>
          </a:ln>
        </p:spPr>
      </p:pic>
      <p:pic>
        <p:nvPicPr>
          <p:cNvPr id="8" name="Picture 4" descr="Strø9"/>
          <p:cNvPicPr>
            <a:picLocks noChangeAspect="1" noChangeArrowheads="1"/>
          </p:cNvPicPr>
          <p:nvPr/>
        </p:nvPicPr>
        <p:blipFill>
          <a:blip r:embed="rId3" cstate="print"/>
          <a:srcRect/>
          <a:stretch>
            <a:fillRect/>
          </a:stretch>
        </p:blipFill>
        <p:spPr bwMode="auto">
          <a:xfrm>
            <a:off x="684213" y="3357563"/>
            <a:ext cx="1933575" cy="1295400"/>
          </a:xfrm>
          <a:prstGeom prst="rect">
            <a:avLst/>
          </a:prstGeom>
          <a:noFill/>
          <a:ln w="9525">
            <a:noFill/>
            <a:miter lim="800000"/>
            <a:headEnd/>
            <a:tailEnd/>
          </a:ln>
        </p:spPr>
      </p:pic>
      <p:pic>
        <p:nvPicPr>
          <p:cNvPr id="11" name="Picture 5" descr="sikkerhedsstrø7"/>
          <p:cNvPicPr>
            <a:picLocks noChangeAspect="1" noChangeArrowheads="1"/>
          </p:cNvPicPr>
          <p:nvPr/>
        </p:nvPicPr>
        <p:blipFill>
          <a:blip r:embed="rId4" cstate="print"/>
          <a:srcRect/>
          <a:stretch>
            <a:fillRect/>
          </a:stretch>
        </p:blipFill>
        <p:spPr bwMode="auto">
          <a:xfrm>
            <a:off x="684213" y="4941888"/>
            <a:ext cx="1947862" cy="1295400"/>
          </a:xfrm>
          <a:prstGeom prst="rect">
            <a:avLst/>
          </a:prstGeom>
          <a:noFill/>
          <a:ln w="9525">
            <a:noFill/>
            <a:miter lim="800000"/>
            <a:headEnd/>
            <a:tailEnd/>
          </a:ln>
        </p:spPr>
      </p:pic>
      <p:sp>
        <p:nvSpPr>
          <p:cNvPr id="12" name="Tekstboks 11"/>
          <p:cNvSpPr txBox="1"/>
          <p:nvPr/>
        </p:nvSpPr>
        <p:spPr>
          <a:xfrm>
            <a:off x="3132138" y="1341438"/>
            <a:ext cx="3743325" cy="368300"/>
          </a:xfrm>
          <a:prstGeom prst="rect">
            <a:avLst/>
          </a:prstGeom>
          <a:noFill/>
        </p:spPr>
        <p:txBody>
          <a:bodyPr>
            <a:spAutoFit/>
          </a:bodyPr>
          <a:lstStyle/>
          <a:p>
            <a:pPr>
              <a:defRPr/>
            </a:pPr>
            <a:r>
              <a:rPr lang="da-DK" dirty="0">
                <a:latin typeface="+mn-lt"/>
              </a:rPr>
              <a:t>Monter stilladsvangerne</a:t>
            </a:r>
          </a:p>
        </p:txBody>
      </p:sp>
      <p:sp>
        <p:nvSpPr>
          <p:cNvPr id="13" name="Tekstboks 12"/>
          <p:cNvSpPr txBox="1"/>
          <p:nvPr/>
        </p:nvSpPr>
        <p:spPr>
          <a:xfrm>
            <a:off x="3132138" y="3257550"/>
            <a:ext cx="5543550" cy="923925"/>
          </a:xfrm>
          <a:prstGeom prst="rect">
            <a:avLst/>
          </a:prstGeom>
          <a:noFill/>
        </p:spPr>
        <p:txBody>
          <a:bodyPr>
            <a:spAutoFit/>
          </a:bodyPr>
          <a:lstStyle/>
          <a:p>
            <a:pPr>
              <a:defRPr/>
            </a:pPr>
            <a:r>
              <a:rPr lang="da-DK" dirty="0">
                <a:latin typeface="+mn-lt"/>
              </a:rPr>
              <a:t>Monter 3 stk. strøer</a:t>
            </a:r>
          </a:p>
          <a:p>
            <a:pPr>
              <a:defRPr/>
            </a:pPr>
            <a:r>
              <a:rPr lang="da-DK" dirty="0">
                <a:latin typeface="+mn-lt"/>
              </a:rPr>
              <a:t>De 2 yderste monteres max. 10-15 cm. fra </a:t>
            </a:r>
            <a:r>
              <a:rPr lang="da-DK" dirty="0" err="1">
                <a:latin typeface="+mn-lt"/>
              </a:rPr>
              <a:t>stilladsbukken</a:t>
            </a:r>
            <a:r>
              <a:rPr lang="da-DK" dirty="0">
                <a:latin typeface="+mn-lt"/>
              </a:rPr>
              <a:t>.</a:t>
            </a:r>
          </a:p>
        </p:txBody>
      </p:sp>
      <p:sp>
        <p:nvSpPr>
          <p:cNvPr id="14" name="Tekstboks 13"/>
          <p:cNvSpPr txBox="1"/>
          <p:nvPr/>
        </p:nvSpPr>
        <p:spPr>
          <a:xfrm>
            <a:off x="3132138" y="4913313"/>
            <a:ext cx="5327650" cy="1323975"/>
          </a:xfrm>
          <a:prstGeom prst="rect">
            <a:avLst/>
          </a:prstGeom>
          <a:noFill/>
        </p:spPr>
        <p:txBody>
          <a:bodyPr>
            <a:spAutoFit/>
          </a:bodyPr>
          <a:lstStyle/>
          <a:p>
            <a:pPr>
              <a:defRPr/>
            </a:pPr>
            <a:r>
              <a:rPr lang="da-DK" sz="1600" dirty="0">
                <a:latin typeface="+mn-lt"/>
              </a:rPr>
              <a:t>Den midterste strø er en speciel type, der er forberedt til en gelænderstolpe. Desuden går den ned og støtter vangen således at denne ikke vrider sig. For at sikre sig at den ikke hopper af, kan man gøre den fast med et stykke wirebindsel.  </a:t>
            </a:r>
          </a:p>
        </p:txBody>
      </p:sp>
    </p:spTree>
    <p:extLst>
      <p:ext uri="{BB962C8B-B14F-4D97-AF65-F5344CB8AC3E}">
        <p14:creationId xmlns:p14="http://schemas.microsoft.com/office/powerpoint/2010/main" val="368361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A56054B6-AAF8-4548-A824-A64A184EEB77}" type="slidenum">
              <a:rPr lang="en-US"/>
              <a:pPr>
                <a:defRPr/>
              </a:pPr>
              <a:t>56</a:t>
            </a:fld>
            <a:endParaRPr lang="en-US"/>
          </a:p>
        </p:txBody>
      </p:sp>
      <p:sp>
        <p:nvSpPr>
          <p:cNvPr id="14" name="Tekstboks 13"/>
          <p:cNvSpPr txBox="1"/>
          <p:nvPr/>
        </p:nvSpPr>
        <p:spPr>
          <a:xfrm>
            <a:off x="3132138" y="1268413"/>
            <a:ext cx="5472112" cy="4524375"/>
          </a:xfrm>
          <a:prstGeom prst="rect">
            <a:avLst/>
          </a:prstGeom>
          <a:noFill/>
        </p:spPr>
        <p:txBody>
          <a:bodyPr>
            <a:spAutoFit/>
          </a:bodyPr>
          <a:lstStyle/>
          <a:p>
            <a:pPr>
              <a:defRPr/>
            </a:pPr>
            <a:r>
              <a:rPr lang="da-DK" sz="1600" dirty="0">
                <a:latin typeface="+mn-lt"/>
              </a:rPr>
              <a:t>Der skal monteres rækværk hvis højden er mere end 2 m.</a:t>
            </a:r>
          </a:p>
          <a:p>
            <a:pPr>
              <a:defRPr/>
            </a:pPr>
            <a:endParaRPr lang="da-DK" sz="1600" dirty="0">
              <a:latin typeface="+mn-lt"/>
            </a:endParaRPr>
          </a:p>
          <a:p>
            <a:pPr>
              <a:defRPr/>
            </a:pPr>
            <a:r>
              <a:rPr lang="da-DK" sz="1600" dirty="0">
                <a:latin typeface="+mn-lt"/>
              </a:rPr>
              <a:t>Under 2 m. kan rækværk være påkrævet, hvis fald til omgivende underlag er forbundet med særlig fare. – f.eks. armeringsjern – trapper – lyskasser – byggepladsaffald.</a:t>
            </a:r>
          </a:p>
          <a:p>
            <a:pPr>
              <a:defRPr/>
            </a:pPr>
            <a:endParaRPr lang="da-DK" sz="1600" dirty="0">
              <a:latin typeface="+mn-lt"/>
            </a:endParaRPr>
          </a:p>
          <a:p>
            <a:pPr>
              <a:defRPr/>
            </a:pPr>
            <a:r>
              <a:rPr lang="da-DK" sz="1600" dirty="0">
                <a:latin typeface="+mn-lt"/>
              </a:rPr>
              <a:t>Der findes 2 typer rækværksstolper henholdsvis almindelige og til hjørner.</a:t>
            </a:r>
          </a:p>
          <a:p>
            <a:pPr>
              <a:defRPr/>
            </a:pPr>
            <a:endParaRPr lang="da-DK" sz="1600" dirty="0">
              <a:latin typeface="+mn-lt"/>
            </a:endParaRPr>
          </a:p>
          <a:p>
            <a:pPr>
              <a:defRPr/>
            </a:pPr>
            <a:endParaRPr lang="da-DK" sz="1600" dirty="0">
              <a:latin typeface="+mn-lt"/>
            </a:endParaRPr>
          </a:p>
          <a:p>
            <a:pPr>
              <a:defRPr/>
            </a:pPr>
            <a:r>
              <a:rPr lang="da-DK" sz="1600" dirty="0">
                <a:latin typeface="+mn-lt"/>
              </a:rPr>
              <a:t>Til hånd- og </a:t>
            </a:r>
            <a:r>
              <a:rPr lang="da-DK" sz="1600" dirty="0" err="1">
                <a:latin typeface="+mn-lt"/>
              </a:rPr>
              <a:t>knælister</a:t>
            </a:r>
            <a:r>
              <a:rPr lang="da-DK" sz="1600" dirty="0">
                <a:latin typeface="+mn-lt"/>
              </a:rPr>
              <a:t> i træ anvendes 32x125 mm.</a:t>
            </a:r>
          </a:p>
          <a:p>
            <a:pPr>
              <a:defRPr/>
            </a:pPr>
            <a:r>
              <a:rPr lang="da-DK" sz="1600" dirty="0">
                <a:latin typeface="+mn-lt"/>
              </a:rPr>
              <a:t>Til </a:t>
            </a:r>
            <a:r>
              <a:rPr lang="da-DK" sz="1600" dirty="0" err="1">
                <a:latin typeface="+mn-lt"/>
              </a:rPr>
              <a:t>fodlister</a:t>
            </a:r>
            <a:r>
              <a:rPr lang="da-DK" sz="1600" dirty="0">
                <a:latin typeface="+mn-lt"/>
              </a:rPr>
              <a:t> anvendes 32x150 mm. </a:t>
            </a:r>
          </a:p>
          <a:p>
            <a:pPr>
              <a:defRPr/>
            </a:pPr>
            <a:endParaRPr lang="da-DK" sz="1600" dirty="0">
              <a:latin typeface="+mn-lt"/>
            </a:endParaRPr>
          </a:p>
          <a:p>
            <a:pPr>
              <a:defRPr/>
            </a:pPr>
            <a:r>
              <a:rPr lang="da-DK" sz="1600" dirty="0">
                <a:latin typeface="+mn-lt"/>
              </a:rPr>
              <a:t>Kravet om sidebeskyttelse gælder også for enderne.</a:t>
            </a:r>
          </a:p>
          <a:p>
            <a:pPr>
              <a:defRPr/>
            </a:pPr>
            <a:endParaRPr lang="da-DK" sz="1600" dirty="0">
              <a:latin typeface="+mn-lt"/>
            </a:endParaRPr>
          </a:p>
          <a:p>
            <a:pPr>
              <a:defRPr/>
            </a:pPr>
            <a:r>
              <a:rPr lang="da-DK" sz="1600" dirty="0">
                <a:latin typeface="+mn-lt"/>
              </a:rPr>
              <a:t>Anvendes der træ til hånd- og </a:t>
            </a:r>
            <a:r>
              <a:rPr lang="da-DK" sz="1600" dirty="0" err="1">
                <a:latin typeface="+mn-lt"/>
              </a:rPr>
              <a:t>knælister</a:t>
            </a:r>
            <a:r>
              <a:rPr lang="da-DK" sz="1600" dirty="0">
                <a:latin typeface="+mn-lt"/>
              </a:rPr>
              <a:t> må afstanden mellem stolper max være 225 cm.</a:t>
            </a:r>
          </a:p>
          <a:p>
            <a:pPr>
              <a:defRPr/>
            </a:pPr>
            <a:r>
              <a:rPr lang="da-DK" sz="1600" dirty="0">
                <a:latin typeface="+mn-lt"/>
              </a:rPr>
              <a:t> </a:t>
            </a:r>
          </a:p>
        </p:txBody>
      </p:sp>
      <p:pic>
        <p:nvPicPr>
          <p:cNvPr id="11270" name="Picture 2" descr="Gelænder12 kopi"/>
          <p:cNvPicPr>
            <a:picLocks noChangeAspect="1" noChangeArrowheads="1"/>
          </p:cNvPicPr>
          <p:nvPr/>
        </p:nvPicPr>
        <p:blipFill>
          <a:blip r:embed="rId2" cstate="print"/>
          <a:srcRect/>
          <a:stretch>
            <a:fillRect/>
          </a:stretch>
        </p:blipFill>
        <p:spPr bwMode="auto">
          <a:xfrm>
            <a:off x="1547813" y="1341438"/>
            <a:ext cx="1511300" cy="2274887"/>
          </a:xfrm>
          <a:prstGeom prst="rect">
            <a:avLst/>
          </a:prstGeom>
          <a:noFill/>
          <a:ln w="9525">
            <a:noFill/>
            <a:miter lim="800000"/>
            <a:headEnd/>
            <a:tailEnd/>
          </a:ln>
        </p:spPr>
      </p:pic>
      <p:pic>
        <p:nvPicPr>
          <p:cNvPr id="11271" name="Picture 3" descr="Lille stillads15 kopi"/>
          <p:cNvPicPr>
            <a:picLocks noChangeAspect="1" noChangeArrowheads="1"/>
          </p:cNvPicPr>
          <p:nvPr/>
        </p:nvPicPr>
        <p:blipFill>
          <a:blip r:embed="rId3" cstate="print"/>
          <a:srcRect/>
          <a:stretch>
            <a:fillRect/>
          </a:stretch>
        </p:blipFill>
        <p:spPr bwMode="auto">
          <a:xfrm>
            <a:off x="647700" y="3943350"/>
            <a:ext cx="2411413" cy="1501775"/>
          </a:xfrm>
          <a:prstGeom prst="rect">
            <a:avLst/>
          </a:prstGeom>
          <a:noFill/>
          <a:ln w="9525">
            <a:noFill/>
            <a:miter lim="800000"/>
            <a:headEnd/>
            <a:tailEnd/>
          </a:ln>
        </p:spPr>
      </p:pic>
    </p:spTree>
    <p:extLst>
      <p:ext uri="{BB962C8B-B14F-4D97-AF65-F5344CB8AC3E}">
        <p14:creationId xmlns:p14="http://schemas.microsoft.com/office/powerpoint/2010/main" val="37972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500" fill="hold"/>
                                        <p:tgtEl>
                                          <p:spTgt spid="11270"/>
                                        </p:tgtEl>
                                        <p:attrNameLst>
                                          <p:attrName>ppt_x</p:attrName>
                                        </p:attrNameLst>
                                      </p:cBhvr>
                                      <p:tavLst>
                                        <p:tav tm="0">
                                          <p:val>
                                            <p:strVal val="#ppt_x"/>
                                          </p:val>
                                        </p:tav>
                                        <p:tav tm="100000">
                                          <p:val>
                                            <p:strVal val="#ppt_x"/>
                                          </p:val>
                                        </p:tav>
                                      </p:tavLst>
                                    </p:anim>
                                    <p:anim calcmode="lin" valueType="num">
                                      <p:cBhvr additive="base">
                                        <p:cTn id="8"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 calcmode="lin" valueType="num">
                                      <p:cBhvr additive="base">
                                        <p:cTn id="1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 calcmode="lin" valueType="num">
                                      <p:cBhvr additive="base">
                                        <p:cTn id="2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271"/>
                                        </p:tgtEl>
                                        <p:attrNameLst>
                                          <p:attrName>style.visibility</p:attrName>
                                        </p:attrNameLst>
                                      </p:cBhvr>
                                      <p:to>
                                        <p:strVal val="visible"/>
                                      </p:to>
                                    </p:set>
                                    <p:anim calcmode="lin" valueType="num">
                                      <p:cBhvr additive="base">
                                        <p:cTn id="27" dur="500" fill="hold"/>
                                        <p:tgtEl>
                                          <p:spTgt spid="11271"/>
                                        </p:tgtEl>
                                        <p:attrNameLst>
                                          <p:attrName>ppt_x</p:attrName>
                                        </p:attrNameLst>
                                      </p:cBhvr>
                                      <p:tavLst>
                                        <p:tav tm="0">
                                          <p:val>
                                            <p:strVal val="#ppt_x"/>
                                          </p:val>
                                        </p:tav>
                                        <p:tav tm="100000">
                                          <p:val>
                                            <p:strVal val="#ppt_x"/>
                                          </p:val>
                                        </p:tav>
                                      </p:tavLst>
                                    </p:anim>
                                    <p:anim calcmode="lin" valueType="num">
                                      <p:cBhvr additive="base">
                                        <p:cTn id="28"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7" end="7"/>
                                            </p:txEl>
                                          </p:spTgt>
                                        </p:tgtEl>
                                        <p:attrNameLst>
                                          <p:attrName>style.visibility</p:attrName>
                                        </p:attrNameLst>
                                      </p:cBhvr>
                                      <p:to>
                                        <p:strVal val="visible"/>
                                      </p:to>
                                    </p:set>
                                    <p:anim calcmode="lin" valueType="num">
                                      <p:cBhvr additive="base">
                                        <p:cTn id="33" dur="500" fill="hold"/>
                                        <p:tgtEl>
                                          <p:spTgt spid="1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xEl>
                                              <p:pRg st="8" end="8"/>
                                            </p:txEl>
                                          </p:spTgt>
                                        </p:tgtEl>
                                        <p:attrNameLst>
                                          <p:attrName>style.visibility</p:attrName>
                                        </p:attrNameLst>
                                      </p:cBhvr>
                                      <p:to>
                                        <p:strVal val="visible"/>
                                      </p:to>
                                    </p:set>
                                    <p:anim calcmode="lin" valueType="num">
                                      <p:cBhvr additive="base">
                                        <p:cTn id="37"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
                                            <p:txEl>
                                              <p:pRg st="10" end="10"/>
                                            </p:txEl>
                                          </p:spTgt>
                                        </p:tgtEl>
                                        <p:attrNameLst>
                                          <p:attrName>style.visibility</p:attrName>
                                        </p:attrNameLst>
                                      </p:cBhvr>
                                      <p:to>
                                        <p:strVal val="visible"/>
                                      </p:to>
                                    </p:set>
                                    <p:anim calcmode="lin" valueType="num">
                                      <p:cBhvr additive="base">
                                        <p:cTn id="41" dur="500" fill="hold"/>
                                        <p:tgtEl>
                                          <p:spTgt spid="14">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xEl>
                                              <p:pRg st="12" end="12"/>
                                            </p:txEl>
                                          </p:spTgt>
                                        </p:tgtEl>
                                        <p:attrNameLst>
                                          <p:attrName>style.visibility</p:attrName>
                                        </p:attrNameLst>
                                      </p:cBhvr>
                                      <p:to>
                                        <p:strVal val="visible"/>
                                      </p:to>
                                    </p:set>
                                    <p:anim calcmode="lin" valueType="num">
                                      <p:cBhvr additive="base">
                                        <p:cTn id="45" dur="500" fill="hold"/>
                                        <p:tgtEl>
                                          <p:spTgt spid="14">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AB369D89-C174-4727-A73F-4A0A7CFB69B5}" type="slidenum">
              <a:rPr lang="en-US"/>
              <a:pPr>
                <a:defRPr/>
              </a:pPr>
              <a:t>57</a:t>
            </a:fld>
            <a:endParaRPr lang="en-US"/>
          </a:p>
        </p:txBody>
      </p:sp>
      <p:sp>
        <p:nvSpPr>
          <p:cNvPr id="12" name="Tekstboks 11"/>
          <p:cNvSpPr txBox="1"/>
          <p:nvPr/>
        </p:nvSpPr>
        <p:spPr>
          <a:xfrm>
            <a:off x="3132138" y="1341438"/>
            <a:ext cx="5472112" cy="2308225"/>
          </a:xfrm>
          <a:prstGeom prst="rect">
            <a:avLst/>
          </a:prstGeom>
          <a:noFill/>
        </p:spPr>
        <p:txBody>
          <a:bodyPr>
            <a:spAutoFit/>
          </a:bodyPr>
          <a:lstStyle/>
          <a:p>
            <a:pPr>
              <a:defRPr/>
            </a:pPr>
            <a:r>
              <a:rPr lang="da-DK" dirty="0">
                <a:latin typeface="+mn-lt"/>
              </a:rPr>
              <a:t>Skal stilladset være højere end 2 m. anvendes der forlængerrammer. De sættes mellem </a:t>
            </a:r>
            <a:r>
              <a:rPr lang="da-DK" dirty="0" err="1">
                <a:latin typeface="+mn-lt"/>
              </a:rPr>
              <a:t>stilladsbukken</a:t>
            </a:r>
            <a:r>
              <a:rPr lang="da-DK" dirty="0">
                <a:latin typeface="+mn-lt"/>
              </a:rPr>
              <a:t> og overliggeren.</a:t>
            </a:r>
          </a:p>
          <a:p>
            <a:pPr>
              <a:defRPr/>
            </a:pPr>
            <a:endParaRPr lang="da-DK" dirty="0">
              <a:latin typeface="+mn-lt"/>
            </a:endParaRPr>
          </a:p>
          <a:p>
            <a:pPr>
              <a:defRPr/>
            </a:pPr>
            <a:r>
              <a:rPr lang="da-DK" dirty="0">
                <a:latin typeface="+mn-lt"/>
              </a:rPr>
              <a:t>Der må ikke anvendes mere end 2 forlængerammer pr. </a:t>
            </a:r>
            <a:r>
              <a:rPr lang="da-DK" dirty="0" err="1">
                <a:latin typeface="+mn-lt"/>
              </a:rPr>
              <a:t>stilladsbuk</a:t>
            </a:r>
            <a:r>
              <a:rPr lang="da-DK" dirty="0">
                <a:latin typeface="+mn-lt"/>
              </a:rPr>
              <a:t>.</a:t>
            </a:r>
          </a:p>
          <a:p>
            <a:pPr>
              <a:defRPr/>
            </a:pPr>
            <a:endParaRPr lang="da-DK" dirty="0">
              <a:latin typeface="+mn-lt"/>
            </a:endParaRPr>
          </a:p>
          <a:p>
            <a:pPr>
              <a:defRPr/>
            </a:pPr>
            <a:r>
              <a:rPr lang="da-DK" b="1" i="1" dirty="0">
                <a:latin typeface="+mn-lt"/>
              </a:rPr>
              <a:t>Max tilladte stilladshøjde er </a:t>
            </a:r>
            <a:r>
              <a:rPr lang="da-DK" b="1" i="1" dirty="0" smtClean="0">
                <a:latin typeface="+mn-lt"/>
              </a:rPr>
              <a:t>2,25 </a:t>
            </a:r>
            <a:r>
              <a:rPr lang="da-DK" b="1" i="1" dirty="0">
                <a:latin typeface="+mn-lt"/>
              </a:rPr>
              <a:t>m.</a:t>
            </a:r>
          </a:p>
        </p:txBody>
      </p:sp>
      <p:pic>
        <p:nvPicPr>
          <p:cNvPr id="12294" name="Picture 2" descr="forlænger17"/>
          <p:cNvPicPr>
            <a:picLocks noChangeAspect="1" noChangeArrowheads="1"/>
          </p:cNvPicPr>
          <p:nvPr/>
        </p:nvPicPr>
        <p:blipFill>
          <a:blip r:embed="rId2" cstate="print"/>
          <a:srcRect/>
          <a:stretch>
            <a:fillRect/>
          </a:stretch>
        </p:blipFill>
        <p:spPr bwMode="auto">
          <a:xfrm>
            <a:off x="684213" y="1412875"/>
            <a:ext cx="2019300" cy="3695700"/>
          </a:xfrm>
          <a:prstGeom prst="rect">
            <a:avLst/>
          </a:prstGeom>
          <a:noFill/>
          <a:ln w="9525">
            <a:noFill/>
            <a:miter lim="800000"/>
            <a:headEnd/>
            <a:tailEnd/>
          </a:ln>
        </p:spPr>
      </p:pic>
    </p:spTree>
    <p:extLst>
      <p:ext uri="{BB962C8B-B14F-4D97-AF65-F5344CB8AC3E}">
        <p14:creationId xmlns:p14="http://schemas.microsoft.com/office/powerpoint/2010/main" val="10575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47D89AF6-FB09-4272-9AA3-FAD6CD5471B5}" type="slidenum">
              <a:rPr lang="en-US"/>
              <a:pPr>
                <a:defRPr/>
              </a:pPr>
              <a:t>58</a:t>
            </a:fld>
            <a:endParaRPr lang="en-US"/>
          </a:p>
        </p:txBody>
      </p:sp>
      <p:sp>
        <p:nvSpPr>
          <p:cNvPr id="12" name="Tekstboks 11"/>
          <p:cNvSpPr txBox="1"/>
          <p:nvPr/>
        </p:nvSpPr>
        <p:spPr>
          <a:xfrm>
            <a:off x="3348038" y="1341438"/>
            <a:ext cx="5400675" cy="4801314"/>
          </a:xfrm>
          <a:prstGeom prst="rect">
            <a:avLst/>
          </a:prstGeom>
          <a:noFill/>
        </p:spPr>
        <p:txBody>
          <a:bodyPr>
            <a:spAutoFit/>
          </a:bodyPr>
          <a:lstStyle/>
          <a:p>
            <a:pPr>
              <a:defRPr/>
            </a:pPr>
            <a:r>
              <a:rPr lang="da-DK" dirty="0">
                <a:latin typeface="+mn-lt"/>
              </a:rPr>
              <a:t>Ved stilladser der er højere end 2 m. skal der monteres diagonaler.</a:t>
            </a:r>
          </a:p>
          <a:p>
            <a:pPr>
              <a:defRPr/>
            </a:pPr>
            <a:endParaRPr lang="da-DK" dirty="0">
              <a:latin typeface="+mn-lt"/>
            </a:endParaRPr>
          </a:p>
          <a:p>
            <a:pPr>
              <a:defRPr/>
            </a:pPr>
            <a:r>
              <a:rPr lang="da-DK" b="1" i="1" dirty="0">
                <a:latin typeface="+mn-lt"/>
              </a:rPr>
              <a:t>Følg  </a:t>
            </a:r>
            <a:r>
              <a:rPr lang="da-DK" b="1" i="1" dirty="0" err="1">
                <a:latin typeface="+mn-lt"/>
              </a:rPr>
              <a:t>montagevejlening</a:t>
            </a:r>
            <a:r>
              <a:rPr lang="da-DK" b="1" i="1" dirty="0">
                <a:latin typeface="+mn-lt"/>
              </a:rPr>
              <a:t> for det pågældende fabrikat</a:t>
            </a:r>
            <a:r>
              <a:rPr lang="da-DK" dirty="0">
                <a:latin typeface="+mn-lt"/>
              </a:rPr>
              <a:t>.</a:t>
            </a:r>
          </a:p>
          <a:p>
            <a:pPr>
              <a:defRPr/>
            </a:pPr>
            <a:endParaRPr lang="da-DK" dirty="0">
              <a:latin typeface="+mn-lt"/>
            </a:endParaRPr>
          </a:p>
          <a:p>
            <a:pPr>
              <a:defRPr/>
            </a:pPr>
            <a:endParaRPr lang="da-DK" dirty="0">
              <a:latin typeface="+mn-lt"/>
            </a:endParaRPr>
          </a:p>
          <a:p>
            <a:pPr>
              <a:defRPr/>
            </a:pPr>
            <a:r>
              <a:rPr lang="da-DK" dirty="0">
                <a:latin typeface="+mn-lt"/>
              </a:rPr>
              <a:t>Er stilladset højere end 2 m. skal det fastgøres til væggen.</a:t>
            </a:r>
          </a:p>
          <a:p>
            <a:pPr>
              <a:defRPr/>
            </a:pPr>
            <a:endParaRPr lang="da-DK" dirty="0">
              <a:latin typeface="+mn-lt"/>
            </a:endParaRPr>
          </a:p>
          <a:p>
            <a:pPr>
              <a:defRPr/>
            </a:pPr>
            <a:r>
              <a:rPr lang="da-DK" dirty="0">
                <a:latin typeface="+mn-lt"/>
              </a:rPr>
              <a:t>Typisk anbefaler de fleste fabrikanter at fastgøre i </a:t>
            </a:r>
            <a:br>
              <a:rPr lang="da-DK" dirty="0">
                <a:latin typeface="+mn-lt"/>
              </a:rPr>
            </a:br>
            <a:r>
              <a:rPr lang="da-DK" dirty="0" smtClean="0">
                <a:latin typeface="+mn-lt"/>
              </a:rPr>
              <a:t>2,25 </a:t>
            </a:r>
            <a:r>
              <a:rPr lang="da-DK" dirty="0">
                <a:latin typeface="+mn-lt"/>
              </a:rPr>
              <a:t>meters højde.</a:t>
            </a:r>
          </a:p>
          <a:p>
            <a:pPr>
              <a:defRPr/>
            </a:pPr>
            <a:endParaRPr lang="da-DK" dirty="0">
              <a:latin typeface="+mn-lt"/>
            </a:endParaRPr>
          </a:p>
          <a:p>
            <a:pPr>
              <a:defRPr/>
            </a:pPr>
            <a:r>
              <a:rPr lang="da-DK" b="1" i="1" dirty="0">
                <a:latin typeface="+mn-lt"/>
              </a:rPr>
              <a:t>Følg montagevejledningen for det pågældende fabrikat.</a:t>
            </a:r>
          </a:p>
          <a:p>
            <a:pPr>
              <a:defRPr/>
            </a:pPr>
            <a:endParaRPr lang="da-DK" dirty="0">
              <a:latin typeface="+mn-lt"/>
            </a:endParaRPr>
          </a:p>
          <a:p>
            <a:pPr>
              <a:defRPr/>
            </a:pPr>
            <a:endParaRPr lang="da-DK" dirty="0">
              <a:latin typeface="+mn-lt"/>
            </a:endParaRPr>
          </a:p>
          <a:p>
            <a:pPr>
              <a:defRPr/>
            </a:pPr>
            <a:endParaRPr lang="da-DK" b="1" i="1" dirty="0">
              <a:latin typeface="+mn-lt"/>
            </a:endParaRPr>
          </a:p>
        </p:txBody>
      </p:sp>
      <p:pic>
        <p:nvPicPr>
          <p:cNvPr id="7" name="Picture 3" descr="muranker11 kopi"/>
          <p:cNvPicPr>
            <a:picLocks noChangeAspect="1" noChangeArrowheads="1"/>
          </p:cNvPicPr>
          <p:nvPr/>
        </p:nvPicPr>
        <p:blipFill>
          <a:blip r:embed="rId2" cstate="print"/>
          <a:srcRect/>
          <a:stretch>
            <a:fillRect/>
          </a:stretch>
        </p:blipFill>
        <p:spPr bwMode="auto">
          <a:xfrm>
            <a:off x="755650" y="3836988"/>
            <a:ext cx="2520950" cy="1689100"/>
          </a:xfrm>
          <a:prstGeom prst="rect">
            <a:avLst/>
          </a:prstGeom>
          <a:noFill/>
          <a:ln w="9525">
            <a:noFill/>
            <a:miter lim="800000"/>
            <a:headEnd/>
            <a:tailEnd/>
          </a:ln>
        </p:spPr>
      </p:pic>
      <p:pic>
        <p:nvPicPr>
          <p:cNvPr id="13319" name="Picture 4" descr="skråstiver18"/>
          <p:cNvPicPr>
            <a:picLocks noChangeAspect="1" noChangeArrowheads="1"/>
          </p:cNvPicPr>
          <p:nvPr/>
        </p:nvPicPr>
        <p:blipFill>
          <a:blip r:embed="rId3" cstate="print"/>
          <a:srcRect/>
          <a:stretch>
            <a:fillRect/>
          </a:stretch>
        </p:blipFill>
        <p:spPr bwMode="auto">
          <a:xfrm>
            <a:off x="684213" y="1412875"/>
            <a:ext cx="2592387" cy="1724025"/>
          </a:xfrm>
          <a:prstGeom prst="rect">
            <a:avLst/>
          </a:prstGeom>
          <a:noFill/>
          <a:ln w="9525">
            <a:noFill/>
            <a:miter lim="800000"/>
            <a:headEnd/>
            <a:tailEnd/>
          </a:ln>
        </p:spPr>
      </p:pic>
    </p:spTree>
    <p:extLst>
      <p:ext uri="{BB962C8B-B14F-4D97-AF65-F5344CB8AC3E}">
        <p14:creationId xmlns:p14="http://schemas.microsoft.com/office/powerpoint/2010/main" val="14428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ppt_x"/>
                                          </p:val>
                                        </p:tav>
                                        <p:tav tm="100000">
                                          <p:val>
                                            <p:strVal val="#ppt_x"/>
                                          </p:val>
                                        </p:tav>
                                      </p:tavLst>
                                    </p:anim>
                                    <p:anim calcmode="lin" valueType="num">
                                      <p:cBhvr additive="base">
                                        <p:cTn id="8"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 calcmode="lin" valueType="num">
                                      <p:cBhvr additive="base">
                                        <p:cTn id="2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anim calcmode="lin" valueType="num">
                                      <p:cBhvr additive="base">
                                        <p:cTn id="33"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 calcmode="lin" valueType="num">
                                      <p:cBhvr additive="base">
                                        <p:cTn id="37"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2025C133-35E4-43A7-BF22-483E5710C956}" type="slidenum">
              <a:rPr lang="en-US"/>
              <a:pPr>
                <a:defRPr/>
              </a:pPr>
              <a:t>59</a:t>
            </a:fld>
            <a:endParaRPr lang="en-US"/>
          </a:p>
        </p:txBody>
      </p:sp>
      <p:sp>
        <p:nvSpPr>
          <p:cNvPr id="12" name="Tekstboks 11"/>
          <p:cNvSpPr txBox="1"/>
          <p:nvPr/>
        </p:nvSpPr>
        <p:spPr>
          <a:xfrm>
            <a:off x="3348038" y="1341438"/>
            <a:ext cx="5400675" cy="4246562"/>
          </a:xfrm>
          <a:prstGeom prst="rect">
            <a:avLst/>
          </a:prstGeom>
          <a:noFill/>
        </p:spPr>
        <p:txBody>
          <a:bodyPr>
            <a:spAutoFit/>
          </a:bodyPr>
          <a:lstStyle/>
          <a:p>
            <a:pPr>
              <a:defRPr/>
            </a:pPr>
            <a:r>
              <a:rPr lang="da-DK" dirty="0">
                <a:latin typeface="+mn-lt"/>
              </a:rPr>
              <a:t>Som adgangsvej anbefales det, at forlænge stilladset og bruge </a:t>
            </a:r>
            <a:r>
              <a:rPr lang="da-DK" dirty="0" err="1">
                <a:latin typeface="+mn-lt"/>
              </a:rPr>
              <a:t>endegavlen</a:t>
            </a:r>
            <a:r>
              <a:rPr lang="da-DK" dirty="0">
                <a:latin typeface="+mn-lt"/>
              </a:rPr>
              <a:t>.</a:t>
            </a:r>
          </a:p>
          <a:p>
            <a:pPr>
              <a:defRPr/>
            </a:pPr>
            <a:endParaRPr lang="da-DK" dirty="0">
              <a:latin typeface="+mn-lt"/>
            </a:endParaRPr>
          </a:p>
          <a:p>
            <a:pPr>
              <a:defRPr/>
            </a:pPr>
            <a:r>
              <a:rPr lang="da-DK" dirty="0">
                <a:latin typeface="+mn-lt"/>
              </a:rPr>
              <a:t>Stiger der anvendes som adgangsvej, skal være fastholdt til stilladset, således at udskridning undgås.</a:t>
            </a:r>
          </a:p>
          <a:p>
            <a:pPr>
              <a:defRPr/>
            </a:pPr>
            <a:endParaRPr lang="da-DK" dirty="0">
              <a:latin typeface="+mn-lt"/>
            </a:endParaRPr>
          </a:p>
          <a:p>
            <a:pPr>
              <a:defRPr/>
            </a:pPr>
            <a:r>
              <a:rPr lang="da-DK" dirty="0">
                <a:latin typeface="+mn-lt"/>
              </a:rPr>
              <a:t>Stigen skal rage minimum 1 m. over det øverste niveau, og være fastholdt.</a:t>
            </a:r>
          </a:p>
          <a:p>
            <a:pPr>
              <a:defRPr/>
            </a:pPr>
            <a:endParaRPr lang="da-DK" dirty="0">
              <a:latin typeface="+mn-lt"/>
            </a:endParaRPr>
          </a:p>
          <a:p>
            <a:pPr>
              <a:defRPr/>
            </a:pPr>
            <a:endParaRPr lang="da-DK" dirty="0">
              <a:latin typeface="+mn-lt"/>
            </a:endParaRPr>
          </a:p>
          <a:p>
            <a:pPr>
              <a:defRPr/>
            </a:pPr>
            <a:endParaRPr lang="da-DK" dirty="0">
              <a:latin typeface="+mn-lt"/>
            </a:endParaRPr>
          </a:p>
          <a:p>
            <a:pPr>
              <a:defRPr/>
            </a:pPr>
            <a:endParaRPr lang="da-DK" dirty="0">
              <a:latin typeface="+mn-lt"/>
            </a:endParaRPr>
          </a:p>
          <a:p>
            <a:pPr>
              <a:defRPr/>
            </a:pPr>
            <a:endParaRPr lang="da-DK" dirty="0">
              <a:latin typeface="+mn-lt"/>
            </a:endParaRPr>
          </a:p>
          <a:p>
            <a:pPr>
              <a:defRPr/>
            </a:pPr>
            <a:r>
              <a:rPr lang="da-DK" dirty="0">
                <a:latin typeface="+mn-lt"/>
              </a:rPr>
              <a:t>Her er adgangsvejen midt på stilladset.</a:t>
            </a:r>
          </a:p>
          <a:p>
            <a:pPr>
              <a:defRPr/>
            </a:pPr>
            <a:endParaRPr lang="da-DK" dirty="0">
              <a:latin typeface="+mn-lt"/>
            </a:endParaRPr>
          </a:p>
        </p:txBody>
      </p:sp>
      <p:pic>
        <p:nvPicPr>
          <p:cNvPr id="14342" name="Picture 2" descr="stige21"/>
          <p:cNvPicPr>
            <a:picLocks noChangeAspect="1" noChangeArrowheads="1"/>
          </p:cNvPicPr>
          <p:nvPr/>
        </p:nvPicPr>
        <p:blipFill>
          <a:blip r:embed="rId2" cstate="print"/>
          <a:srcRect/>
          <a:stretch>
            <a:fillRect/>
          </a:stretch>
        </p:blipFill>
        <p:spPr bwMode="auto">
          <a:xfrm>
            <a:off x="717550" y="1268413"/>
            <a:ext cx="1905000" cy="2870200"/>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395288" y="4194175"/>
            <a:ext cx="2990850" cy="2114550"/>
          </a:xfrm>
          <a:prstGeom prst="rect">
            <a:avLst/>
          </a:prstGeom>
          <a:noFill/>
          <a:ln w="9525">
            <a:noFill/>
            <a:miter lim="800000"/>
            <a:headEnd/>
            <a:tailEnd/>
          </a:ln>
        </p:spPr>
      </p:pic>
    </p:spTree>
    <p:extLst>
      <p:ext uri="{BB962C8B-B14F-4D97-AF65-F5344CB8AC3E}">
        <p14:creationId xmlns:p14="http://schemas.microsoft.com/office/powerpoint/2010/main" val="17398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ppt_x"/>
                                          </p:val>
                                        </p:tav>
                                        <p:tav tm="100000">
                                          <p:val>
                                            <p:strVal val="#ppt_x"/>
                                          </p:val>
                                        </p:tav>
                                      </p:tavLst>
                                    </p:anim>
                                    <p:anim calcmode="lin" valueType="num">
                                      <p:cBhvr additive="base">
                                        <p:cTn id="8"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4" end="4"/>
                                            </p:txEl>
                                          </p:spTgt>
                                        </p:tgtEl>
                                        <p:attrNameLst>
                                          <p:attrName>style.visibility</p:attrName>
                                        </p:attrNameLst>
                                      </p:cBhvr>
                                      <p:to>
                                        <p:strVal val="visible"/>
                                      </p:to>
                                    </p:set>
                                    <p:anim calcmode="lin" valueType="num">
                                      <p:cBhvr additive="base">
                                        <p:cTn id="21"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xEl>
                                              <p:pRg st="10" end="10"/>
                                            </p:txEl>
                                          </p:spTgt>
                                        </p:tgtEl>
                                        <p:attrNameLst>
                                          <p:attrName>style.visibility</p:attrName>
                                        </p:attrNameLst>
                                      </p:cBhvr>
                                      <p:to>
                                        <p:strVal val="visible"/>
                                      </p:to>
                                    </p:set>
                                    <p:anim calcmode="lin" valueType="num">
                                      <p:cBhvr additive="base">
                                        <p:cTn id="33"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241630" y="908720"/>
            <a:ext cx="2745305" cy="1446550"/>
          </a:xfrm>
          <a:prstGeom prst="rect">
            <a:avLst/>
          </a:prstGeom>
          <a:noFill/>
        </p:spPr>
        <p:txBody>
          <a:bodyPr wrap="square" rtlCol="0">
            <a:spAutoFit/>
          </a:bodyPr>
          <a:lstStyle/>
          <a:p>
            <a:r>
              <a:rPr lang="da-DK" sz="8800" b="1" i="1" dirty="0" smtClean="0">
                <a:solidFill>
                  <a:srgbClr val="FF0000"/>
                </a:solidFill>
              </a:rPr>
              <a:t>5365</a:t>
            </a:r>
            <a:endParaRPr lang="da-DK" sz="8800" b="1" i="1"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255" y="908720"/>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125" y="396906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50" y="279893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550" y="5004175"/>
            <a:ext cx="1613832" cy="128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635" y="908720"/>
            <a:ext cx="2115235" cy="1584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boks 2"/>
          <p:cNvSpPr txBox="1"/>
          <p:nvPr/>
        </p:nvSpPr>
        <p:spPr>
          <a:xfrm>
            <a:off x="2614281" y="5033187"/>
            <a:ext cx="2902823" cy="1323439"/>
          </a:xfrm>
          <a:prstGeom prst="rect">
            <a:avLst/>
          </a:prstGeom>
          <a:noFill/>
        </p:spPr>
        <p:txBody>
          <a:bodyPr wrap="square" rtlCol="0">
            <a:spAutoFit/>
          </a:bodyPr>
          <a:lstStyle/>
          <a:p>
            <a:r>
              <a:rPr lang="da-DK" sz="8000" dirty="0" smtClean="0"/>
              <a:t>2013</a:t>
            </a:r>
            <a:endParaRPr lang="da-DK" sz="8000" dirty="0"/>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4016" y="2910915"/>
            <a:ext cx="1203238" cy="213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6493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fontAlgn="auto" hangingPunct="1">
              <a:spcAft>
                <a:spcPts val="0"/>
              </a:spcAft>
              <a:defRPr/>
            </a:pPr>
            <a:r>
              <a:rPr lang="da-DK" dirty="0" smtClean="0">
                <a:solidFill>
                  <a:schemeClr val="tx2">
                    <a:satMod val="130000"/>
                  </a:schemeClr>
                </a:solidFill>
              </a:rPr>
              <a:t>Bukkestilladser</a:t>
            </a:r>
            <a:endParaRPr lang="da-DK" dirty="0">
              <a:solidFill>
                <a:schemeClr val="tx2">
                  <a:satMod val="130000"/>
                </a:schemeClr>
              </a:solidFill>
            </a:endParaRPr>
          </a:p>
        </p:txBody>
      </p:sp>
      <p:sp>
        <p:nvSpPr>
          <p:cNvPr id="4" name="Pladsholder til sidefod 3"/>
          <p:cNvSpPr>
            <a:spLocks noGrp="1"/>
          </p:cNvSpPr>
          <p:nvPr>
            <p:ph type="ftr" sz="quarter" idx="10"/>
          </p:nvPr>
        </p:nvSpPr>
        <p:spPr/>
        <p:txBody>
          <a:bodyPr/>
          <a:lstStyle/>
          <a:p>
            <a:pPr>
              <a:defRPr/>
            </a:pPr>
            <a:r>
              <a:rPr lang="nn-NO" smtClean="0">
                <a:solidFill>
                  <a:schemeClr val="bg2">
                    <a:shade val="50000"/>
                  </a:schemeClr>
                </a:solidFill>
              </a:rPr>
              <a:t>Systemstilladser</a:t>
            </a:r>
            <a:endParaRPr lang="en-US">
              <a:solidFill>
                <a:schemeClr val="bg2">
                  <a:shade val="50000"/>
                </a:schemeClr>
              </a:solidFill>
            </a:endParaRPr>
          </a:p>
        </p:txBody>
      </p:sp>
      <p:sp>
        <p:nvSpPr>
          <p:cNvPr id="5" name="Pladsholder til diasnummer 4"/>
          <p:cNvSpPr>
            <a:spLocks noGrp="1"/>
          </p:cNvSpPr>
          <p:nvPr>
            <p:ph type="sldNum" sz="quarter" idx="11"/>
          </p:nvPr>
        </p:nvSpPr>
        <p:spPr/>
        <p:txBody>
          <a:bodyPr/>
          <a:lstStyle/>
          <a:p>
            <a:pPr>
              <a:defRPr/>
            </a:pPr>
            <a:fld id="{9D208423-09FB-4FDC-A26A-FC0C8A4A4693}" type="slidenum">
              <a:rPr lang="en-US"/>
              <a:pPr>
                <a:defRPr/>
              </a:pPr>
              <a:t>60</a:t>
            </a:fld>
            <a:endParaRPr lang="en-US"/>
          </a:p>
        </p:txBody>
      </p:sp>
      <p:sp>
        <p:nvSpPr>
          <p:cNvPr id="12" name="Tekstboks 11"/>
          <p:cNvSpPr txBox="1"/>
          <p:nvPr/>
        </p:nvSpPr>
        <p:spPr>
          <a:xfrm>
            <a:off x="3348038" y="1341438"/>
            <a:ext cx="5400675" cy="4800600"/>
          </a:xfrm>
          <a:prstGeom prst="rect">
            <a:avLst/>
          </a:prstGeom>
          <a:noFill/>
        </p:spPr>
        <p:txBody>
          <a:bodyPr>
            <a:spAutoFit/>
          </a:bodyPr>
          <a:lstStyle/>
          <a:p>
            <a:pPr>
              <a:defRPr/>
            </a:pPr>
            <a:r>
              <a:rPr lang="da-DK" dirty="0">
                <a:latin typeface="+mn-lt"/>
              </a:rPr>
              <a:t>Et fastmonteret stillads over 2 meters højde skal være forsynes med et skilt, inden det tages i brug. </a:t>
            </a:r>
          </a:p>
          <a:p>
            <a:pPr>
              <a:defRPr/>
            </a:pPr>
            <a:r>
              <a:rPr lang="da-DK" dirty="0">
                <a:latin typeface="+mn-lt"/>
              </a:rPr>
              <a:t>Skiltet skal </a:t>
            </a:r>
            <a:r>
              <a:rPr lang="da-DK">
                <a:latin typeface="+mn-lt"/>
              </a:rPr>
              <a:t>oplyse om :</a:t>
            </a:r>
            <a:endParaRPr lang="da-DK" dirty="0">
              <a:latin typeface="+mn-lt"/>
            </a:endParaRPr>
          </a:p>
          <a:p>
            <a:pPr>
              <a:defRPr/>
            </a:pPr>
            <a:endParaRPr lang="da-DK" dirty="0">
              <a:latin typeface="+mn-lt"/>
            </a:endParaRPr>
          </a:p>
          <a:p>
            <a:pPr>
              <a:defRPr/>
            </a:pPr>
            <a:endParaRPr lang="da-DK" dirty="0">
              <a:latin typeface="+mn-lt"/>
            </a:endParaRPr>
          </a:p>
          <a:p>
            <a:pPr>
              <a:defRPr/>
            </a:pPr>
            <a:endParaRPr lang="da-DK" dirty="0">
              <a:latin typeface="+mn-lt"/>
            </a:endParaRPr>
          </a:p>
          <a:p>
            <a:pPr>
              <a:defRPr/>
            </a:pPr>
            <a:endParaRPr lang="da-DK" dirty="0">
              <a:latin typeface="+mn-lt"/>
            </a:endParaRPr>
          </a:p>
          <a:p>
            <a:pPr>
              <a:defRPr/>
            </a:pPr>
            <a:r>
              <a:rPr lang="da-DK" dirty="0">
                <a:latin typeface="+mn-lt"/>
              </a:rPr>
              <a:t>Montagefirma.</a:t>
            </a:r>
          </a:p>
          <a:p>
            <a:pPr>
              <a:defRPr/>
            </a:pPr>
            <a:r>
              <a:rPr lang="da-DK" dirty="0">
                <a:latin typeface="+mn-lt"/>
              </a:rPr>
              <a:t>Hvor stilladset et opstillet.</a:t>
            </a:r>
          </a:p>
          <a:p>
            <a:pPr>
              <a:defRPr/>
            </a:pPr>
            <a:r>
              <a:rPr lang="da-DK" dirty="0">
                <a:latin typeface="+mn-lt"/>
              </a:rPr>
              <a:t>Hvad stilladset skal bruges til.</a:t>
            </a:r>
          </a:p>
          <a:p>
            <a:pPr>
              <a:defRPr/>
            </a:pPr>
            <a:r>
              <a:rPr lang="da-DK" dirty="0">
                <a:latin typeface="+mn-lt"/>
              </a:rPr>
              <a:t>Belastningsklasse.</a:t>
            </a:r>
          </a:p>
          <a:p>
            <a:pPr>
              <a:defRPr/>
            </a:pPr>
            <a:r>
              <a:rPr lang="da-DK" dirty="0">
                <a:latin typeface="+mn-lt"/>
              </a:rPr>
              <a:t>Last pr. m</a:t>
            </a:r>
            <a:r>
              <a:rPr lang="da-DK" baseline="30000" dirty="0">
                <a:latin typeface="+mn-lt"/>
              </a:rPr>
              <a:t>2</a:t>
            </a:r>
            <a:r>
              <a:rPr lang="da-DK" dirty="0">
                <a:latin typeface="+mn-lt"/>
              </a:rPr>
              <a:t>.</a:t>
            </a:r>
          </a:p>
          <a:p>
            <a:pPr>
              <a:defRPr/>
            </a:pPr>
            <a:r>
              <a:rPr lang="da-DK" dirty="0">
                <a:latin typeface="+mn-lt"/>
              </a:rPr>
              <a:t>Punktlast.</a:t>
            </a:r>
          </a:p>
          <a:p>
            <a:pPr>
              <a:defRPr/>
            </a:pPr>
            <a:r>
              <a:rPr lang="da-DK" dirty="0">
                <a:latin typeface="+mn-lt"/>
              </a:rPr>
              <a:t>Montør.</a:t>
            </a:r>
          </a:p>
          <a:p>
            <a:pPr>
              <a:defRPr/>
            </a:pPr>
            <a:r>
              <a:rPr lang="da-DK" dirty="0">
                <a:latin typeface="+mn-lt"/>
              </a:rPr>
              <a:t>Dato for færdiggørelse.</a:t>
            </a:r>
          </a:p>
          <a:p>
            <a:pPr>
              <a:defRPr/>
            </a:pPr>
            <a:r>
              <a:rPr lang="da-DK" dirty="0">
                <a:latin typeface="+mn-lt"/>
              </a:rPr>
              <a:t>Underskrift.</a:t>
            </a:r>
          </a:p>
          <a:p>
            <a:pPr>
              <a:defRPr/>
            </a:pPr>
            <a:r>
              <a:rPr lang="da-DK" dirty="0">
                <a:latin typeface="+mn-lt"/>
              </a:rPr>
              <a:t>Evt. dato for ændring af stillads.</a:t>
            </a:r>
          </a:p>
        </p:txBody>
      </p:sp>
      <p:pic>
        <p:nvPicPr>
          <p:cNvPr id="15366" name="Picture 2"/>
          <p:cNvPicPr>
            <a:picLocks noGrp="1" noChangeAspect="1" noChangeArrowheads="1"/>
          </p:cNvPicPr>
          <p:nvPr>
            <p:ph idx="1"/>
          </p:nvPr>
        </p:nvPicPr>
        <p:blipFill>
          <a:blip r:embed="rId2" cstate="print"/>
          <a:srcRect/>
          <a:stretch>
            <a:fillRect/>
          </a:stretch>
        </p:blipFill>
        <p:spPr>
          <a:xfrm>
            <a:off x="576263" y="1341438"/>
            <a:ext cx="1692275" cy="2089150"/>
          </a:xfrm>
        </p:spPr>
      </p:pic>
      <p:pic>
        <p:nvPicPr>
          <p:cNvPr id="15367" name="Picture 3"/>
          <p:cNvPicPr>
            <a:picLocks noChangeAspect="1" noChangeArrowheads="1"/>
          </p:cNvPicPr>
          <p:nvPr/>
        </p:nvPicPr>
        <p:blipFill>
          <a:blip r:embed="rId3" cstate="print"/>
          <a:srcRect/>
          <a:stretch>
            <a:fillRect/>
          </a:stretch>
        </p:blipFill>
        <p:spPr bwMode="auto">
          <a:xfrm>
            <a:off x="504825" y="3716338"/>
            <a:ext cx="1731963" cy="2233612"/>
          </a:xfrm>
          <a:prstGeom prst="rect">
            <a:avLst/>
          </a:prstGeom>
          <a:noFill/>
          <a:ln w="9525">
            <a:noFill/>
            <a:miter lim="800000"/>
            <a:headEnd/>
            <a:tailEnd/>
          </a:ln>
        </p:spPr>
      </p:pic>
    </p:spTree>
    <p:extLst>
      <p:ext uri="{BB962C8B-B14F-4D97-AF65-F5344CB8AC3E}">
        <p14:creationId xmlns:p14="http://schemas.microsoft.com/office/powerpoint/2010/main" val="13742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7"/>
                                        </p:tgtEl>
                                        <p:attrNameLst>
                                          <p:attrName>style.visibility</p:attrName>
                                        </p:attrNameLst>
                                      </p:cBhvr>
                                      <p:to>
                                        <p:strVal val="visible"/>
                                      </p:to>
                                    </p:set>
                                    <p:anim calcmode="lin" valueType="num">
                                      <p:cBhvr additive="base">
                                        <p:cTn id="19" dur="500" fill="hold"/>
                                        <p:tgtEl>
                                          <p:spTgt spid="15367"/>
                                        </p:tgtEl>
                                        <p:attrNameLst>
                                          <p:attrName>ppt_x</p:attrName>
                                        </p:attrNameLst>
                                      </p:cBhvr>
                                      <p:tavLst>
                                        <p:tav tm="0">
                                          <p:val>
                                            <p:strVal val="#ppt_x"/>
                                          </p:val>
                                        </p:tav>
                                        <p:tav tm="100000">
                                          <p:val>
                                            <p:strVal val="#ppt_x"/>
                                          </p:val>
                                        </p:tav>
                                      </p:tavLst>
                                    </p:anim>
                                    <p:anim calcmode="lin" valueType="num">
                                      <p:cBhvr additive="base">
                                        <p:cTn id="20" dur="500" fill="hold"/>
                                        <p:tgtEl>
                                          <p:spTgt spid="1536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 calcmode="lin" valueType="num">
                                      <p:cBhvr additive="base">
                                        <p:cTn id="25"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 calcmode="lin" valueType="num">
                                      <p:cBhvr additive="base">
                                        <p:cTn id="29"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xEl>
                                              <p:pRg st="8" end="8"/>
                                            </p:txEl>
                                          </p:spTgt>
                                        </p:tgtEl>
                                        <p:attrNameLst>
                                          <p:attrName>style.visibility</p:attrName>
                                        </p:attrNameLst>
                                      </p:cBhvr>
                                      <p:to>
                                        <p:strVal val="visible"/>
                                      </p:to>
                                    </p:set>
                                    <p:anim calcmode="lin" valueType="num">
                                      <p:cBhvr additive="base">
                                        <p:cTn id="3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 calcmode="lin" valueType="num">
                                      <p:cBhvr additive="base">
                                        <p:cTn id="37"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10" end="10"/>
                                            </p:txEl>
                                          </p:spTgt>
                                        </p:tgtEl>
                                        <p:attrNameLst>
                                          <p:attrName>style.visibility</p:attrName>
                                        </p:attrNameLst>
                                      </p:cBhvr>
                                      <p:to>
                                        <p:strVal val="visible"/>
                                      </p:to>
                                    </p:set>
                                    <p:anim calcmode="lin" valueType="num">
                                      <p:cBhvr additive="base">
                                        <p:cTn id="41"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xEl>
                                              <p:pRg st="11" end="11"/>
                                            </p:txEl>
                                          </p:spTgt>
                                        </p:tgtEl>
                                        <p:attrNameLst>
                                          <p:attrName>style.visibility</p:attrName>
                                        </p:attrNameLst>
                                      </p:cBhvr>
                                      <p:to>
                                        <p:strVal val="visible"/>
                                      </p:to>
                                    </p:set>
                                    <p:anim calcmode="lin" valueType="num">
                                      <p:cBhvr additive="base">
                                        <p:cTn id="45"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
                                            <p:txEl>
                                              <p:pRg st="12" end="12"/>
                                            </p:txEl>
                                          </p:spTgt>
                                        </p:tgtEl>
                                        <p:attrNameLst>
                                          <p:attrName>style.visibility</p:attrName>
                                        </p:attrNameLst>
                                      </p:cBhvr>
                                      <p:to>
                                        <p:strVal val="visible"/>
                                      </p:to>
                                    </p:set>
                                    <p:anim calcmode="lin" valueType="num">
                                      <p:cBhvr additive="base">
                                        <p:cTn id="49" dur="5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xEl>
                                              <p:pRg st="13" end="13"/>
                                            </p:txEl>
                                          </p:spTgt>
                                        </p:tgtEl>
                                        <p:attrNameLst>
                                          <p:attrName>style.visibility</p:attrName>
                                        </p:attrNameLst>
                                      </p:cBhvr>
                                      <p:to>
                                        <p:strVal val="visible"/>
                                      </p:to>
                                    </p:set>
                                    <p:anim calcmode="lin" valueType="num">
                                      <p:cBhvr additive="base">
                                        <p:cTn id="53"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13" end="1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2">
                                            <p:txEl>
                                              <p:pRg st="14" end="14"/>
                                            </p:txEl>
                                          </p:spTgt>
                                        </p:tgtEl>
                                        <p:attrNameLst>
                                          <p:attrName>style.visibility</p:attrName>
                                        </p:attrNameLst>
                                      </p:cBhvr>
                                      <p:to>
                                        <p:strVal val="visible"/>
                                      </p:to>
                                    </p:set>
                                    <p:anim calcmode="lin" valueType="num">
                                      <p:cBhvr additive="base">
                                        <p:cTn id="57" dur="500" fill="hold"/>
                                        <p:tgtEl>
                                          <p:spTgt spid="12">
                                            <p:txEl>
                                              <p:pRg st="14" end="1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14" end="1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xEl>
                                              <p:pRg st="15" end="15"/>
                                            </p:txEl>
                                          </p:spTgt>
                                        </p:tgtEl>
                                        <p:attrNameLst>
                                          <p:attrName>style.visibility</p:attrName>
                                        </p:attrNameLst>
                                      </p:cBhvr>
                                      <p:to>
                                        <p:strVal val="visible"/>
                                      </p:to>
                                    </p:set>
                                    <p:anim calcmode="lin" valueType="num">
                                      <p:cBhvr additive="base">
                                        <p:cTn id="61" dur="500" fill="hold"/>
                                        <p:tgtEl>
                                          <p:spTgt spid="12">
                                            <p:txEl>
                                              <p:pRg st="15" end="1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p:cNvSpPr txBox="1"/>
          <p:nvPr/>
        </p:nvSpPr>
        <p:spPr>
          <a:xfrm>
            <a:off x="1961710" y="728700"/>
            <a:ext cx="6750750" cy="646331"/>
          </a:xfrm>
          <a:prstGeom prst="rect">
            <a:avLst/>
          </a:prstGeom>
          <a:noFill/>
        </p:spPr>
        <p:txBody>
          <a:bodyPr wrap="square" rtlCol="0">
            <a:spAutoFit/>
          </a:bodyPr>
          <a:lstStyle/>
          <a:p>
            <a:r>
              <a:rPr lang="da-DK" sz="3600" dirty="0" smtClean="0"/>
              <a:t>Branche arbejdsmiljørådet. </a:t>
            </a:r>
            <a:endParaRPr lang="da-DK" sz="3600" dirty="0"/>
          </a:p>
        </p:txBody>
      </p:sp>
      <p:sp>
        <p:nvSpPr>
          <p:cNvPr id="5" name="Tekstfelt 4"/>
          <p:cNvSpPr txBox="1"/>
          <p:nvPr/>
        </p:nvSpPr>
        <p:spPr>
          <a:xfrm>
            <a:off x="3649397" y="1673805"/>
            <a:ext cx="2047728" cy="1200329"/>
          </a:xfrm>
          <a:prstGeom prst="rect">
            <a:avLst/>
          </a:prstGeom>
          <a:noFill/>
        </p:spPr>
        <p:txBody>
          <a:bodyPr wrap="square" rtlCol="0">
            <a:spAutoFit/>
          </a:bodyPr>
          <a:lstStyle/>
          <a:p>
            <a:r>
              <a:rPr lang="da-DK" sz="7200" dirty="0" smtClean="0"/>
              <a:t>BAR.</a:t>
            </a:r>
            <a:endParaRPr lang="da-DK" sz="7200" dirty="0"/>
          </a:p>
        </p:txBody>
      </p:sp>
      <p:sp>
        <p:nvSpPr>
          <p:cNvPr id="6" name="Tekstfelt 5"/>
          <p:cNvSpPr txBox="1"/>
          <p:nvPr/>
        </p:nvSpPr>
        <p:spPr>
          <a:xfrm>
            <a:off x="2337918" y="3172146"/>
            <a:ext cx="5670630" cy="584775"/>
          </a:xfrm>
          <a:prstGeom prst="rect">
            <a:avLst/>
          </a:prstGeom>
          <a:noFill/>
        </p:spPr>
        <p:txBody>
          <a:bodyPr wrap="square" rtlCol="0">
            <a:spAutoFit/>
          </a:bodyPr>
          <a:lstStyle/>
          <a:p>
            <a:r>
              <a:rPr lang="da-DK" sz="3200" dirty="0" smtClean="0"/>
              <a:t>En lille film om bukkestillads</a:t>
            </a:r>
            <a:endParaRPr lang="da-DK" sz="3200" dirty="0"/>
          </a:p>
        </p:txBody>
      </p:sp>
      <p:pic>
        <p:nvPicPr>
          <p:cNvPr id="2" name="-cdXDn0TSnc">
            <a:hlinkClick r:id="rId3"/>
          </p:cNvPr>
          <p:cNvPicPr>
            <a:picLocks noRot="1" noChangeAspect="1"/>
          </p:cNvPicPr>
          <p:nvPr>
            <a:videoFile r:link="rId1"/>
          </p:nvPr>
        </p:nvPicPr>
        <p:blipFill>
          <a:blip r:embed="rId4"/>
          <a:stretch>
            <a:fillRect/>
          </a:stretch>
        </p:blipFill>
        <p:spPr>
          <a:xfrm>
            <a:off x="2387261" y="4074098"/>
            <a:ext cx="4572000" cy="2571750"/>
          </a:xfrm>
          <a:prstGeom prst="rect">
            <a:avLst/>
          </a:prstGeom>
        </p:spPr>
      </p:pic>
    </p:spTree>
    <p:extLst>
      <p:ext uri="{BB962C8B-B14F-4D97-AF65-F5344CB8AC3E}">
        <p14:creationId xmlns:p14="http://schemas.microsoft.com/office/powerpoint/2010/main" val="6198940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656565" y="908720"/>
            <a:ext cx="7515835" cy="523220"/>
          </a:xfrm>
          <a:prstGeom prst="rect">
            <a:avLst/>
          </a:prstGeom>
          <a:noFill/>
        </p:spPr>
        <p:txBody>
          <a:bodyPr wrap="square" rtlCol="0">
            <a:spAutoFit/>
          </a:bodyPr>
          <a:lstStyle/>
          <a:p>
            <a:r>
              <a:rPr lang="da-DK" sz="2800" smtClean="0"/>
              <a:t>På næste </a:t>
            </a:r>
            <a:r>
              <a:rPr lang="da-DK" sz="2800" dirty="0" smtClean="0"/>
              <a:t>billede er der opsat et bukke stillads.</a:t>
            </a:r>
            <a:endParaRPr lang="da-DK" sz="2800" dirty="0"/>
          </a:p>
        </p:txBody>
      </p:sp>
      <p:sp>
        <p:nvSpPr>
          <p:cNvPr id="3" name="Tekstboks 2"/>
          <p:cNvSpPr txBox="1"/>
          <p:nvPr/>
        </p:nvSpPr>
        <p:spPr>
          <a:xfrm>
            <a:off x="926595" y="2303875"/>
            <a:ext cx="7335815" cy="369332"/>
          </a:xfrm>
          <a:prstGeom prst="rect">
            <a:avLst/>
          </a:prstGeom>
          <a:noFill/>
        </p:spPr>
        <p:txBody>
          <a:bodyPr wrap="square" rtlCol="0">
            <a:spAutoFit/>
          </a:bodyPr>
          <a:lstStyle/>
          <a:p>
            <a:r>
              <a:rPr lang="da-DK" dirty="0" smtClean="0"/>
              <a:t>Prøv at finde så mange fejl som muligt. </a:t>
            </a:r>
            <a:endParaRPr lang="da-DK"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078" y="3203975"/>
            <a:ext cx="20955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205" y="4575575"/>
            <a:ext cx="23622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3407189"/>
            <a:ext cx="1108352" cy="107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7225" y="1812823"/>
            <a:ext cx="11096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502" y="4848625"/>
            <a:ext cx="11096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712" y="5658250"/>
            <a:ext cx="11096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8321" y="2488541"/>
            <a:ext cx="11096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570" y="1354094"/>
            <a:ext cx="948674" cy="9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3772" y="3225779"/>
            <a:ext cx="11096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3861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I:\Fotos\Fensmark 17.dec.07 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0449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polak 2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236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polak 2013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0581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1061610" y="458670"/>
            <a:ext cx="7110790" cy="923330"/>
          </a:xfrm>
          <a:prstGeom prst="rect">
            <a:avLst/>
          </a:prstGeom>
          <a:noFill/>
        </p:spPr>
        <p:txBody>
          <a:bodyPr wrap="square" rtlCol="0">
            <a:spAutoFit/>
          </a:bodyPr>
          <a:lstStyle/>
          <a:p>
            <a:r>
              <a:rPr lang="da-DK" sz="5400" dirty="0" smtClean="0">
                <a:solidFill>
                  <a:srgbClr val="C00000"/>
                </a:solidFill>
              </a:rPr>
              <a:t>En maler er alternativ. </a:t>
            </a:r>
            <a:endParaRPr lang="da-DK" sz="5400" dirty="0">
              <a:solidFill>
                <a:srgbClr val="C00000"/>
              </a:solidFill>
            </a:endParaRPr>
          </a:p>
        </p:txBody>
      </p:sp>
      <p:sp>
        <p:nvSpPr>
          <p:cNvPr id="3" name="Tekstboks 2"/>
          <p:cNvSpPr txBox="1"/>
          <p:nvPr/>
        </p:nvSpPr>
        <p:spPr>
          <a:xfrm>
            <a:off x="1061610" y="2168860"/>
            <a:ext cx="7515835" cy="2246769"/>
          </a:xfrm>
          <a:prstGeom prst="rect">
            <a:avLst/>
          </a:prstGeom>
          <a:noFill/>
        </p:spPr>
        <p:txBody>
          <a:bodyPr wrap="square" rtlCol="0">
            <a:spAutoFit/>
          </a:bodyPr>
          <a:lstStyle/>
          <a:p>
            <a:r>
              <a:rPr lang="da-DK" sz="2800" dirty="0" smtClean="0">
                <a:solidFill>
                  <a:srgbClr val="FF0000"/>
                </a:solidFill>
              </a:rPr>
              <a:t>Hvad syntes I om den måde at bygge på?</a:t>
            </a:r>
          </a:p>
          <a:p>
            <a:r>
              <a:rPr lang="da-DK" sz="2800" dirty="0" smtClean="0">
                <a:solidFill>
                  <a:srgbClr val="FF0000"/>
                </a:solidFill>
              </a:rPr>
              <a:t>I skal ikke finde fejl, for det er en stor fejl.</a:t>
            </a:r>
          </a:p>
          <a:p>
            <a:r>
              <a:rPr lang="da-DK" sz="2800" dirty="0" smtClean="0">
                <a:solidFill>
                  <a:srgbClr val="FF0000"/>
                </a:solidFill>
              </a:rPr>
              <a:t>Hvem har ansvaret for dette - dig eller mester?</a:t>
            </a:r>
          </a:p>
          <a:p>
            <a:r>
              <a:rPr lang="da-DK" sz="2800" dirty="0" smtClean="0">
                <a:solidFill>
                  <a:srgbClr val="FF0000"/>
                </a:solidFill>
              </a:rPr>
              <a:t>Hvis arbejdstilsynet kommer - hvem får en bøde?</a:t>
            </a:r>
          </a:p>
          <a:p>
            <a:r>
              <a:rPr lang="da-DK" sz="2800" dirty="0" smtClean="0">
                <a:solidFill>
                  <a:srgbClr val="FF0000"/>
                </a:solidFill>
              </a:rPr>
              <a:t>Hvis politiet kommer, hvad vil der så ske? </a:t>
            </a:r>
            <a:endParaRPr lang="da-DK" sz="2800" dirty="0">
              <a:solidFill>
                <a:srgbClr val="FF0000"/>
              </a:solidFill>
            </a:endParaRPr>
          </a:p>
        </p:txBody>
      </p:sp>
      <p:sp>
        <p:nvSpPr>
          <p:cNvPr id="4" name="Tekstboks 3"/>
          <p:cNvSpPr txBox="1"/>
          <p:nvPr/>
        </p:nvSpPr>
        <p:spPr>
          <a:xfrm>
            <a:off x="1106615" y="5184195"/>
            <a:ext cx="6885765" cy="461665"/>
          </a:xfrm>
          <a:prstGeom prst="rect">
            <a:avLst/>
          </a:prstGeom>
          <a:noFill/>
        </p:spPr>
        <p:txBody>
          <a:bodyPr wrap="square" rtlCol="0">
            <a:spAutoFit/>
          </a:bodyPr>
          <a:lstStyle/>
          <a:p>
            <a:r>
              <a:rPr lang="da-DK" sz="2400" dirty="0" smtClean="0"/>
              <a:t>Hvis publikum kommer til skade, hvem skal så betale?</a:t>
            </a:r>
            <a:endParaRPr lang="da-DK" sz="2400" dirty="0"/>
          </a:p>
        </p:txBody>
      </p:sp>
    </p:spTree>
    <p:extLst>
      <p:ext uri="{BB962C8B-B14F-4D97-AF65-F5344CB8AC3E}">
        <p14:creationId xmlns:p14="http://schemas.microsoft.com/office/powerpoint/2010/main" val="27714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656565" y="593685"/>
            <a:ext cx="7425825" cy="1754326"/>
          </a:xfrm>
          <a:prstGeom prst="rect">
            <a:avLst/>
          </a:prstGeom>
          <a:noFill/>
        </p:spPr>
        <p:txBody>
          <a:bodyPr wrap="square" rtlCol="0">
            <a:spAutoFit/>
          </a:bodyPr>
          <a:lstStyle/>
          <a:p>
            <a:r>
              <a:rPr lang="da-DK" sz="3600" dirty="0" smtClean="0"/>
              <a:t>Når I bygger, så pas nu på jer selv! </a:t>
            </a:r>
            <a:endParaRPr lang="da-DK" sz="3600" dirty="0"/>
          </a:p>
          <a:p>
            <a:r>
              <a:rPr lang="da-DK" sz="3600" dirty="0" smtClean="0"/>
              <a:t>I skal jo nødig ende i den statistik  med døde og invalide</a:t>
            </a:r>
            <a:r>
              <a:rPr lang="da-DK" sz="3600" dirty="0"/>
              <a:t>.</a:t>
            </a:r>
          </a:p>
        </p:txBody>
      </p:sp>
      <p:pic>
        <p:nvPicPr>
          <p:cNvPr id="563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751" y="2162419"/>
            <a:ext cx="21240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45" y="3705469"/>
            <a:ext cx="4736011" cy="261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Lige pilforbindelse 3"/>
          <p:cNvCxnSpPr/>
          <p:nvPr/>
        </p:nvCxnSpPr>
        <p:spPr>
          <a:xfrm flipV="1">
            <a:off x="2951820" y="3705469"/>
            <a:ext cx="765085" cy="107368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56326" name="Picture 6" descr="http://dinbedemand.dk/pictures_ed/kiste%20natu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052" y="1991172"/>
            <a:ext cx="2084609" cy="1077787"/>
          </a:xfrm>
          <a:prstGeom prst="rect">
            <a:avLst/>
          </a:prstGeom>
          <a:noFill/>
          <a:extLst>
            <a:ext uri="{909E8E84-426E-40DD-AFC4-6F175D3DCCD1}">
              <a14:hiddenFill xmlns:a14="http://schemas.microsoft.com/office/drawing/2010/main">
                <a:solidFill>
                  <a:srgbClr val="FFFFFF"/>
                </a:solidFill>
              </a14:hiddenFill>
            </a:ext>
          </a:extLst>
        </p:spPr>
      </p:pic>
      <p:pic>
        <p:nvPicPr>
          <p:cNvPr id="563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052" y="4242309"/>
            <a:ext cx="16954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7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6326"/>
                                        </p:tgtEl>
                                        <p:attrNameLst>
                                          <p:attrName>style.visibility</p:attrName>
                                        </p:attrNameLst>
                                      </p:cBhvr>
                                      <p:to>
                                        <p:strVal val="visible"/>
                                      </p:to>
                                    </p:set>
                                    <p:animEffect transition="in" filter="wipe(down)">
                                      <p:cBhvr>
                                        <p:cTn id="7" dur="580">
                                          <p:stCondLst>
                                            <p:cond delay="0"/>
                                          </p:stCondLst>
                                        </p:cTn>
                                        <p:tgtEl>
                                          <p:spTgt spid="56326"/>
                                        </p:tgtEl>
                                      </p:cBhvr>
                                    </p:animEffect>
                                    <p:anim calcmode="lin" valueType="num">
                                      <p:cBhvr>
                                        <p:cTn id="8" dur="1822" tmFilter="0,0; 0.14,0.36; 0.43,0.73; 0.71,0.91; 1.0,1.0">
                                          <p:stCondLst>
                                            <p:cond delay="0"/>
                                          </p:stCondLst>
                                        </p:cTn>
                                        <p:tgtEl>
                                          <p:spTgt spid="563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3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3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3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32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326"/>
                                        </p:tgtEl>
                                      </p:cBhvr>
                                      <p:to x="100000" y="60000"/>
                                    </p:animScale>
                                    <p:animScale>
                                      <p:cBhvr>
                                        <p:cTn id="14" dur="166" decel="50000">
                                          <p:stCondLst>
                                            <p:cond delay="676"/>
                                          </p:stCondLst>
                                        </p:cTn>
                                        <p:tgtEl>
                                          <p:spTgt spid="56326"/>
                                        </p:tgtEl>
                                      </p:cBhvr>
                                      <p:to x="100000" y="100000"/>
                                    </p:animScale>
                                    <p:animScale>
                                      <p:cBhvr>
                                        <p:cTn id="15" dur="26">
                                          <p:stCondLst>
                                            <p:cond delay="1312"/>
                                          </p:stCondLst>
                                        </p:cTn>
                                        <p:tgtEl>
                                          <p:spTgt spid="56326"/>
                                        </p:tgtEl>
                                      </p:cBhvr>
                                      <p:to x="100000" y="80000"/>
                                    </p:animScale>
                                    <p:animScale>
                                      <p:cBhvr>
                                        <p:cTn id="16" dur="166" decel="50000">
                                          <p:stCondLst>
                                            <p:cond delay="1338"/>
                                          </p:stCondLst>
                                        </p:cTn>
                                        <p:tgtEl>
                                          <p:spTgt spid="56326"/>
                                        </p:tgtEl>
                                      </p:cBhvr>
                                      <p:to x="100000" y="100000"/>
                                    </p:animScale>
                                    <p:animScale>
                                      <p:cBhvr>
                                        <p:cTn id="17" dur="26">
                                          <p:stCondLst>
                                            <p:cond delay="1642"/>
                                          </p:stCondLst>
                                        </p:cTn>
                                        <p:tgtEl>
                                          <p:spTgt spid="56326"/>
                                        </p:tgtEl>
                                      </p:cBhvr>
                                      <p:to x="100000" y="90000"/>
                                    </p:animScale>
                                    <p:animScale>
                                      <p:cBhvr>
                                        <p:cTn id="18" dur="166" decel="50000">
                                          <p:stCondLst>
                                            <p:cond delay="1668"/>
                                          </p:stCondLst>
                                        </p:cTn>
                                        <p:tgtEl>
                                          <p:spTgt spid="56326"/>
                                        </p:tgtEl>
                                      </p:cBhvr>
                                      <p:to x="100000" y="100000"/>
                                    </p:animScale>
                                    <p:animScale>
                                      <p:cBhvr>
                                        <p:cTn id="19" dur="26">
                                          <p:stCondLst>
                                            <p:cond delay="1808"/>
                                          </p:stCondLst>
                                        </p:cTn>
                                        <p:tgtEl>
                                          <p:spTgt spid="56326"/>
                                        </p:tgtEl>
                                      </p:cBhvr>
                                      <p:to x="100000" y="95000"/>
                                    </p:animScale>
                                    <p:animScale>
                                      <p:cBhvr>
                                        <p:cTn id="20" dur="166" decel="50000">
                                          <p:stCondLst>
                                            <p:cond delay="1834"/>
                                          </p:stCondLst>
                                        </p:cTn>
                                        <p:tgtEl>
                                          <p:spTgt spid="563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6327"/>
                                        </p:tgtEl>
                                        <p:attrNameLst>
                                          <p:attrName>style.visibility</p:attrName>
                                        </p:attrNameLst>
                                      </p:cBhvr>
                                      <p:to>
                                        <p:strVal val="visible"/>
                                      </p:to>
                                    </p:set>
                                    <p:animEffect transition="in" filter="wipe(down)">
                                      <p:cBhvr>
                                        <p:cTn id="25" dur="580">
                                          <p:stCondLst>
                                            <p:cond delay="0"/>
                                          </p:stCondLst>
                                        </p:cTn>
                                        <p:tgtEl>
                                          <p:spTgt spid="56327"/>
                                        </p:tgtEl>
                                      </p:cBhvr>
                                    </p:animEffect>
                                    <p:anim calcmode="lin" valueType="num">
                                      <p:cBhvr>
                                        <p:cTn id="26" dur="1822" tmFilter="0,0; 0.14,0.36; 0.43,0.73; 0.71,0.91; 1.0,1.0">
                                          <p:stCondLst>
                                            <p:cond delay="0"/>
                                          </p:stCondLst>
                                        </p:cTn>
                                        <p:tgtEl>
                                          <p:spTgt spid="563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63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63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63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6327"/>
                                        </p:tgtEl>
                                        <p:attrNameLst>
                                          <p:attrName>ppt_y</p:attrName>
                                        </p:attrNameLst>
                                      </p:cBhvr>
                                      <p:tavLst>
                                        <p:tav tm="0" fmla="#ppt_y-sin(pi*$)/81">
                                          <p:val>
                                            <p:fltVal val="0"/>
                                          </p:val>
                                        </p:tav>
                                        <p:tav tm="100000">
                                          <p:val>
                                            <p:fltVal val="1"/>
                                          </p:val>
                                        </p:tav>
                                      </p:tavLst>
                                    </p:anim>
                                    <p:animScale>
                                      <p:cBhvr>
                                        <p:cTn id="31" dur="26">
                                          <p:stCondLst>
                                            <p:cond delay="650"/>
                                          </p:stCondLst>
                                        </p:cTn>
                                        <p:tgtEl>
                                          <p:spTgt spid="56327"/>
                                        </p:tgtEl>
                                      </p:cBhvr>
                                      <p:to x="100000" y="60000"/>
                                    </p:animScale>
                                    <p:animScale>
                                      <p:cBhvr>
                                        <p:cTn id="32" dur="166" decel="50000">
                                          <p:stCondLst>
                                            <p:cond delay="676"/>
                                          </p:stCondLst>
                                        </p:cTn>
                                        <p:tgtEl>
                                          <p:spTgt spid="56327"/>
                                        </p:tgtEl>
                                      </p:cBhvr>
                                      <p:to x="100000" y="100000"/>
                                    </p:animScale>
                                    <p:animScale>
                                      <p:cBhvr>
                                        <p:cTn id="33" dur="26">
                                          <p:stCondLst>
                                            <p:cond delay="1312"/>
                                          </p:stCondLst>
                                        </p:cTn>
                                        <p:tgtEl>
                                          <p:spTgt spid="56327"/>
                                        </p:tgtEl>
                                      </p:cBhvr>
                                      <p:to x="100000" y="80000"/>
                                    </p:animScale>
                                    <p:animScale>
                                      <p:cBhvr>
                                        <p:cTn id="34" dur="166" decel="50000">
                                          <p:stCondLst>
                                            <p:cond delay="1338"/>
                                          </p:stCondLst>
                                        </p:cTn>
                                        <p:tgtEl>
                                          <p:spTgt spid="56327"/>
                                        </p:tgtEl>
                                      </p:cBhvr>
                                      <p:to x="100000" y="100000"/>
                                    </p:animScale>
                                    <p:animScale>
                                      <p:cBhvr>
                                        <p:cTn id="35" dur="26">
                                          <p:stCondLst>
                                            <p:cond delay="1642"/>
                                          </p:stCondLst>
                                        </p:cTn>
                                        <p:tgtEl>
                                          <p:spTgt spid="56327"/>
                                        </p:tgtEl>
                                      </p:cBhvr>
                                      <p:to x="100000" y="90000"/>
                                    </p:animScale>
                                    <p:animScale>
                                      <p:cBhvr>
                                        <p:cTn id="36" dur="166" decel="50000">
                                          <p:stCondLst>
                                            <p:cond delay="1668"/>
                                          </p:stCondLst>
                                        </p:cTn>
                                        <p:tgtEl>
                                          <p:spTgt spid="56327"/>
                                        </p:tgtEl>
                                      </p:cBhvr>
                                      <p:to x="100000" y="100000"/>
                                    </p:animScale>
                                    <p:animScale>
                                      <p:cBhvr>
                                        <p:cTn id="37" dur="26">
                                          <p:stCondLst>
                                            <p:cond delay="1808"/>
                                          </p:stCondLst>
                                        </p:cTn>
                                        <p:tgtEl>
                                          <p:spTgt spid="56327"/>
                                        </p:tgtEl>
                                      </p:cBhvr>
                                      <p:to x="100000" y="95000"/>
                                    </p:animScale>
                                    <p:animScale>
                                      <p:cBhvr>
                                        <p:cTn id="38" dur="166" decel="50000">
                                          <p:stCondLst>
                                            <p:cond delay="1834"/>
                                          </p:stCondLst>
                                        </p:cTn>
                                        <p:tgtEl>
                                          <p:spTgt spid="563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926595" y="683695"/>
            <a:ext cx="2745305" cy="584775"/>
          </a:xfrm>
          <a:prstGeom prst="rect">
            <a:avLst/>
          </a:prstGeom>
          <a:noFill/>
        </p:spPr>
        <p:txBody>
          <a:bodyPr wrap="square" rtlCol="0">
            <a:spAutoFit/>
          </a:bodyPr>
          <a:lstStyle/>
          <a:p>
            <a:r>
              <a:rPr lang="da-DK" sz="3200" dirty="0" smtClean="0">
                <a:solidFill>
                  <a:srgbClr val="0070C0"/>
                </a:solidFill>
              </a:rPr>
              <a:t>Stillads kollaps   </a:t>
            </a:r>
            <a:endParaRPr lang="da-DK" sz="3200" dirty="0">
              <a:solidFill>
                <a:srgbClr val="0070C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868361"/>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34" y="1853825"/>
            <a:ext cx="309562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262" y="3330200"/>
            <a:ext cx="30384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6635" y="468914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boks 3"/>
          <p:cNvSpPr txBox="1"/>
          <p:nvPr/>
        </p:nvSpPr>
        <p:spPr>
          <a:xfrm>
            <a:off x="5202070" y="5184195"/>
            <a:ext cx="3600400" cy="646331"/>
          </a:xfrm>
          <a:prstGeom prst="rect">
            <a:avLst/>
          </a:prstGeom>
          <a:noFill/>
        </p:spPr>
        <p:txBody>
          <a:bodyPr wrap="square" rtlCol="0">
            <a:spAutoFit/>
          </a:bodyPr>
          <a:lstStyle/>
          <a:p>
            <a:r>
              <a:rPr lang="da-DK" dirty="0" smtClean="0"/>
              <a:t>12 Stk.  i 2013 og det er kun dem der blev  anmeldt.             </a:t>
            </a:r>
            <a:endParaRPr lang="da-DK" dirty="0"/>
          </a:p>
        </p:txBody>
      </p:sp>
    </p:spTree>
    <p:extLst>
      <p:ext uri="{BB962C8B-B14F-4D97-AF65-F5344CB8AC3E}">
        <p14:creationId xmlns:p14="http://schemas.microsoft.com/office/powerpoint/2010/main" val="1933844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591780" y="863715"/>
            <a:ext cx="3429008" cy="646331"/>
          </a:xfrm>
          <a:prstGeom prst="rect">
            <a:avLst/>
          </a:prstGeom>
          <a:noFill/>
        </p:spPr>
        <p:txBody>
          <a:bodyPr wrap="square" rtlCol="0">
            <a:spAutoFit/>
          </a:bodyPr>
          <a:lstStyle/>
          <a:p>
            <a:r>
              <a:rPr lang="da-DK" sz="3600" dirty="0" smtClean="0"/>
              <a:t>Stillads Historie</a:t>
            </a:r>
            <a:endParaRPr lang="da-DK" sz="3600" dirty="0"/>
          </a:p>
        </p:txBody>
      </p:sp>
      <p:pic>
        <p:nvPicPr>
          <p:cNvPr id="1026" name="Picture 2" descr="https://encrypted-tbn1.gstatic.com/images?q=tbn:ANd9GcSauOsZ-f9Nh4efO5GMpRKNC2m3Z6F-tzVYou1s9Sr-zRcjz-pd-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05" y="1508334"/>
            <a:ext cx="1968335" cy="14743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06688"/>
            <a:ext cx="76200"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06688"/>
            <a:ext cx="333375"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706688"/>
            <a:ext cx="36195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706688"/>
            <a:ext cx="200025" cy="3619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031" y="5139189"/>
            <a:ext cx="2114477" cy="136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s://encrypted-tbn0.gstatic.com/images?q=tbn:ANd9GcSaMbxPZx3p7HAzjPfjLKAvJTG4DCcexIFkmABJZLNG6VsCsdh6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8514" y="4779150"/>
            <a:ext cx="1575175" cy="1935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encrypted-tbn2.gstatic.com/images?q=tbn:ANd9GcRcGdIWqGt_kxSx-PqpqUN2MJRC40fkIshfprz-flo5uzXKYK31Y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1938" y="1008210"/>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p:cNvSpPr txBox="1"/>
          <p:nvPr/>
        </p:nvSpPr>
        <p:spPr>
          <a:xfrm>
            <a:off x="2795602" y="1186880"/>
            <a:ext cx="3113973" cy="5632311"/>
          </a:xfrm>
          <a:prstGeom prst="rect">
            <a:avLst/>
          </a:prstGeom>
          <a:noFill/>
        </p:spPr>
        <p:txBody>
          <a:bodyPr wrap="square" rtlCol="0">
            <a:spAutoFit/>
          </a:bodyPr>
          <a:lstStyle/>
          <a:p>
            <a:endParaRPr lang="da-DK" dirty="0"/>
          </a:p>
          <a:p>
            <a:r>
              <a:rPr lang="da-DK" dirty="0"/>
              <a:t>Mennesket har haft behov for og har bygget stilladser lige så længe, som man har lavet bygningsværker der var højere end man umiddelbart kunne nå.</a:t>
            </a:r>
          </a:p>
          <a:p>
            <a:r>
              <a:rPr lang="da-DK" dirty="0"/>
              <a:t>Stilladset har altid været et hjælpemiddel til at kunne lave det egentlige arbejde – Babelstårnet, Peterskirken i Rom eller kalkmaterierne i de danske middelalderkirker. Sådan har det været i hele verden og sådan er det stadigvæk i dag.</a:t>
            </a:r>
          </a:p>
          <a:p>
            <a:r>
              <a:rPr lang="da-DK" dirty="0"/>
              <a:t>Op gennem 1900-tallet skete der en stadig udvikling af de stilladstyper, som man brugte til forskelligt arbejde.</a:t>
            </a:r>
          </a:p>
        </p:txBody>
      </p:sp>
      <p:pic>
        <p:nvPicPr>
          <p:cNvPr id="9" name="Billede 8"/>
          <p:cNvPicPr>
            <a:picLocks noChangeAspect="1"/>
          </p:cNvPicPr>
          <p:nvPr/>
        </p:nvPicPr>
        <p:blipFill>
          <a:blip r:embed="rId10"/>
          <a:stretch>
            <a:fillRect/>
          </a:stretch>
        </p:blipFill>
        <p:spPr>
          <a:xfrm>
            <a:off x="221017" y="3266062"/>
            <a:ext cx="2208503" cy="1675702"/>
          </a:xfrm>
          <a:prstGeom prst="rect">
            <a:avLst/>
          </a:prstGeom>
        </p:spPr>
      </p:pic>
      <p:pic>
        <p:nvPicPr>
          <p:cNvPr id="10" name="Billede 9"/>
          <p:cNvPicPr>
            <a:picLocks noChangeAspect="1"/>
          </p:cNvPicPr>
          <p:nvPr/>
        </p:nvPicPr>
        <p:blipFill>
          <a:blip r:embed="rId11"/>
          <a:stretch>
            <a:fillRect/>
          </a:stretch>
        </p:blipFill>
        <p:spPr>
          <a:xfrm>
            <a:off x="6552220" y="2836100"/>
            <a:ext cx="1447492" cy="1853040"/>
          </a:xfrm>
          <a:prstGeom prst="rect">
            <a:avLst/>
          </a:prstGeom>
        </p:spPr>
      </p:pic>
    </p:spTree>
    <p:extLst>
      <p:ext uri="{BB962C8B-B14F-4D97-AF65-F5344CB8AC3E}">
        <p14:creationId xmlns:p14="http://schemas.microsoft.com/office/powerpoint/2010/main" val="3092883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2591780" y="818709"/>
            <a:ext cx="4005445" cy="646331"/>
          </a:xfrm>
          <a:prstGeom prst="rect">
            <a:avLst/>
          </a:prstGeom>
          <a:noFill/>
        </p:spPr>
        <p:txBody>
          <a:bodyPr wrap="square" rtlCol="0">
            <a:spAutoFit/>
          </a:bodyPr>
          <a:lstStyle/>
          <a:p>
            <a:r>
              <a:rPr lang="da-DK" sz="3600" dirty="0" smtClean="0"/>
              <a:t>Middelalderen</a:t>
            </a:r>
            <a:endParaRPr lang="da-DK" sz="3600" dirty="0"/>
          </a:p>
        </p:txBody>
      </p:sp>
      <p:sp>
        <p:nvSpPr>
          <p:cNvPr id="3" name="Tekstboks 2"/>
          <p:cNvSpPr txBox="1"/>
          <p:nvPr/>
        </p:nvSpPr>
        <p:spPr>
          <a:xfrm>
            <a:off x="566555" y="2033845"/>
            <a:ext cx="4005445" cy="1477328"/>
          </a:xfrm>
          <a:prstGeom prst="rect">
            <a:avLst/>
          </a:prstGeom>
          <a:noFill/>
        </p:spPr>
        <p:txBody>
          <a:bodyPr wrap="square" rtlCol="0">
            <a:spAutoFit/>
          </a:bodyPr>
          <a:lstStyle/>
          <a:p>
            <a:r>
              <a:rPr lang="da-DK" dirty="0" smtClean="0"/>
              <a:t>Grækerne og romerne brugte brændt kalk til fremstilling af mørtel og opdagede, at med brændt kalk blandet med vulkansk  aske (cement) kunne der bygges højere, længere og bredere. </a:t>
            </a:r>
            <a:endParaRPr lang="da-DK"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290" y="368660"/>
            <a:ext cx="1382123" cy="1845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historiskatlas.dk/image/77/83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530" y="3785088"/>
            <a:ext cx="3885536" cy="2540714"/>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p:cNvPicPr>
            <a:picLocks noChangeAspect="1"/>
          </p:cNvPicPr>
          <p:nvPr/>
        </p:nvPicPr>
        <p:blipFill>
          <a:blip r:embed="rId4"/>
          <a:stretch>
            <a:fillRect/>
          </a:stretch>
        </p:blipFill>
        <p:spPr>
          <a:xfrm>
            <a:off x="5067055" y="2020424"/>
            <a:ext cx="1334441" cy="1484800"/>
          </a:xfrm>
          <a:prstGeom prst="rect">
            <a:avLst/>
          </a:prstGeom>
        </p:spPr>
      </p:pic>
      <p:pic>
        <p:nvPicPr>
          <p:cNvPr id="5" name="Billede 4"/>
          <p:cNvPicPr>
            <a:picLocks noChangeAspect="1"/>
          </p:cNvPicPr>
          <p:nvPr/>
        </p:nvPicPr>
        <p:blipFill>
          <a:blip r:embed="rId5"/>
          <a:stretch>
            <a:fillRect/>
          </a:stretch>
        </p:blipFill>
        <p:spPr>
          <a:xfrm>
            <a:off x="5363737" y="4079563"/>
            <a:ext cx="2466975" cy="1847850"/>
          </a:xfrm>
          <a:prstGeom prst="rect">
            <a:avLst/>
          </a:prstGeom>
        </p:spPr>
      </p:pic>
    </p:spTree>
    <p:extLst>
      <p:ext uri="{BB962C8B-B14F-4D97-AF65-F5344CB8AC3E}">
        <p14:creationId xmlns:p14="http://schemas.microsoft.com/office/powerpoint/2010/main" val="566338992"/>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1437</TotalTime>
  <Words>2127</Words>
  <Application>Microsoft Office PowerPoint</Application>
  <PresentationFormat>Skærmshow (4:3)</PresentationFormat>
  <Paragraphs>387</Paragraphs>
  <Slides>67</Slides>
  <Notes>0</Notes>
  <HiddenSlides>0</HiddenSlides>
  <MMClips>3</MMClips>
  <ScaleCrop>false</ScaleCrop>
  <HeadingPairs>
    <vt:vector size="4" baseType="variant">
      <vt:variant>
        <vt:lpstr>Tema</vt:lpstr>
      </vt:variant>
      <vt:variant>
        <vt:i4>1</vt:i4>
      </vt:variant>
      <vt:variant>
        <vt:lpstr>Diastitler</vt:lpstr>
      </vt:variant>
      <vt:variant>
        <vt:i4>67</vt:i4>
      </vt:variant>
    </vt:vector>
  </HeadingPairs>
  <TitlesOfParts>
    <vt:vector size="68" baseType="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Belastningskrav</vt:lpstr>
      <vt:lpstr>Belastningsklasser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Bukkestilladser</vt:lpstr>
      <vt:lpstr>Bukkestilladser</vt:lpstr>
      <vt:lpstr>Bukkestilladser</vt:lpstr>
      <vt:lpstr>Bukkestilladser</vt:lpstr>
      <vt:lpstr>Bukkestilladser</vt:lpstr>
      <vt:lpstr>Bukkestilladser</vt:lpstr>
      <vt:lpstr>Bukkestilladser</vt:lpstr>
      <vt:lpstr>Bukkestilladser</vt:lpstr>
      <vt:lpstr>Bukkestilladser</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Steffen Færch</dc:creator>
  <cp:lastModifiedBy>Kim Schou</cp:lastModifiedBy>
  <cp:revision>139</cp:revision>
  <dcterms:created xsi:type="dcterms:W3CDTF">2013-06-17T17:31:46Z</dcterms:created>
  <dcterms:modified xsi:type="dcterms:W3CDTF">2016-09-26T12:08:49Z</dcterms:modified>
</cp:coreProperties>
</file>