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2" r:id="rId6"/>
    <p:sldId id="258" r:id="rId7"/>
    <p:sldId id="266" r:id="rId8"/>
    <p:sldId id="259" r:id="rId9"/>
    <p:sldId id="267" r:id="rId10"/>
    <p:sldId id="268" r:id="rId11"/>
    <p:sldId id="265" r:id="rId12"/>
    <p:sldId id="269" r:id="rId13"/>
    <p:sldId id="280" r:id="rId14"/>
    <p:sldId id="270" r:id="rId15"/>
    <p:sldId id="271" r:id="rId16"/>
    <p:sldId id="272" r:id="rId17"/>
    <p:sldId id="273" r:id="rId18"/>
    <p:sldId id="274" r:id="rId19"/>
    <p:sldId id="262" r:id="rId20"/>
    <p:sldId id="275" r:id="rId21"/>
    <p:sldId id="276" r:id="rId22"/>
    <p:sldId id="277" r:id="rId23"/>
    <p:sldId id="278" r:id="rId24"/>
    <p:sldId id="281" r:id="rId25"/>
    <p:sldId id="279" r:id="rId26"/>
    <p:sldId id="257" r:id="rId27"/>
    <p:sldId id="260" r:id="rId28"/>
    <p:sldId id="261" r:id="rId29"/>
    <p:sldId id="263" r:id="rId30"/>
    <p:sldId id="26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ffaldplus.dk/naestved-affaldsenerg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Affalds håndtering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490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encrypted-tbn1.gstatic.com/images?q=tbn:ANd9GcQCYMOvQcabXB_dUKacMwWFi01l5OcTET1xdQ-f_yEy4b9OZ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5" y="2390192"/>
            <a:ext cx="4749602" cy="31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0086" y="296562"/>
            <a:ext cx="115000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Affaldet skal anmeldes til kommunen </a:t>
            </a:r>
          </a:p>
          <a:p>
            <a:endParaRPr lang="da-DK" sz="3600" b="1" dirty="0">
              <a:solidFill>
                <a:schemeClr val="bg1"/>
              </a:solidFill>
            </a:endParaRPr>
          </a:p>
          <a:p>
            <a:r>
              <a:rPr lang="da-DK" sz="3600" b="1" dirty="0">
                <a:solidFill>
                  <a:schemeClr val="bg1"/>
                </a:solidFill>
              </a:rPr>
              <a:t>Projekter, der skaber byggeaffald, skal på forhånd anmeldes til kommunen. På anmeldelsen til kommunen skal du oplyse: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dirty="0">
                <a:solidFill>
                  <a:schemeClr val="bg1"/>
                </a:solidFill>
              </a:rPr>
              <a:t>affaldstyper,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dirty="0">
                <a:solidFill>
                  <a:schemeClr val="bg1"/>
                </a:solidFill>
              </a:rPr>
              <a:t>skønnede mængder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dirty="0">
                <a:solidFill>
                  <a:schemeClr val="bg1"/>
                </a:solidFill>
              </a:rPr>
              <a:t>og hvilke modtageanlæg, du påtænker at benytte. </a:t>
            </a:r>
          </a:p>
          <a:p>
            <a:endParaRPr lang="da-DK" sz="3600" b="1" dirty="0">
              <a:solidFill>
                <a:schemeClr val="bg1"/>
              </a:solidFill>
            </a:endParaRPr>
          </a:p>
          <a:p>
            <a:r>
              <a:rPr lang="da-DK" sz="3600" b="1" dirty="0">
                <a:solidFill>
                  <a:schemeClr val="bg1"/>
                </a:solidFill>
              </a:rPr>
              <a:t>Du finder anmeldelsesskemaet på din kommunes hjemmeside eller ved at ringe til dem. </a:t>
            </a:r>
          </a:p>
        </p:txBody>
      </p:sp>
    </p:spTree>
    <p:extLst>
      <p:ext uri="{BB962C8B-B14F-4D97-AF65-F5344CB8AC3E}">
        <p14:creationId xmlns:p14="http://schemas.microsoft.com/office/powerpoint/2010/main" val="23779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38897" y="181233"/>
            <a:ext cx="117801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Køreplan for bortskaffelse af byggeaffald 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• Anmeld større mængder affald fra anlægsarbejder, nedrivning, nybyggeri og  renovering til kommunen. 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• Opstil containere på byggepladsen til de enkelte affaldstyper, så affaldet sorteres korrekt i henhold til sorteringsvejledningen.</a:t>
            </a:r>
          </a:p>
          <a:p>
            <a:r>
              <a:rPr lang="da-DK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da-DK" sz="2000" b="1" dirty="0">
                <a:solidFill>
                  <a:schemeClr val="bg1"/>
                </a:solidFill>
              </a:rPr>
              <a:t>• Sørg for, at containerne er tydeligt mærket med skilte. Skilte kan downloades  fra www.avv.dk/erhverv 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• Informér og vejled byggepladsens personale om sorteringen.</a:t>
            </a:r>
          </a:p>
          <a:p>
            <a:r>
              <a:rPr lang="da-DK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da-DK" sz="2000" b="1" dirty="0">
                <a:solidFill>
                  <a:schemeClr val="bg1"/>
                </a:solidFill>
              </a:rPr>
              <a:t>• Sortér affaldet. 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• Anvend godkendte transportører. 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• Aflevér til godkendte behandlingsanlæg.</a:t>
            </a:r>
          </a:p>
        </p:txBody>
      </p:sp>
    </p:spTree>
    <p:extLst>
      <p:ext uri="{BB962C8B-B14F-4D97-AF65-F5344CB8AC3E}">
        <p14:creationId xmlns:p14="http://schemas.microsoft.com/office/powerpoint/2010/main" val="294325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1277" y="411892"/>
            <a:ext cx="9206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Affaldssortering</a:t>
            </a:r>
          </a:p>
        </p:txBody>
      </p:sp>
    </p:spTree>
    <p:extLst>
      <p:ext uri="{BB962C8B-B14F-4D97-AF65-F5344CB8AC3E}">
        <p14:creationId xmlns:p14="http://schemas.microsoft.com/office/powerpoint/2010/main" val="370081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70702" y="172995"/>
            <a:ext cx="1139293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Affald til forbrænding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Affald til forbrænding går til et godkendt forbrændingsanlæg. F.eks. </a:t>
            </a:r>
            <a:r>
              <a:rPr lang="da-DK" sz="3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Næstved Affaldsenergi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( </a:t>
            </a:r>
            <a:r>
              <a:rPr lang="da-DK" sz="3200" b="1" dirty="0">
                <a:solidFill>
                  <a:schemeClr val="bg1"/>
                </a:solidFill>
                <a:hlinkClick r:id="rId2"/>
              </a:rPr>
              <a:t>https://affaldplus.dk/naestved-affaldsenergi</a:t>
            </a:r>
            <a:r>
              <a:rPr lang="da-DK" sz="3200" b="1" dirty="0">
                <a:solidFill>
                  <a:schemeClr val="bg1"/>
                </a:solidFill>
              </a:rPr>
              <a:t> )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Affaldet må ikke indeholde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farligt affald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genanvendelige materialer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affald til deponi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Brændbart affald skal sorteres i stort og småt brændbart.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Affaldet må ikke være i lange baner eller være stærkt støvende.</a:t>
            </a:r>
          </a:p>
        </p:txBody>
      </p:sp>
    </p:spTree>
    <p:extLst>
      <p:ext uri="{BB962C8B-B14F-4D97-AF65-F5344CB8AC3E}">
        <p14:creationId xmlns:p14="http://schemas.microsoft.com/office/powerpoint/2010/main" val="99850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70703" y="304800"/>
            <a:ext cx="109645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Genanvendeligt affald er bl.a.: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pap og plast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træ • rene sten-, tegl-, og betonmaterialer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Natursten, </a:t>
            </a:r>
            <a:r>
              <a:rPr lang="da-DK" sz="3200" b="1" dirty="0" err="1">
                <a:solidFill>
                  <a:schemeClr val="bg1"/>
                </a:solidFill>
              </a:rPr>
              <a:t>uglaserede</a:t>
            </a:r>
            <a:r>
              <a:rPr lang="da-DK" sz="3200" b="1" dirty="0">
                <a:solidFill>
                  <a:schemeClr val="bg1"/>
                </a:solidFill>
              </a:rPr>
              <a:t> tegl (mur og tag- sten) samt beton kan ofte genanvendes, f.eks. til opbygning af mark- og skovvej og må uden tilladelse anvendes som erstatning for primære råstoffer. </a:t>
            </a:r>
          </a:p>
        </p:txBody>
      </p:sp>
    </p:spTree>
    <p:extLst>
      <p:ext uri="{BB962C8B-B14F-4D97-AF65-F5344CB8AC3E}">
        <p14:creationId xmlns:p14="http://schemas.microsoft.com/office/powerpoint/2010/main" val="21319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skilde.dk/resources/V/5143_45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08" y="1421026"/>
            <a:ext cx="5932873" cy="39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3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27222" y="362465"/>
            <a:ext cx="8616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Affald til deponi </a:t>
            </a:r>
          </a:p>
          <a:p>
            <a:pPr algn="ctr"/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Affald til deponi (losseplads) går til miljøanlæg.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Affaldet må ikke indeholde: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genanvendeligt affald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brændbart affald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farligt affald </a:t>
            </a:r>
          </a:p>
        </p:txBody>
      </p:sp>
    </p:spTree>
    <p:extLst>
      <p:ext uri="{BB962C8B-B14F-4D97-AF65-F5344CB8AC3E}">
        <p14:creationId xmlns:p14="http://schemas.microsoft.com/office/powerpoint/2010/main" val="356575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416" y="378941"/>
            <a:ext cx="115164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Affald til specialbehandling er bl.a.: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kemikalier og opløsningsmidler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maling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• </a:t>
            </a:r>
            <a:r>
              <a:rPr lang="da-DK" sz="3200" b="1" dirty="0" err="1">
                <a:solidFill>
                  <a:schemeClr val="bg1"/>
                </a:solidFill>
              </a:rPr>
              <a:t>PCB-holdigt</a:t>
            </a:r>
            <a:r>
              <a:rPr lang="da-DK" sz="3200" b="1" dirty="0">
                <a:solidFill>
                  <a:schemeClr val="bg1"/>
                </a:solidFill>
              </a:rPr>
              <a:t> byggeaffald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pPr algn="ctr"/>
            <a:r>
              <a:rPr lang="da-DK" sz="3200" b="1" dirty="0">
                <a:solidFill>
                  <a:schemeClr val="bg1"/>
                </a:solidFill>
              </a:rPr>
              <a:t>Fakta om PCB </a:t>
            </a:r>
          </a:p>
          <a:p>
            <a:r>
              <a:rPr lang="da-DK" sz="3200" b="1" dirty="0" err="1">
                <a:solidFill>
                  <a:schemeClr val="bg1"/>
                </a:solidFill>
              </a:rPr>
              <a:t>PCB-holdigt</a:t>
            </a:r>
            <a:r>
              <a:rPr lang="da-DK" sz="3200" b="1" dirty="0">
                <a:solidFill>
                  <a:schemeClr val="bg1"/>
                </a:solidFill>
              </a:rPr>
              <a:t> byggeaffald kræver særlig opmærksomhed. Læs mere om PCB på www.pcb-guiden.dk </a:t>
            </a:r>
          </a:p>
          <a:p>
            <a:r>
              <a:rPr lang="da-DK" sz="3200" b="1" dirty="0">
                <a:solidFill>
                  <a:schemeClr val="bg1"/>
                </a:solidFill>
              </a:rPr>
              <a:t>eller branchevejledningen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2800" b="1" dirty="0">
                <a:solidFill>
                  <a:schemeClr val="bg1"/>
                </a:solidFill>
              </a:rPr>
              <a:t>»Håndtering og fjernelse af </a:t>
            </a:r>
            <a:r>
              <a:rPr lang="da-DK" sz="2800" b="1" dirty="0" err="1">
                <a:solidFill>
                  <a:schemeClr val="bg1"/>
                </a:solidFill>
              </a:rPr>
              <a:t>PCB-holdige</a:t>
            </a:r>
            <a:r>
              <a:rPr lang="da-DK" sz="2800" b="1" dirty="0">
                <a:solidFill>
                  <a:schemeClr val="bg1"/>
                </a:solidFill>
              </a:rPr>
              <a:t> bygningsmaterialer« </a:t>
            </a:r>
          </a:p>
          <a:p>
            <a:endParaRPr lang="da-DK" sz="28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på www</a:t>
            </a:r>
            <a:r>
              <a:rPr lang="da-DK" sz="3200" b="1">
                <a:solidFill>
                  <a:schemeClr val="bg1"/>
                </a:solidFill>
              </a:rPr>
              <a:t>.bfa-ba</a:t>
            </a:r>
            <a:r>
              <a:rPr lang="da-DK" sz="3200" b="1" dirty="0">
                <a:solidFill>
                  <a:schemeClr val="bg1"/>
                </a:solidFill>
              </a:rPr>
              <a:t>.dk </a:t>
            </a:r>
          </a:p>
        </p:txBody>
      </p:sp>
    </p:spTree>
    <p:extLst>
      <p:ext uri="{BB962C8B-B14F-4D97-AF65-F5344CB8AC3E}">
        <p14:creationId xmlns:p14="http://schemas.microsoft.com/office/powerpoint/2010/main" val="374969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2421" y="288324"/>
            <a:ext cx="112281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Overblik over regler og  modtageanlæg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Se din kommunes regulativ for erhvervsaffald – det findes bl.a. på hjemmesiden www.avv.dk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Brug for listen over godkendte modtageanlæg og vognmænd?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Find den på Miljøstyrelsens hjemmeside https://www.affaldsregister. mst.dk eller ring til</a:t>
            </a:r>
          </a:p>
        </p:txBody>
      </p:sp>
    </p:spTree>
    <p:extLst>
      <p:ext uri="{BB962C8B-B14F-4D97-AF65-F5344CB8AC3E}">
        <p14:creationId xmlns:p14="http://schemas.microsoft.com/office/powerpoint/2010/main" val="207142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ning 3"/>
          <p:cNvSpPr/>
          <p:nvPr/>
        </p:nvSpPr>
        <p:spPr>
          <a:xfrm>
            <a:off x="477607" y="146147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477607" y="163631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Småt brandbart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766646" y="375138"/>
            <a:ext cx="855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</a:rPr>
              <a:t>På genbrugspladsen står der typisk følgende containere</a:t>
            </a:r>
          </a:p>
        </p:txBody>
      </p:sp>
      <p:sp>
        <p:nvSpPr>
          <p:cNvPr id="7" name="Terning 6"/>
          <p:cNvSpPr/>
          <p:nvPr/>
        </p:nvSpPr>
        <p:spPr>
          <a:xfrm>
            <a:off x="2638561" y="1461477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2638561" y="163631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Stort brandbart</a:t>
            </a:r>
          </a:p>
        </p:txBody>
      </p:sp>
      <p:sp>
        <p:nvSpPr>
          <p:cNvPr id="9" name="Terning 8"/>
          <p:cNvSpPr/>
          <p:nvPr/>
        </p:nvSpPr>
        <p:spPr>
          <a:xfrm>
            <a:off x="4811670" y="146147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4881577" y="1636318"/>
            <a:ext cx="156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Murbrokker:</a:t>
            </a:r>
          </a:p>
          <a:p>
            <a:r>
              <a:rPr lang="da-DK" sz="1100" dirty="0"/>
              <a:t>Keramik/ beton/tegl</a:t>
            </a:r>
          </a:p>
        </p:txBody>
      </p:sp>
      <p:sp>
        <p:nvSpPr>
          <p:cNvPr id="11" name="Terning 10"/>
          <p:cNvSpPr/>
          <p:nvPr/>
        </p:nvSpPr>
        <p:spPr>
          <a:xfrm>
            <a:off x="6972624" y="146147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6972624" y="163631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Papir / pap</a:t>
            </a:r>
          </a:p>
        </p:txBody>
      </p:sp>
      <p:sp>
        <p:nvSpPr>
          <p:cNvPr id="13" name="Terning 12"/>
          <p:cNvSpPr/>
          <p:nvPr/>
        </p:nvSpPr>
        <p:spPr>
          <a:xfrm>
            <a:off x="9133578" y="146147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/>
          <p:cNvSpPr txBox="1"/>
          <p:nvPr/>
        </p:nvSpPr>
        <p:spPr>
          <a:xfrm>
            <a:off x="9133578" y="163631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Glas klart</a:t>
            </a:r>
          </a:p>
        </p:txBody>
      </p:sp>
      <p:sp>
        <p:nvSpPr>
          <p:cNvPr id="15" name="Terning 14"/>
          <p:cNvSpPr/>
          <p:nvPr/>
        </p:nvSpPr>
        <p:spPr>
          <a:xfrm>
            <a:off x="477607" y="2497015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/>
          <p:cNvSpPr txBox="1"/>
          <p:nvPr/>
        </p:nvSpPr>
        <p:spPr>
          <a:xfrm>
            <a:off x="477607" y="2671856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Glas farvet</a:t>
            </a:r>
          </a:p>
        </p:txBody>
      </p:sp>
      <p:sp>
        <p:nvSpPr>
          <p:cNvPr id="17" name="Terning 16"/>
          <p:cNvSpPr/>
          <p:nvPr/>
        </p:nvSpPr>
        <p:spPr>
          <a:xfrm>
            <a:off x="2638561" y="2497015"/>
            <a:ext cx="2032000" cy="6676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/>
          <p:cNvSpPr txBox="1"/>
          <p:nvPr/>
        </p:nvSpPr>
        <p:spPr>
          <a:xfrm>
            <a:off x="2638561" y="2620500"/>
            <a:ext cx="192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/>
              <a:t>Glas knust Bilruder m.m</a:t>
            </a:r>
            <a:r>
              <a:rPr lang="da-DK" sz="1000" dirty="0"/>
              <a:t>.</a:t>
            </a:r>
          </a:p>
        </p:txBody>
      </p:sp>
      <p:sp>
        <p:nvSpPr>
          <p:cNvPr id="19" name="Terning 18"/>
          <p:cNvSpPr/>
          <p:nvPr/>
        </p:nvSpPr>
        <p:spPr>
          <a:xfrm>
            <a:off x="4799515" y="2489198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4799515" y="2664039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Metal</a:t>
            </a:r>
          </a:p>
        </p:txBody>
      </p:sp>
      <p:sp>
        <p:nvSpPr>
          <p:cNvPr id="21" name="Terning 20"/>
          <p:cNvSpPr/>
          <p:nvPr/>
        </p:nvSpPr>
        <p:spPr>
          <a:xfrm>
            <a:off x="6960469" y="247133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/>
              <a:t>Trygimprægneret træ</a:t>
            </a:r>
            <a:endParaRPr lang="da-DK" sz="1200" dirty="0"/>
          </a:p>
        </p:txBody>
      </p:sp>
      <p:sp>
        <p:nvSpPr>
          <p:cNvPr id="23" name="Terning 22"/>
          <p:cNvSpPr/>
          <p:nvPr/>
        </p:nvSpPr>
        <p:spPr>
          <a:xfrm>
            <a:off x="9133578" y="2471335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/>
          <p:cNvSpPr txBox="1"/>
          <p:nvPr/>
        </p:nvSpPr>
        <p:spPr>
          <a:xfrm>
            <a:off x="9115264" y="262049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Deponi </a:t>
            </a:r>
            <a:r>
              <a:rPr lang="da-DK" sz="1000" dirty="0"/>
              <a:t>isolering/spejle/dæk</a:t>
            </a:r>
          </a:p>
        </p:txBody>
      </p:sp>
      <p:sp>
        <p:nvSpPr>
          <p:cNvPr id="25" name="Terning 24"/>
          <p:cNvSpPr/>
          <p:nvPr/>
        </p:nvSpPr>
        <p:spPr>
          <a:xfrm>
            <a:off x="477607" y="3532553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/>
          <p:cNvSpPr txBox="1"/>
          <p:nvPr/>
        </p:nvSpPr>
        <p:spPr>
          <a:xfrm>
            <a:off x="477607" y="370739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Farligt: </a:t>
            </a:r>
            <a:r>
              <a:rPr lang="da-DK" sz="900" dirty="0"/>
              <a:t>Kemikalier/maling</a:t>
            </a:r>
          </a:p>
        </p:txBody>
      </p:sp>
      <p:sp>
        <p:nvSpPr>
          <p:cNvPr id="27" name="Terning 26"/>
          <p:cNvSpPr/>
          <p:nvPr/>
        </p:nvSpPr>
        <p:spPr>
          <a:xfrm>
            <a:off x="2640741" y="3478238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Tekstfelt 27"/>
          <p:cNvSpPr txBox="1"/>
          <p:nvPr/>
        </p:nvSpPr>
        <p:spPr>
          <a:xfrm>
            <a:off x="2640741" y="3653079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Batterier m.m.</a:t>
            </a:r>
          </a:p>
        </p:txBody>
      </p:sp>
      <p:sp>
        <p:nvSpPr>
          <p:cNvPr id="29" name="Terning 28"/>
          <p:cNvSpPr/>
          <p:nvPr/>
        </p:nvSpPr>
        <p:spPr>
          <a:xfrm>
            <a:off x="4766082" y="3473379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/>
          <p:cNvSpPr txBox="1"/>
          <p:nvPr/>
        </p:nvSpPr>
        <p:spPr>
          <a:xfrm>
            <a:off x="4749490" y="3656038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Hårde Hvidevarer</a:t>
            </a:r>
          </a:p>
        </p:txBody>
      </p:sp>
      <p:sp>
        <p:nvSpPr>
          <p:cNvPr id="31" name="Terning 30"/>
          <p:cNvSpPr/>
          <p:nvPr/>
        </p:nvSpPr>
        <p:spPr>
          <a:xfrm>
            <a:off x="6955724" y="3473379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/>
          <p:cNvSpPr txBox="1"/>
          <p:nvPr/>
        </p:nvSpPr>
        <p:spPr>
          <a:xfrm>
            <a:off x="6902107" y="3640182"/>
            <a:ext cx="1960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 err="1"/>
              <a:t>Elektronik:Pc</a:t>
            </a:r>
            <a:r>
              <a:rPr lang="da-DK" sz="1050" dirty="0"/>
              <a:t> skærme </a:t>
            </a:r>
            <a:r>
              <a:rPr lang="da-DK" sz="1050" dirty="0" err="1"/>
              <a:t>m,m</a:t>
            </a:r>
            <a:r>
              <a:rPr lang="da-DK" sz="1050" dirty="0"/>
              <a:t>, </a:t>
            </a:r>
          </a:p>
        </p:txBody>
      </p:sp>
      <p:sp>
        <p:nvSpPr>
          <p:cNvPr id="33" name="Terning 32"/>
          <p:cNvSpPr/>
          <p:nvPr/>
        </p:nvSpPr>
        <p:spPr>
          <a:xfrm>
            <a:off x="9133578" y="3473378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kstfelt 33"/>
          <p:cNvSpPr txBox="1"/>
          <p:nvPr/>
        </p:nvSpPr>
        <p:spPr>
          <a:xfrm>
            <a:off x="9137990" y="364822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Farligt: Kemikalier</a:t>
            </a:r>
          </a:p>
          <a:p>
            <a:r>
              <a:rPr lang="da-DK" sz="1400" dirty="0"/>
              <a:t>Maling m.m.</a:t>
            </a:r>
          </a:p>
        </p:txBody>
      </p:sp>
      <p:sp>
        <p:nvSpPr>
          <p:cNvPr id="35" name="Terning 34"/>
          <p:cNvSpPr/>
          <p:nvPr/>
        </p:nvSpPr>
        <p:spPr>
          <a:xfrm>
            <a:off x="477607" y="4427304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kstfelt 35"/>
          <p:cNvSpPr txBox="1"/>
          <p:nvPr/>
        </p:nvSpPr>
        <p:spPr>
          <a:xfrm>
            <a:off x="477607" y="46021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Haveaffald</a:t>
            </a:r>
          </a:p>
        </p:txBody>
      </p:sp>
      <p:sp>
        <p:nvSpPr>
          <p:cNvPr id="37" name="Terning 36"/>
          <p:cNvSpPr/>
          <p:nvPr/>
        </p:nvSpPr>
        <p:spPr>
          <a:xfrm>
            <a:off x="2632402" y="4376950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felt 37"/>
          <p:cNvSpPr txBox="1"/>
          <p:nvPr/>
        </p:nvSpPr>
        <p:spPr>
          <a:xfrm>
            <a:off x="2632402" y="455179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Gips</a:t>
            </a:r>
          </a:p>
        </p:txBody>
      </p:sp>
      <p:sp>
        <p:nvSpPr>
          <p:cNvPr id="39" name="Terning 38"/>
          <p:cNvSpPr/>
          <p:nvPr/>
        </p:nvSpPr>
        <p:spPr>
          <a:xfrm>
            <a:off x="4689942" y="4361244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Tekstfelt 39"/>
          <p:cNvSpPr txBox="1"/>
          <p:nvPr/>
        </p:nvSpPr>
        <p:spPr>
          <a:xfrm>
            <a:off x="4799515" y="454207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Jord</a:t>
            </a:r>
          </a:p>
        </p:txBody>
      </p:sp>
      <p:sp>
        <p:nvSpPr>
          <p:cNvPr id="41" name="Terning 40"/>
          <p:cNvSpPr/>
          <p:nvPr/>
        </p:nvSpPr>
        <p:spPr>
          <a:xfrm>
            <a:off x="6955724" y="4366265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Tekstfelt 41"/>
          <p:cNvSpPr txBox="1"/>
          <p:nvPr/>
        </p:nvSpPr>
        <p:spPr>
          <a:xfrm>
            <a:off x="6891423" y="455179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Lysstofrør</a:t>
            </a:r>
          </a:p>
        </p:txBody>
      </p:sp>
      <p:sp>
        <p:nvSpPr>
          <p:cNvPr id="43" name="Terning 42"/>
          <p:cNvSpPr/>
          <p:nvPr/>
        </p:nvSpPr>
        <p:spPr>
          <a:xfrm>
            <a:off x="9115264" y="4376950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/>
          <p:cNvSpPr txBox="1"/>
          <p:nvPr/>
        </p:nvSpPr>
        <p:spPr>
          <a:xfrm>
            <a:off x="9137990" y="454207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Olietanke</a:t>
            </a:r>
          </a:p>
        </p:txBody>
      </p:sp>
      <p:sp>
        <p:nvSpPr>
          <p:cNvPr id="45" name="Terning 44"/>
          <p:cNvSpPr/>
          <p:nvPr/>
        </p:nvSpPr>
        <p:spPr>
          <a:xfrm>
            <a:off x="477607" y="538870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Tekstfelt 45"/>
          <p:cNvSpPr txBox="1"/>
          <p:nvPr/>
        </p:nvSpPr>
        <p:spPr>
          <a:xfrm>
            <a:off x="477607" y="556354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El-kabler</a:t>
            </a:r>
            <a:endParaRPr lang="da-DK" dirty="0"/>
          </a:p>
        </p:txBody>
      </p:sp>
      <p:sp>
        <p:nvSpPr>
          <p:cNvPr id="47" name="Terning 46"/>
          <p:cNvSpPr/>
          <p:nvPr/>
        </p:nvSpPr>
        <p:spPr>
          <a:xfrm>
            <a:off x="2632402" y="5367385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Tekstfelt 47"/>
          <p:cNvSpPr txBox="1"/>
          <p:nvPr/>
        </p:nvSpPr>
        <p:spPr>
          <a:xfrm>
            <a:off x="2632402" y="554222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Tagpap</a:t>
            </a:r>
          </a:p>
        </p:txBody>
      </p:sp>
      <p:sp>
        <p:nvSpPr>
          <p:cNvPr id="49" name="Terning 48"/>
          <p:cNvSpPr/>
          <p:nvPr/>
        </p:nvSpPr>
        <p:spPr>
          <a:xfrm>
            <a:off x="4689942" y="5365486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/>
          <p:cNvSpPr txBox="1"/>
          <p:nvPr/>
        </p:nvSpPr>
        <p:spPr>
          <a:xfrm>
            <a:off x="4811670" y="548528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Spraydåser</a:t>
            </a:r>
          </a:p>
        </p:txBody>
      </p:sp>
      <p:sp>
        <p:nvSpPr>
          <p:cNvPr id="51" name="Terning 50"/>
          <p:cNvSpPr/>
          <p:nvPr/>
        </p:nvSpPr>
        <p:spPr>
          <a:xfrm>
            <a:off x="6830900" y="5333327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Tekstfelt 51"/>
          <p:cNvSpPr txBox="1"/>
          <p:nvPr/>
        </p:nvSpPr>
        <p:spPr>
          <a:xfrm>
            <a:off x="7027767" y="552614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PVC</a:t>
            </a:r>
          </a:p>
        </p:txBody>
      </p:sp>
      <p:sp>
        <p:nvSpPr>
          <p:cNvPr id="53" name="Terning 52"/>
          <p:cNvSpPr/>
          <p:nvPr/>
        </p:nvSpPr>
        <p:spPr>
          <a:xfrm>
            <a:off x="9004624" y="5365485"/>
            <a:ext cx="2032000" cy="719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Tekstfelt 53"/>
          <p:cNvSpPr txBox="1"/>
          <p:nvPr/>
        </p:nvSpPr>
        <p:spPr>
          <a:xfrm>
            <a:off x="9213643" y="554032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PCB</a:t>
            </a:r>
          </a:p>
        </p:txBody>
      </p:sp>
    </p:spTree>
    <p:extLst>
      <p:ext uri="{BB962C8B-B14F-4D97-AF65-F5344CB8AC3E}">
        <p14:creationId xmlns:p14="http://schemas.microsoft.com/office/powerpoint/2010/main" val="38291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3" grpId="1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799" y="477795"/>
            <a:ext cx="114258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Det er en god ide at udnævne én medarbejder til ansvarlig for byggepladsens affald: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chemeClr val="bg1"/>
                </a:solidFill>
              </a:rPr>
              <a:t>sortering,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chemeClr val="bg1"/>
                </a:solidFill>
              </a:rPr>
              <a:t>antal containere,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chemeClr val="bg1"/>
                </a:solidFill>
              </a:rPr>
              <a:t>skiltning,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chemeClr val="bg1"/>
                </a:solidFill>
              </a:rPr>
              <a:t>tømning m.m.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Det sikrer, at affaldet sorteres korrekt, og at der genanvendes mest muligt. </a:t>
            </a:r>
          </a:p>
        </p:txBody>
      </p:sp>
    </p:spTree>
    <p:extLst>
      <p:ext uri="{BB962C8B-B14F-4D97-AF65-F5344CB8AC3E}">
        <p14:creationId xmlns:p14="http://schemas.microsoft.com/office/powerpoint/2010/main" val="124502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30169" t="385" r="30407" b="14102"/>
          <a:stretch/>
        </p:blipFill>
        <p:spPr>
          <a:xfrm>
            <a:off x="609119" y="148492"/>
            <a:ext cx="2767127" cy="337624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/>
          <a:srcRect l="29530" t="9146" r="29357" b="4854"/>
          <a:stretch/>
        </p:blipFill>
        <p:spPr>
          <a:xfrm>
            <a:off x="3601832" y="148492"/>
            <a:ext cx="2869305" cy="3376246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7143078" y="2428540"/>
            <a:ext cx="2678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chemeClr val="bg1"/>
                </a:solidFill>
              </a:rPr>
              <a:t>M.M</a:t>
            </a:r>
          </a:p>
        </p:txBody>
      </p:sp>
    </p:spTree>
    <p:extLst>
      <p:ext uri="{BB962C8B-B14F-4D97-AF65-F5344CB8AC3E}">
        <p14:creationId xmlns:p14="http://schemas.microsoft.com/office/powerpoint/2010/main" val="156563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1504" y="-357343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specta.com/DynamicImage/Image.jpg?maxWidth=742&amp;maxHeight=294&amp;ImageSrc=/Global/Your%20Industry/waste_recyc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29" y="2695102"/>
            <a:ext cx="70675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7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Open wire container 86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3" y="757882"/>
            <a:ext cx="9772375" cy="46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3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lourbox.dk/preview/3644618-3247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53" y="756850"/>
            <a:ext cx="7346873" cy="47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36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vraffald.dk/Files/Billeder/nye/genbrugspl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2" y="1141069"/>
            <a:ext cx="7984401" cy="22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68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ornsved-grundejer.dk/images/Frederikssund_genbrugspla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0" y="752432"/>
            <a:ext cx="92868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5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581666"/>
            <a:ext cx="8534400" cy="4412734"/>
          </a:xfrm>
        </p:spPr>
        <p:txBody>
          <a:bodyPr/>
          <a:lstStyle/>
          <a:p>
            <a:r>
              <a:rPr lang="da-DK" dirty="0"/>
              <a:t>Bygge- og anlægsaffald er  alt affald, som fremkommer  ved anlægsarbejder, nedrivning,  nybyggeri og renovering.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4212" y="428368"/>
            <a:ext cx="10370966" cy="1243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5400" b="1" dirty="0"/>
              <a:t>Hvad er byggeaffald?</a:t>
            </a:r>
          </a:p>
        </p:txBody>
      </p:sp>
    </p:spTree>
    <p:extLst>
      <p:ext uri="{BB962C8B-B14F-4D97-AF65-F5344CB8AC3E}">
        <p14:creationId xmlns:p14="http://schemas.microsoft.com/office/powerpoint/2010/main" val="250620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326291" y="694037"/>
            <a:ext cx="8534400" cy="3614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3600" b="1" dirty="0"/>
              <a:t>Er du bygherre, håndværker, entreprenør, selvbygger, arkitekt eller lignende? </a:t>
            </a:r>
          </a:p>
          <a:p>
            <a:pPr marL="0" indent="0">
              <a:buNone/>
            </a:pPr>
            <a:r>
              <a:rPr lang="da-DK" sz="3600" b="1" dirty="0"/>
              <a:t>Reglerne er ens for alle: </a:t>
            </a:r>
          </a:p>
          <a:p>
            <a:pPr marL="0" indent="0">
              <a:buNone/>
            </a:pPr>
            <a:r>
              <a:rPr lang="da-DK" sz="3600" b="1" dirty="0"/>
              <a:t>Alt bygge- og anlægsaffald skal sorteres korrekt og afleveres på godkendte modtageanlæg.</a:t>
            </a:r>
          </a:p>
        </p:txBody>
      </p:sp>
    </p:spTree>
    <p:extLst>
      <p:ext uri="{BB962C8B-B14F-4D97-AF65-F5344CB8AC3E}">
        <p14:creationId xmlns:p14="http://schemas.microsoft.com/office/powerpoint/2010/main" val="341931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lbybilleder.dk/wp-content/gallery/kulbanevej-genbrugsplads/kulbanevej-genbrugsplads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2" y="243028"/>
            <a:ext cx="8953529" cy="59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3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14400" y="469558"/>
            <a:ext cx="104455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Sortér og aflevér rigtigt </a:t>
            </a:r>
          </a:p>
          <a:p>
            <a:endParaRPr lang="da-DK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da-DK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Ved større byggerier foregår sorteringen på byggepladsen i forskellige containere, der tømmes af en godkendt transportør og afleveres direkte til godkendte mod- tageanlæg. </a:t>
            </a:r>
          </a:p>
        </p:txBody>
      </p:sp>
    </p:spTree>
    <p:extLst>
      <p:ext uri="{BB962C8B-B14F-4D97-AF65-F5344CB8AC3E}">
        <p14:creationId xmlns:p14="http://schemas.microsoft.com/office/powerpoint/2010/main" val="295132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05016" y="79100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a-DK" sz="4000" b="1" dirty="0"/>
          </a:p>
          <a:p>
            <a:r>
              <a:rPr lang="da-DK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Det er altid bygherrens ansvar, at affaldet er sorteret korrekt, når det afleveres.  </a:t>
            </a:r>
          </a:p>
        </p:txBody>
      </p:sp>
      <p:sp>
        <p:nvSpPr>
          <p:cNvPr id="3" name="Rektangel 2"/>
          <p:cNvSpPr/>
          <p:nvPr/>
        </p:nvSpPr>
        <p:spPr>
          <a:xfrm>
            <a:off x="1005016" y="301108"/>
            <a:ext cx="562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>
                <a:solidFill>
                  <a:srgbClr val="FF0000"/>
                </a:solidFill>
              </a:rPr>
              <a:t>Hvem har ansvaret? </a:t>
            </a:r>
          </a:p>
        </p:txBody>
      </p:sp>
    </p:spTree>
    <p:extLst>
      <p:ext uri="{BB962C8B-B14F-4D97-AF65-F5344CB8AC3E}">
        <p14:creationId xmlns:p14="http://schemas.microsoft.com/office/powerpoint/2010/main" val="26840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enbrug.dk/uploads/7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21" y="157900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18985" y="313039"/>
            <a:ext cx="10791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>
                <a:solidFill>
                  <a:srgbClr val="FF0000"/>
                </a:solidFill>
              </a:rPr>
              <a:t>Det kan betale sig </a:t>
            </a:r>
          </a:p>
          <a:p>
            <a:r>
              <a:rPr lang="da-DK" sz="4000" b="1" dirty="0"/>
              <a:t>Når du afleverer affald til forbrænding og på deponiet, betaler du en statsafgift pr. ton. </a:t>
            </a:r>
          </a:p>
          <a:p>
            <a:r>
              <a:rPr lang="da-DK" sz="4000" b="1" dirty="0"/>
              <a:t>Afleverer jeres virksomhed derimod affald til genanvendelse, kan der være en økonomisk gevinst. Derudover kommer det også miljøet til gode, når affaldet går til genanvendelse.</a:t>
            </a:r>
          </a:p>
        </p:txBody>
      </p:sp>
    </p:spTree>
    <p:extLst>
      <p:ext uri="{BB962C8B-B14F-4D97-AF65-F5344CB8AC3E}">
        <p14:creationId xmlns:p14="http://schemas.microsoft.com/office/powerpoint/2010/main" val="36477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dsni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3C523F70736543BA6BDC66A193DB9C" ma:contentTypeVersion="0" ma:contentTypeDescription="Opret et nyt dokument." ma:contentTypeScope="" ma:versionID="67dec5278adaf5695812421c0cdb56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ae4e6eb03f2a2f70bea8248fcb5e6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DCBDF4-1E78-414A-BEF6-4F4B6464CC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C139CB-0C32-44B4-BA8C-59FE592B5A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4374D-1D1F-433B-891E-2ED83B807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</TotalTime>
  <Words>676</Words>
  <Application>Microsoft Office PowerPoint</Application>
  <PresentationFormat>Widescreen</PresentationFormat>
  <Paragraphs>118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Roboto</vt:lpstr>
      <vt:lpstr>Wingdings 3</vt:lpstr>
      <vt:lpstr>Udsnit</vt:lpstr>
      <vt:lpstr>Affalds håndtering</vt:lpstr>
      <vt:lpstr>PowerPoint-præsentation</vt:lpstr>
      <vt:lpstr>Bygge- og anlægsaffald er  alt affald, som fremkommer  ved anlægsarbejder, nedrivning,  nybyggeri og renovering.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Affalds håndtering</dc:title>
  <dc:creator>Lars Rostgaard</dc:creator>
  <cp:lastModifiedBy>Kim Martin Schou</cp:lastModifiedBy>
  <cp:revision>20</cp:revision>
  <dcterms:created xsi:type="dcterms:W3CDTF">2013-12-14T13:40:07Z</dcterms:created>
  <dcterms:modified xsi:type="dcterms:W3CDTF">2023-01-31T08:56:29Z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0x010100583C523F70736543BA6BDC66A193DB9C</vt:lpwstr>
  </property>
</Properties>
</file>